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75" r:id="rId2"/>
    <p:sldId id="918" r:id="rId3"/>
    <p:sldId id="962" r:id="rId4"/>
    <p:sldId id="948" r:id="rId5"/>
    <p:sldId id="920" r:id="rId6"/>
    <p:sldId id="947" r:id="rId7"/>
    <p:sldId id="921" r:id="rId8"/>
    <p:sldId id="946" r:id="rId9"/>
    <p:sldId id="922" r:id="rId10"/>
    <p:sldId id="949" r:id="rId11"/>
    <p:sldId id="923" r:id="rId12"/>
    <p:sldId id="956" r:id="rId13"/>
    <p:sldId id="957" r:id="rId14"/>
    <p:sldId id="958" r:id="rId15"/>
    <p:sldId id="959" r:id="rId16"/>
    <p:sldId id="960" r:id="rId17"/>
    <p:sldId id="951" r:id="rId18"/>
    <p:sldId id="963" r:id="rId19"/>
    <p:sldId id="964" r:id="rId20"/>
    <p:sldId id="952" r:id="rId21"/>
    <p:sldId id="961" r:id="rId22"/>
    <p:sldId id="953" r:id="rId23"/>
    <p:sldId id="955" r:id="rId24"/>
    <p:sldId id="965" r:id="rId25"/>
    <p:sldId id="601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918"/>
            <p14:sldId id="962"/>
            <p14:sldId id="948"/>
            <p14:sldId id="920"/>
            <p14:sldId id="947"/>
            <p14:sldId id="921"/>
            <p14:sldId id="946"/>
            <p14:sldId id="922"/>
            <p14:sldId id="949"/>
            <p14:sldId id="923"/>
            <p14:sldId id="956"/>
            <p14:sldId id="957"/>
            <p14:sldId id="958"/>
            <p14:sldId id="959"/>
            <p14:sldId id="960"/>
            <p14:sldId id="951"/>
            <p14:sldId id="963"/>
            <p14:sldId id="964"/>
            <p14:sldId id="952"/>
            <p14:sldId id="961"/>
            <p14:sldId id="953"/>
            <p14:sldId id="955"/>
            <p14:sldId id="965"/>
            <p14:sldId id="6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  <p:cmAuthor id="2" name="Юлия М" initials="ЮМ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023"/>
    <a:srgbClr val="077A3E"/>
    <a:srgbClr val="66FFFF"/>
    <a:srgbClr val="FFFD78"/>
    <a:srgbClr val="FF99CC"/>
    <a:srgbClr val="DEAA46"/>
    <a:srgbClr val="FF99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5324" autoAdjust="0"/>
  </p:normalViewPr>
  <p:slideViewPr>
    <p:cSldViewPr snapToGrid="0" snapToObjects="1" showGuides="1">
      <p:cViewPr varScale="1">
        <p:scale>
          <a:sx n="84" d="100"/>
          <a:sy n="84" d="100"/>
        </p:scale>
        <p:origin x="-1258" y="-77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27"/>
        <p:guide orient="horz" pos="3144"/>
        <p:guide orient="horz" pos="3110"/>
        <p:guide pos="216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B452E-4EDF-C243-B796-1CAFBDEC9F81}" type="doc">
      <dgm:prSet loTypeId="urn:microsoft.com/office/officeart/2005/8/layout/chevron2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9E3A921-CD39-8342-91F4-FEC389A55BD7}">
      <dgm:prSet phldrT="[Текст]" custT="1"/>
      <dgm:spPr/>
      <dgm:t>
        <a:bodyPr/>
        <a:lstStyle/>
        <a:p>
          <a:r>
            <a:rPr lang="ru-RU" sz="45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1</a:t>
          </a:r>
          <a:endParaRPr lang="ru-RU" sz="4500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C3121515-5E8B-E441-A8CF-05C902D50101}" type="parTrans" cxnId="{DD55A125-1628-FA4A-A59E-303C3B839790}">
      <dgm:prSet/>
      <dgm:spPr/>
      <dgm:t>
        <a:bodyPr/>
        <a:lstStyle/>
        <a:p>
          <a:endParaRPr lang="ru-RU"/>
        </a:p>
      </dgm:t>
    </dgm:pt>
    <dgm:pt modelId="{3EA10932-F2A9-2648-BDA4-63748AC5050F}" type="sibTrans" cxnId="{DD55A125-1628-FA4A-A59E-303C3B839790}">
      <dgm:prSet/>
      <dgm:spPr/>
      <dgm:t>
        <a:bodyPr/>
        <a:lstStyle/>
        <a:p>
          <a:endParaRPr lang="ru-RU"/>
        </a:p>
      </dgm:t>
    </dgm:pt>
    <dgm:pt modelId="{B1770792-A093-5B4E-8A83-C675FAA58CAC}">
      <dgm:prSet phldrT="[Текст]"/>
      <dgm:spPr/>
      <dgm:t>
        <a:bodyPr/>
        <a:lstStyle/>
        <a:p>
          <a:r>
            <a:rPr lang="ru-RU" dirty="0" smtClean="0"/>
            <a:t>По факту подписания договора </a:t>
          </a:r>
          <a:r>
            <a:rPr lang="mr-IN" dirty="0" smtClean="0"/>
            <a:t>–</a:t>
          </a:r>
          <a:r>
            <a:rPr lang="ru-RU" dirty="0" smtClean="0"/>
            <a:t> признание предстоящих доходов</a:t>
          </a:r>
          <a:endParaRPr lang="ru-RU" dirty="0"/>
        </a:p>
      </dgm:t>
    </dgm:pt>
    <dgm:pt modelId="{3D303447-17B4-064D-A6FD-3F986BF4CB04}" type="parTrans" cxnId="{DE6EAA56-1E66-3844-AE97-8E2680AFB8BA}">
      <dgm:prSet/>
      <dgm:spPr/>
      <dgm:t>
        <a:bodyPr/>
        <a:lstStyle/>
        <a:p>
          <a:endParaRPr lang="ru-RU"/>
        </a:p>
      </dgm:t>
    </dgm:pt>
    <dgm:pt modelId="{FE311600-83A8-BC4D-8CA0-0B4C7FA52F87}" type="sibTrans" cxnId="{DE6EAA56-1E66-3844-AE97-8E2680AFB8BA}">
      <dgm:prSet/>
      <dgm:spPr/>
      <dgm:t>
        <a:bodyPr/>
        <a:lstStyle/>
        <a:p>
          <a:endParaRPr lang="ru-RU"/>
        </a:p>
      </dgm:t>
    </dgm:pt>
    <dgm:pt modelId="{06D6DB72-3121-4946-8DC6-C27E487F902A}">
      <dgm:prSet phldrT="[Текст]" custT="1"/>
      <dgm:spPr/>
      <dgm:t>
        <a:bodyPr/>
        <a:lstStyle/>
        <a:p>
          <a:r>
            <a:rPr lang="ru-RU" sz="45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2</a:t>
          </a:r>
          <a:endParaRPr lang="ru-RU" sz="4500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9D966F82-11F8-9A41-8F7A-829492187383}" type="parTrans" cxnId="{8CD84AFA-2562-B345-AFA7-E740FF974548}">
      <dgm:prSet/>
      <dgm:spPr/>
      <dgm:t>
        <a:bodyPr/>
        <a:lstStyle/>
        <a:p>
          <a:endParaRPr lang="ru-RU"/>
        </a:p>
      </dgm:t>
    </dgm:pt>
    <dgm:pt modelId="{C1D9BAC4-04DD-A94D-B034-A5CA3E981553}" type="sibTrans" cxnId="{8CD84AFA-2562-B345-AFA7-E740FF974548}">
      <dgm:prSet/>
      <dgm:spPr/>
      <dgm:t>
        <a:bodyPr/>
        <a:lstStyle/>
        <a:p>
          <a:endParaRPr lang="ru-RU"/>
        </a:p>
      </dgm:t>
    </dgm:pt>
    <dgm:pt modelId="{9E95E8D9-0A17-154D-8B65-649FAA8E30C7}">
      <dgm:prSet phldrT="[Текст]"/>
      <dgm:spPr/>
      <dgm:t>
        <a:bodyPr/>
        <a:lstStyle/>
        <a:p>
          <a:r>
            <a:rPr lang="ru-RU" dirty="0" smtClean="0"/>
            <a:t>Признание доходов от реализации текущего периода равномерно (ежемесячно)</a:t>
          </a:r>
          <a:endParaRPr lang="ru-RU" dirty="0"/>
        </a:p>
      </dgm:t>
    </dgm:pt>
    <dgm:pt modelId="{53EE3F25-ABDF-AE4E-917E-AAC1E133E563}" type="parTrans" cxnId="{89E1264C-74E1-E245-B907-B2E7EE52DE71}">
      <dgm:prSet/>
      <dgm:spPr/>
      <dgm:t>
        <a:bodyPr/>
        <a:lstStyle/>
        <a:p>
          <a:endParaRPr lang="ru-RU"/>
        </a:p>
      </dgm:t>
    </dgm:pt>
    <dgm:pt modelId="{DCEF1F93-7BE6-6D41-B210-F14DF43CDEAF}" type="sibTrans" cxnId="{89E1264C-74E1-E245-B907-B2E7EE52DE71}">
      <dgm:prSet/>
      <dgm:spPr/>
      <dgm:t>
        <a:bodyPr/>
        <a:lstStyle/>
        <a:p>
          <a:endParaRPr lang="ru-RU"/>
        </a:p>
      </dgm:t>
    </dgm:pt>
    <dgm:pt modelId="{E4B147D3-438D-C440-821D-E35D327F6702}">
      <dgm:prSet phldrT="[Текст]" custT="1"/>
      <dgm:spPr/>
      <dgm:t>
        <a:bodyPr/>
        <a:lstStyle/>
        <a:p>
          <a:r>
            <a:rPr lang="ru-RU" sz="4500" b="1" dirty="0" smtClean="0">
              <a:solidFill>
                <a:srgbClr val="002060"/>
              </a:solidFill>
            </a:rPr>
            <a:t>3</a:t>
          </a:r>
          <a:endParaRPr lang="ru-RU" sz="4500" b="1" dirty="0">
            <a:solidFill>
              <a:srgbClr val="002060"/>
            </a:solidFill>
          </a:endParaRPr>
        </a:p>
      </dgm:t>
    </dgm:pt>
    <dgm:pt modelId="{53409CA9-6491-A644-92A7-32E1FDC0D1A4}" type="parTrans" cxnId="{6A2A7D7F-5685-8648-97BD-D2B05AB89A89}">
      <dgm:prSet/>
      <dgm:spPr/>
      <dgm:t>
        <a:bodyPr/>
        <a:lstStyle/>
        <a:p>
          <a:endParaRPr lang="ru-RU"/>
        </a:p>
      </dgm:t>
    </dgm:pt>
    <dgm:pt modelId="{58B67036-5A35-8B49-BDFD-4947523F57F1}" type="sibTrans" cxnId="{6A2A7D7F-5685-8648-97BD-D2B05AB89A89}">
      <dgm:prSet/>
      <dgm:spPr/>
      <dgm:t>
        <a:bodyPr/>
        <a:lstStyle/>
        <a:p>
          <a:endParaRPr lang="ru-RU"/>
        </a:p>
      </dgm:t>
    </dgm:pt>
    <dgm:pt modelId="{8E150511-A3C8-B242-9944-7C4A4C2633E8}">
      <dgm:prSet phldrT="[Текст]"/>
      <dgm:spPr>
        <a:noFill/>
      </dgm:spPr>
      <dgm:t>
        <a:bodyPr/>
        <a:lstStyle/>
        <a:p>
          <a:r>
            <a:rPr lang="ru-RU" dirty="0" smtClean="0"/>
            <a:t>Право субъекта учета применить иной порядок расчета доходов от реализации при неравномерном выполнении работ*</a:t>
          </a:r>
          <a:endParaRPr lang="ru-RU" dirty="0"/>
        </a:p>
      </dgm:t>
    </dgm:pt>
    <dgm:pt modelId="{CDC51CE2-9F0C-A247-B28E-D11E963C8F86}" type="parTrans" cxnId="{8664F6C3-0C9C-4F4C-9C08-7AEA6BB24C4B}">
      <dgm:prSet/>
      <dgm:spPr/>
      <dgm:t>
        <a:bodyPr/>
        <a:lstStyle/>
        <a:p>
          <a:endParaRPr lang="ru-RU"/>
        </a:p>
      </dgm:t>
    </dgm:pt>
    <dgm:pt modelId="{163CD72E-6955-1843-9DA7-8A37242ED567}" type="sibTrans" cxnId="{8664F6C3-0C9C-4F4C-9C08-7AEA6BB24C4B}">
      <dgm:prSet/>
      <dgm:spPr/>
      <dgm:t>
        <a:bodyPr/>
        <a:lstStyle/>
        <a:p>
          <a:endParaRPr lang="ru-RU"/>
        </a:p>
      </dgm:t>
    </dgm:pt>
    <dgm:pt modelId="{316C62F8-8F79-0741-AC67-6D76DD533F22}" type="pres">
      <dgm:prSet presAssocID="{AEBB452E-4EDF-C243-B796-1CAFBDEC9F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19CA55-33BC-EE4C-92E3-C667AEEED971}" type="pres">
      <dgm:prSet presAssocID="{19E3A921-CD39-8342-91F4-FEC389A55BD7}" presName="composite" presStyleCnt="0"/>
      <dgm:spPr/>
    </dgm:pt>
    <dgm:pt modelId="{5966CD6C-45D7-A94D-A42B-6F99737EB474}" type="pres">
      <dgm:prSet presAssocID="{19E3A921-CD39-8342-91F4-FEC389A55BD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C97EA-1B01-404A-8E0D-0D20E4BCB61B}" type="pres">
      <dgm:prSet presAssocID="{19E3A921-CD39-8342-91F4-FEC389A55B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3E511-7B86-C94C-BAFB-CAC6882B7BB0}" type="pres">
      <dgm:prSet presAssocID="{3EA10932-F2A9-2648-BDA4-63748AC5050F}" presName="sp" presStyleCnt="0"/>
      <dgm:spPr/>
    </dgm:pt>
    <dgm:pt modelId="{BA820BE2-CE36-AF44-9015-B9580F676B84}" type="pres">
      <dgm:prSet presAssocID="{06D6DB72-3121-4946-8DC6-C27E487F902A}" presName="composite" presStyleCnt="0"/>
      <dgm:spPr/>
    </dgm:pt>
    <dgm:pt modelId="{F8A1440D-910E-754B-934E-EE9ED965394C}" type="pres">
      <dgm:prSet presAssocID="{06D6DB72-3121-4946-8DC6-C27E487F902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1ABE3-4FAA-E344-B63E-F7140E013D1B}" type="pres">
      <dgm:prSet presAssocID="{06D6DB72-3121-4946-8DC6-C27E487F902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C7AF1-40B6-A642-871B-1638F09BFFF2}" type="pres">
      <dgm:prSet presAssocID="{C1D9BAC4-04DD-A94D-B034-A5CA3E981553}" presName="sp" presStyleCnt="0"/>
      <dgm:spPr/>
    </dgm:pt>
    <dgm:pt modelId="{41464E96-50D9-1047-8D87-C453B9270E16}" type="pres">
      <dgm:prSet presAssocID="{E4B147D3-438D-C440-821D-E35D327F6702}" presName="composite" presStyleCnt="0"/>
      <dgm:spPr/>
    </dgm:pt>
    <dgm:pt modelId="{ECE9862F-1F0C-0D4B-853D-4EBC6598C489}" type="pres">
      <dgm:prSet presAssocID="{E4B147D3-438D-C440-821D-E35D327F670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CE87-BBF8-B64E-BB39-C09A3FFEB19A}" type="pres">
      <dgm:prSet presAssocID="{E4B147D3-438D-C440-821D-E35D327F670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6EAA56-1E66-3844-AE97-8E2680AFB8BA}" srcId="{19E3A921-CD39-8342-91F4-FEC389A55BD7}" destId="{B1770792-A093-5B4E-8A83-C675FAA58CAC}" srcOrd="0" destOrd="0" parTransId="{3D303447-17B4-064D-A6FD-3F986BF4CB04}" sibTransId="{FE311600-83A8-BC4D-8CA0-0B4C7FA52F87}"/>
    <dgm:cxn modelId="{D49F17CE-104A-4D46-A88C-736EE14665B9}" type="presOf" srcId="{9E95E8D9-0A17-154D-8B65-649FAA8E30C7}" destId="{3621ABE3-4FAA-E344-B63E-F7140E013D1B}" srcOrd="0" destOrd="0" presId="urn:microsoft.com/office/officeart/2005/8/layout/chevron2"/>
    <dgm:cxn modelId="{DD55A125-1628-FA4A-A59E-303C3B839790}" srcId="{AEBB452E-4EDF-C243-B796-1CAFBDEC9F81}" destId="{19E3A921-CD39-8342-91F4-FEC389A55BD7}" srcOrd="0" destOrd="0" parTransId="{C3121515-5E8B-E441-A8CF-05C902D50101}" sibTransId="{3EA10932-F2A9-2648-BDA4-63748AC5050F}"/>
    <dgm:cxn modelId="{D6F0B9BA-7DB0-5E41-9CB6-C633B8762B36}" type="presOf" srcId="{19E3A921-CD39-8342-91F4-FEC389A55BD7}" destId="{5966CD6C-45D7-A94D-A42B-6F99737EB474}" srcOrd="0" destOrd="0" presId="urn:microsoft.com/office/officeart/2005/8/layout/chevron2"/>
    <dgm:cxn modelId="{6A2A7D7F-5685-8648-97BD-D2B05AB89A89}" srcId="{AEBB452E-4EDF-C243-B796-1CAFBDEC9F81}" destId="{E4B147D3-438D-C440-821D-E35D327F6702}" srcOrd="2" destOrd="0" parTransId="{53409CA9-6491-A644-92A7-32E1FDC0D1A4}" sibTransId="{58B67036-5A35-8B49-BDFD-4947523F57F1}"/>
    <dgm:cxn modelId="{8CD84AFA-2562-B345-AFA7-E740FF974548}" srcId="{AEBB452E-4EDF-C243-B796-1CAFBDEC9F81}" destId="{06D6DB72-3121-4946-8DC6-C27E487F902A}" srcOrd="1" destOrd="0" parTransId="{9D966F82-11F8-9A41-8F7A-829492187383}" sibTransId="{C1D9BAC4-04DD-A94D-B034-A5CA3E981553}"/>
    <dgm:cxn modelId="{89E1264C-74E1-E245-B907-B2E7EE52DE71}" srcId="{06D6DB72-3121-4946-8DC6-C27E487F902A}" destId="{9E95E8D9-0A17-154D-8B65-649FAA8E30C7}" srcOrd="0" destOrd="0" parTransId="{53EE3F25-ABDF-AE4E-917E-AAC1E133E563}" sibTransId="{DCEF1F93-7BE6-6D41-B210-F14DF43CDEAF}"/>
    <dgm:cxn modelId="{8664F6C3-0C9C-4F4C-9C08-7AEA6BB24C4B}" srcId="{E4B147D3-438D-C440-821D-E35D327F6702}" destId="{8E150511-A3C8-B242-9944-7C4A4C2633E8}" srcOrd="0" destOrd="0" parTransId="{CDC51CE2-9F0C-A247-B28E-D11E963C8F86}" sibTransId="{163CD72E-6955-1843-9DA7-8A37242ED567}"/>
    <dgm:cxn modelId="{5A4BA686-DFF6-0C45-AA93-0D013FD23352}" type="presOf" srcId="{8E150511-A3C8-B242-9944-7C4A4C2633E8}" destId="{5944CE87-BBF8-B64E-BB39-C09A3FFEB19A}" srcOrd="0" destOrd="0" presId="urn:microsoft.com/office/officeart/2005/8/layout/chevron2"/>
    <dgm:cxn modelId="{ADD6320C-4EF7-4F46-A65C-5A068D5C4181}" type="presOf" srcId="{B1770792-A093-5B4E-8A83-C675FAA58CAC}" destId="{76BC97EA-1B01-404A-8E0D-0D20E4BCB61B}" srcOrd="0" destOrd="0" presId="urn:microsoft.com/office/officeart/2005/8/layout/chevron2"/>
    <dgm:cxn modelId="{9CDC54E1-F628-2748-A7F7-1ABE0C777CFE}" type="presOf" srcId="{06D6DB72-3121-4946-8DC6-C27E487F902A}" destId="{F8A1440D-910E-754B-934E-EE9ED965394C}" srcOrd="0" destOrd="0" presId="urn:microsoft.com/office/officeart/2005/8/layout/chevron2"/>
    <dgm:cxn modelId="{61FD0E7E-FA71-BE4D-959C-C62AF165EC90}" type="presOf" srcId="{E4B147D3-438D-C440-821D-E35D327F6702}" destId="{ECE9862F-1F0C-0D4B-853D-4EBC6598C489}" srcOrd="0" destOrd="0" presId="urn:microsoft.com/office/officeart/2005/8/layout/chevron2"/>
    <dgm:cxn modelId="{6107E92F-AF04-E44C-95C2-2B9893F07B43}" type="presOf" srcId="{AEBB452E-4EDF-C243-B796-1CAFBDEC9F81}" destId="{316C62F8-8F79-0741-AC67-6D76DD533F22}" srcOrd="0" destOrd="0" presId="urn:microsoft.com/office/officeart/2005/8/layout/chevron2"/>
    <dgm:cxn modelId="{521600C0-3D0A-A249-A821-0EC2500D3BDC}" type="presParOf" srcId="{316C62F8-8F79-0741-AC67-6D76DD533F22}" destId="{4619CA55-33BC-EE4C-92E3-C667AEEED971}" srcOrd="0" destOrd="0" presId="urn:microsoft.com/office/officeart/2005/8/layout/chevron2"/>
    <dgm:cxn modelId="{79909117-387F-AA49-BE40-DA5FFDC5DF83}" type="presParOf" srcId="{4619CA55-33BC-EE4C-92E3-C667AEEED971}" destId="{5966CD6C-45D7-A94D-A42B-6F99737EB474}" srcOrd="0" destOrd="0" presId="urn:microsoft.com/office/officeart/2005/8/layout/chevron2"/>
    <dgm:cxn modelId="{EA381A41-8F5F-F147-9162-86F7FD944DF7}" type="presParOf" srcId="{4619CA55-33BC-EE4C-92E3-C667AEEED971}" destId="{76BC97EA-1B01-404A-8E0D-0D20E4BCB61B}" srcOrd="1" destOrd="0" presId="urn:microsoft.com/office/officeart/2005/8/layout/chevron2"/>
    <dgm:cxn modelId="{9FEEC7F9-148A-4C44-8BC7-98548A54C4B8}" type="presParOf" srcId="{316C62F8-8F79-0741-AC67-6D76DD533F22}" destId="{61E3E511-7B86-C94C-BAFB-CAC6882B7BB0}" srcOrd="1" destOrd="0" presId="urn:microsoft.com/office/officeart/2005/8/layout/chevron2"/>
    <dgm:cxn modelId="{A80F7E26-5740-6B4B-B5AB-C1279127001E}" type="presParOf" srcId="{316C62F8-8F79-0741-AC67-6D76DD533F22}" destId="{BA820BE2-CE36-AF44-9015-B9580F676B84}" srcOrd="2" destOrd="0" presId="urn:microsoft.com/office/officeart/2005/8/layout/chevron2"/>
    <dgm:cxn modelId="{8CA7EB81-3BDE-FC41-9ACE-CCE28D281653}" type="presParOf" srcId="{BA820BE2-CE36-AF44-9015-B9580F676B84}" destId="{F8A1440D-910E-754B-934E-EE9ED965394C}" srcOrd="0" destOrd="0" presId="urn:microsoft.com/office/officeart/2005/8/layout/chevron2"/>
    <dgm:cxn modelId="{5BC9B5A0-2834-0947-9EFE-F953AC3AD5B0}" type="presParOf" srcId="{BA820BE2-CE36-AF44-9015-B9580F676B84}" destId="{3621ABE3-4FAA-E344-B63E-F7140E013D1B}" srcOrd="1" destOrd="0" presId="urn:microsoft.com/office/officeart/2005/8/layout/chevron2"/>
    <dgm:cxn modelId="{24E35EFD-C8F8-ED42-96A9-A4D05086CE05}" type="presParOf" srcId="{316C62F8-8F79-0741-AC67-6D76DD533F22}" destId="{2ABC7AF1-40B6-A642-871B-1638F09BFFF2}" srcOrd="3" destOrd="0" presId="urn:microsoft.com/office/officeart/2005/8/layout/chevron2"/>
    <dgm:cxn modelId="{CB3D155D-E9BD-7843-9E79-56784EA60EC9}" type="presParOf" srcId="{316C62F8-8F79-0741-AC67-6D76DD533F22}" destId="{41464E96-50D9-1047-8D87-C453B9270E16}" srcOrd="4" destOrd="0" presId="urn:microsoft.com/office/officeart/2005/8/layout/chevron2"/>
    <dgm:cxn modelId="{535683EB-F404-4246-9E0E-B99A5764C4B1}" type="presParOf" srcId="{41464E96-50D9-1047-8D87-C453B9270E16}" destId="{ECE9862F-1F0C-0D4B-853D-4EBC6598C489}" srcOrd="0" destOrd="0" presId="urn:microsoft.com/office/officeart/2005/8/layout/chevron2"/>
    <dgm:cxn modelId="{2034BEF6-3BFC-2C4E-B555-FB26F06D67E1}" type="presParOf" srcId="{41464E96-50D9-1047-8D87-C453B9270E16}" destId="{5944CE87-BBF8-B64E-BB39-C09A3FFEB1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4163" y="49213"/>
            <a:ext cx="4275137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97327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08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29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81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Без доходов будущих периодов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00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0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290" y="3985824"/>
            <a:ext cx="820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стандарт бухгалтерского учета государственных финансов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«Долгосрочные договоры»</a:t>
            </a: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8774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29143" y="6513106"/>
            <a:ext cx="1363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Декабрь 2019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606041" y="175674"/>
            <a:ext cx="5577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Долгосрочные договоры строительного подряда</a:t>
            </a:r>
            <a:endParaRPr lang="ru-RU" sz="2500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33599" y="1228444"/>
            <a:ext cx="379475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После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Стандарта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686133" y="1705498"/>
            <a:ext cx="7795258" cy="4856903"/>
            <a:chOff x="266700" y="1635097"/>
            <a:chExt cx="7795258" cy="485690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85798" y="3878160"/>
              <a:ext cx="7376160" cy="1207935"/>
              <a:chOff x="807721" y="2407920"/>
              <a:chExt cx="7376160" cy="1207935"/>
            </a:xfrm>
          </p:grpSpPr>
          <p:sp>
            <p:nvSpPr>
              <p:cNvPr id="2" name="Стрелка вправо 1"/>
              <p:cNvSpPr/>
              <p:nvPr/>
            </p:nvSpPr>
            <p:spPr>
              <a:xfrm>
                <a:off x="807721" y="2407920"/>
                <a:ext cx="7376160" cy="548640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Треугольник 2"/>
              <p:cNvSpPr/>
              <p:nvPr/>
            </p:nvSpPr>
            <p:spPr>
              <a:xfrm>
                <a:off x="1463040" y="2815680"/>
                <a:ext cx="350520" cy="396240"/>
              </a:xfrm>
              <a:prstGeom prst="triangle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99000">
                    <a:schemeClr val="accent3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Треугольник 10"/>
              <p:cNvSpPr/>
              <p:nvPr/>
            </p:nvSpPr>
            <p:spPr>
              <a:xfrm>
                <a:off x="2967990" y="2815680"/>
                <a:ext cx="350520" cy="396240"/>
              </a:xfrm>
              <a:prstGeom prst="triangle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99000">
                    <a:schemeClr val="accent3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Треугольник 11"/>
              <p:cNvSpPr/>
              <p:nvPr/>
            </p:nvSpPr>
            <p:spPr>
              <a:xfrm>
                <a:off x="4472940" y="2815680"/>
                <a:ext cx="350520" cy="396240"/>
              </a:xfrm>
              <a:prstGeom prst="triangle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99000">
                    <a:schemeClr val="accent3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Треугольник 12"/>
              <p:cNvSpPr/>
              <p:nvPr/>
            </p:nvSpPr>
            <p:spPr>
              <a:xfrm>
                <a:off x="5977890" y="2815680"/>
                <a:ext cx="350520" cy="396240"/>
              </a:xfrm>
              <a:prstGeom prst="triangle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99000">
                    <a:schemeClr val="accent3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12518" y="3215745"/>
                <a:ext cx="1021081" cy="4001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ru-RU" sz="2000" b="1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2017</a:t>
                </a:r>
                <a:endParaRPr lang="ru-RU" sz="2000" b="1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606041" y="3211920"/>
                <a:ext cx="1021081" cy="4001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2018</a:t>
                </a:r>
                <a:endParaRPr lang="ru-RU" sz="20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22419" y="3215745"/>
                <a:ext cx="1021081" cy="4001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2019</a:t>
                </a:r>
                <a:endParaRPr lang="ru-RU" sz="20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669278" y="3211920"/>
                <a:ext cx="1021081" cy="4001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2020</a:t>
                </a:r>
                <a:endParaRPr lang="ru-RU" sz="20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66700" y="2194580"/>
              <a:ext cx="1844040" cy="1809735"/>
            </a:xfrm>
            <a:prstGeom prst="downArrowCallout">
              <a:avLst/>
            </a:prstGeom>
            <a:noFill/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200" b="1" dirty="0" smtClean="0">
                  <a:latin typeface="Times New Roman" charset="0"/>
                  <a:ea typeface="Times New Roman" charset="0"/>
                  <a:cs typeface="Times New Roman" charset="0"/>
                </a:rPr>
                <a:t>Заключение договора</a:t>
              </a:r>
              <a:endParaRPr lang="ru-RU" sz="22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69278" y="1635097"/>
              <a:ext cx="2377442" cy="2373615"/>
            </a:xfrm>
            <a:prstGeom prst="downArrowCallout">
              <a:avLst>
                <a:gd name="adj1" fmla="val 13571"/>
                <a:gd name="adj2" fmla="val 16020"/>
                <a:gd name="adj3" fmla="val 25000"/>
                <a:gd name="adj4" fmla="val 64977"/>
              </a:avLst>
            </a:prstGeom>
            <a:noFill/>
            <a:ln>
              <a:solidFill>
                <a:srgbClr val="077A3E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ru-RU" sz="2200" b="1" dirty="0" smtClean="0">
                  <a:latin typeface="Times New Roman" charset="0"/>
                  <a:ea typeface="Times New Roman" charset="0"/>
                  <a:cs typeface="Times New Roman" charset="0"/>
                </a:rPr>
                <a:t>Договор выполнен, признание доходов </a:t>
              </a:r>
              <a:r>
                <a:rPr lang="ru-RU" sz="2200" b="1" smtClean="0">
                  <a:latin typeface="Times New Roman" charset="0"/>
                  <a:ea typeface="Times New Roman" charset="0"/>
                  <a:cs typeface="Times New Roman" charset="0"/>
                </a:rPr>
                <a:t>в учете</a:t>
              </a:r>
              <a:endParaRPr lang="ru-RU" sz="22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7237" y="5687655"/>
              <a:ext cx="5882637" cy="804345"/>
            </a:xfrm>
            <a:prstGeom prst="roundRect">
              <a:avLst/>
            </a:prstGeom>
            <a:noFill/>
            <a:ln w="19050"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Доходы 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 предъявлению</a:t>
              </a:r>
            </a:p>
            <a:p>
              <a:pPr algn="ctr"/>
              <a:r>
                <a:rPr lang="ru-RU" sz="2400" b="1" i="1" dirty="0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на конец каждого отчетного периода</a:t>
              </a:r>
              <a:endParaRPr lang="ru-RU" sz="2400" b="1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7" name="Прямая со стрелкой 26"/>
            <p:cNvCxnSpPr>
              <a:endCxn id="14" idx="2"/>
            </p:cNvCxnSpPr>
            <p:nvPr/>
          </p:nvCxnSpPr>
          <p:spPr>
            <a:xfrm flipH="1" flipV="1">
              <a:off x="1501136" y="5086095"/>
              <a:ext cx="15241" cy="601560"/>
            </a:xfrm>
            <a:prstGeom prst="straightConnector1">
              <a:avLst/>
            </a:prstGeom>
            <a:ln w="44450"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H="1" flipV="1">
              <a:off x="2994658" y="5082270"/>
              <a:ext cx="15241" cy="601560"/>
            </a:xfrm>
            <a:prstGeom prst="straightConnector1">
              <a:avLst/>
            </a:prstGeom>
            <a:ln w="44450"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H="1" flipV="1">
              <a:off x="4579611" y="5081835"/>
              <a:ext cx="15241" cy="601560"/>
            </a:xfrm>
            <a:prstGeom prst="straightConnector1">
              <a:avLst/>
            </a:prstGeom>
            <a:ln w="44450"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H="1" flipV="1">
              <a:off x="6061699" y="5082270"/>
              <a:ext cx="15241" cy="601560"/>
            </a:xfrm>
            <a:prstGeom prst="straightConnector1">
              <a:avLst/>
            </a:prstGeom>
            <a:ln w="44450"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Двойная стрелка влево/вправо 30"/>
            <p:cNvSpPr/>
            <p:nvPr/>
          </p:nvSpPr>
          <p:spPr>
            <a:xfrm>
              <a:off x="2141215" y="2436589"/>
              <a:ext cx="3505203" cy="284439"/>
            </a:xfrm>
            <a:prstGeom prst="leftRightArrow">
              <a:avLst/>
            </a:prstGeom>
            <a:solidFill>
              <a:srgbClr val="FFFF00"/>
            </a:solidFill>
            <a:ln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059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4"/>
          <a:stretch/>
        </p:blipFill>
        <p:spPr>
          <a:xfrm>
            <a:off x="7713183" y="4977067"/>
            <a:ext cx="1271310" cy="1685822"/>
          </a:xfrm>
          <a:prstGeom prst="rect">
            <a:avLst/>
          </a:prstGeom>
        </p:spPr>
      </p:pic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606041" y="175674"/>
            <a:ext cx="58753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Долгосрочные договоры строительного подряда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500" b="1" i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признание доходов</a:t>
            </a:r>
            <a:endParaRPr lang="ru-RU" sz="2500" i="1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765" y="1086856"/>
            <a:ext cx="8168640" cy="184267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Когда?   </a:t>
            </a:r>
            <a:r>
              <a:rPr lang="ru-RU" sz="2600" dirty="0" smtClean="0">
                <a:latin typeface="Times New Roman" charset="0"/>
                <a:ea typeface="Times New Roman" charset="0"/>
                <a:cs typeface="Times New Roman" charset="0"/>
              </a:rPr>
              <a:t>Доходы к предъявлению </a:t>
            </a:r>
            <a:r>
              <a:rPr lang="mr-IN" sz="26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600" dirty="0" smtClean="0">
                <a:latin typeface="Times New Roman" charset="0"/>
                <a:ea typeface="Times New Roman" charset="0"/>
                <a:cs typeface="Times New Roman" charset="0"/>
              </a:rPr>
              <a:t> на конец каждого 			    отчетного периода</a:t>
            </a:r>
          </a:p>
          <a:p>
            <a:pPr marL="1254125" indent="-46038"/>
            <a:r>
              <a:rPr lang="ru-RU" sz="2600" dirty="0" smtClean="0">
                <a:latin typeface="Times New Roman" charset="0"/>
                <a:ea typeface="Times New Roman" charset="0"/>
                <a:cs typeface="Times New Roman" charset="0"/>
              </a:rPr>
              <a:t>Доходы от реализации </a:t>
            </a:r>
            <a:r>
              <a:rPr lang="mr-IN" sz="26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600" dirty="0" smtClean="0">
                <a:latin typeface="Times New Roman" charset="0"/>
                <a:ea typeface="Times New Roman" charset="0"/>
                <a:cs typeface="Times New Roman" charset="0"/>
              </a:rPr>
              <a:t> по факту реализации</a:t>
            </a:r>
          </a:p>
          <a:p>
            <a:endParaRPr lang="ru-RU" sz="1600" b="1" dirty="0" smtClean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Как?      </a:t>
            </a:r>
            <a:r>
              <a:rPr lang="ru-RU" sz="2600" dirty="0" smtClean="0">
                <a:latin typeface="Times New Roman" charset="0"/>
                <a:ea typeface="Times New Roman" charset="0"/>
                <a:cs typeface="Times New Roman" charset="0"/>
              </a:rPr>
              <a:t>Доходы 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к предъявлению </a:t>
            </a:r>
            <a:r>
              <a:rPr lang="mr-IN" sz="26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600" dirty="0" smtClean="0">
                <a:latin typeface="Times New Roman" charset="0"/>
                <a:ea typeface="Times New Roman" charset="0"/>
                <a:cs typeface="Times New Roman" charset="0"/>
              </a:rPr>
              <a:t> по формуле</a:t>
            </a:r>
            <a:endParaRPr lang="ru-RU" sz="2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73124" y="3010146"/>
            <a:ext cx="8793905" cy="868682"/>
            <a:chOff x="0" y="2712717"/>
            <a:chExt cx="8793905" cy="868682"/>
          </a:xfrm>
        </p:grpSpPr>
        <p:sp>
          <p:nvSpPr>
            <p:cNvPr id="6" name="TextBox 5"/>
            <p:cNvSpPr txBox="1"/>
            <p:nvPr/>
          </p:nvSpPr>
          <p:spPr>
            <a:xfrm>
              <a:off x="0" y="2712719"/>
              <a:ext cx="2118360" cy="86867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2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Доходы к предъявлению</a:t>
              </a:r>
              <a:endParaRPr lang="ru-RU" sz="2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68881" y="2712718"/>
              <a:ext cx="1889760" cy="86868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2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Цена договора</a:t>
              </a:r>
              <a:endParaRPr lang="ru-RU" sz="2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85486" y="2712718"/>
              <a:ext cx="1763864" cy="86868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200" b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Процент исполнения</a:t>
              </a:r>
              <a:endParaRPr lang="ru-RU" sz="2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04145" y="2712718"/>
              <a:ext cx="1889760" cy="86868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200" b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Ранее признанные доходы</a:t>
              </a:r>
              <a:endParaRPr lang="ru-RU" sz="2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28699" y="2712719"/>
              <a:ext cx="457199" cy="86867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200" b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=</a:t>
              </a:r>
              <a:endParaRPr lang="ru-RU" sz="2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79489" y="2712717"/>
              <a:ext cx="457199" cy="86867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2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х</a:t>
              </a:r>
              <a:endParaRPr lang="ru-RU" sz="2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96219" y="2712718"/>
              <a:ext cx="457199" cy="86867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2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-</a:t>
              </a:r>
              <a:endParaRPr lang="ru-RU" sz="2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0765" y="4040050"/>
            <a:ext cx="8382000" cy="247830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Процент?</a:t>
            </a:r>
            <a:r>
              <a:rPr lang="ru-RU" sz="2600" b="1" dirty="0" smtClean="0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ru-RU" sz="2600" dirty="0" smtClean="0">
                <a:latin typeface="Times New Roman" charset="0"/>
                <a:ea typeface="Times New Roman" charset="0"/>
                <a:cs typeface="Times New Roman" charset="0"/>
              </a:rPr>
              <a:t>2 способа: от объема работ по факту (в     			    в единицах) и соотношение расходов</a:t>
            </a:r>
            <a:endParaRPr lang="ru-RU" sz="2600" dirty="0" smtClean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16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Какой способ выбрать?    </a:t>
            </a:r>
            <a:r>
              <a:rPr lang="ru-RU" sz="2600" dirty="0" smtClean="0">
                <a:latin typeface="Times New Roman" charset="0"/>
                <a:ea typeface="Times New Roman" charset="0"/>
                <a:cs typeface="Times New Roman" charset="0"/>
              </a:rPr>
              <a:t>Согласно Учетной политике</a:t>
            </a:r>
          </a:p>
          <a:p>
            <a:endParaRPr lang="ru-RU" sz="16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Счет?      </a:t>
            </a:r>
            <a:r>
              <a:rPr lang="ru-RU" sz="2600" dirty="0" smtClean="0">
                <a:latin typeface="Times New Roman" charset="0"/>
                <a:ea typeface="Times New Roman" charset="0"/>
                <a:cs typeface="Times New Roman" charset="0"/>
              </a:rPr>
              <a:t>Доходы </a:t>
            </a:r>
            <a:r>
              <a:rPr lang="ru-RU" sz="2600" dirty="0">
                <a:latin typeface="Times New Roman" charset="0"/>
                <a:ea typeface="Times New Roman" charset="0"/>
                <a:cs typeface="Times New Roman" charset="0"/>
              </a:rPr>
              <a:t>к предъявлению </a:t>
            </a:r>
            <a:r>
              <a:rPr lang="mr-IN" sz="26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600" dirty="0" smtClean="0">
                <a:latin typeface="Times New Roman" charset="0"/>
                <a:ea typeface="Times New Roman" charset="0"/>
                <a:cs typeface="Times New Roman" charset="0"/>
              </a:rPr>
              <a:t> доходы от 						реализации (обособленно)</a:t>
            </a:r>
          </a:p>
        </p:txBody>
      </p:sp>
    </p:spTree>
    <p:extLst>
      <p:ext uri="{BB962C8B-B14F-4D97-AF65-F5344CB8AC3E}">
        <p14:creationId xmlns:p14="http://schemas.microsoft.com/office/powerpoint/2010/main" val="1342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606041" y="175674"/>
            <a:ext cx="58753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Долгосрочные договоры строительного подряда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500" b="1" i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признание доходов</a:t>
            </a:r>
            <a:endParaRPr lang="ru-RU" sz="2500" i="1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164047"/>
            <a:ext cx="7650480" cy="272215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Лица субъекта учета, </a:t>
            </a:r>
            <a:r>
              <a:rPr lang="ru-RU" sz="24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ответственные за документальное оформление подтверждения процента</a:t>
            </a:r>
            <a:r>
              <a:rPr lang="ru-RU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исполненных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обязательств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обеспечивают </a:t>
            </a:r>
            <a:r>
              <a:rPr lang="ru-RU" sz="24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своевременную передачу</a:t>
            </a:r>
            <a:r>
              <a:rPr lang="ru-RU" sz="24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указанного документа для регистрации содержащихся в нем данных в регистрах бухгалтерского учета в соответствии с документооборотом, установленным учетной политикой субъекта учета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53641" y="4358639"/>
            <a:ext cx="6279302" cy="226434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just"/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Лицо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, на которое </a:t>
            </a:r>
            <a:r>
              <a:rPr lang="ru-RU" sz="24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возложено ведение бухгалтерского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учета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 несет ответственность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за соответствие данных, указанных в заключении по проценту исполнения объема работ, свершившимся фактам хозяйственной жизни.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8056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13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3401" y="3144669"/>
            <a:ext cx="8062381" cy="1631217"/>
            <a:chOff x="533401" y="1725856"/>
            <a:chExt cx="8062381" cy="1631217"/>
          </a:xfrm>
        </p:grpSpPr>
        <p:sp>
          <p:nvSpPr>
            <p:cNvPr id="10" name="Пятиугольник 9">
              <a:extLst>
                <a:ext uri="{FF2B5EF4-FFF2-40B4-BE49-F238E27FC236}">
                  <a16:creationId xmlns="" xmlns:a16="http://schemas.microsoft.com/office/drawing/2014/main" id="{A33DAC7D-2902-43C4-80FC-A26A6CDFC3A5}"/>
                </a:ext>
              </a:extLst>
            </p:cNvPr>
            <p:cNvSpPr/>
            <p:nvPr/>
          </p:nvSpPr>
          <p:spPr>
            <a:xfrm>
              <a:off x="533401" y="1725856"/>
              <a:ext cx="4800599" cy="1631216"/>
            </a:xfrm>
            <a:prstGeom prst="homePlat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5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Если доходы к предъявлению</a:t>
              </a:r>
            </a:p>
            <a:p>
              <a:pPr algn="ctr">
                <a:spcBef>
                  <a:spcPct val="0"/>
                </a:spcBef>
              </a:pPr>
              <a:r>
                <a:rPr lang="ru-RU" sz="2500" b="1" u="sng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меньше</a:t>
              </a:r>
              <a:endPara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ru-RU" sz="25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доходов от реализации</a:t>
              </a:r>
              <a:endPara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0" y="1725857"/>
              <a:ext cx="3261782" cy="1631216"/>
            </a:xfrm>
            <a:prstGeom prst="roundRect">
              <a:avLst/>
            </a:prstGeom>
            <a:noFill/>
            <a:ln w="25400" cmpd="sng">
              <a:solidFill>
                <a:srgbClr val="077A3E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«Доначисление» доходов от реализации</a:t>
              </a:r>
              <a:endParaRPr lang="ru-RU" sz="24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420009" y="132234"/>
            <a:ext cx="58753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Долгосрочные договоры строительного подряда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500" b="1" i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признание доходов</a:t>
            </a:r>
            <a:endParaRPr lang="ru-RU" sz="2500" i="1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33401" y="5017696"/>
            <a:ext cx="8086065" cy="1631216"/>
            <a:chOff x="533401" y="3966136"/>
            <a:chExt cx="8086065" cy="1631216"/>
          </a:xfrm>
        </p:grpSpPr>
        <p:sp>
          <p:nvSpPr>
            <p:cNvPr id="25" name="Пятиугольник 24">
              <a:extLst>
                <a:ext uri="{FF2B5EF4-FFF2-40B4-BE49-F238E27FC236}">
                  <a16:creationId xmlns="" xmlns:a16="http://schemas.microsoft.com/office/drawing/2014/main" id="{A33DAC7D-2902-43C4-80FC-A26A6CDFC3A5}"/>
                </a:ext>
              </a:extLst>
            </p:cNvPr>
            <p:cNvSpPr/>
            <p:nvPr/>
          </p:nvSpPr>
          <p:spPr>
            <a:xfrm>
              <a:off x="533401" y="3966136"/>
              <a:ext cx="4800599" cy="1631216"/>
            </a:xfrm>
            <a:prstGeom prst="homePlat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5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Если доходы к предъявлению</a:t>
              </a:r>
            </a:p>
            <a:p>
              <a:pPr algn="ctr">
                <a:spcBef>
                  <a:spcPct val="0"/>
                </a:spcBef>
              </a:pPr>
              <a:r>
                <a:rPr lang="ru-RU" sz="2500" b="1" u="sng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больше</a:t>
              </a:r>
              <a:endPara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ru-RU" sz="25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доходов от реализации</a:t>
              </a:r>
              <a:endPara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57684" y="3966136"/>
              <a:ext cx="3261782" cy="1631216"/>
            </a:xfrm>
            <a:prstGeom prst="roundRect">
              <a:avLst/>
            </a:prstGeom>
            <a:noFill/>
            <a:ln w="25400" cmpd="sng">
              <a:solidFill>
                <a:srgbClr val="077A3E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Уточнение доходов к предъявлению «Красное </a:t>
              </a:r>
              <a:r>
                <a:rPr lang="ru-RU" sz="2400" b="1" dirty="0" err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сторно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»</a:t>
              </a:r>
              <a:endParaRPr lang="ru-RU" sz="24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33401" y="1271644"/>
            <a:ext cx="8062381" cy="1631218"/>
            <a:chOff x="533401" y="1725855"/>
            <a:chExt cx="8062381" cy="1631218"/>
          </a:xfrm>
        </p:grpSpPr>
        <p:sp>
          <p:nvSpPr>
            <p:cNvPr id="13" name="Пятиугольник 12">
              <a:extLst>
                <a:ext uri="{FF2B5EF4-FFF2-40B4-BE49-F238E27FC236}">
                  <a16:creationId xmlns="" xmlns:a16="http://schemas.microsoft.com/office/drawing/2014/main" id="{A33DAC7D-2902-43C4-80FC-A26A6CDFC3A5}"/>
                </a:ext>
              </a:extLst>
            </p:cNvPr>
            <p:cNvSpPr/>
            <p:nvPr/>
          </p:nvSpPr>
          <p:spPr>
            <a:xfrm>
              <a:off x="533401" y="1725855"/>
              <a:ext cx="4800599" cy="1631213"/>
            </a:xfrm>
            <a:prstGeom prst="homePlate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5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Доходы к предъявлению за отчетный период</a:t>
              </a:r>
              <a:endPara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0" y="1725857"/>
              <a:ext cx="3261782" cy="1631216"/>
            </a:xfrm>
            <a:prstGeom prst="roundRect">
              <a:avLst/>
            </a:prstGeom>
            <a:noFill/>
            <a:ln w="25400" cmpd="sng">
              <a:solidFill>
                <a:srgbClr val="077A3E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Обособленно!!!</a:t>
              </a:r>
            </a:p>
            <a:p>
              <a:pPr algn="ctr"/>
              <a:r>
                <a:rPr lang="ru-RU" sz="2200" b="1" i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Расчеты с дебиторами по доходам к предъявлению</a:t>
              </a:r>
              <a:endParaRPr lang="ru-RU" sz="22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0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420009" y="132234"/>
            <a:ext cx="58753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Долгосрочные договоры строительного подряда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500" b="1" i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признание доходов</a:t>
            </a:r>
            <a:endParaRPr lang="ru-RU" sz="2500" i="1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83615" y="1329616"/>
            <a:ext cx="8309865" cy="1489784"/>
            <a:chOff x="533401" y="3966136"/>
            <a:chExt cx="8309865" cy="1489784"/>
          </a:xfrm>
        </p:grpSpPr>
        <p:sp>
          <p:nvSpPr>
            <p:cNvPr id="25" name="Выноска со стрелкой вправо 24">
              <a:extLst>
                <a:ext uri="{FF2B5EF4-FFF2-40B4-BE49-F238E27FC236}">
                  <a16:creationId xmlns="" xmlns:a16="http://schemas.microsoft.com/office/drawing/2014/main" id="{A33DAC7D-2902-43C4-80FC-A26A6CDFC3A5}"/>
                </a:ext>
              </a:extLst>
            </p:cNvPr>
            <p:cNvSpPr/>
            <p:nvPr/>
          </p:nvSpPr>
          <p:spPr>
            <a:xfrm>
              <a:off x="533401" y="3966136"/>
              <a:ext cx="3676905" cy="1489784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9484"/>
              </a:avLst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5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Счета учета и классификация</a:t>
              </a:r>
              <a:endPara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10306" y="3966136"/>
              <a:ext cx="4632960" cy="1489784"/>
            </a:xfrm>
            <a:prstGeom prst="roundRect">
              <a:avLst/>
            </a:prstGeom>
            <a:noFill/>
            <a:ln w="25400" cmpd="sng">
              <a:solidFill>
                <a:srgbClr val="077A3E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КОСГУ 138, 131</a:t>
              </a:r>
            </a:p>
            <a:p>
              <a:pPr algn="ctr"/>
              <a:r>
                <a:rPr lang="ru-RU" sz="28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Счета 205, 303.04, 401.10</a:t>
              </a:r>
            </a:p>
            <a:p>
              <a:pPr algn="ctr"/>
              <a:r>
                <a:rPr lang="ru-RU" sz="28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З/счет 45</a:t>
              </a:r>
              <a:endParaRPr lang="ru-RU" sz="28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83615" y="3387016"/>
            <a:ext cx="8309865" cy="3166184"/>
            <a:chOff x="533401" y="3966136"/>
            <a:chExt cx="8309865" cy="3166184"/>
          </a:xfrm>
        </p:grpSpPr>
        <p:sp>
          <p:nvSpPr>
            <p:cNvPr id="19" name="Выноска со стрелкой вправо 18">
              <a:extLst>
                <a:ext uri="{FF2B5EF4-FFF2-40B4-BE49-F238E27FC236}">
                  <a16:creationId xmlns="" xmlns:a16="http://schemas.microsoft.com/office/drawing/2014/main" id="{A33DAC7D-2902-43C4-80FC-A26A6CDFC3A5}"/>
                </a:ext>
              </a:extLst>
            </p:cNvPr>
            <p:cNvSpPr/>
            <p:nvPr/>
          </p:nvSpPr>
          <p:spPr>
            <a:xfrm>
              <a:off x="533401" y="3966136"/>
              <a:ext cx="3676905" cy="3166184"/>
            </a:xfrm>
            <a:prstGeom prst="rightArrowCallout">
              <a:avLst>
                <a:gd name="adj1" fmla="val 16307"/>
                <a:gd name="adj2" fmla="val 14411"/>
                <a:gd name="adj3" fmla="val 10079"/>
                <a:gd name="adj4" fmla="val 79484"/>
              </a:avLst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5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Аналитика</a:t>
              </a:r>
            </a:p>
            <a:p>
              <a:pPr algn="ctr">
                <a:spcBef>
                  <a:spcPct val="0"/>
                </a:spcBef>
              </a:pPr>
              <a:r>
                <a:rPr lang="ru-RU" sz="25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(пример)</a:t>
              </a:r>
              <a:endPara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0306" y="3966136"/>
              <a:ext cx="4632960" cy="3166184"/>
            </a:xfrm>
            <a:prstGeom prst="roundRect">
              <a:avLst/>
            </a:prstGeom>
            <a:noFill/>
            <a:ln w="25400" cmpd="sng">
              <a:solidFill>
                <a:srgbClr val="077A3E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Счет 205 </a:t>
              </a:r>
              <a:r>
                <a:rPr lang="mr-IN" sz="28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–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Контрагент, Договор</a:t>
              </a:r>
            </a:p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Счет 303.04 </a:t>
              </a:r>
              <a:r>
                <a:rPr lang="mr-IN" sz="28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–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НДС к уплате, НДС отложенный</a:t>
              </a:r>
            </a:p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З/счет 45 </a:t>
              </a:r>
              <a:r>
                <a:rPr lang="mr-IN" sz="28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–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45.1, 45.2, 45.3</a:t>
              </a:r>
            </a:p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(Себестоимость, Расходы сверх ССР, Доходы)</a:t>
              </a:r>
              <a:endParaRPr lang="ru-RU" sz="28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3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420009" y="132234"/>
            <a:ext cx="58753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Долгосрочные договоры строительного подряда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500" b="1" i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признание доходов</a:t>
            </a:r>
            <a:endParaRPr lang="ru-RU" sz="2500" i="1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93" y="1137443"/>
            <a:ext cx="8763000" cy="55056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Начислены доходы к предъявлению</a:t>
            </a:r>
          </a:p>
          <a:p>
            <a:pPr algn="just"/>
            <a:r>
              <a:rPr lang="ru-RU" sz="27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 0 205 </a:t>
            </a:r>
            <a:r>
              <a:rPr lang="ru-RU" sz="27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38</a:t>
            </a:r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 56Х     </a:t>
            </a:r>
            <a:r>
              <a:rPr lang="ru-RU" sz="27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 0 401 </a:t>
            </a:r>
            <a:r>
              <a:rPr lang="ru-RU" sz="27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 138</a:t>
            </a:r>
          </a:p>
          <a:p>
            <a:pPr algn="just"/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Увеличение з/счета 45 «Объемы выполненных работ»</a:t>
            </a:r>
          </a:p>
          <a:p>
            <a:pPr algn="just"/>
            <a:endParaRPr lang="ru-RU" sz="27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2. Начислен НДС отложенный</a:t>
            </a:r>
          </a:p>
          <a:p>
            <a:pPr algn="just"/>
            <a:r>
              <a:rPr lang="ru-RU" sz="27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 0 401 10 138     </a:t>
            </a:r>
            <a:r>
              <a:rPr lang="ru-RU" sz="27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 0 303 04 731 «НДС отложенный»</a:t>
            </a:r>
          </a:p>
          <a:p>
            <a:pPr algn="just"/>
            <a:endParaRPr lang="ru-RU" sz="27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3.1. Подписан двухсторонний акт выполненных работ, отражение расчетов с дебиторами по доходам</a:t>
            </a:r>
          </a:p>
          <a:p>
            <a:pPr algn="just"/>
            <a:r>
              <a:rPr lang="ru-RU" sz="27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 0 205 31 56Х     </a:t>
            </a:r>
            <a:r>
              <a:rPr lang="ru-RU" sz="27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 0 205 38 66Х</a:t>
            </a:r>
          </a:p>
          <a:p>
            <a:pPr algn="just"/>
            <a:endParaRPr lang="ru-RU" sz="27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3.2. Признание НДС к уплате</a:t>
            </a:r>
          </a:p>
          <a:p>
            <a:pPr algn="just"/>
            <a:r>
              <a:rPr lang="ru-RU" sz="2700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700" dirty="0">
                <a:latin typeface="Times New Roman" charset="0"/>
                <a:ea typeface="Times New Roman" charset="0"/>
                <a:cs typeface="Times New Roman" charset="0"/>
              </a:rPr>
              <a:t> 0 </a:t>
            </a:r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303 04 831 «НДС </a:t>
            </a:r>
            <a:r>
              <a:rPr lang="ru-RU" sz="2700" dirty="0" err="1" smtClean="0">
                <a:latin typeface="Times New Roman" charset="0"/>
                <a:ea typeface="Times New Roman" charset="0"/>
                <a:cs typeface="Times New Roman" charset="0"/>
              </a:rPr>
              <a:t>отл</a:t>
            </a:r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» </a:t>
            </a:r>
            <a:r>
              <a:rPr lang="ru-RU" sz="27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700" dirty="0">
                <a:latin typeface="Times New Roman" charset="0"/>
                <a:ea typeface="Times New Roman" charset="0"/>
                <a:cs typeface="Times New Roman" charset="0"/>
              </a:rPr>
              <a:t>0 303 04 </a:t>
            </a:r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731 «НДС к </a:t>
            </a:r>
            <a:r>
              <a:rPr lang="ru-RU" sz="2700" dirty="0" err="1" smtClean="0">
                <a:latin typeface="Times New Roman" charset="0"/>
                <a:ea typeface="Times New Roman" charset="0"/>
                <a:cs typeface="Times New Roman" charset="0"/>
              </a:rPr>
              <a:t>упл</a:t>
            </a:r>
            <a:r>
              <a:rPr lang="ru-RU" sz="2700" dirty="0" smtClean="0">
                <a:latin typeface="Times New Roman" charset="0"/>
                <a:ea typeface="Times New Roman" charset="0"/>
                <a:cs typeface="Times New Roman" charset="0"/>
              </a:rPr>
              <a:t>»</a:t>
            </a:r>
            <a:endParaRPr lang="ru-RU" sz="27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420009" y="132234"/>
            <a:ext cx="58753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Долгосрочные договоры строительного подряда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500" b="1" i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признание доходов</a:t>
            </a:r>
            <a:endParaRPr lang="ru-RU" sz="2500" i="1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845" y="1164047"/>
            <a:ext cx="8763000" cy="55056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4. Уточнение ранее начисленных доходов к предъявлению</a:t>
            </a:r>
          </a:p>
          <a:p>
            <a:pPr algn="just"/>
            <a:endParaRPr lang="ru-RU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4.1. Если доходы от реализации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больше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, чем доходы к предъявлению</a:t>
            </a:r>
          </a:p>
          <a:p>
            <a:pPr algn="just"/>
            <a:r>
              <a:rPr lang="ru-RU" sz="24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 0 205 </a:t>
            </a:r>
            <a:r>
              <a:rPr lang="ru-RU" sz="2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31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 56Х  </a:t>
            </a:r>
            <a:r>
              <a:rPr lang="ru-RU" sz="24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 0 401 10 138</a:t>
            </a:r>
          </a:p>
          <a:p>
            <a:pPr algn="just"/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Увеличение з/счета 45 «Объемы выполненных работ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»</a:t>
            </a:r>
          </a:p>
          <a:p>
            <a:pPr algn="just"/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0 401 10 138     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0 303 04 731 «НДС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к уплате»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ru-RU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4.2.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Если доходы от реализации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меньше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чем доходы к предъявлению</a:t>
            </a:r>
          </a:p>
          <a:p>
            <a:pPr algn="just"/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0 205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38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56Х  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0 401 10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138   </a:t>
            </a:r>
            <a:r>
              <a:rPr lang="ru-RU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«Красное </a:t>
            </a:r>
            <a:r>
              <a:rPr lang="ru-RU" sz="24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сторно</a:t>
            </a:r>
            <a:r>
              <a:rPr lang="ru-RU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»</a:t>
            </a:r>
            <a:endParaRPr lang="ru-RU" sz="24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Уменьшение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з/счета 45 «Объемы выполненных работ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»</a:t>
            </a:r>
          </a:p>
          <a:p>
            <a:pPr algn="just"/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0 401 10 138     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0 303 04 731 «</a:t>
            </a:r>
            <a:r>
              <a:rPr lang="ru-RU" sz="2400">
                <a:latin typeface="Times New Roman" charset="0"/>
                <a:ea typeface="Times New Roman" charset="0"/>
                <a:cs typeface="Times New Roman" charset="0"/>
              </a:rPr>
              <a:t>НДС </a:t>
            </a:r>
            <a:r>
              <a:rPr lang="ru-RU" sz="2400" smtClean="0">
                <a:latin typeface="Times New Roman" charset="0"/>
                <a:ea typeface="Times New Roman" charset="0"/>
                <a:cs typeface="Times New Roman" charset="0"/>
              </a:rPr>
              <a:t>отложенный» </a:t>
            </a:r>
            <a:r>
              <a:rPr lang="ru-RU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«Красное </a:t>
            </a:r>
            <a:r>
              <a:rPr lang="ru-RU" sz="24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сторно</a:t>
            </a:r>
            <a:r>
              <a:rPr lang="ru-RU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»</a:t>
            </a:r>
          </a:p>
          <a:p>
            <a:pPr algn="just"/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ru-RU" sz="24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420009" y="132234"/>
            <a:ext cx="58753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Долгосрочные договоры строительного подряда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500" b="1" i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признание расходов</a:t>
            </a:r>
            <a:endParaRPr lang="ru-RU" sz="2500" i="1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455643" y="1122778"/>
            <a:ext cx="8147667" cy="5531940"/>
            <a:chOff x="333723" y="1122778"/>
            <a:chExt cx="8147667" cy="5531940"/>
          </a:xfrm>
        </p:grpSpPr>
        <p:sp>
          <p:nvSpPr>
            <p:cNvPr id="10" name="Скругленный прямоугольник 9">
              <a:extLst>
                <a:ext uri="{FF2B5EF4-FFF2-40B4-BE49-F238E27FC236}">
                  <a16:creationId xmlns="" xmlns:a16="http://schemas.microsoft.com/office/drawing/2014/main" id="{A33DAC7D-2902-43C4-80FC-A26A6CDFC3A5}"/>
                </a:ext>
              </a:extLst>
            </p:cNvPr>
            <p:cNvSpPr/>
            <p:nvPr/>
          </p:nvSpPr>
          <p:spPr>
            <a:xfrm>
              <a:off x="2926081" y="1122778"/>
              <a:ext cx="3428999" cy="888902"/>
            </a:xfrm>
            <a:prstGeom prst="roundRect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5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Понесенные расходы</a:t>
              </a:r>
              <a:endPara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>
              <a:extLst>
                <a:ext uri="{FF2B5EF4-FFF2-40B4-BE49-F238E27FC236}">
                  <a16:creationId xmlns="" xmlns:a16="http://schemas.microsoft.com/office/drawing/2014/main" id="{A33DAC7D-2902-43C4-80FC-A26A6CDFC3A5}"/>
                </a:ext>
              </a:extLst>
            </p:cNvPr>
            <p:cNvSpPr/>
            <p:nvPr/>
          </p:nvSpPr>
          <p:spPr>
            <a:xfrm>
              <a:off x="2926082" y="4779747"/>
              <a:ext cx="2743198" cy="847836"/>
            </a:xfrm>
            <a:prstGeom prst="roundRect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Себестоимость</a:t>
              </a:r>
              <a:endPara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1" name="Скругленный прямоугольник 10">
              <a:extLst>
                <a:ext uri="{FF2B5EF4-FFF2-40B4-BE49-F238E27FC236}">
                  <a16:creationId xmlns="" xmlns:a16="http://schemas.microsoft.com/office/drawing/2014/main" id="{A33DAC7D-2902-43C4-80FC-A26A6CDFC3A5}"/>
                </a:ext>
              </a:extLst>
            </p:cNvPr>
            <p:cNvSpPr/>
            <p:nvPr/>
          </p:nvSpPr>
          <p:spPr>
            <a:xfrm>
              <a:off x="2926082" y="5931588"/>
              <a:ext cx="2743198" cy="723130"/>
            </a:xfrm>
            <a:prstGeom prst="roundRect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Финансовый результат</a:t>
              </a:r>
              <a:endPara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3" name="Скругленный прямоугольник 12">
              <a:extLst>
                <a:ext uri="{FF2B5EF4-FFF2-40B4-BE49-F238E27FC236}">
                  <a16:creationId xmlns="" xmlns:a16="http://schemas.microsoft.com/office/drawing/2014/main" id="{A33DAC7D-2902-43C4-80FC-A26A6CDFC3A5}"/>
                </a:ext>
              </a:extLst>
            </p:cNvPr>
            <p:cNvSpPr/>
            <p:nvPr/>
          </p:nvSpPr>
          <p:spPr>
            <a:xfrm>
              <a:off x="333723" y="3111676"/>
              <a:ext cx="2086286" cy="1395394"/>
            </a:xfrm>
            <a:prstGeom prst="roundRect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В</a:t>
              </a:r>
              <a:r>
                <a:rPr lang="ru-RU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объеме </a:t>
              </a:r>
              <a:r>
                <a:rPr lang="ru-RU" sz="2200" b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предстоящих работ</a:t>
              </a:r>
              <a:endPara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="" xmlns:a16="http://schemas.microsoft.com/office/drawing/2014/main" id="{A33DAC7D-2902-43C4-80FC-A26A6CDFC3A5}"/>
                </a:ext>
              </a:extLst>
            </p:cNvPr>
            <p:cNvSpPr/>
            <p:nvPr/>
          </p:nvSpPr>
          <p:spPr>
            <a:xfrm>
              <a:off x="2926081" y="3134622"/>
              <a:ext cx="2743199" cy="1337384"/>
            </a:xfrm>
            <a:prstGeom prst="roundRect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200" b="1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В</a:t>
              </a:r>
              <a:r>
                <a:rPr lang="ru-RU" sz="2200" b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ru-RU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объеме выполненных в отчетном периоде работ</a:t>
              </a:r>
              <a:endPara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6" name="Скругленный прямоугольник 15">
              <a:extLst>
                <a:ext uri="{FF2B5EF4-FFF2-40B4-BE49-F238E27FC236}">
                  <a16:creationId xmlns="" xmlns:a16="http://schemas.microsoft.com/office/drawing/2014/main" id="{A33DAC7D-2902-43C4-80FC-A26A6CDFC3A5}"/>
                </a:ext>
              </a:extLst>
            </p:cNvPr>
            <p:cNvSpPr/>
            <p:nvPr/>
          </p:nvSpPr>
          <p:spPr>
            <a:xfrm>
              <a:off x="333723" y="4859536"/>
              <a:ext cx="2086287" cy="847836"/>
            </a:xfrm>
            <a:prstGeom prst="roundRect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РБП (обособленно)</a:t>
              </a:r>
              <a:endPara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31" name="Скругленный прямоугольник 30">
              <a:extLst>
                <a:ext uri="{FF2B5EF4-FFF2-40B4-BE49-F238E27FC236}">
                  <a16:creationId xmlns="" xmlns:a16="http://schemas.microsoft.com/office/drawing/2014/main" id="{A33DAC7D-2902-43C4-80FC-A26A6CDFC3A5}"/>
                </a:ext>
              </a:extLst>
            </p:cNvPr>
            <p:cNvSpPr/>
            <p:nvPr/>
          </p:nvSpPr>
          <p:spPr>
            <a:xfrm>
              <a:off x="6046177" y="3107337"/>
              <a:ext cx="2435213" cy="1337384"/>
            </a:xfrm>
            <a:prstGeom prst="roundRect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200" b="1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В</a:t>
              </a:r>
              <a:r>
                <a:rPr lang="ru-RU" sz="2200" b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ru-RU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объеме выполненных в отчетном периоде работ</a:t>
              </a:r>
              <a:endPara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32" name="Скругленный прямоугольник 31">
              <a:extLst>
                <a:ext uri="{FF2B5EF4-FFF2-40B4-BE49-F238E27FC236}">
                  <a16:creationId xmlns="" xmlns:a16="http://schemas.microsoft.com/office/drawing/2014/main" id="{A33DAC7D-2902-43C4-80FC-A26A6CDFC3A5}"/>
                </a:ext>
              </a:extLst>
            </p:cNvPr>
            <p:cNvSpPr/>
            <p:nvPr/>
          </p:nvSpPr>
          <p:spPr>
            <a:xfrm>
              <a:off x="6046177" y="2169996"/>
              <a:ext cx="2435213" cy="652665"/>
            </a:xfrm>
            <a:prstGeom prst="roundRect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Сверх ССР</a:t>
              </a:r>
              <a:endPara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33" name="Скругленный прямоугольник 32">
              <a:extLst>
                <a:ext uri="{FF2B5EF4-FFF2-40B4-BE49-F238E27FC236}">
                  <a16:creationId xmlns="" xmlns:a16="http://schemas.microsoft.com/office/drawing/2014/main" id="{A33DAC7D-2902-43C4-80FC-A26A6CDFC3A5}"/>
                </a:ext>
              </a:extLst>
            </p:cNvPr>
            <p:cNvSpPr/>
            <p:nvPr/>
          </p:nvSpPr>
          <p:spPr>
            <a:xfrm>
              <a:off x="6046176" y="4790357"/>
              <a:ext cx="2435213" cy="1337384"/>
            </a:xfrm>
            <a:prstGeom prst="roundRect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Финансовый результат (обособленно)</a:t>
              </a:r>
              <a:endPara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34" name="Скругленный прямоугольник 33">
              <a:extLst>
                <a:ext uri="{FF2B5EF4-FFF2-40B4-BE49-F238E27FC236}">
                  <a16:creationId xmlns="" xmlns:a16="http://schemas.microsoft.com/office/drawing/2014/main" id="{A33DAC7D-2902-43C4-80FC-A26A6CDFC3A5}"/>
                </a:ext>
              </a:extLst>
            </p:cNvPr>
            <p:cNvSpPr/>
            <p:nvPr/>
          </p:nvSpPr>
          <p:spPr>
            <a:xfrm>
              <a:off x="645812" y="2169996"/>
              <a:ext cx="4413868" cy="652665"/>
            </a:xfrm>
            <a:prstGeom prst="roundRect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200" b="1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В</a:t>
              </a:r>
              <a:r>
                <a:rPr lang="ru-RU" sz="2200" b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пределах ССР</a:t>
              </a:r>
              <a:endPara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>
              <a:stCxn id="10" idx="3"/>
            </p:cNvCxnSpPr>
            <p:nvPr/>
          </p:nvCxnSpPr>
          <p:spPr>
            <a:xfrm>
              <a:off x="6355080" y="1567229"/>
              <a:ext cx="103632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889761" y="1567229"/>
              <a:ext cx="10484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>
              <a:off x="1889761" y="1567229"/>
              <a:ext cx="0" cy="6027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>
              <a:off x="7391401" y="1567229"/>
              <a:ext cx="0" cy="6027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1376866" y="2822661"/>
              <a:ext cx="0" cy="3119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4297680" y="2822661"/>
              <a:ext cx="0" cy="3119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7391400" y="2822661"/>
              <a:ext cx="0" cy="3119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4297680" y="4467786"/>
              <a:ext cx="0" cy="3119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1376866" y="4547575"/>
              <a:ext cx="0" cy="3119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4267200" y="5619627"/>
              <a:ext cx="0" cy="3119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7391400" y="4467786"/>
              <a:ext cx="0" cy="3119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39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420009" y="132234"/>
            <a:ext cx="58753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Долгосрочные договоры строительного подряда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500" b="1" i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признание расходов</a:t>
            </a:r>
            <a:endParaRPr lang="ru-RU" sz="2500" i="1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845" y="1164047"/>
            <a:ext cx="8763000" cy="55056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1. Признание расходов, понесенные в отчетном периоде</a:t>
            </a:r>
          </a:p>
          <a:p>
            <a:pPr algn="just"/>
            <a:endParaRPr lang="ru-RU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1.1. В пределах сводного сметного расчета</a:t>
            </a:r>
          </a:p>
          <a:p>
            <a:pPr algn="just"/>
            <a:r>
              <a:rPr lang="ru-RU" sz="24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 0 109 60 ХХХ  </a:t>
            </a:r>
            <a:r>
              <a:rPr lang="ru-RU" sz="24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 счета учета и расчетов</a:t>
            </a:r>
          </a:p>
          <a:p>
            <a:pPr algn="just"/>
            <a:endParaRPr lang="ru-RU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1.2. Сверх сводного сметного расчета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0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401 20 2ХХ  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счета учета и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расчетов</a:t>
            </a:r>
          </a:p>
          <a:p>
            <a:pPr algn="just"/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Увеличение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з/счета 45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«Расходы сверх ССР»</a:t>
            </a:r>
          </a:p>
          <a:p>
            <a:pPr algn="just"/>
            <a:endParaRPr lang="ru-RU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1.3. Отражение расходов, понесенных в отчетном периоде, по предстоящим работам</a:t>
            </a:r>
          </a:p>
          <a:p>
            <a:pPr algn="just"/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0 401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50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2ХХ  </a:t>
            </a:r>
            <a:r>
              <a:rPr lang="ru-RU" sz="2400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 счета учета и расчетов</a:t>
            </a:r>
          </a:p>
          <a:p>
            <a:pPr algn="just"/>
            <a:endParaRPr lang="ru-RU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ru-RU" sz="24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420009" y="132234"/>
            <a:ext cx="58753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Долгосрочные договоры строительного подряда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500" b="1" i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финансовый результат</a:t>
            </a:r>
            <a:endParaRPr lang="ru-RU" sz="2500" i="1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845" y="1164047"/>
            <a:ext cx="8763000" cy="55056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1. Сформированная себестоимость выполненных работ</a:t>
            </a:r>
          </a:p>
          <a:p>
            <a:pPr algn="just"/>
            <a:r>
              <a:rPr lang="ru-RU" sz="24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 0 401 10 138  </a:t>
            </a:r>
            <a:r>
              <a:rPr lang="ru-RU" sz="24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0 109 60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ХХХ</a:t>
            </a:r>
          </a:p>
          <a:p>
            <a:pPr algn="just"/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Увеличение з/счета 45 «Себестоимость выполненных работ»</a:t>
            </a:r>
          </a:p>
          <a:p>
            <a:pPr algn="just"/>
            <a:endParaRPr lang="ru-RU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2. По окончании исполнения долгосрочного договора строительного подряда</a:t>
            </a:r>
          </a:p>
          <a:p>
            <a:pPr algn="just"/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Уменьшение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з/счета 45 «Себестоимость выполненных работ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»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Уменьшение з/счета 45 «Объемы выполненных работ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»</a:t>
            </a:r>
          </a:p>
          <a:p>
            <a:pPr algn="just"/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Уменьшение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з/счета 45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«Расходы сверх ССР»</a:t>
            </a:r>
          </a:p>
          <a:p>
            <a:pPr algn="just"/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ru-RU" sz="24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265109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41512" y="973836"/>
            <a:ext cx="8175991" cy="56685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</a:t>
            </a:r>
            <a:r>
              <a:rPr lang="ru-RU" alt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«Долгосрочные договоры»</a:t>
            </a:r>
            <a:endParaRPr lang="ru-RU" altLang="ru-RU" sz="4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000" b="1" dirty="0" smtClean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 приказом Минфина России № </a:t>
            </a:r>
            <a:r>
              <a:rPr lang="ru-RU" alt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145н </a:t>
            </a:r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29.06.2018г</a:t>
            </a:r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в Минюсте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13.09.2018,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№52147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применение</a:t>
            </a:r>
          </a:p>
          <a:p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</a:t>
            </a:r>
            <a:r>
              <a:rPr 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2384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4"/>
          <a:stretch/>
        </p:blipFill>
        <p:spPr>
          <a:xfrm>
            <a:off x="7820220" y="4954446"/>
            <a:ext cx="1271310" cy="1685822"/>
          </a:xfrm>
          <a:prstGeom prst="rect">
            <a:avLst/>
          </a:prstGeom>
        </p:spPr>
      </p:pic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420009" y="132234"/>
            <a:ext cx="58753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Иные долгосрочные договоры</a:t>
            </a:r>
            <a:endParaRPr lang="ru-RU" sz="2500" i="1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1950776"/>
              </p:ext>
            </p:extLst>
          </p:nvPr>
        </p:nvGraphicFramePr>
        <p:xfrm>
          <a:off x="294042" y="854635"/>
          <a:ext cx="8199120" cy="520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44518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charset="0"/>
                <a:ea typeface="Times New Roman" charset="0"/>
                <a:cs typeface="Times New Roman" charset="0"/>
              </a:rPr>
              <a:t>* Особенности при централизации учета (256н КО </a:t>
            </a:r>
            <a:r>
              <a:rPr lang="mr-IN" sz="2000" i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i="1" dirty="0" smtClean="0">
                <a:latin typeface="Times New Roman" charset="0"/>
                <a:ea typeface="Times New Roman" charset="0"/>
                <a:cs typeface="Times New Roman" charset="0"/>
              </a:rPr>
              <a:t> единая учетная политика)</a:t>
            </a:r>
            <a:endParaRPr lang="ru-RU" sz="2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420009" y="132234"/>
            <a:ext cx="58753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Иные долгосрочные договоры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500" b="1" i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признание доходов*</a:t>
            </a:r>
            <a:endParaRPr lang="ru-RU" sz="2500" i="1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93" y="1173302"/>
            <a:ext cx="8763000" cy="550569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Начислены доходы будущих периодов на основании договора в полной его сумме</a:t>
            </a:r>
          </a:p>
          <a:p>
            <a:pPr marL="493713" indent="-36513" algn="just"/>
            <a:r>
              <a:rPr lang="ru-RU" sz="36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 0 205 31 56Х     </a:t>
            </a:r>
            <a:r>
              <a:rPr lang="ru-RU" sz="36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 0 401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0 131</a:t>
            </a:r>
          </a:p>
          <a:p>
            <a:pPr algn="just"/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31813" indent="-514350" algn="just">
              <a:buFont typeface="+mj-lt"/>
              <a:buAutoNum type="arabicPeriod" startAt="2"/>
            </a:pP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Ежемесячное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начисление доходов текущего финансового </a:t>
            </a: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периода</a:t>
            </a:r>
          </a:p>
          <a:p>
            <a:pPr marL="493713" algn="just"/>
            <a:r>
              <a:rPr lang="ru-RU" sz="3600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0 </a:t>
            </a: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401 40 131     </a:t>
            </a:r>
            <a:r>
              <a:rPr lang="ru-RU" sz="3600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 0 401 </a:t>
            </a: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10 131</a:t>
            </a:r>
          </a:p>
          <a:p>
            <a:pPr marL="493713" algn="just"/>
            <a:endParaRPr lang="ru-RU" sz="3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93713" algn="just"/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463" algn="just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* Без учета 500-х счетов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420009" y="132234"/>
            <a:ext cx="58753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Раскрытие информации</a:t>
            </a:r>
            <a:endParaRPr lang="ru-RU" sz="2500" i="1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" y="929640"/>
            <a:ext cx="8847333" cy="579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300" dirty="0">
                <a:latin typeface="Times New Roman" charset="0"/>
                <a:ea typeface="Times New Roman" charset="0"/>
                <a:cs typeface="Times New Roman" charset="0"/>
              </a:rPr>
              <a:t>В отношении </a:t>
            </a:r>
            <a:r>
              <a:rPr lang="ru-RU" sz="23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каждого</a:t>
            </a:r>
            <a:r>
              <a:rPr lang="ru-RU" sz="23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300" dirty="0">
                <a:latin typeface="Times New Roman" charset="0"/>
                <a:ea typeface="Times New Roman" charset="0"/>
                <a:cs typeface="Times New Roman" charset="0"/>
              </a:rPr>
              <a:t>долгосрочного договора строительного подряда </a:t>
            </a:r>
            <a:r>
              <a:rPr lang="ru-RU" sz="2300" dirty="0" smtClean="0">
                <a:latin typeface="Times New Roman" charset="0"/>
                <a:ea typeface="Times New Roman" charset="0"/>
                <a:cs typeface="Times New Roman" charset="0"/>
              </a:rPr>
              <a:t>раскрывается следующая информация:</a:t>
            </a:r>
            <a:endParaRPr lang="ru-RU" sz="2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300" dirty="0" smtClean="0">
                <a:latin typeface="Times New Roman" charset="0"/>
                <a:ea typeface="Times New Roman" charset="0"/>
                <a:cs typeface="Times New Roman" charset="0"/>
              </a:rPr>
              <a:t>способ </a:t>
            </a:r>
            <a:r>
              <a:rPr lang="ru-RU" sz="2300" dirty="0">
                <a:latin typeface="Times New Roman" charset="0"/>
                <a:ea typeface="Times New Roman" charset="0"/>
                <a:cs typeface="Times New Roman" charset="0"/>
              </a:rPr>
              <a:t>определения процента </a:t>
            </a:r>
            <a:r>
              <a:rPr lang="ru-RU" sz="2300" dirty="0" smtClean="0">
                <a:latin typeface="Times New Roman" charset="0"/>
                <a:ea typeface="Times New Roman" charset="0"/>
                <a:cs typeface="Times New Roman" charset="0"/>
              </a:rPr>
              <a:t>исполнения;</a:t>
            </a:r>
            <a:endParaRPr lang="ru-RU" sz="2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300" dirty="0" smtClean="0">
                <a:latin typeface="Times New Roman" charset="0"/>
                <a:ea typeface="Times New Roman" charset="0"/>
                <a:cs typeface="Times New Roman" charset="0"/>
              </a:rPr>
              <a:t>за </a:t>
            </a:r>
            <a:r>
              <a:rPr lang="ru-RU" sz="2300" dirty="0">
                <a:latin typeface="Times New Roman" charset="0"/>
                <a:ea typeface="Times New Roman" charset="0"/>
                <a:cs typeface="Times New Roman" charset="0"/>
              </a:rPr>
              <a:t>отчетный период и </a:t>
            </a:r>
            <a:r>
              <a:rPr lang="ru-RU" sz="23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 начала исполнения долгосрочного договора </a:t>
            </a:r>
            <a:r>
              <a:rPr lang="ru-RU" sz="2300" dirty="0">
                <a:latin typeface="Times New Roman" charset="0"/>
                <a:ea typeface="Times New Roman" charset="0"/>
                <a:cs typeface="Times New Roman" charset="0"/>
              </a:rPr>
              <a:t>строительного подряда:</a:t>
            </a:r>
          </a:p>
          <a:p>
            <a:pPr marL="1254125" indent="-333375">
              <a:buFont typeface="Wingdings" charset="2"/>
              <a:buChar char="ü"/>
            </a:pPr>
            <a:r>
              <a:rPr lang="ru-RU" sz="2300" dirty="0">
                <a:latin typeface="Times New Roman" charset="0"/>
                <a:ea typeface="Times New Roman" charset="0"/>
                <a:cs typeface="Times New Roman" charset="0"/>
              </a:rPr>
              <a:t>величину доходов от реализации;</a:t>
            </a:r>
          </a:p>
          <a:p>
            <a:pPr marL="1254125" indent="-333375">
              <a:buFont typeface="Wingdings" charset="2"/>
              <a:buChar char="ü"/>
            </a:pPr>
            <a:r>
              <a:rPr lang="ru-RU" sz="2300" dirty="0">
                <a:latin typeface="Times New Roman" charset="0"/>
                <a:ea typeface="Times New Roman" charset="0"/>
                <a:cs typeface="Times New Roman" charset="0"/>
              </a:rPr>
              <a:t>величину себестоимости выполненных работ;</a:t>
            </a:r>
          </a:p>
          <a:p>
            <a:pPr marL="1254125" indent="-333375">
              <a:buFont typeface="Wingdings" charset="2"/>
              <a:buChar char="ü"/>
            </a:pPr>
            <a:r>
              <a:rPr lang="ru-RU" sz="2300" dirty="0">
                <a:latin typeface="Times New Roman" charset="0"/>
                <a:ea typeface="Times New Roman" charset="0"/>
                <a:cs typeface="Times New Roman" charset="0"/>
              </a:rPr>
              <a:t>величину финансового результата, с выделением суммы, не входящей в себестоимость выполненных работ;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2300" dirty="0" smtClean="0">
                <a:latin typeface="Times New Roman" charset="0"/>
                <a:ea typeface="Times New Roman" charset="0"/>
                <a:cs typeface="Times New Roman" charset="0"/>
              </a:rPr>
              <a:t>величину </a:t>
            </a:r>
            <a:r>
              <a:rPr lang="ru-RU" sz="2300" dirty="0">
                <a:latin typeface="Times New Roman" charset="0"/>
                <a:ea typeface="Times New Roman" charset="0"/>
                <a:cs typeface="Times New Roman" charset="0"/>
              </a:rPr>
              <a:t>расчетов по долгосрочному договору строительного подряда на отчетную дату, в том числе:</a:t>
            </a:r>
          </a:p>
          <a:p>
            <a:pPr marL="1254125" indent="-333375">
              <a:buFont typeface="Wingdings" charset="2"/>
              <a:buChar char="ü"/>
            </a:pPr>
            <a:r>
              <a:rPr lang="ru-RU" sz="2300" dirty="0">
                <a:latin typeface="Times New Roman" charset="0"/>
                <a:ea typeface="Times New Roman" charset="0"/>
                <a:cs typeface="Times New Roman" charset="0"/>
              </a:rPr>
              <a:t>по предварительной оплате (авансам полученным);</a:t>
            </a:r>
          </a:p>
          <a:p>
            <a:pPr marL="1254125" indent="-333375">
              <a:buFont typeface="Wingdings" charset="2"/>
              <a:buChar char="ü"/>
            </a:pPr>
            <a:r>
              <a:rPr lang="ru-RU" sz="2300" dirty="0">
                <a:latin typeface="Times New Roman" charset="0"/>
                <a:ea typeface="Times New Roman" charset="0"/>
                <a:cs typeface="Times New Roman" charset="0"/>
              </a:rPr>
              <a:t>по доходам от реализации;</a:t>
            </a:r>
          </a:p>
          <a:p>
            <a:pPr marL="1254125" indent="-333375">
              <a:buFont typeface="Wingdings" charset="2"/>
              <a:buChar char="ü"/>
            </a:pPr>
            <a:r>
              <a:rPr lang="ru-RU" sz="2300" dirty="0">
                <a:latin typeface="Times New Roman" charset="0"/>
                <a:ea typeface="Times New Roman" charset="0"/>
                <a:cs typeface="Times New Roman" charset="0"/>
              </a:rPr>
              <a:t>по доходам к предъявлению;</a:t>
            </a:r>
          </a:p>
          <a:p>
            <a:pPr marL="1254125" indent="-333375">
              <a:buFont typeface="Wingdings" charset="2"/>
              <a:buChar char="ü"/>
            </a:pPr>
            <a:r>
              <a:rPr lang="ru-RU" sz="2300" dirty="0">
                <a:latin typeface="Times New Roman" charset="0"/>
                <a:ea typeface="Times New Roman" charset="0"/>
                <a:cs typeface="Times New Roman" charset="0"/>
              </a:rPr>
              <a:t>информацию о причинах возникновения и сроках погашения дебиторской задолженности</a:t>
            </a:r>
            <a:r>
              <a:rPr lang="ru-RU" sz="23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sz="2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420009" y="132234"/>
            <a:ext cx="58753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Переходные положения</a:t>
            </a:r>
            <a:endParaRPr lang="ru-RU" sz="2500" i="1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0660" y="994606"/>
            <a:ext cx="8653780" cy="5497634"/>
          </a:xfrm>
        </p:spPr>
        <p:txBody>
          <a:bodyPr/>
          <a:lstStyle/>
          <a:p>
            <a:pPr marL="263525" lvl="2" indent="-263525"/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По долгосрочным договорам строительного 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подряда:</a:t>
            </a:r>
          </a:p>
          <a:p>
            <a:pPr marL="271463" lvl="2"/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признание </a:t>
            </a:r>
            <a:r>
              <a:rPr lang="ru-RU" sz="2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ранее не </a:t>
            </a:r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отраженных </a:t>
            </a:r>
            <a:r>
              <a:rPr lang="ru-RU" sz="2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в бухгалтерском учете </a:t>
            </a:r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сумм </a:t>
            </a:r>
            <a:r>
              <a:rPr lang="ru-RU" sz="2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доходов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, соответствующие выполненным, но не завершенным на конец отчетного периода работам (этапам работ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).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63525" lvl="2" indent="-263525"/>
            <a:endParaRPr lang="ru-RU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63525" lvl="2" indent="-263525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По 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иным долгосрочным договорам </a:t>
            </a:r>
            <a:endParaRPr lang="ru-RU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63525" lvl="2" indent="7938"/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признание </a:t>
            </a:r>
            <a:r>
              <a:rPr lang="ru-RU" sz="2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ранее не </a:t>
            </a:r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отраженных </a:t>
            </a:r>
            <a:r>
              <a:rPr lang="ru-RU" sz="2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в бухгалтерском учете </a:t>
            </a:r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сумм </a:t>
            </a:r>
            <a:r>
              <a:rPr lang="ru-RU" sz="2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доходов от реализации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соответствующие выполненным на конец отчетного периода работам (оказанным услугам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</a:p>
          <a:p>
            <a:pPr marL="263525" lvl="2" indent="-38100"/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суммы </a:t>
            </a:r>
            <a:r>
              <a:rPr lang="ru-RU" sz="2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доходов будущих периодов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, соответствующие работам (услугам), подлежащим выполнению (оказанию) в течение оставшегося периода исполнения долгосрочного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договора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420009" y="132234"/>
            <a:ext cx="58753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Переходные положения</a:t>
            </a:r>
            <a:endParaRPr lang="ru-RU" sz="2500" i="1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0660" y="994606"/>
            <a:ext cx="8653780" cy="5497634"/>
          </a:xfrm>
        </p:spPr>
        <p:txBody>
          <a:bodyPr/>
          <a:lstStyle/>
          <a:p>
            <a:pPr marL="457200" lvl="2" indent="-457200">
              <a:buAutoNum type="arabicPeriod"/>
            </a:pP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Проведение инвентаризации расчетов с дебиторами по доходам</a:t>
            </a:r>
          </a:p>
          <a:p>
            <a:pPr marL="457200" lvl="2" indent="-457200">
              <a:buFont typeface="Arial" charset="0"/>
              <a:buChar char="•"/>
            </a:pP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Список заключенных доходных договоров до 1 января 2020 года, но продолжающих действовать после 1 января 2020 года</a:t>
            </a:r>
          </a:p>
          <a:p>
            <a:pPr marL="457200" lvl="2" indent="-457200">
              <a:buFont typeface="Arial" charset="0"/>
              <a:buChar char="•"/>
            </a:pP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Анализ на соответствие критериям их признания долгосрочными договорами</a:t>
            </a:r>
          </a:p>
          <a:p>
            <a:pPr marL="457200" lvl="2" indent="-457200">
              <a:buFont typeface="Arial" charset="0"/>
              <a:buChar char="•"/>
            </a:pP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Определение оставшегося срока их действия и суммы доходов будущих периодов за этот срок</a:t>
            </a:r>
          </a:p>
          <a:p>
            <a:pPr marL="457200" lvl="2" indent="-457200">
              <a:buFont typeface="Arial" charset="0"/>
              <a:buChar char="•"/>
            </a:pPr>
            <a:endParaRPr lang="ru-RU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2" indent="-457200">
              <a:buFont typeface="+mj-lt"/>
              <a:buAutoNum type="arabicPeriod" startAt="2"/>
            </a:pP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Уточнение входящих остатков в </a:t>
            </a:r>
            <a:r>
              <a:rPr lang="ru-RU" sz="2400" b="1" dirty="0" err="1">
                <a:latin typeface="Times New Roman" charset="0"/>
                <a:ea typeface="Times New Roman" charset="0"/>
                <a:cs typeface="Times New Roman" charset="0"/>
              </a:rPr>
              <a:t>межотчетный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 период</a:t>
            </a:r>
          </a:p>
          <a:p>
            <a:pPr marL="457200" lvl="2" indent="-457200">
              <a:buFont typeface="Arial" charset="0"/>
              <a:buChar char="•"/>
            </a:pPr>
            <a:r>
              <a:rPr lang="ru-RU" sz="24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 0 205 31 56Х   </a:t>
            </a:r>
            <a:r>
              <a:rPr lang="ru-RU" sz="24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 0 401 30 000</a:t>
            </a:r>
          </a:p>
          <a:p>
            <a:pPr marL="457200" lvl="2" indent="-457200">
              <a:buFont typeface="Arial" charset="0"/>
              <a:buChar char="•"/>
            </a:pPr>
            <a:r>
              <a:rPr lang="ru-RU" sz="24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 0 401 30 000    </a:t>
            </a:r>
            <a:r>
              <a:rPr lang="ru-RU" sz="24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 0 401 40 13Х</a:t>
            </a:r>
          </a:p>
          <a:p>
            <a:pPr marL="457200" lvl="2" indent="-457200">
              <a:buFont typeface="Arial" charset="0"/>
              <a:buChar char="•"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66078" y="179386"/>
            <a:ext cx="63937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265109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41512" y="973836"/>
            <a:ext cx="8175991" cy="56685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</a:t>
            </a:r>
            <a:r>
              <a:rPr lang="ru-RU" alt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«Долгосрочные договоры»</a:t>
            </a:r>
            <a:endParaRPr lang="ru-RU" altLang="ru-RU" sz="4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000" b="1" dirty="0" smtClean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  <a:p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применению СГС</a:t>
            </a:r>
            <a:endParaRPr lang="ru-RU" alt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Минфина России</a:t>
            </a:r>
          </a:p>
          <a:p>
            <a:r>
              <a:rPr 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28.10.2019 №02-06-07/84752</a:t>
            </a:r>
            <a:endParaRPr lang="ru-RU" sz="4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4118" y="306627"/>
            <a:ext cx="8772446" cy="6378119"/>
            <a:chOff x="503101" y="171360"/>
            <a:chExt cx="8772446" cy="6378119"/>
          </a:xfrm>
        </p:grpSpPr>
        <p:sp>
          <p:nvSpPr>
            <p:cNvPr id="5" name="Полилиния 4"/>
            <p:cNvSpPr/>
            <p:nvPr/>
          </p:nvSpPr>
          <p:spPr>
            <a:xfrm>
              <a:off x="2850811" y="171360"/>
              <a:ext cx="4077026" cy="3824381"/>
            </a:xfrm>
            <a:custGeom>
              <a:avLst/>
              <a:gdLst>
                <a:gd name="connsiteX0" fmla="*/ 0 w 4077026"/>
                <a:gd name="connsiteY0" fmla="*/ 1912191 h 3824381"/>
                <a:gd name="connsiteX1" fmla="*/ 2038513 w 4077026"/>
                <a:gd name="connsiteY1" fmla="*/ 0 h 3824381"/>
                <a:gd name="connsiteX2" fmla="*/ 4077026 w 4077026"/>
                <a:gd name="connsiteY2" fmla="*/ 1912191 h 3824381"/>
                <a:gd name="connsiteX3" fmla="*/ 2038513 w 4077026"/>
                <a:gd name="connsiteY3" fmla="*/ 3824382 h 3824381"/>
                <a:gd name="connsiteX4" fmla="*/ 0 w 4077026"/>
                <a:gd name="connsiteY4" fmla="*/ 1912191 h 382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7026" h="3824381">
                  <a:moveTo>
                    <a:pt x="0" y="1912191"/>
                  </a:moveTo>
                  <a:cubicBezTo>
                    <a:pt x="0" y="856117"/>
                    <a:pt x="912673" y="0"/>
                    <a:pt x="2038513" y="0"/>
                  </a:cubicBezTo>
                  <a:cubicBezTo>
                    <a:pt x="3164353" y="0"/>
                    <a:pt x="4077026" y="856117"/>
                    <a:pt x="4077026" y="1912191"/>
                  </a:cubicBezTo>
                  <a:cubicBezTo>
                    <a:pt x="4077026" y="2968265"/>
                    <a:pt x="3164353" y="3824382"/>
                    <a:pt x="2038513" y="3824382"/>
                  </a:cubicBezTo>
                  <a:cubicBezTo>
                    <a:pt x="912673" y="3824382"/>
                    <a:pt x="0" y="2968265"/>
                    <a:pt x="0" y="1912191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70426" tIns="514820" rIns="470426" bIns="16920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smtClean="0">
                  <a:latin typeface="Times New Roman" charset="0"/>
                  <a:ea typeface="Times New Roman" charset="0"/>
                  <a:cs typeface="Times New Roman" charset="0"/>
                </a:rPr>
                <a:t>Доходы</a:t>
              </a:r>
              <a:endParaRPr lang="ru-RU" sz="4000" kern="12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006293" y="885086"/>
              <a:ext cx="3269254" cy="3110654"/>
            </a:xfrm>
            <a:custGeom>
              <a:avLst/>
              <a:gdLst>
                <a:gd name="connsiteX0" fmla="*/ 0 w 2978199"/>
                <a:gd name="connsiteY0" fmla="*/ 1273031 h 2546061"/>
                <a:gd name="connsiteX1" fmla="*/ 1489100 w 2978199"/>
                <a:gd name="connsiteY1" fmla="*/ 0 h 2546061"/>
                <a:gd name="connsiteX2" fmla="*/ 2978200 w 2978199"/>
                <a:gd name="connsiteY2" fmla="*/ 1273031 h 2546061"/>
                <a:gd name="connsiteX3" fmla="*/ 1489100 w 2978199"/>
                <a:gd name="connsiteY3" fmla="*/ 2546062 h 2546061"/>
                <a:gd name="connsiteX4" fmla="*/ 0 w 2978199"/>
                <a:gd name="connsiteY4" fmla="*/ 1273031 h 254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199" h="2546061">
                  <a:moveTo>
                    <a:pt x="0" y="1273031"/>
                  </a:moveTo>
                  <a:cubicBezTo>
                    <a:pt x="0" y="569955"/>
                    <a:pt x="666693" y="0"/>
                    <a:pt x="1489100" y="0"/>
                  </a:cubicBezTo>
                  <a:cubicBezTo>
                    <a:pt x="2311507" y="0"/>
                    <a:pt x="2978200" y="569955"/>
                    <a:pt x="2978200" y="1273031"/>
                  </a:cubicBezTo>
                  <a:cubicBezTo>
                    <a:pt x="2978200" y="1976107"/>
                    <a:pt x="2311507" y="2546062"/>
                    <a:pt x="1489100" y="2546062"/>
                  </a:cubicBezTo>
                  <a:cubicBezTo>
                    <a:pt x="666693" y="2546062"/>
                    <a:pt x="0" y="1976107"/>
                    <a:pt x="0" y="1273031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72000" tIns="295200" rIns="229092" bIns="293777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r>
                <a:rPr lang="ru-RU" sz="3100" kern="12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Долгосроч-ные</a:t>
              </a:r>
              <a:r>
                <a:rPr lang="ru-RU" sz="3100" kern="1200" dirty="0" smtClean="0">
                  <a:latin typeface="Times New Roman" charset="0"/>
                  <a:ea typeface="Times New Roman" charset="0"/>
                  <a:cs typeface="Times New Roman" charset="0"/>
                </a:rPr>
                <a:t> договоры</a:t>
              </a:r>
              <a:endParaRPr lang="ru-RU" sz="3100" kern="12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366299" y="3324086"/>
              <a:ext cx="3225393" cy="3225393"/>
            </a:xfrm>
            <a:custGeom>
              <a:avLst/>
              <a:gdLst>
                <a:gd name="connsiteX0" fmla="*/ 0 w 3225393"/>
                <a:gd name="connsiteY0" fmla="*/ 1612697 h 3225393"/>
                <a:gd name="connsiteX1" fmla="*/ 1612697 w 3225393"/>
                <a:gd name="connsiteY1" fmla="*/ 0 h 3225393"/>
                <a:gd name="connsiteX2" fmla="*/ 3225394 w 3225393"/>
                <a:gd name="connsiteY2" fmla="*/ 1612697 h 3225393"/>
                <a:gd name="connsiteX3" fmla="*/ 1612697 w 3225393"/>
                <a:gd name="connsiteY3" fmla="*/ 3225394 h 3225393"/>
                <a:gd name="connsiteX4" fmla="*/ 0 w 3225393"/>
                <a:gd name="connsiteY4" fmla="*/ 1612697 h 322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5393" h="3225393">
                  <a:moveTo>
                    <a:pt x="0" y="1612697"/>
                  </a:moveTo>
                  <a:cubicBezTo>
                    <a:pt x="0" y="722029"/>
                    <a:pt x="722029" y="0"/>
                    <a:pt x="1612697" y="0"/>
                  </a:cubicBezTo>
                  <a:cubicBezTo>
                    <a:pt x="2503365" y="0"/>
                    <a:pt x="3225394" y="722029"/>
                    <a:pt x="3225394" y="1612697"/>
                  </a:cubicBezTo>
                  <a:cubicBezTo>
                    <a:pt x="3225394" y="2503365"/>
                    <a:pt x="2503365" y="3225394"/>
                    <a:pt x="1612697" y="3225394"/>
                  </a:cubicBezTo>
                  <a:cubicBezTo>
                    <a:pt x="722029" y="3225394"/>
                    <a:pt x="0" y="2503365"/>
                    <a:pt x="0" y="161269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72160" tIns="1260000" rIns="372161" bIns="434187" numCol="1" spcCol="1270" anchor="t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kern="1200" dirty="0" smtClean="0">
                  <a:latin typeface="Times New Roman" charset="0"/>
                  <a:ea typeface="Times New Roman" charset="0"/>
                  <a:cs typeface="Times New Roman" charset="0"/>
                </a:rPr>
                <a:t>Доходы от продажи ОС</a:t>
              </a:r>
              <a:endParaRPr lang="ru-RU" sz="3100" kern="12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03101" y="885086"/>
              <a:ext cx="3225393" cy="3225393"/>
            </a:xfrm>
            <a:custGeom>
              <a:avLst/>
              <a:gdLst>
                <a:gd name="connsiteX0" fmla="*/ 0 w 3225393"/>
                <a:gd name="connsiteY0" fmla="*/ 1612697 h 3225393"/>
                <a:gd name="connsiteX1" fmla="*/ 1612697 w 3225393"/>
                <a:gd name="connsiteY1" fmla="*/ 0 h 3225393"/>
                <a:gd name="connsiteX2" fmla="*/ 3225394 w 3225393"/>
                <a:gd name="connsiteY2" fmla="*/ 1612697 h 3225393"/>
                <a:gd name="connsiteX3" fmla="*/ 1612697 w 3225393"/>
                <a:gd name="connsiteY3" fmla="*/ 3225394 h 3225393"/>
                <a:gd name="connsiteX4" fmla="*/ 0 w 3225393"/>
                <a:gd name="connsiteY4" fmla="*/ 1612697 h 322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5393" h="3225393">
                  <a:moveTo>
                    <a:pt x="0" y="1612697"/>
                  </a:moveTo>
                  <a:cubicBezTo>
                    <a:pt x="0" y="722029"/>
                    <a:pt x="722029" y="0"/>
                    <a:pt x="1612697" y="0"/>
                  </a:cubicBezTo>
                  <a:cubicBezTo>
                    <a:pt x="2503365" y="0"/>
                    <a:pt x="3225394" y="722029"/>
                    <a:pt x="3225394" y="1612697"/>
                  </a:cubicBezTo>
                  <a:cubicBezTo>
                    <a:pt x="3225394" y="2503365"/>
                    <a:pt x="2503365" y="3225394"/>
                    <a:pt x="1612697" y="3225394"/>
                  </a:cubicBezTo>
                  <a:cubicBezTo>
                    <a:pt x="722029" y="3225394"/>
                    <a:pt x="0" y="2503365"/>
                    <a:pt x="0" y="161269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48107" tIns="372161" rIns="1296000" bIns="37216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kern="1200" dirty="0" smtClean="0">
                  <a:latin typeface="Times New Roman" charset="0"/>
                  <a:ea typeface="Times New Roman" charset="0"/>
                  <a:cs typeface="Times New Roman" charset="0"/>
                </a:rPr>
                <a:t>Доходы от аренды</a:t>
              </a:r>
              <a:endParaRPr lang="ru-RU" sz="3100" kern="12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3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" y="1188720"/>
            <a:ext cx="3650311" cy="2026920"/>
          </a:xfrm>
          <a:prstGeom prst="rect">
            <a:avLst/>
          </a:prstGeom>
          <a:ln/>
          <a:effectLst>
            <a:outerShdw blurRad="50800" dist="2540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Договор подряда, возмездного </a:t>
            </a:r>
            <a:r>
              <a:rPr lang="ru-RU" sz="2800" b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оказания услуг</a:t>
            </a:r>
            <a:endParaRPr lang="ru-RU" sz="2800" b="1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" y="4145280"/>
            <a:ext cx="3650311" cy="2026920"/>
          </a:xfrm>
          <a:prstGeom prst="rect">
            <a:avLst/>
          </a:prstGeom>
          <a:ln/>
          <a:effectLst>
            <a:outerShdw blurRad="50800" dist="241300" dir="8100000" algn="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ru-RU" dirty="0"/>
              <a:t>Срок действия </a:t>
            </a:r>
            <a:r>
              <a:rPr lang="ru-RU"/>
              <a:t>договора превышает один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67731" y="2546985"/>
            <a:ext cx="2880360" cy="2194560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14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/>
          <a:effectLst>
            <a:innerShdw blurRad="241300">
              <a:srgbClr val="7030A0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Долгосрочные договоры</a:t>
            </a:r>
            <a:endParaRPr lang="ru-RU" sz="28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2164411" y="3213735"/>
            <a:ext cx="914400" cy="8763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4625671" y="3276600"/>
            <a:ext cx="975360" cy="73533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4"/>
          <a:stretch/>
        </p:blipFill>
        <p:spPr>
          <a:xfrm>
            <a:off x="3928335" y="0"/>
            <a:ext cx="1405846" cy="1864223"/>
          </a:xfrm>
          <a:prstGeom prst="rect">
            <a:avLst/>
          </a:prstGeom>
        </p:spPr>
      </p:pic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255" y="994977"/>
            <a:ext cx="3650311" cy="2026920"/>
          </a:xfrm>
          <a:prstGeom prst="rect">
            <a:avLst/>
          </a:prstGeom>
          <a:ln/>
          <a:effectLst>
            <a:outerShdw blurRad="50800" dist="2540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Договор подряда, возмездного оказания услуг</a:t>
            </a:r>
            <a:endParaRPr lang="ru-RU" sz="28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255" y="4062026"/>
            <a:ext cx="3650311" cy="2177415"/>
          </a:xfrm>
          <a:prstGeom prst="rect">
            <a:avLst/>
          </a:prstGeom>
          <a:ln/>
          <a:effectLst>
            <a:outerShdw blurRad="50800" dist="241300" dir="8100000" algn="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ru-RU" dirty="0"/>
              <a:t>Срок действия </a:t>
            </a:r>
            <a:r>
              <a:rPr lang="ru-RU" dirty="0" smtClean="0"/>
              <a:t>договора НЕ </a:t>
            </a:r>
            <a:r>
              <a:rPr lang="ru-RU" dirty="0"/>
              <a:t>превышает один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181" y="831147"/>
            <a:ext cx="3650311" cy="2194560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14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/>
          <a:effectLst>
            <a:innerShdw blurRad="241300">
              <a:srgbClr val="7030A0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СГС «Долгосрочные договоры» +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Учетная политика учреждения*</a:t>
            </a:r>
          </a:p>
        </p:txBody>
      </p:sp>
      <p:sp>
        <p:nvSpPr>
          <p:cNvPr id="6" name="Плюс 5"/>
          <p:cNvSpPr/>
          <p:nvPr/>
        </p:nvSpPr>
        <p:spPr>
          <a:xfrm>
            <a:off x="1463371" y="3084762"/>
            <a:ext cx="914400" cy="8763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34182" y="4062027"/>
            <a:ext cx="3650311" cy="2177414"/>
          </a:xfrm>
          <a:prstGeom prst="rect">
            <a:avLst/>
          </a:prstGeom>
          <a:ln/>
          <a:effectLst>
            <a:outerShdw blurRad="50800" dist="241300" dir="8100000" algn="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ru-RU" dirty="0" smtClean="0"/>
              <a:t>Даты начала и окончания исполнения </a:t>
            </a:r>
            <a:r>
              <a:rPr lang="mr-IN" dirty="0" smtClean="0"/>
              <a:t>–</a:t>
            </a:r>
            <a:r>
              <a:rPr lang="ru-RU" dirty="0" smtClean="0"/>
              <a:t> в разных отчетных периодах</a:t>
            </a:r>
            <a:endParaRPr lang="ru-RU" dirty="0"/>
          </a:p>
        </p:txBody>
      </p:sp>
      <p:sp>
        <p:nvSpPr>
          <p:cNvPr id="2" name="Стрелка вверх 1"/>
          <p:cNvSpPr/>
          <p:nvPr/>
        </p:nvSpPr>
        <p:spPr>
          <a:xfrm>
            <a:off x="7159337" y="3132387"/>
            <a:ext cx="460663" cy="7239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4204674" y="4637337"/>
            <a:ext cx="914400" cy="8763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644518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charset="0"/>
                <a:ea typeface="Times New Roman" charset="0"/>
                <a:cs typeface="Times New Roman" charset="0"/>
              </a:rPr>
              <a:t>* Особенности при централизации учета (256н КО </a:t>
            </a:r>
            <a:r>
              <a:rPr lang="mr-IN" sz="2000" i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i="1" dirty="0" smtClean="0">
                <a:latin typeface="Times New Roman" charset="0"/>
                <a:ea typeface="Times New Roman" charset="0"/>
                <a:cs typeface="Times New Roman" charset="0"/>
              </a:rPr>
              <a:t> единая учетная политика)</a:t>
            </a:r>
            <a:endParaRPr lang="ru-RU" sz="2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3642781" y="91035"/>
            <a:ext cx="3764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6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применяется:</a:t>
            </a:r>
            <a:endParaRPr lang="ru-RU" sz="3600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2781" y="865867"/>
            <a:ext cx="5090161" cy="58854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на </a:t>
            </a: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выполнение научно-исследовательских, опытно-конструкторских и технологических </a:t>
            </a: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работ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цена </a:t>
            </a:r>
            <a:r>
              <a:rPr lang="ru-RU" sz="2800" dirty="0">
                <a:latin typeface="Times New Roman" charset="0"/>
                <a:ea typeface="Times New Roman" charset="0"/>
                <a:cs typeface="Times New Roman" charset="0"/>
              </a:rPr>
              <a:t>которых определяется для отдельного отчетного периода исходя из фиксированной стоимости единицы работы (услуги), при условии, что общий объем работ (услуг) по таким договорам не </a:t>
            </a: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определен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r="9712"/>
          <a:stretch/>
        </p:blipFill>
        <p:spPr>
          <a:xfrm>
            <a:off x="137160" y="1429286"/>
            <a:ext cx="3459480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5040" y="929640"/>
            <a:ext cx="5013960" cy="1158240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200" smtClean="0">
                <a:latin typeface="Times New Roman" charset="0"/>
                <a:ea typeface="Times New Roman" charset="0"/>
                <a:cs typeface="Times New Roman" charset="0"/>
              </a:rPr>
              <a:t>Признание</a:t>
            </a:r>
          </a:p>
          <a:p>
            <a:pPr algn="ctr"/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доходов и расходов</a:t>
            </a:r>
            <a:endParaRPr lang="ru-RU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" y="3276600"/>
            <a:ext cx="3718560" cy="2636520"/>
          </a:xfrm>
          <a:prstGeom prst="rect">
            <a:avLst/>
          </a:prstGeom>
          <a:noFill/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по долгосрочным договорам строительного </a:t>
            </a:r>
            <a:r>
              <a:rPr lang="ru-RU" sz="3200" smtClean="0">
                <a:latin typeface="Times New Roman" charset="0"/>
                <a:ea typeface="Times New Roman" charset="0"/>
                <a:cs typeface="Times New Roman" charset="0"/>
              </a:rPr>
              <a:t>подряда Подрядчиком</a:t>
            </a:r>
            <a:endParaRPr lang="ru-RU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5413" y="3276600"/>
            <a:ext cx="3718560" cy="2636520"/>
          </a:xfrm>
          <a:prstGeom prst="rect">
            <a:avLst/>
          </a:prstGeom>
          <a:noFill/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по иным долгосрочным договорам</a:t>
            </a:r>
            <a:endParaRPr lang="ru-RU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Прямая со стрелкой 9"/>
          <p:cNvCxnSpPr>
            <a:stCxn id="3" idx="2"/>
            <a:endCxn id="8" idx="0"/>
          </p:cNvCxnSpPr>
          <p:nvPr/>
        </p:nvCxnSpPr>
        <p:spPr>
          <a:xfrm flipH="1">
            <a:off x="2423160" y="2087880"/>
            <a:ext cx="2308860" cy="118872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</p:cNvCxnSpPr>
          <p:nvPr/>
        </p:nvCxnSpPr>
        <p:spPr>
          <a:xfrm>
            <a:off x="4732020" y="2087880"/>
            <a:ext cx="2113158" cy="118872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1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606041" y="175674"/>
            <a:ext cx="5577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Долгосрочные договоры строительного подряда</a:t>
            </a:r>
            <a:endParaRPr lang="ru-RU" sz="2500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33599" y="1242759"/>
            <a:ext cx="379475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Стандарта</a:t>
            </a:r>
            <a:endParaRPr lang="ru-RU" sz="250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57200" y="2133600"/>
            <a:ext cx="8290560" cy="3703320"/>
            <a:chOff x="457200" y="2438400"/>
            <a:chExt cx="7726681" cy="3448215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07721" y="4678680"/>
              <a:ext cx="7376160" cy="1207935"/>
              <a:chOff x="807721" y="2407920"/>
              <a:chExt cx="7376160" cy="1207935"/>
            </a:xfrm>
          </p:grpSpPr>
          <p:sp>
            <p:nvSpPr>
              <p:cNvPr id="2" name="Стрелка вправо 1"/>
              <p:cNvSpPr/>
              <p:nvPr/>
            </p:nvSpPr>
            <p:spPr>
              <a:xfrm>
                <a:off x="807721" y="2407920"/>
                <a:ext cx="7376160" cy="548640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Треугольник 2"/>
              <p:cNvSpPr/>
              <p:nvPr/>
            </p:nvSpPr>
            <p:spPr>
              <a:xfrm>
                <a:off x="1463040" y="2815680"/>
                <a:ext cx="350520" cy="396240"/>
              </a:xfrm>
              <a:prstGeom prst="triangle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99000">
                    <a:schemeClr val="accent3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Треугольник 10"/>
              <p:cNvSpPr/>
              <p:nvPr/>
            </p:nvSpPr>
            <p:spPr>
              <a:xfrm>
                <a:off x="2967990" y="2815680"/>
                <a:ext cx="350520" cy="396240"/>
              </a:xfrm>
              <a:prstGeom prst="triangle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99000">
                    <a:schemeClr val="accent3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Треугольник 11"/>
              <p:cNvSpPr/>
              <p:nvPr/>
            </p:nvSpPr>
            <p:spPr>
              <a:xfrm>
                <a:off x="4472940" y="2815680"/>
                <a:ext cx="350520" cy="396240"/>
              </a:xfrm>
              <a:prstGeom prst="triangle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99000">
                    <a:schemeClr val="accent3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Треугольник 12"/>
              <p:cNvSpPr/>
              <p:nvPr/>
            </p:nvSpPr>
            <p:spPr>
              <a:xfrm>
                <a:off x="5977890" y="2815680"/>
                <a:ext cx="350520" cy="396240"/>
              </a:xfrm>
              <a:prstGeom prst="triangle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99000">
                    <a:schemeClr val="accent3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12518" y="3215745"/>
                <a:ext cx="1021081" cy="4001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ru-RU" sz="2000" b="1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2017</a:t>
                </a:r>
                <a:endParaRPr lang="ru-RU" sz="2000" b="1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606041" y="3211920"/>
                <a:ext cx="1021081" cy="4001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2018</a:t>
                </a:r>
                <a:endParaRPr lang="ru-RU" sz="20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22419" y="3215745"/>
                <a:ext cx="1021081" cy="4001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2019</a:t>
                </a:r>
                <a:endParaRPr lang="ru-RU" sz="20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669278" y="3211920"/>
                <a:ext cx="1021081" cy="4001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2020</a:t>
                </a:r>
                <a:endParaRPr lang="ru-RU" sz="20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57200" y="2438400"/>
              <a:ext cx="1844040" cy="2373615"/>
            </a:xfrm>
            <a:prstGeom prst="downArrowCallout">
              <a:avLst/>
            </a:prstGeom>
            <a:noFill/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200" b="1" dirty="0" smtClean="0">
                  <a:latin typeface="Times New Roman" charset="0"/>
                  <a:ea typeface="Times New Roman" charset="0"/>
                  <a:cs typeface="Times New Roman" charset="0"/>
                </a:rPr>
                <a:t>Заключение договора</a:t>
              </a:r>
              <a:endParaRPr lang="ru-RU" sz="22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69278" y="2438400"/>
              <a:ext cx="2377442" cy="2373615"/>
            </a:xfrm>
            <a:prstGeom prst="downArrowCallout">
              <a:avLst>
                <a:gd name="adj1" fmla="val 13571"/>
                <a:gd name="adj2" fmla="val 16020"/>
                <a:gd name="adj3" fmla="val 25000"/>
                <a:gd name="adj4" fmla="val 68039"/>
              </a:avLst>
            </a:prstGeom>
            <a:noFill/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200" b="1" dirty="0" smtClean="0">
                  <a:latin typeface="Times New Roman" charset="0"/>
                  <a:ea typeface="Times New Roman" charset="0"/>
                  <a:cs typeface="Times New Roman" charset="0"/>
                </a:rPr>
                <a:t>Договор выполнен, признание доходов в учете</a:t>
              </a:r>
              <a:endParaRPr lang="ru-RU" sz="22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" name="Двойная стрелка влево/вправо 20"/>
            <p:cNvSpPr/>
            <p:nvPr/>
          </p:nvSpPr>
          <p:spPr>
            <a:xfrm>
              <a:off x="2301240" y="3078480"/>
              <a:ext cx="3368038" cy="320040"/>
            </a:xfrm>
            <a:prstGeom prst="leftRightArrow">
              <a:avLst/>
            </a:prstGeom>
            <a:noFill/>
            <a:ln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468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29990</TotalTime>
  <Words>1244</Words>
  <Application>Microsoft Office PowerPoint</Application>
  <PresentationFormat>Экран (4:3)</PresentationFormat>
  <Paragraphs>234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Кривовицина Елена Викьлровна</cp:lastModifiedBy>
  <cp:revision>1609</cp:revision>
  <cp:lastPrinted>2018-11-14T09:10:42Z</cp:lastPrinted>
  <dcterms:created xsi:type="dcterms:W3CDTF">2014-05-13T07:16:38Z</dcterms:created>
  <dcterms:modified xsi:type="dcterms:W3CDTF">2020-04-01T09:18:23Z</dcterms:modified>
</cp:coreProperties>
</file>