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810" r:id="rId2"/>
  </p:sldMasterIdLst>
  <p:notesMasterIdLst>
    <p:notesMasterId r:id="rId34"/>
  </p:notesMasterIdLst>
  <p:sldIdLst>
    <p:sldId id="670" r:id="rId3"/>
    <p:sldId id="671" r:id="rId4"/>
    <p:sldId id="685" r:id="rId5"/>
    <p:sldId id="673" r:id="rId6"/>
    <p:sldId id="674" r:id="rId7"/>
    <p:sldId id="675" r:id="rId8"/>
    <p:sldId id="676" r:id="rId9"/>
    <p:sldId id="677" r:id="rId10"/>
    <p:sldId id="691" r:id="rId11"/>
    <p:sldId id="678" r:id="rId12"/>
    <p:sldId id="684" r:id="rId13"/>
    <p:sldId id="683" r:id="rId14"/>
    <p:sldId id="682" r:id="rId15"/>
    <p:sldId id="681" r:id="rId16"/>
    <p:sldId id="679" r:id="rId17"/>
    <p:sldId id="687" r:id="rId18"/>
    <p:sldId id="690" r:id="rId19"/>
    <p:sldId id="689" r:id="rId20"/>
    <p:sldId id="697" r:id="rId21"/>
    <p:sldId id="696" r:id="rId22"/>
    <p:sldId id="695" r:id="rId23"/>
    <p:sldId id="694" r:id="rId24"/>
    <p:sldId id="693" r:id="rId25"/>
    <p:sldId id="702" r:id="rId26"/>
    <p:sldId id="701" r:id="rId27"/>
    <p:sldId id="700" r:id="rId28"/>
    <p:sldId id="699" r:id="rId29"/>
    <p:sldId id="698" r:id="rId30"/>
    <p:sldId id="703" r:id="rId31"/>
    <p:sldId id="704" r:id="rId32"/>
    <p:sldId id="66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Gotham Pro" panose="02000503040000020004" charset="0"/>
      <p:regular r:id="rId39"/>
      <p:bold r:id="rId40"/>
      <p:italic r:id="rId41"/>
      <p:boldItalic r:id="rId42"/>
    </p:embeddedFont>
    <p:embeddedFont>
      <p:font typeface="Arial Cyr" panose="020B0604020202020204" pitchFamily="34" charset="0"/>
      <p:regular r:id="rId43"/>
      <p:bold r:id="rId44"/>
      <p:italic r:id="rId45"/>
      <p:boldItalic r:id="rId46"/>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3F"/>
    <a:srgbClr val="F9F9F9"/>
    <a:srgbClr val="D93333"/>
    <a:srgbClr val="FFA015"/>
    <a:srgbClr val="F24336"/>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autoAdjust="0"/>
  </p:normalViewPr>
  <p:slideViewPr>
    <p:cSldViewPr snapToGrid="0">
      <p:cViewPr>
        <p:scale>
          <a:sx n="100" d="100"/>
          <a:sy n="100" d="100"/>
        </p:scale>
        <p:origin x="-139"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Pt>
            <c:idx val="0"/>
            <c:bubble3D val="0"/>
            <c:explosion val="1"/>
          </c:dPt>
          <c:dPt>
            <c:idx val="1"/>
            <c:bubble3D val="0"/>
            <c:explosion val="2"/>
          </c:dPt>
          <c:dPt>
            <c:idx val="2"/>
            <c:bubble3D val="0"/>
            <c:explosion val="2"/>
          </c:dPt>
          <c:dPt>
            <c:idx val="3"/>
            <c:bubble3D val="0"/>
            <c:explosion val="3"/>
          </c:dPt>
          <c:cat>
            <c:strRef>
              <c:f>Лист1!$A$2:$A$5</c:f>
              <c:strCache>
                <c:ptCount val="4"/>
                <c:pt idx="0">
                  <c:v>Дотации</c:v>
                </c:pt>
                <c:pt idx="1">
                  <c:v>Субвенции</c:v>
                </c:pt>
                <c:pt idx="2">
                  <c:v>Субсидии</c:v>
                </c:pt>
                <c:pt idx="3">
                  <c:v>Иные МБТ</c:v>
                </c:pt>
              </c:strCache>
            </c:strRef>
          </c:cat>
          <c:val>
            <c:numRef>
              <c:f>Лист1!$B$2:$B$5</c:f>
              <c:numCache>
                <c:formatCode>General</c:formatCode>
                <c:ptCount val="4"/>
                <c:pt idx="0">
                  <c:v>2585</c:v>
                </c:pt>
                <c:pt idx="1">
                  <c:v>9405.7000000000007</c:v>
                </c:pt>
                <c:pt idx="2">
                  <c:v>4822.3999999999996</c:v>
                </c:pt>
                <c:pt idx="3">
                  <c:v>1200.9000000000001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0544143700787396"/>
          <c:y val="0.70036616016448328"/>
          <c:w val="0.18781572757812626"/>
          <c:h val="0.25198586912949528"/>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bar"/>
        <c:grouping val="clustered"/>
        <c:varyColors val="0"/>
        <c:ser>
          <c:idx val="0"/>
          <c:order val="0"/>
          <c:tx>
            <c:strRef>
              <c:f>Лист1!$B$1</c:f>
              <c:strCache>
                <c:ptCount val="1"/>
                <c:pt idx="0">
                  <c:v>Столбец1</c:v>
                </c:pt>
              </c:strCache>
            </c:strRef>
          </c:tx>
          <c:spPr>
            <a:solidFill>
              <a:schemeClr val="accent2"/>
            </a:solidFill>
            <a:effectLst>
              <a:glow rad="63500">
                <a:schemeClr val="accent2">
                  <a:satMod val="175000"/>
                  <a:alpha val="40000"/>
                </a:schemeClr>
              </a:glow>
            </a:effectLst>
          </c:spPr>
          <c:invertIfNegative val="0"/>
          <c:dPt>
            <c:idx val="8"/>
            <c:invertIfNegative val="0"/>
            <c:bubble3D val="0"/>
            <c:spPr>
              <a:solidFill>
                <a:schemeClr val="accent1"/>
              </a:solidFill>
              <a:effectLst>
                <a:glow rad="63500">
                  <a:schemeClr val="accent2">
                    <a:satMod val="175000"/>
                    <a:alpha val="40000"/>
                  </a:schemeClr>
                </a:glow>
              </a:effectLst>
            </c:spPr>
          </c:dPt>
          <c:dLbls>
            <c:txPr>
              <a:bodyPr/>
              <a:lstStyle/>
              <a:p>
                <a:pPr>
                  <a:defRPr sz="1400"/>
                </a:pPr>
                <a:endParaRPr lang="ru-RU"/>
              </a:p>
            </c:txPr>
            <c:showLegendKey val="0"/>
            <c:showVal val="1"/>
            <c:showCatName val="0"/>
            <c:showSerName val="0"/>
            <c:showPercent val="0"/>
            <c:showBubbleSize val="0"/>
            <c:showLeaderLines val="0"/>
          </c:dLbls>
          <c:cat>
            <c:strRef>
              <c:f>Лист1!$A$2:$A$17</c:f>
              <c:strCache>
                <c:ptCount val="16"/>
                <c:pt idx="0">
                  <c:v>Белгородская </c:v>
                </c:pt>
                <c:pt idx="1">
                  <c:v>Брянская </c:v>
                </c:pt>
                <c:pt idx="2">
                  <c:v>Владимирская </c:v>
                </c:pt>
                <c:pt idx="3">
                  <c:v>Воронежская </c:v>
                </c:pt>
                <c:pt idx="4">
                  <c:v>Ивановская </c:v>
                </c:pt>
                <c:pt idx="5">
                  <c:v>Калужская </c:v>
                </c:pt>
                <c:pt idx="6">
                  <c:v>Костромская </c:v>
                </c:pt>
                <c:pt idx="7">
                  <c:v>Курская </c:v>
                </c:pt>
                <c:pt idx="8">
                  <c:v>Липецкая </c:v>
                </c:pt>
                <c:pt idx="9">
                  <c:v>Орловская </c:v>
                </c:pt>
                <c:pt idx="10">
                  <c:v>Рязанская </c:v>
                </c:pt>
                <c:pt idx="11">
                  <c:v>Смоленская </c:v>
                </c:pt>
                <c:pt idx="12">
                  <c:v>Тамбовская </c:v>
                </c:pt>
                <c:pt idx="13">
                  <c:v>Тверская </c:v>
                </c:pt>
                <c:pt idx="14">
                  <c:v>Тульская</c:v>
                </c:pt>
                <c:pt idx="15">
                  <c:v>Ярославская </c:v>
                </c:pt>
              </c:strCache>
            </c:strRef>
          </c:cat>
          <c:val>
            <c:numRef>
              <c:f>Лист1!$B$2:$B$17</c:f>
              <c:numCache>
                <c:formatCode>#,##0.0</c:formatCode>
                <c:ptCount val="16"/>
                <c:pt idx="0">
                  <c:v>73229.129707447602</c:v>
                </c:pt>
                <c:pt idx="1">
                  <c:v>54817.4417457237</c:v>
                </c:pt>
                <c:pt idx="2">
                  <c:v>52105.730097109801</c:v>
                </c:pt>
                <c:pt idx="3">
                  <c:v>58179.483487231802</c:v>
                </c:pt>
                <c:pt idx="4">
                  <c:v>45756.890710326603</c:v>
                </c:pt>
                <c:pt idx="5">
                  <c:v>84236.234912701198</c:v>
                </c:pt>
                <c:pt idx="6">
                  <c:v>55772.697426600003</c:v>
                </c:pt>
                <c:pt idx="7">
                  <c:v>59271.061007194003</c:v>
                </c:pt>
                <c:pt idx="8">
                  <c:v>65438.395889083702</c:v>
                </c:pt>
                <c:pt idx="9">
                  <c:v>52661.911723392703</c:v>
                </c:pt>
                <c:pt idx="10">
                  <c:v>57006.208042861399</c:v>
                </c:pt>
                <c:pt idx="11">
                  <c:v>52236.8869266486</c:v>
                </c:pt>
                <c:pt idx="12">
                  <c:v>50981.828211759101</c:v>
                </c:pt>
                <c:pt idx="13">
                  <c:v>56668.219417013999</c:v>
                </c:pt>
                <c:pt idx="14">
                  <c:v>61790.079792727804</c:v>
                </c:pt>
                <c:pt idx="15">
                  <c:v>62242.170485571398</c:v>
                </c:pt>
              </c:numCache>
            </c:numRef>
          </c:val>
        </c:ser>
        <c:dLbls>
          <c:showLegendKey val="0"/>
          <c:showVal val="0"/>
          <c:showCatName val="0"/>
          <c:showSerName val="0"/>
          <c:showPercent val="0"/>
          <c:showBubbleSize val="0"/>
        </c:dLbls>
        <c:gapWidth val="100"/>
        <c:axId val="177616896"/>
        <c:axId val="39756928"/>
      </c:barChart>
      <c:catAx>
        <c:axId val="177616896"/>
        <c:scaling>
          <c:orientation val="minMax"/>
        </c:scaling>
        <c:delete val="0"/>
        <c:axPos val="l"/>
        <c:majorTickMark val="none"/>
        <c:minorTickMark val="none"/>
        <c:tickLblPos val="nextTo"/>
        <c:txPr>
          <a:bodyPr/>
          <a:lstStyle/>
          <a:p>
            <a:pPr>
              <a:defRPr sz="1400"/>
            </a:pPr>
            <a:endParaRPr lang="ru-RU"/>
          </a:p>
        </c:txPr>
        <c:crossAx val="39756928"/>
        <c:crosses val="autoZero"/>
        <c:auto val="1"/>
        <c:lblAlgn val="ctr"/>
        <c:lblOffset val="100"/>
        <c:noMultiLvlLbl val="0"/>
      </c:catAx>
      <c:valAx>
        <c:axId val="39756928"/>
        <c:scaling>
          <c:orientation val="minMax"/>
        </c:scaling>
        <c:delete val="0"/>
        <c:axPos val="b"/>
        <c:majorGridlines/>
        <c:numFmt formatCode="#,##0.0" sourceLinked="1"/>
        <c:majorTickMark val="none"/>
        <c:minorTickMark val="none"/>
        <c:tickLblPos val="nextTo"/>
        <c:txPr>
          <a:bodyPr/>
          <a:lstStyle/>
          <a:p>
            <a:pPr>
              <a:defRPr sz="1200"/>
            </a:pPr>
            <a:endParaRPr lang="ru-RU"/>
          </a:p>
        </c:txPr>
        <c:crossAx val="177616896"/>
        <c:crosses val="autoZero"/>
        <c:crossBetween val="between"/>
      </c:valAx>
      <c:spPr>
        <a:ln w="0">
          <a:solidFill>
            <a:schemeClr val="accent2">
              <a:lumMod val="20000"/>
              <a:lumOff val="80000"/>
            </a:schemeClr>
          </a:solidFill>
        </a:ln>
      </c:spPr>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bar"/>
        <c:grouping val="clustered"/>
        <c:varyColors val="0"/>
        <c:ser>
          <c:idx val="0"/>
          <c:order val="0"/>
          <c:tx>
            <c:strRef>
              <c:f>Лист1!$B$1</c:f>
              <c:strCache>
                <c:ptCount val="1"/>
                <c:pt idx="0">
                  <c:v>Столбец1</c:v>
                </c:pt>
              </c:strCache>
            </c:strRef>
          </c:tx>
          <c:spPr>
            <a:solidFill>
              <a:schemeClr val="accent2"/>
            </a:solidFill>
            <a:effectLst>
              <a:glow rad="63500">
                <a:schemeClr val="accent2">
                  <a:satMod val="175000"/>
                  <a:alpha val="40000"/>
                </a:schemeClr>
              </a:glow>
            </a:effectLst>
          </c:spPr>
          <c:invertIfNegative val="0"/>
          <c:dPt>
            <c:idx val="8"/>
            <c:invertIfNegative val="0"/>
            <c:bubble3D val="0"/>
            <c:spPr>
              <a:solidFill>
                <a:schemeClr val="accent1"/>
              </a:solidFill>
              <a:effectLst>
                <a:glow rad="63500">
                  <a:schemeClr val="accent2">
                    <a:satMod val="175000"/>
                    <a:alpha val="40000"/>
                  </a:schemeClr>
                </a:glow>
              </a:effectLst>
            </c:spPr>
          </c:dPt>
          <c:dLbls>
            <c:txPr>
              <a:bodyPr/>
              <a:lstStyle/>
              <a:p>
                <a:pPr>
                  <a:defRPr sz="1400"/>
                </a:pPr>
                <a:endParaRPr lang="ru-RU"/>
              </a:p>
            </c:txPr>
            <c:showLegendKey val="0"/>
            <c:showVal val="1"/>
            <c:showCatName val="0"/>
            <c:showSerName val="0"/>
            <c:showPercent val="0"/>
            <c:showBubbleSize val="0"/>
            <c:showLeaderLines val="0"/>
          </c:dLbls>
          <c:cat>
            <c:strRef>
              <c:f>Лист1!$A$2:$A$17</c:f>
              <c:strCache>
                <c:ptCount val="16"/>
                <c:pt idx="0">
                  <c:v>Белгородская </c:v>
                </c:pt>
                <c:pt idx="1">
                  <c:v>Брянская </c:v>
                </c:pt>
                <c:pt idx="2">
                  <c:v>Владимирская </c:v>
                </c:pt>
                <c:pt idx="3">
                  <c:v>Воронежская </c:v>
                </c:pt>
                <c:pt idx="4">
                  <c:v>Ивановская </c:v>
                </c:pt>
                <c:pt idx="5">
                  <c:v>Калужская </c:v>
                </c:pt>
                <c:pt idx="6">
                  <c:v>Костромская </c:v>
                </c:pt>
                <c:pt idx="7">
                  <c:v>Курская </c:v>
                </c:pt>
                <c:pt idx="8">
                  <c:v>Липецкая </c:v>
                </c:pt>
                <c:pt idx="9">
                  <c:v>Орловская </c:v>
                </c:pt>
                <c:pt idx="10">
                  <c:v>Рязанская </c:v>
                </c:pt>
                <c:pt idx="11">
                  <c:v>Смоленская </c:v>
                </c:pt>
                <c:pt idx="12">
                  <c:v>Тамбовская </c:v>
                </c:pt>
                <c:pt idx="13">
                  <c:v>Тверская </c:v>
                </c:pt>
                <c:pt idx="14">
                  <c:v>Тульская</c:v>
                </c:pt>
                <c:pt idx="15">
                  <c:v>Ярославская </c:v>
                </c:pt>
              </c:strCache>
            </c:strRef>
          </c:cat>
          <c:val>
            <c:numRef>
              <c:f>Лист1!$B$2:$B$17</c:f>
              <c:numCache>
                <c:formatCode>#,##0.0</c:formatCode>
                <c:ptCount val="16"/>
                <c:pt idx="0">
                  <c:v>68261.3</c:v>
                </c:pt>
                <c:pt idx="1">
                  <c:v>52983.8</c:v>
                </c:pt>
                <c:pt idx="2">
                  <c:v>51425.599999999999</c:v>
                </c:pt>
                <c:pt idx="3">
                  <c:v>52948.2</c:v>
                </c:pt>
                <c:pt idx="4">
                  <c:v>43228.3</c:v>
                </c:pt>
                <c:pt idx="5">
                  <c:v>72848</c:v>
                </c:pt>
                <c:pt idx="6">
                  <c:v>53902.6</c:v>
                </c:pt>
                <c:pt idx="7">
                  <c:v>58135</c:v>
                </c:pt>
                <c:pt idx="8">
                  <c:v>60300.6</c:v>
                </c:pt>
                <c:pt idx="9">
                  <c:v>52385.9</c:v>
                </c:pt>
                <c:pt idx="10">
                  <c:v>55308</c:v>
                </c:pt>
                <c:pt idx="11">
                  <c:v>49555.7</c:v>
                </c:pt>
                <c:pt idx="12">
                  <c:v>51667.4</c:v>
                </c:pt>
                <c:pt idx="13">
                  <c:v>51941.9</c:v>
                </c:pt>
                <c:pt idx="14">
                  <c:v>59757.9</c:v>
                </c:pt>
                <c:pt idx="15">
                  <c:v>63871.9</c:v>
                </c:pt>
              </c:numCache>
            </c:numRef>
          </c:val>
        </c:ser>
        <c:dLbls>
          <c:showLegendKey val="0"/>
          <c:showVal val="0"/>
          <c:showCatName val="0"/>
          <c:showSerName val="0"/>
          <c:showPercent val="0"/>
          <c:showBubbleSize val="0"/>
        </c:dLbls>
        <c:gapWidth val="100"/>
        <c:axId val="177617408"/>
        <c:axId val="39760384"/>
      </c:barChart>
      <c:catAx>
        <c:axId val="177617408"/>
        <c:scaling>
          <c:orientation val="minMax"/>
        </c:scaling>
        <c:delete val="0"/>
        <c:axPos val="l"/>
        <c:majorTickMark val="none"/>
        <c:minorTickMark val="none"/>
        <c:tickLblPos val="nextTo"/>
        <c:txPr>
          <a:bodyPr/>
          <a:lstStyle/>
          <a:p>
            <a:pPr>
              <a:defRPr sz="1400"/>
            </a:pPr>
            <a:endParaRPr lang="ru-RU"/>
          </a:p>
        </c:txPr>
        <c:crossAx val="39760384"/>
        <c:crosses val="autoZero"/>
        <c:auto val="1"/>
        <c:lblAlgn val="ctr"/>
        <c:lblOffset val="100"/>
        <c:noMultiLvlLbl val="0"/>
      </c:catAx>
      <c:valAx>
        <c:axId val="39760384"/>
        <c:scaling>
          <c:orientation val="minMax"/>
        </c:scaling>
        <c:delete val="0"/>
        <c:axPos val="b"/>
        <c:majorGridlines/>
        <c:numFmt formatCode="#,##0.0" sourceLinked="1"/>
        <c:majorTickMark val="none"/>
        <c:minorTickMark val="none"/>
        <c:tickLblPos val="nextTo"/>
        <c:txPr>
          <a:bodyPr/>
          <a:lstStyle/>
          <a:p>
            <a:pPr>
              <a:defRPr sz="1200"/>
            </a:pPr>
            <a:endParaRPr lang="ru-RU"/>
          </a:p>
        </c:txPr>
        <c:crossAx val="177617408"/>
        <c:crosses val="autoZero"/>
        <c:crossBetween val="between"/>
      </c:valAx>
      <c:spPr>
        <a:ln w="0">
          <a:solidFill>
            <a:schemeClr val="accent2">
              <a:lumMod val="20000"/>
              <a:lumOff val="80000"/>
            </a:schemeClr>
          </a:solidFill>
        </a:ln>
      </c:spPr>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0"/>
      <c:perspective val="30"/>
    </c:view3D>
    <c:floor>
      <c:thickness val="0"/>
    </c:floor>
    <c:sideWall>
      <c:thickness val="0"/>
    </c:sideWall>
    <c:backWall>
      <c:thickness val="0"/>
    </c:backWall>
    <c:plotArea>
      <c:layout/>
      <c:bar3DChart>
        <c:barDir val="col"/>
        <c:grouping val="clustered"/>
        <c:varyColors val="1"/>
        <c:ser>
          <c:idx val="0"/>
          <c:order val="0"/>
          <c:tx>
            <c:strRef>
              <c:f>Лист1!$B$1</c:f>
              <c:strCache>
                <c:ptCount val="1"/>
                <c:pt idx="0">
                  <c:v>Столбец1</c:v>
                </c:pt>
              </c:strCache>
            </c:strRef>
          </c:tx>
          <c:invertIfNegative val="0"/>
          <c:dPt>
            <c:idx val="4"/>
            <c:invertIfNegative val="0"/>
            <c:bubble3D val="0"/>
            <c:spPr>
              <a:solidFill>
                <a:schemeClr val="accent1">
                  <a:lumMod val="60000"/>
                  <a:lumOff val="40000"/>
                </a:schemeClr>
              </a:solidFill>
            </c:spPr>
          </c:dPt>
          <c:dPt>
            <c:idx val="5"/>
            <c:invertIfNegative val="0"/>
            <c:bubble3D val="0"/>
            <c:spPr>
              <a:solidFill>
                <a:schemeClr val="accent1">
                  <a:lumMod val="20000"/>
                  <a:lumOff val="80000"/>
                </a:schemeClr>
              </a:solidFill>
            </c:spPr>
          </c:dPt>
          <c:dPt>
            <c:idx val="6"/>
            <c:invertIfNegative val="0"/>
            <c:bubble3D val="0"/>
            <c:spPr>
              <a:solidFill>
                <a:schemeClr val="accent5">
                  <a:lumMod val="40000"/>
                  <a:lumOff val="60000"/>
                </a:schemeClr>
              </a:solidFill>
            </c:spPr>
          </c:dPt>
          <c:dLbls>
            <c:dLbl>
              <c:idx val="0"/>
              <c:layout>
                <c:manualLayout>
                  <c:x val="1.3086150490730643E-2"/>
                  <c:y val="-1.0211540699996247E-17"/>
                </c:manualLayout>
              </c:layout>
              <c:showLegendKey val="0"/>
              <c:showVal val="1"/>
              <c:showCatName val="0"/>
              <c:showSerName val="0"/>
              <c:showPercent val="0"/>
              <c:showBubbleSize val="0"/>
            </c:dLbl>
            <c:dLbl>
              <c:idx val="1"/>
              <c:layout>
                <c:manualLayout>
                  <c:x val="2.7262813522355506E-2"/>
                  <c:y val="-2.0051984286823022E-2"/>
                </c:manualLayout>
              </c:layout>
              <c:showLegendKey val="0"/>
              <c:showVal val="1"/>
              <c:showCatName val="0"/>
              <c:showSerName val="0"/>
              <c:showPercent val="0"/>
              <c:showBubbleSize val="0"/>
            </c:dLbl>
            <c:dLbl>
              <c:idx val="2"/>
              <c:layout>
                <c:manualLayout>
                  <c:x val="3.162486368593239E-2"/>
                  <c:y val="-1.1139991270457235E-2"/>
                </c:manualLayout>
              </c:layout>
              <c:showLegendKey val="0"/>
              <c:showVal val="1"/>
              <c:showCatName val="0"/>
              <c:showSerName val="0"/>
              <c:showPercent val="0"/>
              <c:showBubbleSize val="0"/>
            </c:dLbl>
            <c:dLbl>
              <c:idx val="3"/>
              <c:layout>
                <c:manualLayout>
                  <c:x val="2.290067749164942E-2"/>
                  <c:y val="-2.6735979049097362E-2"/>
                </c:manualLayout>
              </c:layout>
              <c:showLegendKey val="0"/>
              <c:showVal val="1"/>
              <c:showCatName val="0"/>
              <c:showSerName val="0"/>
              <c:showPercent val="0"/>
              <c:showBubbleSize val="0"/>
            </c:dLbl>
            <c:dLbl>
              <c:idx val="4"/>
              <c:layout>
                <c:manualLayout>
                  <c:x val="2.1810250817884406E-2"/>
                  <c:y val="-2.6736154482030757E-2"/>
                </c:manualLayout>
              </c:layout>
              <c:showLegendKey val="0"/>
              <c:showVal val="1"/>
              <c:showCatName val="0"/>
              <c:showSerName val="0"/>
              <c:showPercent val="0"/>
              <c:showBubbleSize val="0"/>
            </c:dLbl>
            <c:dLbl>
              <c:idx val="5"/>
              <c:layout>
                <c:manualLayout>
                  <c:x val="1.5267175572519083E-2"/>
                  <c:y val="-2.6735979049097362E-2"/>
                </c:manualLayout>
              </c:layout>
              <c:showLegendKey val="0"/>
              <c:showVal val="1"/>
              <c:showCatName val="0"/>
              <c:showSerName val="0"/>
              <c:showPercent val="0"/>
              <c:showBubbleSize val="0"/>
            </c:dLbl>
            <c:dLbl>
              <c:idx val="6"/>
              <c:layout>
                <c:manualLayout>
                  <c:x val="1.9629225736095966E-2"/>
                  <c:y val="-2.450798079500608E-2"/>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Лист1!$A$2:$A$8</c:f>
              <c:strCache>
                <c:ptCount val="7"/>
                <c:pt idx="0">
                  <c:v>Налог на прибыль организаций</c:v>
                </c:pt>
                <c:pt idx="1">
                  <c:v>Налог на доходы физических лиц</c:v>
                </c:pt>
                <c:pt idx="2">
                  <c:v>Безвозмездные поступления</c:v>
                </c:pt>
                <c:pt idx="3">
                  <c:v>Налог на имущество организаций</c:v>
                </c:pt>
                <c:pt idx="4">
                  <c:v>Акцизы по подакцизным товарам (продукции), производимым на территории Российской Федерации</c:v>
                </c:pt>
                <c:pt idx="5">
                  <c:v>Налоги на совокупный доход</c:v>
                </c:pt>
                <c:pt idx="6">
                  <c:v>Транспортный налог</c:v>
                </c:pt>
              </c:strCache>
            </c:strRef>
          </c:cat>
          <c:val>
            <c:numRef>
              <c:f>Лист1!$B$2:$B$8</c:f>
              <c:numCache>
                <c:formatCode>#,##0.00</c:formatCode>
                <c:ptCount val="7"/>
                <c:pt idx="0">
                  <c:v>25064.3</c:v>
                </c:pt>
                <c:pt idx="1">
                  <c:v>13858.6</c:v>
                </c:pt>
                <c:pt idx="2">
                  <c:v>12504.7</c:v>
                </c:pt>
                <c:pt idx="3">
                  <c:v>5230.2</c:v>
                </c:pt>
                <c:pt idx="4">
                  <c:v>3976.3</c:v>
                </c:pt>
                <c:pt idx="5">
                  <c:v>1455.8</c:v>
                </c:pt>
                <c:pt idx="6">
                  <c:v>1057.5</c:v>
                </c:pt>
              </c:numCache>
            </c:numRef>
          </c:val>
        </c:ser>
        <c:dLbls>
          <c:showLegendKey val="0"/>
          <c:showVal val="0"/>
          <c:showCatName val="0"/>
          <c:showSerName val="0"/>
          <c:showPercent val="0"/>
          <c:showBubbleSize val="0"/>
        </c:dLbls>
        <c:gapWidth val="0"/>
        <c:shape val="cylinder"/>
        <c:axId val="177618432"/>
        <c:axId val="39762688"/>
        <c:axId val="0"/>
      </c:bar3DChart>
      <c:catAx>
        <c:axId val="177618432"/>
        <c:scaling>
          <c:orientation val="minMax"/>
        </c:scaling>
        <c:delete val="1"/>
        <c:axPos val="b"/>
        <c:majorTickMark val="none"/>
        <c:minorTickMark val="none"/>
        <c:tickLblPos val="nextTo"/>
        <c:crossAx val="39762688"/>
        <c:crosses val="autoZero"/>
        <c:auto val="1"/>
        <c:lblAlgn val="ctr"/>
        <c:lblOffset val="100"/>
        <c:noMultiLvlLbl val="0"/>
      </c:catAx>
      <c:valAx>
        <c:axId val="39762688"/>
        <c:scaling>
          <c:orientation val="minMax"/>
        </c:scaling>
        <c:delete val="0"/>
        <c:axPos val="l"/>
        <c:majorGridlines>
          <c:spPr>
            <a:ln>
              <a:solidFill>
                <a:schemeClr val="accent3">
                  <a:lumMod val="40000"/>
                  <a:lumOff val="60000"/>
                </a:schemeClr>
              </a:solidFill>
            </a:ln>
          </c:spPr>
        </c:majorGridlines>
        <c:numFmt formatCode="#,##0.00" sourceLinked="1"/>
        <c:majorTickMark val="none"/>
        <c:minorTickMark val="none"/>
        <c:tickLblPos val="nextTo"/>
        <c:crossAx val="177618432"/>
        <c:crosses val="autoZero"/>
        <c:crossBetween val="between"/>
        <c:majorUnit val="3000"/>
      </c:valAx>
    </c:plotArea>
    <c:legend>
      <c:legendPos val="r"/>
      <c:layout>
        <c:manualLayout>
          <c:xMode val="edge"/>
          <c:yMode val="edge"/>
          <c:x val="0.65053426527790892"/>
          <c:y val="4.6547093918371758E-2"/>
          <c:w val="0.34401317201761999"/>
          <c:h val="0.92695779645007947"/>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0.18331</cdr:y>
    </cdr:from>
    <cdr:to>
      <cdr:x>0.23336</cdr:x>
      <cdr:y>0.24418</cdr:y>
    </cdr:to>
    <cdr:sp macro="" textlink="">
      <cdr:nvSpPr>
        <cdr:cNvPr id="2" name="TextBox 1"/>
        <cdr:cNvSpPr txBox="1"/>
      </cdr:nvSpPr>
      <cdr:spPr>
        <a:xfrm xmlns:a="http://schemas.openxmlformats.org/drawingml/2006/main">
          <a:off x="-317501" y="1025676"/>
          <a:ext cx="1728181" cy="340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4 822,4 млн. руб.</a:t>
          </a:r>
          <a:endParaRPr lang="ru-RU" sz="1600" b="1" dirty="0"/>
        </a:p>
      </cdr:txBody>
    </cdr:sp>
  </cdr:relSizeAnchor>
  <cdr:relSizeAnchor xmlns:cdr="http://schemas.openxmlformats.org/drawingml/2006/chartDrawing">
    <cdr:from>
      <cdr:x>0.18631</cdr:x>
      <cdr:y>0.11918</cdr:y>
    </cdr:from>
    <cdr:to>
      <cdr:x>0.43174</cdr:x>
      <cdr:y>0.17664</cdr:y>
    </cdr:to>
    <cdr:sp macro="" textlink="">
      <cdr:nvSpPr>
        <cdr:cNvPr id="3" name="TextBox 1"/>
        <cdr:cNvSpPr txBox="1"/>
      </cdr:nvSpPr>
      <cdr:spPr>
        <a:xfrm xmlns:a="http://schemas.openxmlformats.org/drawingml/2006/main">
          <a:off x="1379718" y="666888"/>
          <a:ext cx="1817506" cy="321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1 200,9 млн. руб.</a:t>
          </a:r>
          <a:endParaRPr lang="ru-RU" sz="1600" b="1" dirty="0"/>
        </a:p>
      </cdr:txBody>
    </cdr:sp>
  </cdr:relSizeAnchor>
  <cdr:relSizeAnchor xmlns:cdr="http://schemas.openxmlformats.org/drawingml/2006/chartDrawing">
    <cdr:from>
      <cdr:x>0.47666</cdr:x>
      <cdr:y>0.13205</cdr:y>
    </cdr:from>
    <cdr:to>
      <cdr:x>0.71002</cdr:x>
      <cdr:y>0.19863</cdr:y>
    </cdr:to>
    <cdr:sp macro="" textlink="">
      <cdr:nvSpPr>
        <cdr:cNvPr id="4" name="TextBox 1"/>
        <cdr:cNvSpPr txBox="1"/>
      </cdr:nvSpPr>
      <cdr:spPr>
        <a:xfrm xmlns:a="http://schemas.openxmlformats.org/drawingml/2006/main">
          <a:off x="3529898" y="738868"/>
          <a:ext cx="1728181" cy="3725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2 585 млн. руб.</a:t>
          </a:r>
          <a:endParaRPr lang="ru-RU" sz="1600" b="1" dirty="0"/>
        </a:p>
      </cdr:txBody>
    </cdr:sp>
  </cdr:relSizeAnchor>
  <cdr:relSizeAnchor xmlns:cdr="http://schemas.openxmlformats.org/drawingml/2006/chartDrawing">
    <cdr:from>
      <cdr:x>0.34559</cdr:x>
      <cdr:y>0.78388</cdr:y>
    </cdr:from>
    <cdr:to>
      <cdr:x>0.57895</cdr:x>
      <cdr:y>0.87397</cdr:y>
    </cdr:to>
    <cdr:sp macro="" textlink="">
      <cdr:nvSpPr>
        <cdr:cNvPr id="5" name="TextBox 1"/>
        <cdr:cNvSpPr txBox="1"/>
      </cdr:nvSpPr>
      <cdr:spPr>
        <a:xfrm xmlns:a="http://schemas.openxmlformats.org/drawingml/2006/main">
          <a:off x="2559243" y="4386145"/>
          <a:ext cx="1728181"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9 405,7 млн. руб.</a:t>
          </a:r>
          <a:endParaRPr lang="ru-RU" sz="1600" b="1" dirty="0"/>
        </a:p>
      </cdr:txBody>
    </cdr:sp>
  </cdr:relSizeAnchor>
  <cdr:relSizeAnchor xmlns:cdr="http://schemas.openxmlformats.org/drawingml/2006/chartDrawing">
    <cdr:from>
      <cdr:x>0.44891</cdr:x>
      <cdr:y>0.49922</cdr:y>
    </cdr:from>
    <cdr:to>
      <cdr:x>0.52949</cdr:x>
      <cdr:y>0.56237</cdr:y>
    </cdr:to>
    <cdr:sp macro="" textlink="">
      <cdr:nvSpPr>
        <cdr:cNvPr id="6" name="TextBox 1"/>
        <cdr:cNvSpPr txBox="1"/>
      </cdr:nvSpPr>
      <cdr:spPr>
        <a:xfrm xmlns:a="http://schemas.openxmlformats.org/drawingml/2006/main">
          <a:off x="3324419" y="2793368"/>
          <a:ext cx="596706" cy="3532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59%</a:t>
          </a:r>
          <a:endParaRPr lang="ru-RU" sz="1600" b="1" dirty="0"/>
        </a:p>
      </cdr:txBody>
    </cdr:sp>
  </cdr:relSizeAnchor>
  <cdr:relSizeAnchor xmlns:cdr="http://schemas.openxmlformats.org/drawingml/2006/chartDrawing">
    <cdr:from>
      <cdr:x>0.1608</cdr:x>
      <cdr:y>0.32483</cdr:y>
    </cdr:from>
    <cdr:to>
      <cdr:x>0.25295</cdr:x>
      <cdr:y>0.37866</cdr:y>
    </cdr:to>
    <cdr:sp macro="" textlink="">
      <cdr:nvSpPr>
        <cdr:cNvPr id="7" name="TextBox 1"/>
        <cdr:cNvSpPr txBox="1"/>
      </cdr:nvSpPr>
      <cdr:spPr>
        <a:xfrm xmlns:a="http://schemas.openxmlformats.org/drawingml/2006/main">
          <a:off x="1190818" y="1817569"/>
          <a:ext cx="682431" cy="301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26%</a:t>
          </a:r>
          <a:endParaRPr lang="ru-RU" sz="1600" b="1" dirty="0"/>
        </a:p>
      </cdr:txBody>
    </cdr:sp>
  </cdr:relSizeAnchor>
  <cdr:relSizeAnchor xmlns:cdr="http://schemas.openxmlformats.org/drawingml/2006/chartDrawing">
    <cdr:from>
      <cdr:x>0.31643</cdr:x>
      <cdr:y>0.21759</cdr:y>
    </cdr:from>
    <cdr:to>
      <cdr:x>0.38415</cdr:x>
      <cdr:y>0.28334</cdr:y>
    </cdr:to>
    <cdr:sp macro="" textlink="">
      <cdr:nvSpPr>
        <cdr:cNvPr id="8" name="TextBox 1"/>
        <cdr:cNvSpPr txBox="1"/>
      </cdr:nvSpPr>
      <cdr:spPr>
        <a:xfrm xmlns:a="http://schemas.openxmlformats.org/drawingml/2006/main">
          <a:off x="2343344" y="1217495"/>
          <a:ext cx="501456" cy="3678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1%</a:t>
          </a:r>
          <a:endParaRPr lang="ru-RU" sz="1600" b="1" dirty="0"/>
        </a:p>
      </cdr:txBody>
    </cdr:sp>
  </cdr:relSizeAnchor>
  <cdr:relSizeAnchor xmlns:cdr="http://schemas.openxmlformats.org/drawingml/2006/chartDrawing">
    <cdr:from>
      <cdr:x>0.45103</cdr:x>
      <cdr:y>0.23461</cdr:y>
    </cdr:from>
    <cdr:to>
      <cdr:x>0.53077</cdr:x>
      <cdr:y>0.29695</cdr:y>
    </cdr:to>
    <cdr:sp macro="" textlink="">
      <cdr:nvSpPr>
        <cdr:cNvPr id="9" name="TextBox 1"/>
        <cdr:cNvSpPr txBox="1"/>
      </cdr:nvSpPr>
      <cdr:spPr>
        <a:xfrm xmlns:a="http://schemas.openxmlformats.org/drawingml/2006/main">
          <a:off x="3340099" y="1312745"/>
          <a:ext cx="590550" cy="3488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14%</a:t>
          </a:r>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C77BC67-5CC0-4825-8087-219931EF98F5}" type="datetimeFigureOut">
              <a:rPr lang="en-US"/>
              <a:pPr>
                <a:defRPr/>
              </a:pPr>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BA796E-7212-49CF-ADEF-A9B0C04EE7A6}" type="slidenum">
              <a:rPr lang="en-US"/>
              <a:pPr>
                <a:defRPr/>
              </a:pPr>
              <a:t>‹#›</a:t>
            </a:fld>
            <a:endParaRPr lang="en-US"/>
          </a:p>
        </p:txBody>
      </p:sp>
    </p:spTree>
    <p:extLst>
      <p:ext uri="{BB962C8B-B14F-4D97-AF65-F5344CB8AC3E}">
        <p14:creationId xmlns:p14="http://schemas.microsoft.com/office/powerpoint/2010/main" val="975310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6263FF5-FDD3-4A28-8115-4199DFFBD485}" type="slidenum">
              <a:rPr lang="en-US" altLang="ru-RU"/>
              <a:pPr fontAlgn="base">
                <a:spcBef>
                  <a:spcPct val="0"/>
                </a:spcBef>
                <a:spcAft>
                  <a:spcPct val="0"/>
                </a:spcAft>
              </a:pPr>
              <a:t>31</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924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User\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1"/>
          <p:cNvSpPr>
            <a:spLocks noChangeArrowheads="1"/>
          </p:cNvSpPr>
          <p:nvPr userDrawn="1"/>
        </p:nvSpPr>
        <p:spPr bwMode="auto">
          <a:xfrm>
            <a:off x="935037" y="220663"/>
            <a:ext cx="1751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smtClean="0">
                <a:solidFill>
                  <a:schemeClr val="accent2"/>
                </a:solidFill>
              </a:rPr>
              <a:t>Управление финансов  Липецкой области</a:t>
            </a:r>
            <a:endParaRPr lang="ru-RU" altLang="ru-RU" sz="1200" dirty="0">
              <a:solidFill>
                <a:schemeClr val="accent2"/>
              </a:solidFill>
            </a:endParaRPr>
          </a:p>
        </p:txBody>
      </p:sp>
      <p:pic>
        <p:nvPicPr>
          <p:cNvPr id="9" name="Picture 2" descr="C:\Users\User\Desktop\lipeckaya_coa_small.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9829" y="1675721"/>
            <a:ext cx="2786741" cy="354434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3"/>
          <p:cNvSpPr>
            <a:spLocks noChangeArrowheads="1"/>
          </p:cNvSpPr>
          <p:nvPr userDrawn="1"/>
        </p:nvSpPr>
        <p:spPr bwMode="auto">
          <a:xfrm>
            <a:off x="327025" y="6362700"/>
            <a:ext cx="902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2000" dirty="0">
                <a:solidFill>
                  <a:schemeClr val="bg1"/>
                </a:solidFill>
              </a:rPr>
              <a:t>2019 г.</a:t>
            </a:r>
          </a:p>
        </p:txBody>
      </p:sp>
    </p:spTree>
    <p:extLst>
      <p:ext uri="{BB962C8B-B14F-4D97-AF65-F5344CB8AC3E}">
        <p14:creationId xmlns:p14="http://schemas.microsoft.com/office/powerpoint/2010/main" val="1774470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extLst>
          </p:cNvPr>
          <p:cNvSpPr>
            <a:spLocks noGrp="1"/>
          </p:cNvSpPr>
          <p:nvPr>
            <p:ph type="pic" sz="quarter" idx="10"/>
          </p:nvPr>
        </p:nvSpPr>
        <p:spPr>
          <a:xfrm>
            <a:off x="0" y="1888434"/>
            <a:ext cx="12192000" cy="2276061"/>
          </a:xfrm>
        </p:spPr>
        <p:txBody>
          <a:bodyPr rtlCol="0">
            <a:normAutofit/>
          </a:bodyPr>
          <a:lstStyle/>
          <a:p>
            <a:pPr lvl="0"/>
            <a:endParaRPr lang="en-US" noProof="0"/>
          </a:p>
        </p:txBody>
      </p:sp>
      <p:pic>
        <p:nvPicPr>
          <p:cNvPr id="4"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26795038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51756" y="28051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4339709" y="15811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7327661" y="26791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pic>
        <p:nvPicPr>
          <p:cNvPr id="5"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129984968"/>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343890" y="1572029"/>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4000780" y="1572027"/>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2"/>
          </p:nvPr>
        </p:nvSpPr>
        <p:spPr>
          <a:xfrm>
            <a:off x="6657669" y="1572027"/>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3"/>
          </p:nvPr>
        </p:nvSpPr>
        <p:spPr>
          <a:xfrm>
            <a:off x="9314557" y="1572026"/>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1343891" y="4007334"/>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2" name="Picture Placeholder 31"/>
          <p:cNvSpPr>
            <a:spLocks noGrp="1"/>
          </p:cNvSpPr>
          <p:nvPr>
            <p:ph type="pic" sz="quarter" idx="15"/>
          </p:nvPr>
        </p:nvSpPr>
        <p:spPr>
          <a:xfrm>
            <a:off x="4000779" y="4007333"/>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6"/>
          </p:nvPr>
        </p:nvSpPr>
        <p:spPr>
          <a:xfrm>
            <a:off x="6657669" y="4007331"/>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8" name="Picture Placeholder 37"/>
          <p:cNvSpPr>
            <a:spLocks noGrp="1"/>
          </p:cNvSpPr>
          <p:nvPr>
            <p:ph type="pic" sz="quarter" idx="17"/>
          </p:nvPr>
        </p:nvSpPr>
        <p:spPr>
          <a:xfrm>
            <a:off x="9314556" y="4007331"/>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pic>
        <p:nvPicPr>
          <p:cNvPr id="10"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45763376"/>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80160" y="3207714"/>
            <a:ext cx="3600262" cy="2864487"/>
          </a:xfrm>
          <a:custGeom>
            <a:avLst/>
            <a:gdLst>
              <a:gd name="connsiteX0" fmla="*/ 0 w 3600262"/>
              <a:gd name="connsiteY0" fmla="*/ 0 h 2864487"/>
              <a:gd name="connsiteX1" fmla="*/ 3600262 w 3600262"/>
              <a:gd name="connsiteY1" fmla="*/ 0 h 2864487"/>
              <a:gd name="connsiteX2" fmla="*/ 3600262 w 3600262"/>
              <a:gd name="connsiteY2" fmla="*/ 2864487 h 2864487"/>
              <a:gd name="connsiteX3" fmla="*/ 0 w 3600262"/>
              <a:gd name="connsiteY3" fmla="*/ 2864487 h 2864487"/>
            </a:gdLst>
            <a:ahLst/>
            <a:cxnLst>
              <a:cxn ang="0">
                <a:pos x="connsiteX0" y="connsiteY0"/>
              </a:cxn>
              <a:cxn ang="0">
                <a:pos x="connsiteX1" y="connsiteY1"/>
              </a:cxn>
              <a:cxn ang="0">
                <a:pos x="connsiteX2" y="connsiteY2"/>
              </a:cxn>
              <a:cxn ang="0">
                <a:pos x="connsiteX3" y="connsiteY3"/>
              </a:cxn>
            </a:cxnLst>
            <a:rect l="l" t="t" r="r" b="b"/>
            <a:pathLst>
              <a:path w="3600262" h="2864487">
                <a:moveTo>
                  <a:pt x="0" y="0"/>
                </a:moveTo>
                <a:lnTo>
                  <a:pt x="3600262" y="0"/>
                </a:lnTo>
                <a:lnTo>
                  <a:pt x="3600262" y="2864487"/>
                </a:lnTo>
                <a:lnTo>
                  <a:pt x="0" y="2864487"/>
                </a:ln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796562814"/>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4174729954"/>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0"/>
          </p:nvPr>
        </p:nvSpPr>
        <p:spPr>
          <a:xfrm>
            <a:off x="4685763" y="1857755"/>
            <a:ext cx="2794738" cy="2794738"/>
          </a:xfrm>
          <a:custGeom>
            <a:avLst/>
            <a:gdLst>
              <a:gd name="connsiteX0" fmla="*/ 1397369 w 2794738"/>
              <a:gd name="connsiteY0" fmla="*/ 0 h 2794738"/>
              <a:gd name="connsiteX1" fmla="*/ 2794738 w 2794738"/>
              <a:gd name="connsiteY1" fmla="*/ 1397369 h 2794738"/>
              <a:gd name="connsiteX2" fmla="*/ 1397369 w 2794738"/>
              <a:gd name="connsiteY2" fmla="*/ 2794738 h 2794738"/>
              <a:gd name="connsiteX3" fmla="*/ 0 w 2794738"/>
              <a:gd name="connsiteY3" fmla="*/ 1397369 h 2794738"/>
              <a:gd name="connsiteX4" fmla="*/ 1397369 w 2794738"/>
              <a:gd name="connsiteY4" fmla="*/ 0 h 279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738" h="2794738">
                <a:moveTo>
                  <a:pt x="1397369" y="0"/>
                </a:moveTo>
                <a:cubicBezTo>
                  <a:pt x="2169115" y="0"/>
                  <a:pt x="2794738" y="625623"/>
                  <a:pt x="2794738" y="1397369"/>
                </a:cubicBezTo>
                <a:cubicBezTo>
                  <a:pt x="2794738" y="2169115"/>
                  <a:pt x="2169115" y="2794738"/>
                  <a:pt x="1397369" y="2794738"/>
                </a:cubicBezTo>
                <a:cubicBezTo>
                  <a:pt x="625623" y="2794738"/>
                  <a:pt x="0" y="2169115"/>
                  <a:pt x="0" y="1397369"/>
                </a:cubicBezTo>
                <a:cubicBezTo>
                  <a:pt x="0" y="625623"/>
                  <a:pt x="625623" y="0"/>
                  <a:pt x="1397369" y="0"/>
                </a:cubicBez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23992228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879600" y="198439"/>
            <a:ext cx="9829800" cy="741362"/>
          </a:xfrm>
        </p:spPr>
        <p:txBody>
          <a:bodyPr/>
          <a:lstStyle/>
          <a:p>
            <a:r>
              <a:rPr lang="en-US" dirty="0"/>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94121A-2ED3-46BE-A81B-630620D77005}" type="slidenum">
              <a:rPr lang="en-US"/>
              <a:pPr>
                <a:defRPr/>
              </a:pPr>
              <a:t>‹#›</a:t>
            </a:fld>
            <a:endParaRPr lang="en-US"/>
          </a:p>
        </p:txBody>
      </p:sp>
      <p:pic>
        <p:nvPicPr>
          <p:cNvPr id="7"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7529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_Minim Blank">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6099771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5" name="Parallelogram 16">
            <a:extLst>
              <a:ext uri="{FF2B5EF4-FFF2-40B4-BE49-F238E27FC236}"/>
            </a:extLst>
          </p:cNvPr>
          <p:cNvSpPr/>
          <p:nvPr userDrawn="1"/>
        </p:nvSpPr>
        <p:spPr>
          <a:xfrm>
            <a:off x="6879221" y="1955800"/>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arallelogram 16">
            <a:extLst>
              <a:ext uri="{FF2B5EF4-FFF2-40B4-BE49-F238E27FC236}"/>
            </a:extLst>
          </p:cNvPr>
          <p:cNvSpPr/>
          <p:nvPr userDrawn="1"/>
        </p:nvSpPr>
        <p:spPr>
          <a:xfrm>
            <a:off x="-4517022" y="-2223407"/>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63"/>
          <p:cNvSpPr>
            <a:spLocks noChangeArrowheads="1"/>
          </p:cNvSpPr>
          <p:nvPr userDrawn="1"/>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accent2">
                    <a:lumMod val="60000"/>
                    <a:lumOff val="40000"/>
                  </a:schemeClr>
                </a:solidFill>
              </a:rPr>
              <a:t>Липецкая </a:t>
            </a:r>
          </a:p>
          <a:p>
            <a:r>
              <a:rPr lang="ru-RU" altLang="ru-RU" sz="1200" dirty="0">
                <a:solidFill>
                  <a:schemeClr val="accent2">
                    <a:lumMod val="60000"/>
                    <a:lumOff val="40000"/>
                  </a:schemeClr>
                </a:solidFill>
              </a:rPr>
              <a:t>область</a:t>
            </a:r>
          </a:p>
        </p:txBody>
      </p:sp>
      <p:pic>
        <p:nvPicPr>
          <p:cNvPr id="8" name="Picture 2" descr="C:\Users\User\Desktop\logowhite.png"/>
          <p:cNvPicPr>
            <a:picLocks noChangeAspect="1" noChangeArrowheads="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04580" y="180181"/>
            <a:ext cx="483039" cy="54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4132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
        <p:nvSpPr>
          <p:cNvPr id="4" name="Номер слайда 5"/>
          <p:cNvSpPr>
            <a:spLocks noGrp="1"/>
          </p:cNvSpPr>
          <p:nvPr>
            <p:ph type="sldNum" sz="quarter" idx="4"/>
          </p:nvPr>
        </p:nvSpPr>
        <p:spPr>
          <a:xfrm>
            <a:off x="9242425" y="6365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64E77-853F-4D4F-A12C-D37084F22861}" type="slidenum">
              <a:rPr lang="ru-RU" smtClean="0"/>
              <a:t>‹#›</a:t>
            </a:fld>
            <a:endParaRPr lang="ru-RU" dirty="0"/>
          </a:p>
        </p:txBody>
      </p:sp>
    </p:spTree>
    <p:extLst>
      <p:ext uri="{BB962C8B-B14F-4D97-AF65-F5344CB8AC3E}">
        <p14:creationId xmlns:p14="http://schemas.microsoft.com/office/powerpoint/2010/main" val="2228423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5" name="Parallelogram 16">
            <a:extLst>
              <a:ext uri="{FF2B5EF4-FFF2-40B4-BE49-F238E27FC236}"/>
            </a:extLst>
          </p:cNvPr>
          <p:cNvSpPr/>
          <p:nvPr userDrawn="1"/>
        </p:nvSpPr>
        <p:spPr>
          <a:xfrm>
            <a:off x="6879221" y="1955800"/>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arallelogram 16">
            <a:extLst>
              <a:ext uri="{FF2B5EF4-FFF2-40B4-BE49-F238E27FC236}"/>
            </a:extLst>
          </p:cNvPr>
          <p:cNvSpPr/>
          <p:nvPr userDrawn="1"/>
        </p:nvSpPr>
        <p:spPr>
          <a:xfrm>
            <a:off x="-4517022" y="-2223407"/>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63"/>
          <p:cNvSpPr>
            <a:spLocks noChangeArrowheads="1"/>
          </p:cNvSpPr>
          <p:nvPr userDrawn="1"/>
        </p:nvSpPr>
        <p:spPr bwMode="auto">
          <a:xfrm>
            <a:off x="935038" y="220663"/>
            <a:ext cx="833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accent2">
                    <a:lumMod val="60000"/>
                    <a:lumOff val="40000"/>
                  </a:schemeClr>
                </a:solidFill>
              </a:rPr>
              <a:t>Липецкая </a:t>
            </a:r>
          </a:p>
          <a:p>
            <a:r>
              <a:rPr lang="ru-RU" altLang="ru-RU" sz="1200" dirty="0">
                <a:solidFill>
                  <a:schemeClr val="accent2">
                    <a:lumMod val="60000"/>
                    <a:lumOff val="40000"/>
                  </a:schemeClr>
                </a:solidFill>
              </a:rPr>
              <a:t>область</a:t>
            </a:r>
          </a:p>
        </p:txBody>
      </p:sp>
      <p:pic>
        <p:nvPicPr>
          <p:cNvPr id="8" name="Picture 2" descr="C:\Users\User\Desktop\logowhite.png"/>
          <p:cNvPicPr>
            <a:picLocks noChangeAspect="1" noChangeArrowheads="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04580" y="180181"/>
            <a:ext cx="483039" cy="54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7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924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User\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1"/>
          <p:cNvSpPr>
            <a:spLocks noChangeArrowheads="1"/>
          </p:cNvSpPr>
          <p:nvPr userDrawn="1"/>
        </p:nvSpPr>
        <p:spPr bwMode="auto">
          <a:xfrm>
            <a:off x="935037" y="220663"/>
            <a:ext cx="1751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smtClean="0">
                <a:solidFill>
                  <a:schemeClr val="accent2"/>
                </a:solidFill>
              </a:rPr>
              <a:t>Управление финансов  Липецкая область</a:t>
            </a:r>
            <a:endParaRPr lang="ru-RU" altLang="ru-RU" sz="1200" dirty="0">
              <a:solidFill>
                <a:schemeClr val="accent2"/>
              </a:solidFill>
            </a:endParaRPr>
          </a:p>
        </p:txBody>
      </p:sp>
      <p:pic>
        <p:nvPicPr>
          <p:cNvPr id="9" name="Picture 2" descr="C:\Users\User\Desktop\lipeckaya_coa_small.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99829" y="1675721"/>
            <a:ext cx="2786741" cy="354434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3"/>
          <p:cNvSpPr>
            <a:spLocks noChangeArrowheads="1"/>
          </p:cNvSpPr>
          <p:nvPr userDrawn="1"/>
        </p:nvSpPr>
        <p:spPr bwMode="auto">
          <a:xfrm>
            <a:off x="327025" y="6362700"/>
            <a:ext cx="902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2000" dirty="0">
                <a:solidFill>
                  <a:schemeClr val="bg1"/>
                </a:solidFill>
              </a:rPr>
              <a:t>2019 г.</a:t>
            </a:r>
          </a:p>
        </p:txBody>
      </p:sp>
    </p:spTree>
    <p:extLst>
      <p:ext uri="{BB962C8B-B14F-4D97-AF65-F5344CB8AC3E}">
        <p14:creationId xmlns:p14="http://schemas.microsoft.com/office/powerpoint/2010/main" val="4079779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9343495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_Blank">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9256789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4" name="TextBox 3"/>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3CC84685-EFA5-4A6F-A2A8-FDB9A0D0A014}" type="slidenum">
              <a:rPr lang="id-ID" smtClean="0">
                <a:solidFill>
                  <a:schemeClr val="bg1"/>
                </a:solidFill>
              </a:rPr>
              <a:pPr algn="r" fontAlgn="auto">
                <a:spcBef>
                  <a:spcPts val="0"/>
                </a:spcBef>
                <a:spcAft>
                  <a:spcPts val="0"/>
                </a:spcAft>
                <a:defRPr/>
              </a:pPr>
              <a:t>‹#›</a:t>
            </a:fld>
            <a:endParaRPr lang="id-ID" dirty="0">
              <a:solidFill>
                <a:schemeClr val="bg1"/>
              </a:solidFill>
            </a:endParaRPr>
          </a:p>
        </p:txBody>
      </p:sp>
      <p:sp>
        <p:nvSpPr>
          <p:cNvPr id="3" name="Picture Placeholder 2"/>
          <p:cNvSpPr>
            <a:spLocks noGrp="1"/>
          </p:cNvSpPr>
          <p:nvPr>
            <p:ph type="pic" sz="quarter" idx="10"/>
          </p:nvPr>
        </p:nvSpPr>
        <p:spPr>
          <a:xfrm>
            <a:off x="0" y="0"/>
            <a:ext cx="12192000" cy="4472072"/>
          </a:xfrm>
          <a:solidFill>
            <a:srgbClr val="E1E9EA">
              <a:alpha val="70000"/>
            </a:srgbClr>
          </a:solidFill>
        </p:spPr>
        <p:txBody>
          <a:bodyPr rtlCol="0">
            <a:normAutofit/>
          </a:bodyPr>
          <a:lstStyle>
            <a:lvl1pPr>
              <a:defRPr lang="en-US" sz="1800"/>
            </a:lvl1pPr>
          </a:lstStyle>
          <a:p>
            <a:pPr lvl="0"/>
            <a:endParaRPr lang="en-US" noProof="0" dirty="0"/>
          </a:p>
        </p:txBody>
      </p:sp>
      <p:pic>
        <p:nvPicPr>
          <p:cNvPr id="5"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68326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4" name="TextBox 3"/>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EFC4421D-A50F-40D9-8738-FE5EE7E958F2}" type="slidenum">
              <a:rPr lang="id-ID" smtClean="0">
                <a:solidFill>
                  <a:schemeClr val="bg1"/>
                </a:solidFill>
              </a:rPr>
              <a:pPr algn="r" fontAlgn="auto">
                <a:spcBef>
                  <a:spcPts val="0"/>
                </a:spcBef>
                <a:spcAft>
                  <a:spcPts val="0"/>
                </a:spcAft>
                <a:defRPr/>
              </a:pPr>
              <a:t>‹#›</a:t>
            </a:fld>
            <a:endParaRPr lang="id-ID" dirty="0">
              <a:solidFill>
                <a:schemeClr val="bg1"/>
              </a:solidFill>
            </a:endParaRPr>
          </a:p>
        </p:txBody>
      </p:sp>
      <p:sp>
        <p:nvSpPr>
          <p:cNvPr id="11" name="Picture Placeholder 2"/>
          <p:cNvSpPr>
            <a:spLocks noGrp="1"/>
          </p:cNvSpPr>
          <p:nvPr>
            <p:ph type="pic" sz="quarter" idx="14"/>
          </p:nvPr>
        </p:nvSpPr>
        <p:spPr>
          <a:xfrm>
            <a:off x="929639" y="2041158"/>
            <a:ext cx="4912233" cy="2860117"/>
          </a:xfrm>
          <a:solidFill>
            <a:srgbClr val="E1E9EA">
              <a:alpha val="70000"/>
            </a:srgbClr>
          </a:solidFill>
        </p:spPr>
        <p:txBody>
          <a:bodyPr rtlCol="0">
            <a:normAutofit/>
          </a:bodyPr>
          <a:lstStyle>
            <a:lvl1pPr>
              <a:defRPr lang="en-US" sz="1800"/>
            </a:lvl1pPr>
          </a:lstStyle>
          <a:p>
            <a:pPr lvl="0"/>
            <a:endParaRPr lang="en-US" noProof="0"/>
          </a:p>
        </p:txBody>
      </p:sp>
      <p:sp>
        <p:nvSpPr>
          <p:cNvPr id="12" name="Picture Placeholder 2"/>
          <p:cNvSpPr>
            <a:spLocks noGrp="1"/>
          </p:cNvSpPr>
          <p:nvPr>
            <p:ph type="pic" sz="quarter" idx="15"/>
          </p:nvPr>
        </p:nvSpPr>
        <p:spPr>
          <a:xfrm>
            <a:off x="6350127" y="2041158"/>
            <a:ext cx="4912233" cy="2860117"/>
          </a:xfrm>
          <a:solidFill>
            <a:srgbClr val="E1E9EA">
              <a:alpha val="70000"/>
            </a:srgbClr>
          </a:solidFill>
        </p:spPr>
        <p:txBody>
          <a:bodyPr rtlCol="0">
            <a:normAutofit/>
          </a:bodyPr>
          <a:lstStyle>
            <a:lvl1pPr>
              <a:defRPr lang="en-US" sz="1800"/>
            </a:lvl1pPr>
          </a:lstStyle>
          <a:p>
            <a:pPr lvl="0"/>
            <a:endParaRPr lang="en-US" noProof="0"/>
          </a:p>
        </p:txBody>
      </p:sp>
      <p:pic>
        <p:nvPicPr>
          <p:cNvPr id="5"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853883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creenMocku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6544" y="2358690"/>
            <a:ext cx="3349924" cy="2581776"/>
          </a:xfrm>
          <a:custGeom>
            <a:avLst/>
            <a:gdLst>
              <a:gd name="connsiteX0" fmla="*/ 3349924 w 3349924"/>
              <a:gd name="connsiteY0" fmla="*/ 0 h 2581776"/>
              <a:gd name="connsiteX1" fmla="*/ 3035599 w 3349924"/>
              <a:gd name="connsiteY1" fmla="*/ 2581776 h 2581776"/>
              <a:gd name="connsiteX2" fmla="*/ 0 w 3349924"/>
              <a:gd name="connsiteY2" fmla="*/ 2181726 h 2581776"/>
              <a:gd name="connsiteX3" fmla="*/ 409575 w 3349924"/>
              <a:gd name="connsiteY3" fmla="*/ 361950 h 2581776"/>
            </a:gdLst>
            <a:ahLst/>
            <a:cxnLst>
              <a:cxn ang="0">
                <a:pos x="connsiteX0" y="connsiteY0"/>
              </a:cxn>
              <a:cxn ang="0">
                <a:pos x="connsiteX1" y="connsiteY1"/>
              </a:cxn>
              <a:cxn ang="0">
                <a:pos x="connsiteX2" y="connsiteY2"/>
              </a:cxn>
              <a:cxn ang="0">
                <a:pos x="connsiteX3" y="connsiteY3"/>
              </a:cxn>
            </a:cxnLst>
            <a:rect l="l" t="t" r="r" b="b"/>
            <a:pathLst>
              <a:path w="3349924" h="2581776">
                <a:moveTo>
                  <a:pt x="3349924" y="0"/>
                </a:moveTo>
                <a:lnTo>
                  <a:pt x="3035599" y="2581776"/>
                </a:lnTo>
                <a:lnTo>
                  <a:pt x="0" y="2181726"/>
                </a:lnTo>
                <a:lnTo>
                  <a:pt x="409575" y="361950"/>
                </a:ln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val="271278840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70100" y="228600"/>
            <a:ext cx="9423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dirty="0"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dirty="0" smtClean="0"/>
              <a:t>Edit Master text styles</a:t>
            </a:r>
          </a:p>
          <a:p>
            <a:pPr lvl="1"/>
            <a:r>
              <a:rPr lang="en-US" altLang="ru-RU" dirty="0" smtClean="0"/>
              <a:t>Second level</a:t>
            </a:r>
          </a:p>
          <a:p>
            <a:pPr lvl="2"/>
            <a:r>
              <a:rPr lang="en-US" altLang="ru-RU" dirty="0" smtClean="0"/>
              <a:t>Third level</a:t>
            </a:r>
          </a:p>
          <a:p>
            <a:pPr lvl="3"/>
            <a:r>
              <a:rPr lang="en-US" altLang="ru-RU" dirty="0" smtClean="0"/>
              <a:t>Fourth level</a:t>
            </a:r>
          </a:p>
          <a:p>
            <a:pPr lvl="4"/>
            <a:r>
              <a:rPr lang="en-US" altLang="ru-RU" dirty="0"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pic>
        <p:nvPicPr>
          <p:cNvPr id="7" name="Picture 2" descr="C:\Users\User\Desktop\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1"/>
          <p:cNvSpPr>
            <a:spLocks noChangeArrowheads="1"/>
          </p:cNvSpPr>
          <p:nvPr userDrawn="1"/>
        </p:nvSpPr>
        <p:spPr bwMode="auto">
          <a:xfrm>
            <a:off x="909637" y="127139"/>
            <a:ext cx="884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000" dirty="0" smtClean="0">
                <a:solidFill>
                  <a:schemeClr val="accent2"/>
                </a:solidFill>
              </a:rPr>
              <a:t>Управление</a:t>
            </a:r>
            <a:r>
              <a:rPr lang="ru-RU" altLang="ru-RU" sz="1000" baseline="0" dirty="0" smtClean="0">
                <a:solidFill>
                  <a:schemeClr val="accent2"/>
                </a:solidFill>
              </a:rPr>
              <a:t> финансов </a:t>
            </a:r>
            <a:r>
              <a:rPr lang="ru-RU" altLang="ru-RU" sz="1000" dirty="0" smtClean="0">
                <a:solidFill>
                  <a:schemeClr val="accent2"/>
                </a:solidFill>
              </a:rPr>
              <a:t>Липецкой области</a:t>
            </a:r>
            <a:endParaRPr lang="ru-RU" altLang="ru-RU" sz="1000" dirty="0">
              <a:solidFill>
                <a:schemeClr val="accent2"/>
              </a:solidFill>
            </a:endParaRPr>
          </a:p>
        </p:txBody>
      </p:sp>
      <p:pic>
        <p:nvPicPr>
          <p:cNvPr id="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008053" y="4904352"/>
            <a:ext cx="1925637" cy="174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99358" y="5100692"/>
            <a:ext cx="13430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Номер слайда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19ECA-491E-4D16-960E-B92F8E8A56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5" r:id="rId1"/>
    <p:sldLayoutId id="2147483792" r:id="rId2"/>
    <p:sldLayoutId id="2147483809" r:id="rId3"/>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accent3">
              <a:lumMod val="75000"/>
            </a:schemeClr>
          </a:solidFill>
          <a:latin typeface="+mj-lt"/>
          <a:ea typeface="+mj-ea"/>
          <a:cs typeface="+mj-cs"/>
        </a:defRPr>
      </a:lvl1pPr>
      <a:lvl2pPr algn="l" rtl="0" fontAlgn="base">
        <a:lnSpc>
          <a:spcPct val="90000"/>
        </a:lnSpc>
        <a:spcBef>
          <a:spcPct val="0"/>
        </a:spcBef>
        <a:spcAft>
          <a:spcPct val="0"/>
        </a:spcAft>
        <a:defRPr sz="4400">
          <a:solidFill>
            <a:schemeClr val="tx1"/>
          </a:solidFill>
          <a:latin typeface="Gotham Pro" pitchFamily="2" charset="0"/>
        </a:defRPr>
      </a:lvl2pPr>
      <a:lvl3pPr algn="l" rtl="0" fontAlgn="base">
        <a:lnSpc>
          <a:spcPct val="90000"/>
        </a:lnSpc>
        <a:spcBef>
          <a:spcPct val="0"/>
        </a:spcBef>
        <a:spcAft>
          <a:spcPct val="0"/>
        </a:spcAft>
        <a:defRPr sz="4400">
          <a:solidFill>
            <a:schemeClr val="tx1"/>
          </a:solidFill>
          <a:latin typeface="Gotham Pro" pitchFamily="2" charset="0"/>
        </a:defRPr>
      </a:lvl3pPr>
      <a:lvl4pPr algn="l" rtl="0" fontAlgn="base">
        <a:lnSpc>
          <a:spcPct val="90000"/>
        </a:lnSpc>
        <a:spcBef>
          <a:spcPct val="0"/>
        </a:spcBef>
        <a:spcAft>
          <a:spcPct val="0"/>
        </a:spcAft>
        <a:defRPr sz="4400">
          <a:solidFill>
            <a:schemeClr val="tx1"/>
          </a:solidFill>
          <a:latin typeface="Gotham Pro" pitchFamily="2" charset="0"/>
        </a:defRPr>
      </a:lvl4pPr>
      <a:lvl5pPr algn="l" rtl="0" fontAlgn="base">
        <a:lnSpc>
          <a:spcPct val="90000"/>
        </a:lnSpc>
        <a:spcBef>
          <a:spcPct val="0"/>
        </a:spcBef>
        <a:spcAft>
          <a:spcPct val="0"/>
        </a:spcAft>
        <a:defRPr sz="4400">
          <a:solidFill>
            <a:schemeClr val="tx1"/>
          </a:solidFill>
          <a:latin typeface="Gotham Pro" pitchFamily="2" charset="0"/>
        </a:defRPr>
      </a:lvl5pPr>
      <a:lvl6pPr marL="457200" algn="l" rtl="0" fontAlgn="base">
        <a:lnSpc>
          <a:spcPct val="90000"/>
        </a:lnSpc>
        <a:spcBef>
          <a:spcPct val="0"/>
        </a:spcBef>
        <a:spcAft>
          <a:spcPct val="0"/>
        </a:spcAft>
        <a:defRPr sz="4400">
          <a:solidFill>
            <a:schemeClr val="tx1"/>
          </a:solidFill>
          <a:latin typeface="Gotham Pro" pitchFamily="2" charset="0"/>
        </a:defRPr>
      </a:lvl6pPr>
      <a:lvl7pPr marL="914400" algn="l" rtl="0" fontAlgn="base">
        <a:lnSpc>
          <a:spcPct val="90000"/>
        </a:lnSpc>
        <a:spcBef>
          <a:spcPct val="0"/>
        </a:spcBef>
        <a:spcAft>
          <a:spcPct val="0"/>
        </a:spcAft>
        <a:defRPr sz="4400">
          <a:solidFill>
            <a:schemeClr val="tx1"/>
          </a:solidFill>
          <a:latin typeface="Gotham Pro" pitchFamily="2" charset="0"/>
        </a:defRPr>
      </a:lvl7pPr>
      <a:lvl8pPr marL="1371600" algn="l" rtl="0" fontAlgn="base">
        <a:lnSpc>
          <a:spcPct val="90000"/>
        </a:lnSpc>
        <a:spcBef>
          <a:spcPct val="0"/>
        </a:spcBef>
        <a:spcAft>
          <a:spcPct val="0"/>
        </a:spcAft>
        <a:defRPr sz="4400">
          <a:solidFill>
            <a:schemeClr val="tx1"/>
          </a:solidFill>
          <a:latin typeface="Gotham Pro" pitchFamily="2" charset="0"/>
        </a:defRPr>
      </a:lvl8pPr>
      <a:lvl9pPr marL="1828800" algn="l" rtl="0" fontAlgn="base">
        <a:lnSpc>
          <a:spcPct val="90000"/>
        </a:lnSpc>
        <a:spcBef>
          <a:spcPct val="0"/>
        </a:spcBef>
        <a:spcAft>
          <a:spcPct val="0"/>
        </a:spcAft>
        <a:defRPr sz="4400">
          <a:solidFill>
            <a:schemeClr val="tx1"/>
          </a:solidFill>
          <a:latin typeface="Gotham Pro" pitchFamily="2"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70100" y="228600"/>
            <a:ext cx="9423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dirty="0"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dirty="0" smtClean="0"/>
              <a:t>Edit Master text styles</a:t>
            </a:r>
          </a:p>
          <a:p>
            <a:pPr lvl="1"/>
            <a:r>
              <a:rPr lang="en-US" altLang="ru-RU" dirty="0" smtClean="0"/>
              <a:t>Second level</a:t>
            </a:r>
          </a:p>
          <a:p>
            <a:pPr lvl="2"/>
            <a:r>
              <a:rPr lang="en-US" altLang="ru-RU" dirty="0" smtClean="0"/>
              <a:t>Third level</a:t>
            </a:r>
          </a:p>
          <a:p>
            <a:pPr lvl="3"/>
            <a:r>
              <a:rPr lang="en-US" altLang="ru-RU" dirty="0" smtClean="0"/>
              <a:t>Fourth level</a:t>
            </a:r>
          </a:p>
          <a:p>
            <a:pPr lvl="4"/>
            <a:r>
              <a:rPr lang="en-US" altLang="ru-RU" dirty="0"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pic>
        <p:nvPicPr>
          <p:cNvPr id="7" name="Picture 2" descr="C:\Users\User\Desktop\logo.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1"/>
          <p:cNvSpPr>
            <a:spLocks noChangeArrowheads="1"/>
          </p:cNvSpPr>
          <p:nvPr userDrawn="1"/>
        </p:nvSpPr>
        <p:spPr bwMode="auto">
          <a:xfrm>
            <a:off x="909637" y="127139"/>
            <a:ext cx="884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000" dirty="0" smtClean="0">
                <a:solidFill>
                  <a:schemeClr val="accent2"/>
                </a:solidFill>
              </a:rPr>
              <a:t>Управление</a:t>
            </a:r>
            <a:r>
              <a:rPr lang="ru-RU" altLang="ru-RU" sz="1000" baseline="0" dirty="0" smtClean="0">
                <a:solidFill>
                  <a:schemeClr val="accent2"/>
                </a:solidFill>
              </a:rPr>
              <a:t> финансов </a:t>
            </a:r>
            <a:r>
              <a:rPr lang="ru-RU" altLang="ru-RU" sz="1000" dirty="0" smtClean="0">
                <a:solidFill>
                  <a:schemeClr val="accent2"/>
                </a:solidFill>
              </a:rPr>
              <a:t>Липецкая область</a:t>
            </a:r>
            <a:endParaRPr lang="ru-RU" altLang="ru-RU" sz="1000" dirty="0">
              <a:solidFill>
                <a:schemeClr val="accent2"/>
              </a:solidFill>
            </a:endParaRPr>
          </a:p>
        </p:txBody>
      </p:sp>
      <p:pic>
        <p:nvPicPr>
          <p:cNvPr id="2"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9993540" y="4715666"/>
            <a:ext cx="1925637" cy="174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98957" y="4912006"/>
            <a:ext cx="13430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Номер слайда 5"/>
          <p:cNvSpPr>
            <a:spLocks noGrp="1"/>
          </p:cNvSpPr>
          <p:nvPr>
            <p:ph type="sldNum" sz="quarter" idx="4"/>
          </p:nvPr>
        </p:nvSpPr>
        <p:spPr>
          <a:xfrm>
            <a:off x="9242425" y="6365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64E77-853F-4D4F-A12C-D37084F22861}" type="slidenum">
              <a:rPr lang="ru-RU" smtClean="0"/>
              <a:t>‹#›</a:t>
            </a:fld>
            <a:endParaRPr lang="ru-RU" dirty="0"/>
          </a:p>
        </p:txBody>
      </p:sp>
    </p:spTree>
    <p:extLst>
      <p:ext uri="{BB962C8B-B14F-4D97-AF65-F5344CB8AC3E}">
        <p14:creationId xmlns:p14="http://schemas.microsoft.com/office/powerpoint/2010/main" val="11693624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Gotham Pro" pitchFamily="2" charset="0"/>
        </a:defRPr>
      </a:lvl2pPr>
      <a:lvl3pPr algn="l" rtl="0" fontAlgn="base">
        <a:lnSpc>
          <a:spcPct val="90000"/>
        </a:lnSpc>
        <a:spcBef>
          <a:spcPct val="0"/>
        </a:spcBef>
        <a:spcAft>
          <a:spcPct val="0"/>
        </a:spcAft>
        <a:defRPr sz="4400">
          <a:solidFill>
            <a:schemeClr val="tx1"/>
          </a:solidFill>
          <a:latin typeface="Gotham Pro" pitchFamily="2" charset="0"/>
        </a:defRPr>
      </a:lvl3pPr>
      <a:lvl4pPr algn="l" rtl="0" fontAlgn="base">
        <a:lnSpc>
          <a:spcPct val="90000"/>
        </a:lnSpc>
        <a:spcBef>
          <a:spcPct val="0"/>
        </a:spcBef>
        <a:spcAft>
          <a:spcPct val="0"/>
        </a:spcAft>
        <a:defRPr sz="4400">
          <a:solidFill>
            <a:schemeClr val="tx1"/>
          </a:solidFill>
          <a:latin typeface="Gotham Pro" pitchFamily="2" charset="0"/>
        </a:defRPr>
      </a:lvl4pPr>
      <a:lvl5pPr algn="l" rtl="0" fontAlgn="base">
        <a:lnSpc>
          <a:spcPct val="90000"/>
        </a:lnSpc>
        <a:spcBef>
          <a:spcPct val="0"/>
        </a:spcBef>
        <a:spcAft>
          <a:spcPct val="0"/>
        </a:spcAft>
        <a:defRPr sz="4400">
          <a:solidFill>
            <a:schemeClr val="tx1"/>
          </a:solidFill>
          <a:latin typeface="Gotham Pro" pitchFamily="2" charset="0"/>
        </a:defRPr>
      </a:lvl5pPr>
      <a:lvl6pPr marL="457200" algn="l" rtl="0" fontAlgn="base">
        <a:lnSpc>
          <a:spcPct val="90000"/>
        </a:lnSpc>
        <a:spcBef>
          <a:spcPct val="0"/>
        </a:spcBef>
        <a:spcAft>
          <a:spcPct val="0"/>
        </a:spcAft>
        <a:defRPr sz="4400">
          <a:solidFill>
            <a:schemeClr val="tx1"/>
          </a:solidFill>
          <a:latin typeface="Gotham Pro" pitchFamily="2" charset="0"/>
        </a:defRPr>
      </a:lvl6pPr>
      <a:lvl7pPr marL="914400" algn="l" rtl="0" fontAlgn="base">
        <a:lnSpc>
          <a:spcPct val="90000"/>
        </a:lnSpc>
        <a:spcBef>
          <a:spcPct val="0"/>
        </a:spcBef>
        <a:spcAft>
          <a:spcPct val="0"/>
        </a:spcAft>
        <a:defRPr sz="4400">
          <a:solidFill>
            <a:schemeClr val="tx1"/>
          </a:solidFill>
          <a:latin typeface="Gotham Pro" pitchFamily="2" charset="0"/>
        </a:defRPr>
      </a:lvl7pPr>
      <a:lvl8pPr marL="1371600" algn="l" rtl="0" fontAlgn="base">
        <a:lnSpc>
          <a:spcPct val="90000"/>
        </a:lnSpc>
        <a:spcBef>
          <a:spcPct val="0"/>
        </a:spcBef>
        <a:spcAft>
          <a:spcPct val="0"/>
        </a:spcAft>
        <a:defRPr sz="4400">
          <a:solidFill>
            <a:schemeClr val="tx1"/>
          </a:solidFill>
          <a:latin typeface="Gotham Pro" pitchFamily="2" charset="0"/>
        </a:defRPr>
      </a:lvl8pPr>
      <a:lvl9pPr marL="1828800" algn="l" rtl="0" fontAlgn="base">
        <a:lnSpc>
          <a:spcPct val="90000"/>
        </a:lnSpc>
        <a:spcBef>
          <a:spcPct val="0"/>
        </a:spcBef>
        <a:spcAft>
          <a:spcPct val="0"/>
        </a:spcAft>
        <a:defRPr sz="4400">
          <a:solidFill>
            <a:schemeClr val="tx1"/>
          </a:solidFill>
          <a:latin typeface="Gotham Pro" pitchFamily="2"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593907" y="1750516"/>
            <a:ext cx="572307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3500" b="1" dirty="0">
                <a:solidFill>
                  <a:srgbClr val="FFFFFF"/>
                </a:solidFill>
                <a:latin typeface="+mj-lt"/>
                <a:ea typeface="Questrial"/>
                <a:cs typeface="Questrial"/>
              </a:rPr>
              <a:t>ИСПОЛНЕНИЕ ОБЛАСТНОГО БЮДЖЕТА ЗА </a:t>
            </a:r>
            <a:r>
              <a:rPr lang="ru-RU" altLang="ru-RU" sz="3500" b="1" dirty="0" smtClean="0">
                <a:solidFill>
                  <a:srgbClr val="FFFFFF"/>
                </a:solidFill>
                <a:latin typeface="+mj-lt"/>
                <a:ea typeface="Questrial"/>
                <a:cs typeface="Questrial"/>
              </a:rPr>
              <a:t>2018 ГОД</a:t>
            </a:r>
          </a:p>
          <a:p>
            <a:pPr algn="ctr"/>
            <a:r>
              <a:rPr lang="ru-RU" altLang="ru-RU" sz="3500" b="1" dirty="0" smtClean="0">
                <a:solidFill>
                  <a:srgbClr val="FFFFFF"/>
                </a:solidFill>
                <a:latin typeface="+mj-lt"/>
                <a:ea typeface="Questrial"/>
                <a:cs typeface="Questrial"/>
              </a:rPr>
              <a:t>отчет для граждан</a:t>
            </a:r>
            <a:endParaRPr lang="en-US" altLang="ru-RU" sz="3500" b="1" dirty="0">
              <a:solidFill>
                <a:srgbClr val="FFFFFF"/>
              </a:solidFill>
              <a:latin typeface="+mj-lt"/>
              <a:ea typeface="Questrial"/>
              <a:cs typeface="Questrial"/>
            </a:endParaRPr>
          </a:p>
        </p:txBody>
      </p:sp>
    </p:spTree>
    <p:extLst>
      <p:ext uri="{BB962C8B-B14F-4D97-AF65-F5344CB8AC3E}">
        <p14:creationId xmlns:p14="http://schemas.microsoft.com/office/powerpoint/2010/main" val="291595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Основные задачи и приоритетные направления бюджетной политики Липецкой области на 2018 год</a:t>
            </a:r>
          </a:p>
        </p:txBody>
      </p:sp>
      <p:sp>
        <p:nvSpPr>
          <p:cNvPr id="6" name="Объект 2"/>
          <p:cNvSpPr txBox="1">
            <a:spLocks/>
          </p:cNvSpPr>
          <p:nvPr/>
        </p:nvSpPr>
        <p:spPr>
          <a:xfrm>
            <a:off x="552450" y="1221178"/>
            <a:ext cx="5181599" cy="531236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1. Улучшение условий жизни  населения Липецкой области, адресное решение социальных проблем, повышение качества государственных и муниципальных услуг</a:t>
            </a:r>
          </a:p>
          <a:p>
            <a:pPr marL="0" indent="0" fontAlgn="auto">
              <a:spcAft>
                <a:spcPts val="0"/>
              </a:spcAft>
              <a:buNone/>
              <a:defRPr/>
            </a:pPr>
            <a:r>
              <a:rPr kumimoji="0" lang="ru-RU" sz="2800" b="0" i="0" u="none" strike="noStrike" kern="1200" cap="none" spc="0" normalizeH="0" baseline="0" noProof="0" dirty="0" smtClean="0">
                <a:ln>
                  <a:noFill/>
                </a:ln>
                <a:effectLst/>
                <a:uLnTx/>
                <a:uFillTx/>
                <a:latin typeface="Calibri"/>
              </a:rPr>
              <a:t>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2. Оказание поддержки реальному сектору экономики	</a:t>
            </a:r>
          </a:p>
          <a:p>
            <a:pPr marL="0" indent="0" fontAlgn="auto">
              <a:spcAft>
                <a:spcPts val="0"/>
              </a:spcAft>
              <a:buNone/>
              <a:defRPr/>
            </a:pPr>
            <a:endParaRPr kumimoji="0" lang="ru-RU" sz="2800" b="0" i="0" u="none" strike="noStrike" kern="1200" cap="none" spc="0" normalizeH="0" baseline="0" noProof="0" dirty="0" smtClean="0">
              <a:ln>
                <a:noFill/>
              </a:ln>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3. Стимулирование инновационного развития экономики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4. Проведение политики сдерживания роста бюджетных расходов при безусловном исполнении  законодательно установленных публично-нормативных и иных социально значимых обязательств</a:t>
            </a:r>
          </a:p>
          <a:p>
            <a:pPr marL="0" indent="0" fontAlgn="auto">
              <a:spcAft>
                <a:spcPts val="0"/>
              </a:spcAft>
              <a:buNone/>
              <a:defRPr/>
            </a:pPr>
            <a:r>
              <a:rPr kumimoji="0" lang="ru-RU" sz="2800" b="0" i="0" u="none" strike="noStrike" kern="1200" cap="none" spc="0" normalizeH="0" baseline="0" noProof="0" dirty="0" smtClean="0">
                <a:ln>
                  <a:noFill/>
                </a:ln>
                <a:effectLst/>
                <a:uLnTx/>
                <a:uFillTx/>
                <a:latin typeface="Calibri"/>
              </a:rPr>
              <a:t>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5. Повышение эффективности бюджетных расходов и устойчивости бюджета за счет выявления и сокращения неэффективных затрат, концентрации ресурсов на приоритетных направлениях развития и выполнении публичных обязательств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6. Ограничение бюджетного дефицита до  уровня не более 10 процентов от суммы доходов бюджета без учета объема безвозмездных поступлений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7. Снижения объема государственного долга области до уровня, не превышающего 50 % общего объема доходов бюджета без учета безвозмездных поступлений</a:t>
            </a:r>
            <a:endParaRPr kumimoji="0" lang="ru-RU" sz="2800" b="0" i="0" u="none" strike="noStrike" kern="1200" cap="none" spc="0" normalizeH="0" baseline="0" noProof="0" dirty="0">
              <a:ln>
                <a:noFill/>
              </a:ln>
              <a:effectLst/>
              <a:uLnTx/>
              <a:uFillTx/>
              <a:latin typeface="Calibri"/>
            </a:endParaRPr>
          </a:p>
        </p:txBody>
      </p:sp>
      <p:pic>
        <p:nvPicPr>
          <p:cNvPr id="7" name="Picture 2"/>
          <p:cNvPicPr>
            <a:picLocks noChangeAspect="1" noChangeArrowheads="1"/>
          </p:cNvPicPr>
          <p:nvPr/>
        </p:nvPicPr>
        <p:blipFill>
          <a:blip r:embed="rId2" cstate="print"/>
          <a:srcRect/>
          <a:stretch>
            <a:fillRect/>
          </a:stretch>
        </p:blipFill>
        <p:spPr bwMode="auto">
          <a:xfrm>
            <a:off x="6232359" y="1221178"/>
            <a:ext cx="4822468" cy="3614312"/>
          </a:xfrm>
          <a:prstGeom prst="rect">
            <a:avLst/>
          </a:prstGeom>
          <a:noFill/>
          <a:ln w="9525">
            <a:noFill/>
            <a:miter lim="800000"/>
            <a:headEnd/>
            <a:tailEnd/>
          </a:ln>
        </p:spPr>
      </p:pic>
      <p:sp>
        <p:nvSpPr>
          <p:cNvPr id="4" name="Номер слайда 3"/>
          <p:cNvSpPr>
            <a:spLocks noGrp="1"/>
          </p:cNvSpPr>
          <p:nvPr>
            <p:ph type="sldNum" sz="quarter" idx="4"/>
          </p:nvPr>
        </p:nvSpPr>
        <p:spPr/>
        <p:txBody>
          <a:bodyPr/>
          <a:lstStyle/>
          <a:p>
            <a:fld id="{FAF64E77-853F-4D4F-A12C-D37084F22861}" type="slidenum">
              <a:rPr lang="ru-RU" smtClean="0"/>
              <a:t>10</a:t>
            </a:fld>
            <a:endParaRPr lang="ru-RU" dirty="0"/>
          </a:p>
        </p:txBody>
      </p:sp>
    </p:spTree>
    <p:extLst>
      <p:ext uri="{BB962C8B-B14F-4D97-AF65-F5344CB8AC3E}">
        <p14:creationId xmlns:p14="http://schemas.microsoft.com/office/powerpoint/2010/main" val="34700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областного бюджета по расходам по разделам классификации расходов бюджета</a:t>
            </a:r>
          </a:p>
        </p:txBody>
      </p:sp>
      <p:grpSp>
        <p:nvGrpSpPr>
          <p:cNvPr id="4" name="Группа 3"/>
          <p:cNvGrpSpPr/>
          <p:nvPr/>
        </p:nvGrpSpPr>
        <p:grpSpPr>
          <a:xfrm>
            <a:off x="511092" y="2111405"/>
            <a:ext cx="292177" cy="4461635"/>
            <a:chOff x="404663" y="3152800"/>
            <a:chExt cx="388674" cy="5760640"/>
          </a:xfrm>
        </p:grpSpPr>
        <p:pic>
          <p:nvPicPr>
            <p:cNvPr id="5"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04664" y="3512840"/>
              <a:ext cx="360040" cy="36004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4664" y="4088904"/>
              <a:ext cx="360040" cy="360040"/>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404664" y="3152800"/>
              <a:ext cx="360040" cy="36004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404663" y="6609184"/>
              <a:ext cx="360040" cy="360040"/>
            </a:xfrm>
            <a:prstGeom prst="rect">
              <a:avLst/>
            </a:prstGeom>
            <a:noFill/>
            <a:ln w="9525">
              <a:noFill/>
              <a:miter lim="800000"/>
              <a:headEnd/>
              <a:tailEnd/>
            </a:ln>
            <a:effectLst/>
          </p:spPr>
        </p:pic>
        <p:pic>
          <p:nvPicPr>
            <p:cNvPr id="9" name="Picture 7"/>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404663" y="6969224"/>
              <a:ext cx="360040" cy="360040"/>
            </a:xfrm>
            <a:prstGeom prst="rect">
              <a:avLst/>
            </a:prstGeom>
            <a:noFill/>
            <a:ln w="9525">
              <a:noFill/>
              <a:miter lim="800000"/>
              <a:headEnd/>
              <a:tailEnd/>
            </a:ln>
            <a:effectLst/>
          </p:spPr>
        </p:pic>
        <p:pic>
          <p:nvPicPr>
            <p:cNvPr id="10" name="Picture 9"/>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404663" y="6249144"/>
              <a:ext cx="354955" cy="354955"/>
            </a:xfrm>
            <a:prstGeom prst="rect">
              <a:avLst/>
            </a:prstGeom>
            <a:noFill/>
            <a:ln w="9525">
              <a:noFill/>
              <a:miter lim="800000"/>
              <a:headEnd/>
              <a:tailEnd/>
            </a:ln>
            <a:effectLst/>
          </p:spPr>
        </p:pic>
        <p:pic>
          <p:nvPicPr>
            <p:cNvPr id="11" name="Picture 10"/>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404664" y="4736976"/>
              <a:ext cx="360040" cy="360040"/>
            </a:xfrm>
            <a:prstGeom prst="rect">
              <a:avLst/>
            </a:prstGeom>
            <a:noFill/>
            <a:ln w="9525">
              <a:noFill/>
              <a:miter lim="800000"/>
              <a:headEnd/>
              <a:tailEnd/>
            </a:ln>
            <a:effectLst/>
          </p:spPr>
        </p:pic>
        <p:pic>
          <p:nvPicPr>
            <p:cNvPr id="12" name="Picture 11"/>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404663" y="5098343"/>
              <a:ext cx="353405" cy="353405"/>
            </a:xfrm>
            <a:prstGeom prst="rect">
              <a:avLst/>
            </a:prstGeom>
            <a:noFill/>
            <a:ln w="9525">
              <a:noFill/>
              <a:miter lim="800000"/>
              <a:headEnd/>
              <a:tailEnd/>
            </a:ln>
            <a:effectLst/>
          </p:spPr>
        </p:pic>
        <p:pic>
          <p:nvPicPr>
            <p:cNvPr id="13" name="Picture 12"/>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404664" y="5529064"/>
              <a:ext cx="360040" cy="360040"/>
            </a:xfrm>
            <a:prstGeom prst="rect">
              <a:avLst/>
            </a:prstGeom>
            <a:noFill/>
            <a:ln w="9525">
              <a:noFill/>
              <a:miter lim="800000"/>
              <a:headEnd/>
              <a:tailEnd/>
            </a:ln>
            <a:effectLst/>
          </p:spPr>
        </p:pic>
        <p:pic>
          <p:nvPicPr>
            <p:cNvPr id="14" name="Picture 13"/>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404663" y="5889104"/>
              <a:ext cx="388674" cy="398343"/>
            </a:xfrm>
            <a:prstGeom prst="rect">
              <a:avLst/>
            </a:prstGeom>
            <a:noFill/>
            <a:ln w="9525">
              <a:noFill/>
              <a:miter lim="800000"/>
              <a:headEnd/>
              <a:tailEnd/>
            </a:ln>
            <a:effectLst/>
          </p:spPr>
        </p:pic>
        <p:pic>
          <p:nvPicPr>
            <p:cNvPr id="15" name="Picture 17"/>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404663" y="7329264"/>
              <a:ext cx="360040" cy="360040"/>
            </a:xfrm>
            <a:prstGeom prst="rect">
              <a:avLst/>
            </a:prstGeom>
            <a:noFill/>
            <a:ln w="9525">
              <a:noFill/>
              <a:miter lim="800000"/>
              <a:headEnd/>
              <a:tailEnd/>
            </a:ln>
            <a:effectLst/>
          </p:spPr>
        </p:pic>
        <p:pic>
          <p:nvPicPr>
            <p:cNvPr id="16" name="Picture 18"/>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404664" y="7689304"/>
              <a:ext cx="360040" cy="360040"/>
            </a:xfrm>
            <a:prstGeom prst="rect">
              <a:avLst/>
            </a:prstGeom>
            <a:noFill/>
            <a:ln w="9525">
              <a:noFill/>
              <a:miter lim="800000"/>
              <a:headEnd/>
              <a:tailEnd/>
            </a:ln>
            <a:effectLst/>
          </p:spPr>
        </p:pic>
        <p:pic>
          <p:nvPicPr>
            <p:cNvPr id="17" name="Picture 19"/>
            <p:cNvPicPr>
              <a:picLocks noChangeAspect="1" noChangeArrowheads="1"/>
            </p:cNvPicPr>
            <p:nvPr/>
          </p:nvPicPr>
          <p:blipFill>
            <a:blip r:embed="rId14" cstate="print">
              <a:duotone>
                <a:schemeClr val="accent2">
                  <a:shade val="45000"/>
                  <a:satMod val="135000"/>
                </a:schemeClr>
                <a:prstClr val="white"/>
              </a:duotone>
            </a:blip>
            <a:srcRect/>
            <a:stretch>
              <a:fillRect/>
            </a:stretch>
          </p:blipFill>
          <p:spPr bwMode="auto">
            <a:xfrm>
              <a:off x="404664" y="8121352"/>
              <a:ext cx="360040" cy="360040"/>
            </a:xfrm>
            <a:prstGeom prst="rect">
              <a:avLst/>
            </a:prstGeom>
            <a:noFill/>
            <a:ln w="9525">
              <a:noFill/>
              <a:miter lim="800000"/>
              <a:headEnd/>
              <a:tailEnd/>
            </a:ln>
            <a:effectLst/>
          </p:spPr>
        </p:pic>
        <p:pic>
          <p:nvPicPr>
            <p:cNvPr id="18" name="Picture 21"/>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404664" y="8553400"/>
              <a:ext cx="360040" cy="360040"/>
            </a:xfrm>
            <a:prstGeom prst="rect">
              <a:avLst/>
            </a:prstGeom>
            <a:noFill/>
            <a:ln w="9525">
              <a:noFill/>
              <a:miter lim="800000"/>
              <a:headEnd/>
              <a:tailEnd/>
            </a:ln>
            <a:effectLst/>
          </p:spPr>
        </p:pic>
      </p:grpSp>
      <p:graphicFrame>
        <p:nvGraphicFramePr>
          <p:cNvPr id="19" name="Объект 7"/>
          <p:cNvGraphicFramePr>
            <a:graphicFrameLocks/>
          </p:cNvGraphicFramePr>
          <p:nvPr>
            <p:extLst>
              <p:ext uri="{D42A27DB-BD31-4B8C-83A1-F6EECF244321}">
                <p14:modId xmlns:p14="http://schemas.microsoft.com/office/powerpoint/2010/main" val="705376477"/>
              </p:ext>
            </p:extLst>
          </p:nvPr>
        </p:nvGraphicFramePr>
        <p:xfrm>
          <a:off x="908719" y="952500"/>
          <a:ext cx="9359230" cy="5715002"/>
        </p:xfrm>
        <a:graphic>
          <a:graphicData uri="http://schemas.openxmlformats.org/drawingml/2006/table">
            <a:tbl>
              <a:tblPr>
                <a:tableStyleId>{1FECB4D8-DB02-4DC6-A0A2-4F2EBAE1DC90}</a:tableStyleId>
              </a:tblPr>
              <a:tblGrid>
                <a:gridCol w="808822"/>
                <a:gridCol w="2644909"/>
                <a:gridCol w="1143000"/>
                <a:gridCol w="1190625"/>
                <a:gridCol w="1168704"/>
                <a:gridCol w="1174446"/>
                <a:gridCol w="1228724"/>
              </a:tblGrid>
              <a:tr h="834904">
                <a:tc>
                  <a:txBody>
                    <a:bodyPr/>
                    <a:lstStyle/>
                    <a:p>
                      <a:pPr algn="ctr" fontAlgn="ctr"/>
                      <a:r>
                        <a:rPr lang="ru-RU" sz="1100" b="1" u="none" strike="noStrike" dirty="0">
                          <a:effectLst/>
                        </a:rPr>
                        <a:t>Раздел</a:t>
                      </a:r>
                      <a:endParaRPr lang="ru-RU" sz="11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100" b="1" u="none" strike="noStrike" dirty="0">
                          <a:effectLst/>
                        </a:rPr>
                        <a:t>Наименование раздела</a:t>
                      </a:r>
                      <a:endParaRPr lang="ru-RU" sz="11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Исполнено в </a:t>
                      </a:r>
                      <a:r>
                        <a:rPr lang="ru-RU" sz="1000" b="1" u="none" strike="noStrike" dirty="0" smtClean="0">
                          <a:effectLst/>
                        </a:rPr>
                        <a:t>2017 </a:t>
                      </a:r>
                      <a:r>
                        <a:rPr lang="ru-RU" sz="1000" b="1" u="none" strike="noStrike" dirty="0">
                          <a:effectLst/>
                        </a:rPr>
                        <a:t>году  </a:t>
                      </a:r>
                      <a:endParaRPr lang="ru-RU" sz="1000" b="1" u="none" strike="noStrike" dirty="0" smtClean="0">
                        <a:effectLst/>
                      </a:endParaRPr>
                    </a:p>
                    <a:p>
                      <a:pPr algn="ctr" fontAlgn="ctr"/>
                      <a:r>
                        <a:rPr lang="ru-RU" sz="1000" b="1" u="none" strike="noStrike" dirty="0" smtClean="0">
                          <a:effectLst/>
                        </a:rPr>
                        <a:t>млн</a:t>
                      </a:r>
                      <a:r>
                        <a:rPr lang="ru-RU" sz="1000" b="1" u="none" strike="noStrike" dirty="0">
                          <a:effectLst/>
                        </a:rPr>
                        <a:t>. руб.</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Утвержденные бюджетные </a:t>
                      </a:r>
                      <a:r>
                        <a:rPr lang="ru-RU" sz="1000" b="1" u="none" strike="noStrike" dirty="0" smtClean="0">
                          <a:effectLst/>
                        </a:rPr>
                        <a:t>назначения</a:t>
                      </a:r>
                    </a:p>
                    <a:p>
                      <a:pPr algn="ctr" fontAlgn="ctr"/>
                      <a:r>
                        <a:rPr lang="ru-RU" sz="1000" b="1" u="none" strike="noStrike" dirty="0" smtClean="0">
                          <a:effectLst/>
                        </a:rPr>
                        <a:t> 2018 </a:t>
                      </a:r>
                      <a:r>
                        <a:rPr lang="ru-RU" sz="1000" b="1" u="none" strike="noStrike" dirty="0">
                          <a:effectLst/>
                        </a:rPr>
                        <a:t>года </a:t>
                      </a:r>
                      <a:endParaRPr lang="ru-RU" sz="1000" b="1" u="none" strike="noStrike" dirty="0" smtClean="0">
                        <a:effectLst/>
                      </a:endParaRPr>
                    </a:p>
                    <a:p>
                      <a:pPr algn="ctr" fontAlgn="ctr"/>
                      <a:r>
                        <a:rPr lang="ru-RU" sz="1000" b="1" u="none" strike="noStrike" dirty="0" smtClean="0">
                          <a:effectLst/>
                        </a:rPr>
                        <a:t>млн</a:t>
                      </a:r>
                      <a:r>
                        <a:rPr lang="ru-RU" sz="1000" b="1" u="none" strike="noStrike" dirty="0">
                          <a:effectLst/>
                        </a:rPr>
                        <a:t>. руб.</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Исполнено </a:t>
                      </a:r>
                      <a:endParaRPr lang="ru-RU" sz="1000" b="1" u="none" strike="noStrike" dirty="0" smtClean="0">
                        <a:effectLst/>
                      </a:endParaRPr>
                    </a:p>
                    <a:p>
                      <a:pPr algn="ctr" fontAlgn="ctr"/>
                      <a:r>
                        <a:rPr lang="ru-RU" sz="1000" b="1" u="none" strike="noStrike" dirty="0" smtClean="0">
                          <a:effectLst/>
                        </a:rPr>
                        <a:t>в 2018 </a:t>
                      </a:r>
                      <a:r>
                        <a:rPr lang="ru-RU" sz="1000" b="1" u="none" strike="noStrike" dirty="0">
                          <a:effectLst/>
                        </a:rPr>
                        <a:t>году                  млн. руб.</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Процент </a:t>
                      </a:r>
                      <a:endParaRPr lang="ru-RU" sz="1000" b="1" u="none" strike="noStrike" dirty="0" smtClean="0">
                        <a:effectLst/>
                      </a:endParaRPr>
                    </a:p>
                    <a:p>
                      <a:pPr algn="ctr" fontAlgn="ctr"/>
                      <a:r>
                        <a:rPr lang="ru-RU" sz="1000" b="1" u="none" strike="noStrike" dirty="0" smtClean="0">
                          <a:effectLst/>
                        </a:rPr>
                        <a:t>исполнения </a:t>
                      </a:r>
                    </a:p>
                    <a:p>
                      <a:pPr algn="ctr" fontAlgn="ctr"/>
                      <a:r>
                        <a:rPr lang="ru-RU" sz="1000" b="1" u="none" strike="noStrike" dirty="0" smtClean="0">
                          <a:effectLst/>
                        </a:rPr>
                        <a:t>плана 2018 </a:t>
                      </a:r>
                      <a:r>
                        <a:rPr lang="ru-RU" sz="1000" b="1" u="none" strike="noStrike" dirty="0">
                          <a:effectLst/>
                        </a:rPr>
                        <a:t>года</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Темп прироста </a:t>
                      </a:r>
                      <a:r>
                        <a:rPr lang="ru-RU" sz="1000" b="1" u="none" strike="noStrike" dirty="0" smtClean="0">
                          <a:effectLst/>
                        </a:rPr>
                        <a:t>к</a:t>
                      </a:r>
                    </a:p>
                    <a:p>
                      <a:pPr algn="ctr" fontAlgn="ctr"/>
                      <a:r>
                        <a:rPr lang="ru-RU" sz="1000" b="1" u="none" strike="noStrike" dirty="0" smtClean="0">
                          <a:effectLst/>
                        </a:rPr>
                        <a:t> 2017 </a:t>
                      </a:r>
                      <a:r>
                        <a:rPr lang="ru-RU" sz="1000" b="1" u="none" strike="noStrike" dirty="0">
                          <a:effectLst/>
                        </a:rPr>
                        <a:t>году </a:t>
                      </a:r>
                      <a:endParaRPr lang="ru-RU" sz="1000" b="1" u="none" strike="noStrike" dirty="0" smtClean="0">
                        <a:effectLst/>
                      </a:endParaRPr>
                    </a:p>
                    <a:p>
                      <a:pPr algn="ctr" fontAlgn="ctr"/>
                      <a:r>
                        <a:rPr lang="ru-RU" sz="1000" b="1" u="none" strike="noStrike" dirty="0" smtClean="0">
                          <a:effectLst/>
                        </a:rPr>
                        <a:t>%</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r>
              <a:tr h="343551">
                <a:tc>
                  <a:txBody>
                    <a:bodyPr/>
                    <a:lstStyle/>
                    <a:p>
                      <a:pPr algn="l" fontAlgn="ctr"/>
                      <a:r>
                        <a:rPr lang="ru-RU" sz="1000" b="1" u="none" strike="noStrike" dirty="0">
                          <a:solidFill>
                            <a:schemeClr val="bg1"/>
                          </a:solidFill>
                          <a:effectLst/>
                        </a:rPr>
                        <a:t>                                 </a:t>
                      </a:r>
                      <a:endParaRPr lang="ru-RU" sz="1000" b="1" i="0" u="none" strike="noStrike" dirty="0">
                        <a:solidFill>
                          <a:schemeClr val="bg1"/>
                        </a:solidFill>
                        <a:effectLst/>
                        <a:latin typeface="Times New Roman"/>
                      </a:endParaRPr>
                    </a:p>
                  </a:txBody>
                  <a:tcPr marL="7650" marR="7650" marT="7650" marB="0" anchor="ctr">
                    <a:solidFill>
                      <a:schemeClr val="accent2">
                        <a:lumMod val="75000"/>
                      </a:schemeClr>
                    </a:solidFill>
                  </a:tcPr>
                </a:tc>
                <a:tc>
                  <a:txBody>
                    <a:bodyPr/>
                    <a:lstStyle/>
                    <a:p>
                      <a:pPr algn="l" fontAlgn="ctr"/>
                      <a:r>
                        <a:rPr lang="ru-RU" sz="1000" b="1" u="none" strike="noStrike" dirty="0">
                          <a:solidFill>
                            <a:schemeClr val="bg1"/>
                          </a:solidFill>
                          <a:effectLst/>
                        </a:rPr>
                        <a:t>  РАСХОДЫ   </a:t>
                      </a:r>
                      <a:r>
                        <a:rPr lang="ru-RU" sz="1000" b="1" u="none" strike="noStrike" dirty="0" smtClean="0">
                          <a:solidFill>
                            <a:schemeClr val="bg1"/>
                          </a:solidFill>
                          <a:effectLst/>
                        </a:rPr>
                        <a:t>ВСЕГО</a:t>
                      </a:r>
                      <a:endParaRPr lang="ru-RU" sz="1000" b="1" i="0" u="none" strike="noStrike" dirty="0">
                        <a:solidFill>
                          <a:schemeClr val="bg1"/>
                        </a:solidFill>
                        <a:effectLst/>
                        <a:latin typeface="Times New Roman"/>
                      </a:endParaRPr>
                    </a:p>
                  </a:txBody>
                  <a:tcPr marL="7650" marR="7650" marT="7650" marB="0" anchor="ctr">
                    <a:solidFill>
                      <a:schemeClr val="accent2">
                        <a:lumMod val="75000"/>
                      </a:schemeClr>
                    </a:solidFill>
                  </a:tcPr>
                </a:tc>
                <a:tc>
                  <a:txBody>
                    <a:bodyPr/>
                    <a:lstStyle/>
                    <a:p>
                      <a:pPr algn="ctr" fontAlgn="ctr"/>
                      <a:r>
                        <a:rPr lang="ru-RU" sz="1200" b="1" i="0" u="none" strike="noStrike" dirty="0">
                          <a:solidFill>
                            <a:schemeClr val="bg1"/>
                          </a:solidFill>
                          <a:effectLst/>
                          <a:latin typeface="+mn-lt"/>
                        </a:rPr>
                        <a:t>53485,9</a:t>
                      </a:r>
                    </a:p>
                  </a:txBody>
                  <a:tcPr marL="9525" marR="9525" marT="9525" marB="0" anchor="ctr">
                    <a:solidFill>
                      <a:schemeClr val="accent2">
                        <a:lumMod val="75000"/>
                      </a:schemeClr>
                    </a:solidFill>
                  </a:tcPr>
                </a:tc>
                <a:tc>
                  <a:txBody>
                    <a:bodyPr/>
                    <a:lstStyle/>
                    <a:p>
                      <a:pPr algn="ctr" fontAlgn="ctr"/>
                      <a:r>
                        <a:rPr lang="ru-RU" sz="1200" b="1" i="0" u="none" strike="noStrike" dirty="0">
                          <a:solidFill>
                            <a:schemeClr val="bg1"/>
                          </a:solidFill>
                          <a:effectLst/>
                          <a:latin typeface="+mn-lt"/>
                        </a:rPr>
                        <a:t>60862,2</a:t>
                      </a:r>
                    </a:p>
                  </a:txBody>
                  <a:tcPr marL="9525" marR="9525" marT="9525" marB="0" anchor="ctr">
                    <a:solidFill>
                      <a:schemeClr val="accent2">
                        <a:lumMod val="75000"/>
                      </a:schemeClr>
                    </a:solidFill>
                  </a:tcPr>
                </a:tc>
                <a:tc>
                  <a:txBody>
                    <a:bodyPr/>
                    <a:lstStyle/>
                    <a:p>
                      <a:pPr algn="ctr" fontAlgn="ctr"/>
                      <a:r>
                        <a:rPr lang="ru-RU" sz="1200" b="1" i="0" u="none" strike="noStrike" dirty="0">
                          <a:solidFill>
                            <a:schemeClr val="bg1"/>
                          </a:solidFill>
                          <a:effectLst/>
                          <a:latin typeface="+mn-lt"/>
                        </a:rPr>
                        <a:t>57 854,7</a:t>
                      </a:r>
                    </a:p>
                  </a:txBody>
                  <a:tcPr marL="9525" marR="9525" marT="9525" marB="0" anchor="ctr">
                    <a:solidFill>
                      <a:schemeClr val="accent2">
                        <a:lumMod val="75000"/>
                      </a:schemeClr>
                    </a:solidFill>
                  </a:tcPr>
                </a:tc>
                <a:tc>
                  <a:txBody>
                    <a:bodyPr/>
                    <a:lstStyle/>
                    <a:p>
                      <a:pPr algn="ctr" fontAlgn="b"/>
                      <a:r>
                        <a:rPr lang="ru-RU" sz="1200" b="1" i="0" u="none" strike="noStrike" dirty="0">
                          <a:solidFill>
                            <a:schemeClr val="bg1"/>
                          </a:solidFill>
                          <a:effectLst/>
                          <a:latin typeface="+mn-lt"/>
                        </a:rPr>
                        <a:t>95,06</a:t>
                      </a:r>
                    </a:p>
                  </a:txBody>
                  <a:tcPr marL="9525" marR="9525" marT="9525" marB="0" anchor="ctr">
                    <a:solidFill>
                      <a:schemeClr val="accent2">
                        <a:lumMod val="75000"/>
                      </a:schemeClr>
                    </a:solidFill>
                  </a:tcPr>
                </a:tc>
                <a:tc>
                  <a:txBody>
                    <a:bodyPr/>
                    <a:lstStyle/>
                    <a:p>
                      <a:pPr algn="ctr" fontAlgn="b"/>
                      <a:r>
                        <a:rPr lang="ru-RU" sz="1200" b="1" i="0" u="none" strike="noStrike" dirty="0">
                          <a:solidFill>
                            <a:schemeClr val="bg1"/>
                          </a:solidFill>
                          <a:effectLst/>
                          <a:latin typeface="+mn-lt"/>
                        </a:rPr>
                        <a:t>8,17</a:t>
                      </a:r>
                    </a:p>
                  </a:txBody>
                  <a:tcPr marL="9525" marR="9525" marT="9525" marB="0" anchor="ctr">
                    <a:solidFill>
                      <a:schemeClr val="accent2">
                        <a:lumMod val="75000"/>
                      </a:schemeClr>
                    </a:solidFill>
                  </a:tcPr>
                </a:tc>
              </a:tr>
              <a:tr h="315697">
                <a:tc>
                  <a:txBody>
                    <a:bodyPr/>
                    <a:lstStyle/>
                    <a:p>
                      <a:pPr algn="ctr" fontAlgn="ctr"/>
                      <a:r>
                        <a:rPr lang="ru-RU" sz="1000" b="1" u="none" strike="noStrike" dirty="0">
                          <a:effectLst/>
                        </a:rPr>
                        <a:t>01</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ОБЩЕГОСУДАРСТВЕННЫЕ ВОПРОСЫ</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2222,8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2823,1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2 241,7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79,41</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0,85</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02</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НАЦИОНАЛЬНАЯ ОБОРОНА</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25,6</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29,1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29,0</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99,82</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13,46</a:t>
                      </a:r>
                    </a:p>
                  </a:txBody>
                  <a:tcPr marL="9525" marR="9525" marT="9525" marB="0" anchor="ctr">
                    <a:solidFill>
                      <a:srgbClr val="FFFFFF">
                        <a:alpha val="27000"/>
                      </a:srgbClr>
                    </a:solidFill>
                  </a:tcPr>
                </a:tc>
              </a:tr>
              <a:tr h="592254">
                <a:tc>
                  <a:txBody>
                    <a:bodyPr/>
                    <a:lstStyle/>
                    <a:p>
                      <a:pPr algn="ctr" fontAlgn="ctr"/>
                      <a:r>
                        <a:rPr lang="ru-RU" sz="1000" b="1" u="none" strike="noStrike">
                          <a:effectLst/>
                        </a:rPr>
                        <a:t>03</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НАЦИОНАЛЬНАЯ БЕЗОПАСНОСТЬ И ПРАВООХРАНИТЕЛЬНАЯ ДЕЯТЕЛЬНОСТЬ</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744,9</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740</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739,1</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99,87</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-0,78</a:t>
                      </a:r>
                    </a:p>
                  </a:txBody>
                  <a:tcPr marL="9525" marR="9525" marT="9525" marB="0" anchor="ctr">
                    <a:solidFill>
                      <a:srgbClr val="FFFFFF">
                        <a:alpha val="27000"/>
                      </a:srgbClr>
                    </a:solidFill>
                  </a:tcPr>
                </a:tc>
              </a:tr>
              <a:tr h="300941">
                <a:tc>
                  <a:txBody>
                    <a:bodyPr/>
                    <a:lstStyle/>
                    <a:p>
                      <a:pPr algn="ctr" fontAlgn="ctr"/>
                      <a:r>
                        <a:rPr lang="ru-RU" sz="1000" b="1" u="none" strike="noStrike">
                          <a:effectLst/>
                        </a:rPr>
                        <a:t>04</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НАЦИОНАЛЬНАЯ ЭКОНОМИКА</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13345,9</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15488,7</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14 730,3</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95,10</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10,37</a:t>
                      </a:r>
                    </a:p>
                  </a:txBody>
                  <a:tcPr marL="9525" marR="9525" marT="9525" marB="0" anchor="ctr">
                    <a:solidFill>
                      <a:srgbClr val="FFFFFF">
                        <a:alpha val="27000"/>
                      </a:srgbClr>
                    </a:solidFill>
                  </a:tcPr>
                </a:tc>
              </a:tr>
              <a:tr h="409383">
                <a:tc>
                  <a:txBody>
                    <a:bodyPr/>
                    <a:lstStyle/>
                    <a:p>
                      <a:pPr algn="ctr" fontAlgn="ctr"/>
                      <a:r>
                        <a:rPr lang="ru-RU" sz="1000" b="1" u="none" strike="noStrike">
                          <a:effectLst/>
                        </a:rPr>
                        <a:t>05</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ЖИЛИЩНО-КОММУНАЛЬНОЕ ХОЗЯЙСТВО</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1276,5</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1823</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1 765,9</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96,87</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38,34</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06</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ОХРАНА ОКРУЖАЮЩЕЙ СРЕДЫ</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92,9</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107,3</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106,7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99,48</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14,90</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07</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ОБРАЗОВАНИЕ</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12271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13669,2</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13 381,7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97,90</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9,05</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08</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КУЛЬТУРА, КИНЕМАТОГРАФИЯ</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868,6</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1027,3</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995,4</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96,89</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14,59</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09</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ЗДРАВООХРАНЕНИЕ</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3675,5</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4344,8</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4 241,7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97,63</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15,40</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10</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СОЦИАЛЬНАЯ ПОЛИТИКА</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13622,5</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14690,9</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14 527,5</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98,89</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6,64</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11</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ФИЗИЧЕСКАЯ КУЛЬТУРА И СПОРТ</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818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1889,7</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914,4</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48,39</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11,78</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12</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СРЕДСТВА МАССОВОЙ ИНФОРМАЦИИ</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299,2</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245,8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244,6</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99,51</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-18,25</a:t>
                      </a:r>
                    </a:p>
                  </a:txBody>
                  <a:tcPr marL="9525" marR="9525" marT="9525" marB="0" anchor="ctr">
                    <a:solidFill>
                      <a:srgbClr val="FFFFFF">
                        <a:alpha val="27000"/>
                      </a:srgbClr>
                    </a:solidFill>
                  </a:tcPr>
                </a:tc>
              </a:tr>
              <a:tr h="392697">
                <a:tc>
                  <a:txBody>
                    <a:bodyPr/>
                    <a:lstStyle/>
                    <a:p>
                      <a:pPr algn="ctr" fontAlgn="ctr"/>
                      <a:r>
                        <a:rPr lang="ru-RU" sz="1000" b="1" u="none" strike="noStrike">
                          <a:effectLst/>
                        </a:rPr>
                        <a:t>13</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ОБСЛУЖИВАНИЕ ГОСУДАРСТВЕННОГО ДОЛГА</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984,7</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665,2</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665,2</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100,00</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-32,45</a:t>
                      </a:r>
                    </a:p>
                  </a:txBody>
                  <a:tcPr marL="9525" marR="9525" marT="9525" marB="0" anchor="ctr">
                    <a:solidFill>
                      <a:srgbClr val="FFFFFF">
                        <a:alpha val="27000"/>
                      </a:srgbClr>
                    </a:solidFill>
                  </a:tcPr>
                </a:tc>
              </a:tr>
              <a:tr h="307999">
                <a:tc>
                  <a:txBody>
                    <a:bodyPr/>
                    <a:lstStyle/>
                    <a:p>
                      <a:pPr algn="ctr" fontAlgn="ctr"/>
                      <a:r>
                        <a:rPr lang="ru-RU" sz="1000" b="1" u="none" strike="noStrike">
                          <a:effectLst/>
                        </a:rPr>
                        <a:t>14</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МЕЖБЮДЖЕТНЫЕ ТРАНСФЕРТЫ</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3237,8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3318,1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3 271,5</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98,59</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1,04</a:t>
                      </a:r>
                    </a:p>
                  </a:txBody>
                  <a:tcPr marL="9525" marR="9525" marT="9525" marB="0" anchor="ctr">
                    <a:solidFill>
                      <a:srgbClr val="FFFFFF">
                        <a:alpha val="27000"/>
                      </a:srgbClr>
                    </a:solidFill>
                  </a:tcPr>
                </a:tc>
              </a:tr>
            </a:tbl>
          </a:graphicData>
        </a:graphic>
      </p:graphicFrame>
      <p:sp>
        <p:nvSpPr>
          <p:cNvPr id="20" name="Номер слайда 19"/>
          <p:cNvSpPr>
            <a:spLocks noGrp="1"/>
          </p:cNvSpPr>
          <p:nvPr>
            <p:ph type="sldNum" sz="quarter" idx="4"/>
          </p:nvPr>
        </p:nvSpPr>
        <p:spPr/>
        <p:txBody>
          <a:bodyPr/>
          <a:lstStyle/>
          <a:p>
            <a:fld id="{FAF64E77-853F-4D4F-A12C-D37084F22861}" type="slidenum">
              <a:rPr lang="ru-RU" smtClean="0"/>
              <a:t>11</a:t>
            </a:fld>
            <a:endParaRPr lang="ru-RU" dirty="0"/>
          </a:p>
        </p:txBody>
      </p:sp>
    </p:spTree>
    <p:extLst>
      <p:ext uri="{BB962C8B-B14F-4D97-AF65-F5344CB8AC3E}">
        <p14:creationId xmlns:p14="http://schemas.microsoft.com/office/powerpoint/2010/main" val="245573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Финансовая помощь бюджетам  муниципальных образований в </a:t>
            </a:r>
            <a:r>
              <a:rPr lang="ru-RU" sz="2800" dirty="0" smtClean="0"/>
              <a:t>2018 </a:t>
            </a:r>
            <a:r>
              <a:rPr lang="ru-RU" sz="2800" dirty="0"/>
              <a:t>году -</a:t>
            </a:r>
            <a:r>
              <a:rPr lang="ru-RU" sz="2800" dirty="0" smtClean="0"/>
              <a:t>18 014 </a:t>
            </a:r>
            <a:r>
              <a:rPr lang="ru-RU" sz="2800" dirty="0"/>
              <a:t>млн.  руб.</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013" y="3216941"/>
            <a:ext cx="4162625" cy="138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014" y="1109434"/>
            <a:ext cx="4162624" cy="188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Диаграмма 5"/>
          <p:cNvGraphicFramePr/>
          <p:nvPr>
            <p:extLst>
              <p:ext uri="{D42A27DB-BD31-4B8C-83A1-F6EECF244321}">
                <p14:modId xmlns:p14="http://schemas.microsoft.com/office/powerpoint/2010/main" val="3123405092"/>
              </p:ext>
            </p:extLst>
          </p:nvPr>
        </p:nvGraphicFramePr>
        <p:xfrm>
          <a:off x="317501" y="938741"/>
          <a:ext cx="7405514" cy="5595409"/>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4"/>
          </p:nvPr>
        </p:nvSpPr>
        <p:spPr/>
        <p:txBody>
          <a:bodyPr/>
          <a:lstStyle/>
          <a:p>
            <a:fld id="{FAF64E77-853F-4D4F-A12C-D37084F22861}" type="slidenum">
              <a:rPr lang="ru-RU" smtClean="0"/>
              <a:t>12</a:t>
            </a:fld>
            <a:endParaRPr lang="ru-RU" dirty="0"/>
          </a:p>
        </p:txBody>
      </p:sp>
    </p:spTree>
    <p:extLst>
      <p:ext uri="{BB962C8B-B14F-4D97-AF65-F5344CB8AC3E}">
        <p14:creationId xmlns:p14="http://schemas.microsoft.com/office/powerpoint/2010/main" val="2794151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Предоставление мер социальной поддержки многодетным семьям в 2017-2018 гг.</a:t>
            </a:r>
          </a:p>
        </p:txBody>
      </p:sp>
      <p:graphicFrame>
        <p:nvGraphicFramePr>
          <p:cNvPr id="3" name="Таблица 2"/>
          <p:cNvGraphicFramePr>
            <a:graphicFrameLocks noGrp="1"/>
          </p:cNvGraphicFramePr>
          <p:nvPr>
            <p:extLst>
              <p:ext uri="{D42A27DB-BD31-4B8C-83A1-F6EECF244321}">
                <p14:modId xmlns:p14="http://schemas.microsoft.com/office/powerpoint/2010/main" val="4221721124"/>
              </p:ext>
            </p:extLst>
          </p:nvPr>
        </p:nvGraphicFramePr>
        <p:xfrm>
          <a:off x="326579" y="1045493"/>
          <a:ext cx="9560371" cy="5450558"/>
        </p:xfrm>
        <a:graphic>
          <a:graphicData uri="http://schemas.openxmlformats.org/drawingml/2006/table">
            <a:tbl>
              <a:tblPr/>
              <a:tblGrid>
                <a:gridCol w="6157353"/>
                <a:gridCol w="719774"/>
                <a:gridCol w="922863"/>
                <a:gridCol w="849504"/>
                <a:gridCol w="910877"/>
              </a:tblGrid>
              <a:tr h="22180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Наименование выплаты</a:t>
                      </a:r>
                    </a:p>
                  </a:txBody>
                  <a:tcPr marL="27302" marR="27302" marT="0" marB="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cs typeface="Times New Roman" panose="02020603050405020304" pitchFamily="18" charset="0"/>
                        </a:rPr>
                        <a:t>2017 год</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hMerge="1">
                  <a:txBody>
                    <a:bodyPr/>
                    <a:lstStyle/>
                    <a:p>
                      <a:endParaRPr lang="ru-RU"/>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cs typeface="Times New Roman" panose="02020603050405020304" pitchFamily="18" charset="0"/>
                        </a:rPr>
                        <a:t>2018 год</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hMerge="1">
                  <a:txBody>
                    <a:bodyPr/>
                    <a:lstStyle/>
                    <a:p>
                      <a:endParaRPr lang="ru-RU"/>
                    </a:p>
                  </a:txBody>
                  <a:tcPr/>
                </a:tc>
              </a:tr>
              <a:tr h="40654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Кол-во семей</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сумма, млн. руб.</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Кол-во семей</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сумма,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млн. руб.</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Единовременная социальная выплата при рождении троих или более детей одновременно в размере 1200,0 тыс. руб.</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2,4</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Единовременная денежная выплата для семей, имеющих 10 и более детей, на приобретение автотранспорта в размере 900,0 тыс. руб.</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3</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Единовременная социальная выплата в связи с рождением третьего и последующих детей и детей близнецов</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2267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111,5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2258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118,6</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5238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Ежемесячная денежная выплата в связи с рождением третьего и последующих детей до достижения ребенком возраста трех лет</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7239</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570,0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7350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598,3</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Льготы по оплате ЖКУ и твердого топлива</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7358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72,7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7968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85,1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Оплата 50% стоимости газификации жилого помещения, находящегося на праве собственности</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61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68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4,0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Компенсация стоимости подключения жилого помещения, принадлежащего на праве собственности, к централизованной системе холодного водоснабжения</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mn-lt"/>
                          <a:cs typeface="Times New Roman" panose="02020603050405020304" pitchFamily="18" charset="0"/>
                        </a:rPr>
                        <a:t>0,2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mn-lt"/>
                          <a:cs typeface="Times New Roman" panose="02020603050405020304" pitchFamily="18" charset="0"/>
                        </a:rPr>
                        <a:t>0,25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Пособие на ребенка (детей) из многодетных семей</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5226</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69,2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5479</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72,2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Государственная социальная помощь</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2267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21,3</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2318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20,9</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Социальные контракты</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191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5,6</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251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7,4</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32072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Субсидии на оплату жилого помещения и коммунальных услуг</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1070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19,0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1085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19,5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34601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mn-lt"/>
                          <a:cs typeface="Times New Roman" panose="02020603050405020304" pitchFamily="18" charset="0"/>
                        </a:rPr>
                        <a:t>Всего</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25694</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877,4</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26797</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929,25</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r>
            </a:tbl>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t>13</a:t>
            </a:fld>
            <a:endParaRPr lang="ru-RU" dirty="0"/>
          </a:p>
        </p:txBody>
      </p:sp>
    </p:spTree>
    <p:extLst>
      <p:ext uri="{BB962C8B-B14F-4D97-AF65-F5344CB8AC3E}">
        <p14:creationId xmlns:p14="http://schemas.microsoft.com/office/powerpoint/2010/main" val="201640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700" y="228602"/>
            <a:ext cx="9017000" cy="333374"/>
          </a:xfrm>
        </p:spPr>
        <p:txBody>
          <a:bodyPr/>
          <a:lstStyle/>
          <a:p>
            <a:r>
              <a:rPr lang="ru-RU" sz="2800" dirty="0"/>
              <a:t>Основные характеристики областного бюджета </a:t>
            </a:r>
            <a:r>
              <a:rPr lang="ru-RU" sz="2800" dirty="0" smtClean="0"/>
              <a:t>2018 года</a:t>
            </a:r>
            <a:endParaRPr lang="ru-RU" sz="2800" dirty="0"/>
          </a:p>
        </p:txBody>
      </p:sp>
      <p:sp>
        <p:nvSpPr>
          <p:cNvPr id="3" name="TextBox 2"/>
          <p:cNvSpPr txBox="1"/>
          <p:nvPr/>
        </p:nvSpPr>
        <p:spPr>
          <a:xfrm>
            <a:off x="599538" y="3609975"/>
            <a:ext cx="11194293"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200" b="1" dirty="0" smtClean="0">
                <a:solidFill>
                  <a:schemeClr val="accent2"/>
                </a:solidFill>
              </a:rPr>
              <a:t>Уровень </a:t>
            </a:r>
            <a:r>
              <a:rPr lang="ru-RU" sz="1200" b="1" dirty="0">
                <a:solidFill>
                  <a:schemeClr val="accent2"/>
                </a:solidFill>
              </a:rPr>
              <a:t>долговой нагрузки по Липецкой области характеризуется отношением объема государственного </a:t>
            </a:r>
            <a:r>
              <a:rPr lang="ru-RU" sz="1200" b="1" dirty="0" smtClean="0">
                <a:solidFill>
                  <a:schemeClr val="accent2"/>
                </a:solidFill>
              </a:rPr>
              <a:t>долга</a:t>
            </a:r>
          </a:p>
          <a:p>
            <a:pPr algn="ctr"/>
            <a:r>
              <a:rPr lang="ru-RU" sz="1200" b="1" dirty="0" smtClean="0">
                <a:solidFill>
                  <a:schemeClr val="accent2"/>
                </a:solidFill>
              </a:rPr>
              <a:t> </a:t>
            </a:r>
            <a:r>
              <a:rPr lang="ru-RU" sz="1200" b="1" dirty="0">
                <a:solidFill>
                  <a:schemeClr val="accent2"/>
                </a:solidFill>
              </a:rPr>
              <a:t>к общему объему </a:t>
            </a:r>
            <a:r>
              <a:rPr lang="ru-RU" sz="1200" b="1" dirty="0" smtClean="0">
                <a:solidFill>
                  <a:schemeClr val="accent2"/>
                </a:solidFill>
              </a:rPr>
              <a:t>доходов </a:t>
            </a:r>
            <a:r>
              <a:rPr lang="ru-RU" sz="1200" b="1" dirty="0">
                <a:solidFill>
                  <a:schemeClr val="accent2"/>
                </a:solidFill>
              </a:rPr>
              <a:t>областного бюджета без учета безвозмездных поступлений</a:t>
            </a:r>
            <a:r>
              <a:rPr lang="ru-RU" sz="1200" b="1" dirty="0" smtClean="0">
                <a:solidFill>
                  <a:schemeClr val="accent2"/>
                </a:solidFill>
              </a:rPr>
              <a:t>.</a:t>
            </a:r>
          </a:p>
          <a:p>
            <a:pPr algn="ctr"/>
            <a:r>
              <a:rPr lang="ru-RU" sz="1200" b="1" dirty="0" smtClean="0">
                <a:solidFill>
                  <a:schemeClr val="accent2"/>
                </a:solidFill>
              </a:rPr>
              <a:t>По </a:t>
            </a:r>
            <a:r>
              <a:rPr lang="ru-RU" sz="1200" b="1" dirty="0">
                <a:solidFill>
                  <a:schemeClr val="accent2"/>
                </a:solidFill>
              </a:rPr>
              <a:t>состоянию на </a:t>
            </a:r>
            <a:r>
              <a:rPr lang="ru-RU" sz="1200" b="1" dirty="0" smtClean="0">
                <a:solidFill>
                  <a:schemeClr val="accent2"/>
                </a:solidFill>
              </a:rPr>
              <a:t>01.01.2019 </a:t>
            </a:r>
            <a:r>
              <a:rPr lang="ru-RU" sz="1200" b="1" dirty="0">
                <a:solidFill>
                  <a:schemeClr val="accent2"/>
                </a:solidFill>
              </a:rPr>
              <a:t>года данный показатель составляет  </a:t>
            </a:r>
            <a:r>
              <a:rPr lang="ru-RU" sz="1200" b="1" dirty="0" smtClean="0">
                <a:solidFill>
                  <a:schemeClr val="accent2"/>
                </a:solidFill>
              </a:rPr>
              <a:t>29,0 </a:t>
            </a:r>
            <a:r>
              <a:rPr lang="ru-RU" sz="1200" b="1" dirty="0">
                <a:solidFill>
                  <a:schemeClr val="accent2"/>
                </a:solidFill>
              </a:rPr>
              <a:t>%</a:t>
            </a:r>
          </a:p>
        </p:txBody>
      </p:sp>
      <p:sp>
        <p:nvSpPr>
          <p:cNvPr id="4" name="Скругленный прямоугольник 3"/>
          <p:cNvSpPr/>
          <p:nvPr/>
        </p:nvSpPr>
        <p:spPr>
          <a:xfrm>
            <a:off x="4371116" y="804340"/>
            <a:ext cx="3666425" cy="304536"/>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ДОХОДЫ</a:t>
            </a:r>
            <a:endParaRPr lang="ru-RU" dirty="0"/>
          </a:p>
        </p:txBody>
      </p:sp>
      <p:sp>
        <p:nvSpPr>
          <p:cNvPr id="5" name="Скругленный прямоугольник 4"/>
          <p:cNvSpPr/>
          <p:nvPr/>
        </p:nvSpPr>
        <p:spPr>
          <a:xfrm>
            <a:off x="733875" y="826180"/>
            <a:ext cx="3139863" cy="3045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План 2018</a:t>
            </a:r>
            <a:endParaRPr lang="ru-RU" dirty="0"/>
          </a:p>
        </p:txBody>
      </p:sp>
      <p:sp>
        <p:nvSpPr>
          <p:cNvPr id="6" name="Скругленный прямоугольник 5"/>
          <p:cNvSpPr/>
          <p:nvPr/>
        </p:nvSpPr>
        <p:spPr>
          <a:xfrm>
            <a:off x="8520189" y="849845"/>
            <a:ext cx="3139863" cy="3045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Факт 2018</a:t>
            </a:r>
            <a:endParaRPr lang="ru-RU" dirty="0"/>
          </a:p>
        </p:txBody>
      </p:sp>
      <p:sp>
        <p:nvSpPr>
          <p:cNvPr id="7" name="Скругленный прямоугольник 6"/>
          <p:cNvSpPr/>
          <p:nvPr/>
        </p:nvSpPr>
        <p:spPr>
          <a:xfrm>
            <a:off x="733875" y="1313732"/>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57 430,4 </a:t>
            </a:r>
            <a:r>
              <a:rPr lang="ru-RU" sz="1400" dirty="0"/>
              <a:t>млн. руб.</a:t>
            </a:r>
          </a:p>
        </p:txBody>
      </p:sp>
      <p:sp>
        <p:nvSpPr>
          <p:cNvPr id="8" name="Скругленный прямоугольник 7"/>
          <p:cNvSpPr/>
          <p:nvPr/>
        </p:nvSpPr>
        <p:spPr>
          <a:xfrm>
            <a:off x="8520189" y="1337397"/>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64 111,7 </a:t>
            </a:r>
            <a:r>
              <a:rPr lang="ru-RU" sz="1400" dirty="0" err="1" smtClean="0"/>
              <a:t>млн.руб</a:t>
            </a:r>
            <a:r>
              <a:rPr lang="ru-RU" sz="1400" dirty="0" smtClean="0"/>
              <a:t>.</a:t>
            </a:r>
            <a:endParaRPr lang="ru-RU" sz="1400" dirty="0"/>
          </a:p>
        </p:txBody>
      </p:sp>
      <p:sp>
        <p:nvSpPr>
          <p:cNvPr id="9" name="Скругленный прямоугольник 8"/>
          <p:cNvSpPr/>
          <p:nvPr/>
        </p:nvSpPr>
        <p:spPr>
          <a:xfrm>
            <a:off x="4363471" y="1209885"/>
            <a:ext cx="3666425"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111,6%</a:t>
            </a:r>
            <a:endParaRPr lang="ru-RU" dirty="0"/>
          </a:p>
        </p:txBody>
      </p:sp>
      <p:sp>
        <p:nvSpPr>
          <p:cNvPr id="10" name="Скругленный прямоугольник 9"/>
          <p:cNvSpPr/>
          <p:nvPr/>
        </p:nvSpPr>
        <p:spPr>
          <a:xfrm>
            <a:off x="733875" y="1745780"/>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13 211,5 </a:t>
            </a:r>
            <a:r>
              <a:rPr lang="ru-RU" sz="1400" dirty="0" err="1"/>
              <a:t>млн.руб</a:t>
            </a:r>
            <a:r>
              <a:rPr lang="ru-RU" sz="1400" dirty="0" smtClean="0"/>
              <a:t>.</a:t>
            </a:r>
            <a:endParaRPr lang="ru-RU" sz="1400" dirty="0"/>
          </a:p>
        </p:txBody>
      </p:sp>
      <p:sp>
        <p:nvSpPr>
          <p:cNvPr id="11" name="Скругленный прямоугольник 10"/>
          <p:cNvSpPr/>
          <p:nvPr/>
        </p:nvSpPr>
        <p:spPr>
          <a:xfrm>
            <a:off x="4363471" y="1586429"/>
            <a:ext cx="3666425" cy="3849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t>в том числе  межбюджетные трансферты из федерального бюджета </a:t>
            </a:r>
            <a:endParaRPr lang="ru-RU" sz="1100" dirty="0"/>
          </a:p>
        </p:txBody>
      </p:sp>
      <p:sp>
        <p:nvSpPr>
          <p:cNvPr id="12" name="Скругленный прямоугольник 11"/>
          <p:cNvSpPr/>
          <p:nvPr/>
        </p:nvSpPr>
        <p:spPr>
          <a:xfrm>
            <a:off x="4363472" y="2340230"/>
            <a:ext cx="3666425"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96%</a:t>
            </a:r>
            <a:endParaRPr lang="ru-RU" sz="1400" dirty="0"/>
          </a:p>
        </p:txBody>
      </p:sp>
      <p:sp>
        <p:nvSpPr>
          <p:cNvPr id="13" name="Скругленный прямоугольник 12"/>
          <p:cNvSpPr/>
          <p:nvPr/>
        </p:nvSpPr>
        <p:spPr>
          <a:xfrm>
            <a:off x="4355827" y="2699689"/>
            <a:ext cx="3666427" cy="37776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a:t>в том числе межбюджетные трансферты, перечисленные нижестоящим бюджетам</a:t>
            </a:r>
          </a:p>
        </p:txBody>
      </p:sp>
      <p:sp>
        <p:nvSpPr>
          <p:cNvPr id="14" name="Скругленный прямоугольник 13"/>
          <p:cNvSpPr/>
          <p:nvPr/>
        </p:nvSpPr>
        <p:spPr>
          <a:xfrm>
            <a:off x="4363472" y="3174777"/>
            <a:ext cx="3658782" cy="340719"/>
          </a:xfrm>
          <a:prstGeom prst="roundRect">
            <a:avLst/>
          </a:prstGeom>
          <a:solidFill>
            <a:schemeClr val="accent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ПРОФИЦИТ  </a:t>
            </a:r>
            <a:r>
              <a:rPr lang="ru-RU" sz="1400" dirty="0"/>
              <a:t>- </a:t>
            </a:r>
            <a:r>
              <a:rPr lang="ru-RU" sz="1400" dirty="0" smtClean="0"/>
              <a:t>6257,0 </a:t>
            </a:r>
            <a:r>
              <a:rPr lang="ru-RU" sz="1400" dirty="0"/>
              <a:t>млн. руб.</a:t>
            </a:r>
          </a:p>
        </p:txBody>
      </p:sp>
      <p:sp>
        <p:nvSpPr>
          <p:cNvPr id="15" name="Скругленный прямоугольник 14"/>
          <p:cNvSpPr/>
          <p:nvPr/>
        </p:nvSpPr>
        <p:spPr>
          <a:xfrm>
            <a:off x="733875" y="2329113"/>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60 862,2 </a:t>
            </a:r>
            <a:r>
              <a:rPr lang="ru-RU" sz="1400" dirty="0" err="1"/>
              <a:t>млн.руб</a:t>
            </a:r>
            <a:r>
              <a:rPr lang="ru-RU" sz="1400" dirty="0" smtClean="0"/>
              <a:t>.</a:t>
            </a:r>
            <a:endParaRPr lang="ru-RU" sz="1400" dirty="0"/>
          </a:p>
        </p:txBody>
      </p:sp>
      <p:sp>
        <p:nvSpPr>
          <p:cNvPr id="16" name="Скругленный прямоугольник 15"/>
          <p:cNvSpPr/>
          <p:nvPr/>
        </p:nvSpPr>
        <p:spPr>
          <a:xfrm>
            <a:off x="8520189" y="1769445"/>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12 700,2 </a:t>
            </a:r>
            <a:r>
              <a:rPr lang="ru-RU" sz="1400" dirty="0" err="1"/>
              <a:t>млн.руб</a:t>
            </a:r>
            <a:r>
              <a:rPr lang="ru-RU" sz="1400" dirty="0" smtClean="0"/>
              <a:t>.</a:t>
            </a:r>
            <a:endParaRPr lang="ru-RU" sz="1400" dirty="0"/>
          </a:p>
        </p:txBody>
      </p:sp>
      <p:sp>
        <p:nvSpPr>
          <p:cNvPr id="17" name="Скругленный прямоугольник 16"/>
          <p:cNvSpPr/>
          <p:nvPr/>
        </p:nvSpPr>
        <p:spPr>
          <a:xfrm>
            <a:off x="8520189" y="2352778"/>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57 854,7 </a:t>
            </a:r>
            <a:r>
              <a:rPr lang="ru-RU" sz="1400" dirty="0" err="1"/>
              <a:t>млн.руб</a:t>
            </a:r>
            <a:r>
              <a:rPr lang="ru-RU" sz="1400" dirty="0" smtClean="0"/>
              <a:t>.</a:t>
            </a:r>
            <a:endParaRPr lang="ru-RU" sz="1400" dirty="0"/>
          </a:p>
        </p:txBody>
      </p:sp>
      <p:sp>
        <p:nvSpPr>
          <p:cNvPr id="18" name="Скругленный прямоугольник 17"/>
          <p:cNvSpPr/>
          <p:nvPr/>
        </p:nvSpPr>
        <p:spPr>
          <a:xfrm>
            <a:off x="733875" y="2761161"/>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18 617,0 </a:t>
            </a:r>
            <a:r>
              <a:rPr lang="ru-RU" sz="1400" dirty="0" err="1"/>
              <a:t>млн.руб</a:t>
            </a:r>
            <a:r>
              <a:rPr lang="ru-RU" sz="1400" dirty="0" smtClean="0"/>
              <a:t>.</a:t>
            </a:r>
            <a:endParaRPr lang="ru-RU" sz="1400" dirty="0"/>
          </a:p>
        </p:txBody>
      </p:sp>
      <p:sp>
        <p:nvSpPr>
          <p:cNvPr id="19" name="Скругленный прямоугольник 18"/>
          <p:cNvSpPr/>
          <p:nvPr/>
        </p:nvSpPr>
        <p:spPr>
          <a:xfrm>
            <a:off x="8520189" y="2784826"/>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18 014,0 </a:t>
            </a:r>
            <a:r>
              <a:rPr lang="ru-RU" sz="1400" dirty="0" err="1"/>
              <a:t>млн.руб</a:t>
            </a:r>
            <a:r>
              <a:rPr lang="ru-RU" sz="1400" dirty="0" smtClean="0"/>
              <a:t>.</a:t>
            </a:r>
            <a:endParaRPr lang="ru-RU" sz="1400" dirty="0"/>
          </a:p>
        </p:txBody>
      </p:sp>
      <p:sp>
        <p:nvSpPr>
          <p:cNvPr id="20" name="Скругленный прямоугольник 19"/>
          <p:cNvSpPr/>
          <p:nvPr/>
        </p:nvSpPr>
        <p:spPr>
          <a:xfrm>
            <a:off x="4355829" y="2052039"/>
            <a:ext cx="3666425" cy="220908"/>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РАСХОДЫ</a:t>
            </a:r>
            <a:endParaRPr lang="ru-RU" dirty="0"/>
          </a:p>
        </p:txBody>
      </p:sp>
      <p:graphicFrame>
        <p:nvGraphicFramePr>
          <p:cNvPr id="21" name="Объект 6"/>
          <p:cNvGraphicFramePr>
            <a:graphicFrameLocks/>
          </p:cNvGraphicFramePr>
          <p:nvPr>
            <p:extLst>
              <p:ext uri="{D42A27DB-BD31-4B8C-83A1-F6EECF244321}">
                <p14:modId xmlns:p14="http://schemas.microsoft.com/office/powerpoint/2010/main" val="4211700499"/>
              </p:ext>
            </p:extLst>
          </p:nvPr>
        </p:nvGraphicFramePr>
        <p:xfrm>
          <a:off x="485775" y="4583505"/>
          <a:ext cx="11458575" cy="1920165"/>
        </p:xfrm>
        <a:graphic>
          <a:graphicData uri="http://schemas.openxmlformats.org/drawingml/2006/table">
            <a:tbl>
              <a:tblPr>
                <a:tableStyleId>{1FECB4D8-DB02-4DC6-A0A2-4F2EBAE1DC90}</a:tableStyleId>
              </a:tblPr>
              <a:tblGrid>
                <a:gridCol w="558954"/>
                <a:gridCol w="5833670"/>
                <a:gridCol w="2566269"/>
                <a:gridCol w="2499682"/>
              </a:tblGrid>
              <a:tr h="274245">
                <a:tc>
                  <a:txBody>
                    <a:bodyPr/>
                    <a:lstStyle/>
                    <a:p>
                      <a:pPr algn="ctr" fontAlgn="ctr"/>
                      <a:r>
                        <a:rPr lang="ru-RU" sz="1200" u="none" strike="noStrike" dirty="0">
                          <a:effectLst/>
                        </a:rPr>
                        <a:t>№ п/п</a:t>
                      </a:r>
                      <a:endParaRPr lang="ru-RU" sz="1200" b="1" i="0" u="none" strike="noStrike" dirty="0">
                        <a:solidFill>
                          <a:srgbClr val="000000"/>
                        </a:solidFill>
                        <a:effectLst/>
                        <a:latin typeface="Times New Roman"/>
                      </a:endParaRPr>
                    </a:p>
                  </a:txBody>
                  <a:tcPr marL="8279" marR="8279" marT="8279" marB="0" anchor="ctr">
                    <a:solidFill>
                      <a:schemeClr val="accent2"/>
                    </a:solidFill>
                  </a:tcPr>
                </a:tc>
                <a:tc>
                  <a:txBody>
                    <a:bodyPr/>
                    <a:lstStyle/>
                    <a:p>
                      <a:pPr algn="ctr" fontAlgn="ctr"/>
                      <a:r>
                        <a:rPr lang="ru-RU" sz="1200" u="none" strike="noStrike" dirty="0">
                          <a:effectLst/>
                        </a:rPr>
                        <a:t>Вид долгового обязательства</a:t>
                      </a:r>
                      <a:endParaRPr lang="ru-RU" sz="1200" b="1" i="0" u="none" strike="noStrike" dirty="0">
                        <a:solidFill>
                          <a:srgbClr val="000000"/>
                        </a:solidFill>
                        <a:effectLst/>
                        <a:latin typeface="Times New Roman"/>
                      </a:endParaRPr>
                    </a:p>
                  </a:txBody>
                  <a:tcPr marL="8279" marR="8279" marT="8279" marB="0" anchor="ctr">
                    <a:solidFill>
                      <a:schemeClr val="accent2"/>
                    </a:solidFill>
                  </a:tcPr>
                </a:tc>
                <a:tc>
                  <a:txBody>
                    <a:bodyPr/>
                    <a:lstStyle/>
                    <a:p>
                      <a:pPr algn="ctr" fontAlgn="ctr"/>
                      <a:r>
                        <a:rPr lang="ru-RU" sz="1200" u="none" strike="noStrike" dirty="0" smtClean="0">
                          <a:effectLst/>
                        </a:rPr>
                        <a:t>Факт на 01.01.2018 г.</a:t>
                      </a:r>
                      <a:endParaRPr lang="ru-RU" sz="1200" b="1" i="0" u="none" strike="noStrike" dirty="0">
                        <a:solidFill>
                          <a:srgbClr val="000000"/>
                        </a:solidFill>
                        <a:effectLst/>
                        <a:latin typeface="Times New Roman"/>
                      </a:endParaRPr>
                    </a:p>
                  </a:txBody>
                  <a:tcPr marL="8279" marR="8279" marT="8279" marB="0" anchor="ctr">
                    <a:solidFill>
                      <a:schemeClr val="accent2"/>
                    </a:solidFill>
                  </a:tcPr>
                </a:tc>
                <a:tc>
                  <a:txBody>
                    <a:bodyPr/>
                    <a:lstStyle/>
                    <a:p>
                      <a:pPr algn="ctr" fontAlgn="ctr"/>
                      <a:r>
                        <a:rPr lang="ru-RU" sz="1200" u="none" strike="noStrike" dirty="0" smtClean="0">
                          <a:effectLst/>
                        </a:rPr>
                        <a:t>Факт на 01.01.2019 г.</a:t>
                      </a:r>
                      <a:endParaRPr lang="ru-RU" sz="1200" b="1" i="0" u="none" strike="noStrike" dirty="0">
                        <a:solidFill>
                          <a:srgbClr val="000000"/>
                        </a:solidFill>
                        <a:effectLst/>
                        <a:latin typeface="Times New Roman"/>
                      </a:endParaRPr>
                    </a:p>
                  </a:txBody>
                  <a:tcPr marL="8279" marR="8279" marT="8279" marB="0" anchor="ctr">
                    <a:solidFill>
                      <a:schemeClr val="accent2"/>
                    </a:solidFill>
                  </a:tcPr>
                </a:tc>
              </a:tr>
              <a:tr h="266700">
                <a:tc>
                  <a:txBody>
                    <a:bodyPr/>
                    <a:lstStyle/>
                    <a:p>
                      <a:pPr algn="ctr" fontAlgn="ctr"/>
                      <a:r>
                        <a:rPr lang="ru-RU" sz="1200" u="none" strike="noStrike" dirty="0">
                          <a:effectLst/>
                        </a:rPr>
                        <a:t>1</a:t>
                      </a:r>
                      <a:endParaRPr lang="ru-RU" sz="1200" b="0" i="0" u="none" strike="noStrike" dirty="0">
                        <a:solidFill>
                          <a:srgbClr val="000000"/>
                        </a:solidFill>
                        <a:effectLst/>
                        <a:latin typeface="Times New Roman"/>
                      </a:endParaRPr>
                    </a:p>
                  </a:txBody>
                  <a:tcPr marL="8279" marR="8279" marT="8279" marB="0" anchor="ctr"/>
                </a:tc>
                <a:tc>
                  <a:txBody>
                    <a:bodyPr/>
                    <a:lstStyle/>
                    <a:p>
                      <a:pPr algn="l" fontAlgn="ctr"/>
                      <a:r>
                        <a:rPr lang="ru-RU" sz="1400" u="none" strike="noStrike">
                          <a:effectLst/>
                        </a:rPr>
                        <a:t>Государственные ценные бумаги Липецкой области</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4 300 000,0</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5 850 000,0</a:t>
                      </a:r>
                      <a:endParaRPr lang="ru-RU" sz="1400" b="0" i="0" u="none" strike="noStrike">
                        <a:solidFill>
                          <a:srgbClr val="000000"/>
                        </a:solidFill>
                        <a:effectLst/>
                        <a:latin typeface="Times New Roman"/>
                      </a:endParaRPr>
                    </a:p>
                  </a:txBody>
                  <a:tcPr marL="9525" marR="9525" marT="9525" marB="0" anchor="ctr"/>
                </a:tc>
              </a:tr>
              <a:tr h="447675">
                <a:tc>
                  <a:txBody>
                    <a:bodyPr/>
                    <a:lstStyle/>
                    <a:p>
                      <a:pPr algn="ctr" fontAlgn="ctr"/>
                      <a:r>
                        <a:rPr lang="ru-RU" sz="1200" u="none" strike="noStrike" dirty="0">
                          <a:effectLst/>
                        </a:rPr>
                        <a:t>2</a:t>
                      </a:r>
                      <a:endParaRPr lang="ru-RU" sz="1200" b="0" i="0" u="none" strike="noStrike" dirty="0">
                        <a:solidFill>
                          <a:srgbClr val="000000"/>
                        </a:solidFill>
                        <a:effectLst/>
                        <a:latin typeface="Times New Roman"/>
                      </a:endParaRPr>
                    </a:p>
                  </a:txBody>
                  <a:tcPr marL="8279" marR="8279" marT="8279" marB="0" anchor="ctr"/>
                </a:tc>
                <a:tc>
                  <a:txBody>
                    <a:bodyPr/>
                    <a:lstStyle/>
                    <a:p>
                      <a:pPr algn="l" fontAlgn="ctr"/>
                      <a:r>
                        <a:rPr lang="ru-RU" sz="1400" u="none" strike="noStrike" dirty="0">
                          <a:effectLst/>
                        </a:rPr>
                        <a:t>Бюджетные кредиты, привлеченные в областной бюджет от других бюджетов бюджетной системы Российской Федерации</a:t>
                      </a:r>
                      <a:endParaRPr lang="ru-RU" sz="1400" b="0" i="0" u="none" strike="noStrike" dirty="0">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6 741 513,5</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dirty="0">
                          <a:effectLst/>
                        </a:rPr>
                        <a:t>6 437 093,1</a:t>
                      </a:r>
                      <a:endParaRPr lang="ru-RU" sz="1400" b="0" i="0" u="none" strike="noStrike" dirty="0">
                        <a:solidFill>
                          <a:srgbClr val="000000"/>
                        </a:solidFill>
                        <a:effectLst/>
                        <a:latin typeface="Times New Roman"/>
                      </a:endParaRPr>
                    </a:p>
                  </a:txBody>
                  <a:tcPr marL="9525" marR="9525" marT="9525" marB="0" anchor="ctr"/>
                </a:tc>
              </a:tr>
              <a:tr h="485775">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8279" marR="8279" marT="8279" marB="0" anchor="ctr"/>
                </a:tc>
                <a:tc>
                  <a:txBody>
                    <a:bodyPr/>
                    <a:lstStyle/>
                    <a:p>
                      <a:pPr algn="l" fontAlgn="ctr"/>
                      <a:r>
                        <a:rPr lang="ru-RU" sz="1400" u="none" strike="noStrike">
                          <a:effectLst/>
                        </a:rPr>
                        <a:t>Кредиты, полученные от кредитных организаций, иностранных банков и международных финансовых организаций</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5 150 000,0</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dirty="0">
                          <a:effectLst/>
                        </a:rPr>
                        <a:t>2 500 000,0</a:t>
                      </a:r>
                      <a:endParaRPr lang="ru-RU" sz="1400" b="0" i="0" u="none" strike="noStrike" dirty="0">
                        <a:solidFill>
                          <a:srgbClr val="000000"/>
                        </a:solidFill>
                        <a:effectLst/>
                        <a:latin typeface="Times New Roman"/>
                      </a:endParaRPr>
                    </a:p>
                  </a:txBody>
                  <a:tcPr marL="9525" marR="9525" marT="9525" marB="0" anchor="ctr"/>
                </a:tc>
              </a:tr>
              <a:tr h="209550">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8279" marR="8279" marT="8279" marB="0" anchor="ctr"/>
                </a:tc>
                <a:tc>
                  <a:txBody>
                    <a:bodyPr/>
                    <a:lstStyle/>
                    <a:p>
                      <a:pPr algn="l" fontAlgn="ctr"/>
                      <a:r>
                        <a:rPr lang="ru-RU" sz="1400" u="none" strike="noStrike">
                          <a:effectLst/>
                        </a:rPr>
                        <a:t>Государственные гарантии Липецкой области</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210 400,0</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dirty="0">
                          <a:effectLst/>
                        </a:rPr>
                        <a:t>200 000,0</a:t>
                      </a:r>
                      <a:endParaRPr lang="ru-RU" sz="1400" b="0" i="0" u="none" strike="noStrike" dirty="0">
                        <a:solidFill>
                          <a:srgbClr val="000000"/>
                        </a:solidFill>
                        <a:effectLst/>
                        <a:latin typeface="Times New Roman"/>
                      </a:endParaRPr>
                    </a:p>
                  </a:txBody>
                  <a:tcPr marL="9525" marR="9525" marT="9525" marB="0" anchor="ctr"/>
                </a:tc>
              </a:tr>
              <a:tr h="177844">
                <a:tc>
                  <a:txBody>
                    <a:bodyPr/>
                    <a:lstStyle/>
                    <a:p>
                      <a:pPr algn="l" fontAlgn="b"/>
                      <a:r>
                        <a:rPr lang="ru-RU" sz="1200" u="none" strike="noStrike" dirty="0">
                          <a:effectLst/>
                        </a:rPr>
                        <a:t> </a:t>
                      </a:r>
                      <a:endParaRPr lang="ru-RU" sz="1200" b="1" i="0" u="none" strike="noStrike" dirty="0">
                        <a:solidFill>
                          <a:schemeClr val="bg1"/>
                        </a:solidFill>
                        <a:effectLst/>
                        <a:latin typeface="Times New Roman"/>
                      </a:endParaRPr>
                    </a:p>
                  </a:txBody>
                  <a:tcPr marL="8279" marR="8279" marT="8279" marB="0" anchor="b">
                    <a:solidFill>
                      <a:schemeClr val="accent2"/>
                    </a:solidFill>
                  </a:tcPr>
                </a:tc>
                <a:tc>
                  <a:txBody>
                    <a:bodyPr/>
                    <a:lstStyle/>
                    <a:p>
                      <a:pPr algn="ctr" fontAlgn="ctr"/>
                      <a:r>
                        <a:rPr lang="ru-RU" sz="1400" u="none" strike="noStrike" dirty="0">
                          <a:effectLst/>
                        </a:rPr>
                        <a:t>Всего</a:t>
                      </a:r>
                      <a:endParaRPr lang="ru-RU" sz="1400" b="1" i="0" u="none" strike="noStrike" dirty="0">
                        <a:solidFill>
                          <a:srgbClr val="000000"/>
                        </a:solidFill>
                        <a:effectLst/>
                        <a:latin typeface="Times New Roman"/>
                      </a:endParaRPr>
                    </a:p>
                  </a:txBody>
                  <a:tcPr marL="9525" marR="9525" marT="9525" marB="0" anchor="ctr">
                    <a:solidFill>
                      <a:schemeClr val="accent2"/>
                    </a:solidFill>
                  </a:tcPr>
                </a:tc>
                <a:tc>
                  <a:txBody>
                    <a:bodyPr/>
                    <a:lstStyle/>
                    <a:p>
                      <a:pPr algn="ctr" fontAlgn="ctr"/>
                      <a:r>
                        <a:rPr lang="ru-RU" sz="1400" u="none" strike="noStrike" dirty="0">
                          <a:effectLst/>
                        </a:rPr>
                        <a:t>16 401 913,5</a:t>
                      </a:r>
                      <a:endParaRPr lang="ru-RU" sz="1400" b="1" i="0" u="none" strike="noStrike" dirty="0">
                        <a:solidFill>
                          <a:srgbClr val="000000"/>
                        </a:solidFill>
                        <a:effectLst/>
                        <a:latin typeface="Times New Roman"/>
                      </a:endParaRPr>
                    </a:p>
                  </a:txBody>
                  <a:tcPr marL="9525" marR="9525" marT="9525" marB="0" anchor="ctr">
                    <a:solidFill>
                      <a:schemeClr val="accent2"/>
                    </a:solidFill>
                  </a:tcPr>
                </a:tc>
                <a:tc>
                  <a:txBody>
                    <a:bodyPr/>
                    <a:lstStyle/>
                    <a:p>
                      <a:pPr algn="ctr" fontAlgn="ctr"/>
                      <a:r>
                        <a:rPr lang="ru-RU" sz="1400" u="none" strike="noStrike" dirty="0">
                          <a:effectLst/>
                        </a:rPr>
                        <a:t>14 987 093,1</a:t>
                      </a:r>
                      <a:endParaRPr lang="ru-RU" sz="1400" b="1" i="0" u="none" strike="noStrike" dirty="0">
                        <a:solidFill>
                          <a:srgbClr val="000000"/>
                        </a:solidFill>
                        <a:effectLst/>
                        <a:latin typeface="Times New Roman"/>
                      </a:endParaRPr>
                    </a:p>
                  </a:txBody>
                  <a:tcPr marL="9525" marR="9525" marT="9525" marB="0" anchor="ctr">
                    <a:solidFill>
                      <a:schemeClr val="accent2"/>
                    </a:solidFill>
                  </a:tcPr>
                </a:tc>
              </a:tr>
            </a:tbl>
          </a:graphicData>
        </a:graphic>
      </p:graphicFrame>
      <p:sp>
        <p:nvSpPr>
          <p:cNvPr id="22" name="Прямоугольник 21"/>
          <p:cNvSpPr/>
          <p:nvPr/>
        </p:nvSpPr>
        <p:spPr>
          <a:xfrm>
            <a:off x="607183" y="4275728"/>
            <a:ext cx="11194293" cy="307777"/>
          </a:xfrm>
          <a:prstGeom prst="rect">
            <a:avLst/>
          </a:prstGeom>
        </p:spPr>
        <p:txBody>
          <a:bodyPr wrap="square">
            <a:spAutoFit/>
          </a:bodyPr>
          <a:lstStyle/>
          <a:p>
            <a:pPr algn="ctr"/>
            <a:r>
              <a:rPr lang="ru-RU" sz="1400" dirty="0">
                <a:latin typeface="+mj-lt"/>
              </a:rPr>
              <a:t>Сведения об объеме государственного долга</a:t>
            </a:r>
          </a:p>
        </p:txBody>
      </p:sp>
      <p:sp>
        <p:nvSpPr>
          <p:cNvPr id="24" name="Номер слайда 23"/>
          <p:cNvSpPr>
            <a:spLocks noGrp="1"/>
          </p:cNvSpPr>
          <p:nvPr>
            <p:ph type="sldNum" sz="quarter" idx="4"/>
          </p:nvPr>
        </p:nvSpPr>
        <p:spPr/>
        <p:txBody>
          <a:bodyPr/>
          <a:lstStyle/>
          <a:p>
            <a:fld id="{FAF64E77-853F-4D4F-A12C-D37084F22861}" type="slidenum">
              <a:rPr lang="ru-RU" smtClean="0"/>
              <a:t>14</a:t>
            </a:fld>
            <a:endParaRPr lang="ru-RU" dirty="0"/>
          </a:p>
        </p:txBody>
      </p:sp>
    </p:spTree>
    <p:extLst>
      <p:ext uri="{BB962C8B-B14F-4D97-AF65-F5344CB8AC3E}">
        <p14:creationId xmlns:p14="http://schemas.microsoft.com/office/powerpoint/2010/main" val="14438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ИСПОЛНЕНИЕ ОБЛАСТНОГО БЮДЖЕТА ПО ДОХОДАМ</a:t>
            </a:r>
          </a:p>
        </p:txBody>
      </p:sp>
      <p:pic>
        <p:nvPicPr>
          <p:cNvPr id="3" name="Picture 2" descr="U:\PRESENT\20170406-отчет для граждан\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884" y="3143059"/>
            <a:ext cx="2572086" cy="1851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PRESENT\20170406-отчет для граждан\ba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884" y="967731"/>
            <a:ext cx="2572086" cy="19294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Объект 6"/>
          <p:cNvGraphicFramePr>
            <a:graphicFrameLocks/>
          </p:cNvGraphicFramePr>
          <p:nvPr>
            <p:extLst>
              <p:ext uri="{D42A27DB-BD31-4B8C-83A1-F6EECF244321}">
                <p14:modId xmlns:p14="http://schemas.microsoft.com/office/powerpoint/2010/main" val="1237370009"/>
              </p:ext>
            </p:extLst>
          </p:nvPr>
        </p:nvGraphicFramePr>
        <p:xfrm>
          <a:off x="313606" y="967731"/>
          <a:ext cx="8630368" cy="5537845"/>
        </p:xfrm>
        <a:graphic>
          <a:graphicData uri="http://schemas.openxmlformats.org/drawingml/2006/table">
            <a:tbl>
              <a:tblPr>
                <a:tableStyleId>{0505E3EF-67EA-436B-97B2-0124C06EBD24}</a:tableStyleId>
              </a:tblPr>
              <a:tblGrid>
                <a:gridCol w="2893483"/>
                <a:gridCol w="1157393"/>
                <a:gridCol w="1350292"/>
                <a:gridCol w="1060944"/>
                <a:gridCol w="1157393"/>
                <a:gridCol w="1010863"/>
              </a:tblGrid>
              <a:tr h="1052967">
                <a:tc>
                  <a:txBody>
                    <a:bodyPr/>
                    <a:lstStyle/>
                    <a:p>
                      <a:pPr algn="ctr" fontAlgn="ctr"/>
                      <a:r>
                        <a:rPr lang="ru-RU" sz="1200" u="none" strike="noStrike" dirty="0">
                          <a:effectLst/>
                        </a:rPr>
                        <a:t>Наименование доходного источника</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ctr"/>
                      <a:r>
                        <a:rPr lang="ru-RU" sz="1200" u="none" strike="noStrike" dirty="0">
                          <a:effectLst/>
                        </a:rPr>
                        <a:t>Исполнено в 2017 году  млн</a:t>
                      </a:r>
                      <a:r>
                        <a:rPr lang="ru-RU" sz="1200" u="none" strike="noStrike" dirty="0" smtClean="0">
                          <a:effectLst/>
                        </a:rPr>
                        <a:t>. руб</a:t>
                      </a:r>
                      <a:r>
                        <a:rPr lang="ru-RU" sz="1200" u="none" strike="noStrike" dirty="0">
                          <a:effectLst/>
                        </a:rPr>
                        <a:t>.</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ctr"/>
                      <a:r>
                        <a:rPr lang="ru-RU" sz="1200" u="none" strike="noStrike" dirty="0">
                          <a:effectLst/>
                        </a:rPr>
                        <a:t>Утвержденные бюджетные </a:t>
                      </a:r>
                      <a:r>
                        <a:rPr lang="ru-RU" sz="1200" u="none" strike="noStrike" dirty="0" smtClean="0">
                          <a:effectLst/>
                        </a:rPr>
                        <a:t>назначения</a:t>
                      </a:r>
                    </a:p>
                    <a:p>
                      <a:pPr algn="ctr" fontAlgn="ctr"/>
                      <a:r>
                        <a:rPr lang="ru-RU" sz="1200" u="none" strike="noStrike" dirty="0" smtClean="0">
                          <a:effectLst/>
                        </a:rPr>
                        <a:t> </a:t>
                      </a:r>
                      <a:r>
                        <a:rPr lang="ru-RU" sz="1200" u="none" strike="noStrike" dirty="0">
                          <a:effectLst/>
                        </a:rPr>
                        <a:t>2018 года  млн</a:t>
                      </a:r>
                      <a:r>
                        <a:rPr lang="ru-RU" sz="1200" u="none" strike="noStrike" dirty="0" smtClean="0">
                          <a:effectLst/>
                        </a:rPr>
                        <a:t>. руб</a:t>
                      </a:r>
                      <a:r>
                        <a:rPr lang="ru-RU" sz="1200" u="none" strike="noStrike" dirty="0">
                          <a:effectLst/>
                        </a:rPr>
                        <a:t>.</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ctr"/>
                      <a:r>
                        <a:rPr lang="ru-RU" sz="1200" u="none" strike="noStrike" dirty="0">
                          <a:effectLst/>
                        </a:rPr>
                        <a:t>Исполнено в 2018 году </a:t>
                      </a:r>
                      <a:r>
                        <a:rPr lang="ru-RU" sz="1200" u="none" strike="noStrike" dirty="0" err="1">
                          <a:effectLst/>
                        </a:rPr>
                        <a:t>млн.руб</a:t>
                      </a:r>
                      <a:r>
                        <a:rPr lang="ru-RU" sz="1200" u="none" strike="noStrike" dirty="0">
                          <a:effectLst/>
                        </a:rPr>
                        <a:t>.</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b"/>
                      <a:r>
                        <a:rPr lang="ru-RU" sz="1200" u="none" strike="noStrike" dirty="0">
                          <a:effectLst/>
                        </a:rPr>
                        <a:t>Процент исполнения плана 2018 года</a:t>
                      </a:r>
                      <a:endParaRPr lang="ru-RU" sz="1200" b="1" i="0" u="none" strike="noStrike" dirty="0">
                        <a:effectLst/>
                        <a:latin typeface="Times New Roman"/>
                      </a:endParaRPr>
                    </a:p>
                  </a:txBody>
                  <a:tcPr marL="9525" marR="9525" marT="9525" marB="0" anchor="ctr"/>
                </a:tc>
                <a:tc>
                  <a:txBody>
                    <a:bodyPr/>
                    <a:lstStyle/>
                    <a:p>
                      <a:pPr algn="ctr" fontAlgn="b"/>
                      <a:r>
                        <a:rPr lang="ru-RU" sz="1200" u="none" strike="noStrike" dirty="0">
                          <a:effectLst/>
                        </a:rPr>
                        <a:t>Темп прироста к 2017 </a:t>
                      </a:r>
                      <a:r>
                        <a:rPr lang="ru-RU" sz="1200" u="none" strike="noStrike" dirty="0" smtClean="0">
                          <a:effectLst/>
                        </a:rPr>
                        <a:t>году</a:t>
                      </a:r>
                    </a:p>
                    <a:p>
                      <a:pPr algn="ctr" fontAlgn="b"/>
                      <a:r>
                        <a:rPr lang="ru-RU" sz="1200" u="none" strike="noStrike" dirty="0" smtClean="0">
                          <a:effectLst/>
                        </a:rPr>
                        <a:t>%</a:t>
                      </a:r>
                      <a:endParaRPr lang="ru-RU" sz="1200" b="1" i="0" u="none" strike="noStrike" dirty="0">
                        <a:effectLst/>
                        <a:latin typeface="Times New Roman"/>
                      </a:endParaRPr>
                    </a:p>
                  </a:txBody>
                  <a:tcPr marL="9525" marR="9525" marT="9525" marB="0" anchor="ctr"/>
                </a:tc>
              </a:tr>
              <a:tr h="377494">
                <a:tc>
                  <a:txBody>
                    <a:bodyPr/>
                    <a:lstStyle/>
                    <a:p>
                      <a:pPr algn="l" fontAlgn="ctr"/>
                      <a:r>
                        <a:rPr lang="ru-RU" sz="1200" u="none" strike="noStrike" dirty="0">
                          <a:effectLst/>
                        </a:rPr>
                        <a:t>ДОХОДЫ БЮДЖЕТА  -  ВСЕГО</a:t>
                      </a:r>
                      <a:endParaRPr lang="ru-RU" sz="1200" b="1" i="0" u="none" strike="noStrike" dirty="0">
                        <a:solidFill>
                          <a:srgbClr val="000000"/>
                        </a:solidFill>
                        <a:effectLst/>
                        <a:latin typeface="Times New Roman"/>
                      </a:endParaRPr>
                    </a:p>
                  </a:txBody>
                  <a:tcPr marL="171450" marR="9525" marT="9525" marB="0" anchor="ctr">
                    <a:solidFill>
                      <a:schemeClr val="accent3">
                        <a:lumMod val="40000"/>
                        <a:lumOff val="60000"/>
                      </a:schemeClr>
                    </a:solidFill>
                  </a:tcPr>
                </a:tc>
                <a:tc>
                  <a:txBody>
                    <a:bodyPr/>
                    <a:lstStyle/>
                    <a:p>
                      <a:pPr algn="l" fontAlgn="ctr"/>
                      <a:r>
                        <a:rPr lang="ru-RU" sz="1200" u="none" strike="noStrike" dirty="0">
                          <a:effectLst/>
                        </a:rPr>
                        <a:t>51225,4</a:t>
                      </a:r>
                      <a:endParaRPr lang="ru-RU" sz="1200" b="1" i="0" u="none" strike="noStrike" dirty="0">
                        <a:solidFill>
                          <a:srgbClr val="000000"/>
                        </a:solidFill>
                        <a:effectLst/>
                        <a:latin typeface="Times New Roman"/>
                      </a:endParaRPr>
                    </a:p>
                  </a:txBody>
                  <a:tcPr marL="171450" marR="9525" marT="9525" marB="0" anchor="ctr">
                    <a:solidFill>
                      <a:schemeClr val="accent3">
                        <a:lumMod val="40000"/>
                        <a:lumOff val="60000"/>
                      </a:schemeClr>
                    </a:solidFill>
                  </a:tcPr>
                </a:tc>
                <a:tc>
                  <a:txBody>
                    <a:bodyPr/>
                    <a:lstStyle/>
                    <a:p>
                      <a:pPr algn="l" fontAlgn="ctr"/>
                      <a:r>
                        <a:rPr lang="ru-RU" sz="1200" u="none" strike="noStrike" dirty="0">
                          <a:effectLst/>
                        </a:rPr>
                        <a:t>57430,4</a:t>
                      </a:r>
                      <a:endParaRPr lang="ru-RU" sz="1200" b="1" i="0" u="none" strike="noStrike" dirty="0">
                        <a:solidFill>
                          <a:srgbClr val="000000"/>
                        </a:solidFill>
                        <a:effectLst/>
                        <a:latin typeface="Times New Roman"/>
                      </a:endParaRPr>
                    </a:p>
                  </a:txBody>
                  <a:tcPr marL="171450" marR="9525" marT="9525" marB="0" anchor="ctr">
                    <a:solidFill>
                      <a:schemeClr val="accent3">
                        <a:lumMod val="40000"/>
                        <a:lumOff val="60000"/>
                      </a:schemeClr>
                    </a:solidFill>
                  </a:tcPr>
                </a:tc>
                <a:tc>
                  <a:txBody>
                    <a:bodyPr/>
                    <a:lstStyle/>
                    <a:p>
                      <a:pPr algn="ctr" fontAlgn="ctr"/>
                      <a:r>
                        <a:rPr lang="ru-RU" sz="1200" u="none" strike="noStrike">
                          <a:effectLst/>
                        </a:rPr>
                        <a:t>64 111,7</a:t>
                      </a:r>
                      <a:endParaRPr lang="ru-RU" sz="1200" b="1" i="0" u="none" strike="noStrike">
                        <a:solidFill>
                          <a:srgbClr val="000000"/>
                        </a:solidFill>
                        <a:effectLst/>
                        <a:latin typeface="Times New Roman"/>
                      </a:endParaRPr>
                    </a:p>
                  </a:txBody>
                  <a:tcPr marL="9525" marR="9525" marT="9525" marB="0" anchor="ctr">
                    <a:solidFill>
                      <a:schemeClr val="accent3">
                        <a:lumMod val="40000"/>
                        <a:lumOff val="60000"/>
                      </a:schemeClr>
                    </a:solidFill>
                  </a:tcPr>
                </a:tc>
                <a:tc>
                  <a:txBody>
                    <a:bodyPr/>
                    <a:lstStyle/>
                    <a:p>
                      <a:pPr algn="ctr" fontAlgn="b"/>
                      <a:r>
                        <a:rPr lang="ru-RU" sz="1100" u="none" strike="noStrike">
                          <a:effectLst/>
                        </a:rPr>
                        <a:t>111,6</a:t>
                      </a:r>
                      <a:endParaRPr lang="ru-RU" sz="1100" b="1" i="0" u="none" strike="noStrike">
                        <a:effectLst/>
                        <a:latin typeface="Times New Roman"/>
                      </a:endParaRPr>
                    </a:p>
                  </a:txBody>
                  <a:tcPr marL="9525" marR="9525" marT="9525" marB="0" anchor="ctr">
                    <a:solidFill>
                      <a:schemeClr val="accent3">
                        <a:lumMod val="40000"/>
                        <a:lumOff val="60000"/>
                      </a:schemeClr>
                    </a:solidFill>
                  </a:tcPr>
                </a:tc>
                <a:tc>
                  <a:txBody>
                    <a:bodyPr/>
                    <a:lstStyle/>
                    <a:p>
                      <a:pPr algn="ctr" fontAlgn="b"/>
                      <a:r>
                        <a:rPr lang="ru-RU" sz="1100" u="none" strike="noStrike" dirty="0">
                          <a:effectLst/>
                        </a:rPr>
                        <a:t>25,2</a:t>
                      </a:r>
                      <a:endParaRPr lang="ru-RU" sz="1100" b="1" i="0" u="none" strike="noStrike" dirty="0">
                        <a:effectLst/>
                        <a:latin typeface="Times New Roman"/>
                      </a:endParaRPr>
                    </a:p>
                  </a:txBody>
                  <a:tcPr marL="9525" marR="9525" marT="9525" marB="0" anchor="ctr">
                    <a:solidFill>
                      <a:schemeClr val="accent3">
                        <a:lumMod val="40000"/>
                        <a:lumOff val="60000"/>
                      </a:schemeClr>
                    </a:solidFill>
                  </a:tcPr>
                </a:tc>
              </a:tr>
              <a:tr h="218839">
                <a:tc>
                  <a:txBody>
                    <a:bodyPr/>
                    <a:lstStyle/>
                    <a:p>
                      <a:pPr algn="l" fontAlgn="ctr"/>
                      <a:r>
                        <a:rPr lang="ru-RU" sz="1200" u="none" strike="noStrike" dirty="0">
                          <a:effectLst/>
                        </a:rPr>
                        <a:t>в том числе:</a:t>
                      </a:r>
                      <a:endParaRPr lang="ru-RU" sz="1200" b="1" i="0" u="none" strike="noStrike" dirty="0">
                        <a:solidFill>
                          <a:srgbClr val="000000"/>
                        </a:solidFill>
                        <a:effectLst/>
                        <a:latin typeface="Times New Roman"/>
                      </a:endParaRPr>
                    </a:p>
                  </a:txBody>
                  <a:tcPr marL="171450" marR="9525" marT="9525" marB="0" anchor="ctr"/>
                </a:tc>
                <a:tc>
                  <a:txBody>
                    <a:bodyPr/>
                    <a:lstStyle/>
                    <a:p>
                      <a:pPr algn="l" fontAlgn="ctr"/>
                      <a:endParaRPr lang="ru-RU" sz="1200" b="1" i="0" u="none" strike="noStrike" dirty="0">
                        <a:solidFill>
                          <a:srgbClr val="000000"/>
                        </a:solidFill>
                        <a:effectLst/>
                        <a:latin typeface="Times New Roman"/>
                      </a:endParaRPr>
                    </a:p>
                  </a:txBody>
                  <a:tcPr marL="171450" marR="9525" marT="9525" marB="0" anchor="ctr"/>
                </a:tc>
                <a:tc>
                  <a:txBody>
                    <a:bodyPr/>
                    <a:lstStyle/>
                    <a:p>
                      <a:pPr algn="l" fontAlgn="ctr"/>
                      <a:endParaRPr lang="ru-RU" sz="1200" b="1" i="0" u="none" strike="noStrike" dirty="0">
                        <a:solidFill>
                          <a:srgbClr val="000000"/>
                        </a:solidFill>
                        <a:effectLst/>
                        <a:latin typeface="Times New Roman"/>
                      </a:endParaRPr>
                    </a:p>
                  </a:txBody>
                  <a:tcPr marL="171450" marR="9525" marT="9525" marB="0" anchor="ctr"/>
                </a:tc>
                <a:tc>
                  <a:txBody>
                    <a:bodyPr/>
                    <a:lstStyle/>
                    <a:p>
                      <a:pPr algn="ctr" fontAlgn="ctr"/>
                      <a:endParaRPr lang="ru-RU" sz="1200" b="1" i="0" u="none" strike="noStrike">
                        <a:solidFill>
                          <a:srgbClr val="000000"/>
                        </a:solidFill>
                        <a:effectLst/>
                        <a:latin typeface="Times New Roman"/>
                      </a:endParaRPr>
                    </a:p>
                  </a:txBody>
                  <a:tcPr marL="9525" marR="9525" marT="9525" marB="0" anchor="ctr"/>
                </a:tc>
                <a:tc>
                  <a:txBody>
                    <a:bodyPr/>
                    <a:lstStyle/>
                    <a:p>
                      <a:pPr algn="ctr" fontAlgn="b"/>
                      <a:endParaRPr lang="ru-RU" sz="1100" b="0" i="0" u="none" strike="noStrike">
                        <a:effectLst/>
                        <a:latin typeface="Times New Roman"/>
                      </a:endParaRPr>
                    </a:p>
                  </a:txBody>
                  <a:tcPr marL="9525" marR="9525" marT="9525" marB="0" anchor="ctr"/>
                </a:tc>
                <a:tc>
                  <a:txBody>
                    <a:bodyPr/>
                    <a:lstStyle/>
                    <a:p>
                      <a:pPr algn="ctr" fontAlgn="b"/>
                      <a:endParaRPr lang="ru-RU" sz="1100" b="0" i="0" u="none" strike="noStrike">
                        <a:effectLst/>
                        <a:latin typeface="Times New Roman"/>
                      </a:endParaRPr>
                    </a:p>
                  </a:txBody>
                  <a:tcPr marL="9525" marR="9525" marT="9525" marB="0" anchor="ctr"/>
                </a:tc>
              </a:tr>
              <a:tr h="356287">
                <a:tc>
                  <a:txBody>
                    <a:bodyPr/>
                    <a:lstStyle/>
                    <a:p>
                      <a:pPr algn="l" fontAlgn="ctr"/>
                      <a:r>
                        <a:rPr lang="ru-RU" sz="1200" u="none" strike="noStrike" dirty="0">
                          <a:effectLst/>
                        </a:rPr>
                        <a:t>Налог на прибыль организаций</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15161,2</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17318,6</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a:effectLst/>
                        </a:rPr>
                        <a:t>25 064,3</a:t>
                      </a:r>
                      <a:endParaRPr lang="ru-RU" sz="1200" b="0" i="0" u="none" strike="noStrike">
                        <a:solidFill>
                          <a:srgbClr val="000000"/>
                        </a:solidFill>
                        <a:effectLst/>
                        <a:latin typeface="Times New Roman"/>
                      </a:endParaRPr>
                    </a:p>
                  </a:txBody>
                  <a:tcPr marL="9525" marR="9525" marT="9525" marB="0" anchor="ctr"/>
                </a:tc>
                <a:tc>
                  <a:txBody>
                    <a:bodyPr/>
                    <a:lstStyle/>
                    <a:p>
                      <a:pPr algn="ctr" fontAlgn="b"/>
                      <a:r>
                        <a:rPr lang="ru-RU" sz="1100" u="none" strike="noStrike">
                          <a:effectLst/>
                        </a:rPr>
                        <a:t>144,7</a:t>
                      </a:r>
                      <a:endParaRPr lang="ru-RU" sz="1100" b="0" i="0" u="none" strike="noStrike">
                        <a:effectLst/>
                        <a:latin typeface="Times New Roman"/>
                      </a:endParaRPr>
                    </a:p>
                  </a:txBody>
                  <a:tcPr marL="9525" marR="9525" marT="9525" marB="0" anchor="ctr"/>
                </a:tc>
                <a:tc>
                  <a:txBody>
                    <a:bodyPr/>
                    <a:lstStyle/>
                    <a:p>
                      <a:pPr algn="ctr" fontAlgn="b"/>
                      <a:r>
                        <a:rPr lang="ru-RU" sz="1100" u="none" strike="noStrike">
                          <a:effectLst/>
                        </a:rPr>
                        <a:t>65,3</a:t>
                      </a:r>
                      <a:endParaRPr lang="ru-RU" sz="1100" b="0" i="0" u="none" strike="noStrike">
                        <a:effectLst/>
                        <a:latin typeface="Times New Roman"/>
                      </a:endParaRPr>
                    </a:p>
                  </a:txBody>
                  <a:tcPr marL="9525" marR="9525" marT="9525" marB="0" anchor="ctr"/>
                </a:tc>
              </a:tr>
              <a:tr h="420768">
                <a:tc>
                  <a:txBody>
                    <a:bodyPr/>
                    <a:lstStyle/>
                    <a:p>
                      <a:pPr algn="l" fontAlgn="ctr"/>
                      <a:r>
                        <a:rPr lang="ru-RU" sz="1200" u="none" strike="noStrike" dirty="0">
                          <a:effectLst/>
                        </a:rPr>
                        <a:t>Налог на доходы физических лиц</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12932,6</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13194,1</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13 858,6</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a:effectLst/>
                        </a:rPr>
                        <a:t>105,0</a:t>
                      </a:r>
                      <a:endParaRPr lang="ru-RU" sz="1100" b="0" i="0" u="none" strike="noStrike">
                        <a:effectLst/>
                        <a:latin typeface="Times New Roman"/>
                      </a:endParaRPr>
                    </a:p>
                  </a:txBody>
                  <a:tcPr marL="9525" marR="9525" marT="9525" marB="0" anchor="ctr"/>
                </a:tc>
                <a:tc>
                  <a:txBody>
                    <a:bodyPr/>
                    <a:lstStyle/>
                    <a:p>
                      <a:pPr algn="ctr" fontAlgn="b"/>
                      <a:r>
                        <a:rPr lang="ru-RU" sz="1100" u="none" strike="noStrike">
                          <a:effectLst/>
                        </a:rPr>
                        <a:t>7,2</a:t>
                      </a:r>
                      <a:endParaRPr lang="ru-RU" sz="1100" b="0" i="0" u="none" strike="noStrike">
                        <a:effectLst/>
                        <a:latin typeface="Times New Roman"/>
                      </a:endParaRPr>
                    </a:p>
                  </a:txBody>
                  <a:tcPr marL="9525" marR="9525" marT="9525" marB="0" anchor="ctr"/>
                </a:tc>
              </a:tr>
              <a:tr h="833453">
                <a:tc>
                  <a:txBody>
                    <a:bodyPr/>
                    <a:lstStyle/>
                    <a:p>
                      <a:pPr algn="l" fontAlgn="ctr"/>
                      <a:r>
                        <a:rPr lang="ru-RU" sz="1200" u="none" strike="noStrike" dirty="0">
                          <a:effectLst/>
                        </a:rPr>
                        <a:t>Акцизы по подакцизным товарам (продукции), производимым на территории Российской Федерации</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3779,7</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4428,2</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3 976,3</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89,8</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5,2</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dirty="0">
                          <a:effectLst/>
                        </a:rPr>
                        <a:t>Налоги на совокупный доход</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978</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1803</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1 455,8</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80,7</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48,9</a:t>
                      </a:r>
                      <a:endParaRPr lang="ru-RU" sz="1100" b="0" i="0" u="none" strike="noStrike">
                        <a:effectLst/>
                        <a:latin typeface="Times New Roman"/>
                      </a:endParaRPr>
                    </a:p>
                  </a:txBody>
                  <a:tcPr marL="9525" marR="9525" marT="9525" marB="0" anchor="ctr"/>
                </a:tc>
              </a:tr>
              <a:tr h="420768">
                <a:tc>
                  <a:txBody>
                    <a:bodyPr/>
                    <a:lstStyle/>
                    <a:p>
                      <a:pPr algn="l" fontAlgn="ctr"/>
                      <a:r>
                        <a:rPr lang="ru-RU" sz="1200" u="none" strike="noStrike" dirty="0">
                          <a:effectLst/>
                        </a:rPr>
                        <a:t>Налог на имущество организаций</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6441,4</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6581,5</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5 230,2</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79,5</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-18,8</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Транспортный налог</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1100</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1075</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1 057,5</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98,4</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-3,9</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Безвозмездные поступления</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11090,9</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13211,5</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12 504,7</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94,7</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12,7</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в том числе:</a:t>
                      </a:r>
                      <a:endParaRPr lang="ru-RU" sz="1200" b="0" i="0" u="none" strike="noStrike">
                        <a:solidFill>
                          <a:srgbClr val="000000"/>
                        </a:solidFill>
                        <a:effectLst/>
                        <a:latin typeface="Times New Roman"/>
                      </a:endParaRPr>
                    </a:p>
                  </a:txBody>
                  <a:tcPr marL="171450" marR="9525" marT="9525" marB="0" anchor="ctr"/>
                </a:tc>
                <a:tc>
                  <a:txBody>
                    <a:bodyPr/>
                    <a:lstStyle/>
                    <a:p>
                      <a:pPr algn="l" fontAlgn="ctr"/>
                      <a:endParaRPr lang="ru-RU" sz="1200" b="0" i="0" u="none" strike="noStrike">
                        <a:solidFill>
                          <a:srgbClr val="000000"/>
                        </a:solidFill>
                        <a:effectLst/>
                        <a:latin typeface="Times New Roman"/>
                      </a:endParaRPr>
                    </a:p>
                  </a:txBody>
                  <a:tcPr marL="171450" marR="9525" marT="9525" marB="0" anchor="ctr"/>
                </a:tc>
                <a:tc>
                  <a:txBody>
                    <a:bodyPr/>
                    <a:lstStyle/>
                    <a:p>
                      <a:pPr algn="l" fontAlgn="ct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endParaRPr lang="ru-RU" sz="1100" b="0" i="0" u="none" strike="noStrike" dirty="0">
                        <a:effectLst/>
                        <a:latin typeface="Times New Roman"/>
                      </a:endParaRPr>
                    </a:p>
                  </a:txBody>
                  <a:tcPr marL="9525" marR="9525" marT="9525" marB="0" anchor="ctr"/>
                </a:tc>
                <a:tc>
                  <a:txBody>
                    <a:bodyPr/>
                    <a:lstStyle/>
                    <a:p>
                      <a:pPr algn="ctr" fontAlgn="b"/>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Дотации</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2623</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2465,6</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2 465,6</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100,0</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-6,0</a:t>
                      </a:r>
                      <a:endParaRPr lang="ru-RU" sz="1100" b="0" i="0" u="none" strike="noStrike" dirty="0">
                        <a:effectLst/>
                        <a:latin typeface="Times New Roman"/>
                      </a:endParaRPr>
                    </a:p>
                  </a:txBody>
                  <a:tcPr marL="9525" marR="9525" marT="9525" marB="0" anchor="ctr"/>
                </a:tc>
              </a:tr>
              <a:tr h="214426">
                <a:tc>
                  <a:txBody>
                    <a:bodyPr/>
                    <a:lstStyle/>
                    <a:p>
                      <a:pPr algn="l" fontAlgn="ctr"/>
                      <a:r>
                        <a:rPr lang="ru-RU" sz="1200" u="none" strike="noStrike">
                          <a:effectLst/>
                        </a:rPr>
                        <a:t>Субсидии</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5207,4</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3581</a:t>
                      </a:r>
                      <a:endParaRPr lang="ru-RU" sz="1200" b="0" i="0" u="none" strike="noStrike">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3 563,8</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99,5</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-31,6</a:t>
                      </a:r>
                      <a:endParaRPr lang="ru-RU" sz="1100" b="0" i="0" u="none" strike="noStrike" dirty="0">
                        <a:effectLst/>
                        <a:latin typeface="Times New Roman"/>
                      </a:endParaRPr>
                    </a:p>
                  </a:txBody>
                  <a:tcPr marL="9525" marR="9525" marT="9525" marB="0" anchor="ctr"/>
                </a:tc>
              </a:tr>
              <a:tr h="214426">
                <a:tc>
                  <a:txBody>
                    <a:bodyPr/>
                    <a:lstStyle/>
                    <a:p>
                      <a:pPr algn="l" fontAlgn="ctr"/>
                      <a:r>
                        <a:rPr lang="ru-RU" sz="1200" u="none" strike="noStrike">
                          <a:effectLst/>
                        </a:rPr>
                        <a:t>Субвенции</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2228,3</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2294,6</a:t>
                      </a:r>
                      <a:endParaRPr lang="ru-RU" sz="1200" b="0" i="0" u="none" strike="noStrike">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2 230,1</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97,2</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0,1</a:t>
                      </a:r>
                      <a:endParaRPr lang="ru-RU" sz="1100" b="0" i="0" u="none" strike="noStrike" dirty="0">
                        <a:effectLst/>
                        <a:latin typeface="Times New Roman"/>
                      </a:endParaRPr>
                    </a:p>
                  </a:txBody>
                  <a:tcPr marL="9525" marR="9525" marT="9525" marB="0" anchor="ctr"/>
                </a:tc>
              </a:tr>
              <a:tr h="356287">
                <a:tc>
                  <a:txBody>
                    <a:bodyPr/>
                    <a:lstStyle/>
                    <a:p>
                      <a:pPr algn="l" fontAlgn="ctr"/>
                      <a:r>
                        <a:rPr lang="ru-RU" sz="1200" u="none" strike="noStrike">
                          <a:effectLst/>
                        </a:rPr>
                        <a:t>Иные межбюджетные трансферты</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1032,2</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4600,2</a:t>
                      </a:r>
                      <a:endParaRPr lang="ru-RU" sz="1200" b="0" i="0" u="none" strike="noStrike">
                        <a:solidFill>
                          <a:srgbClr val="000000"/>
                        </a:solidFill>
                        <a:effectLst/>
                        <a:latin typeface="Times New Roman"/>
                      </a:endParaRPr>
                    </a:p>
                  </a:txBody>
                  <a:tcPr marL="171450" marR="9525" marT="9525" marB="0" anchor="ctr"/>
                </a:tc>
                <a:tc>
                  <a:txBody>
                    <a:bodyPr/>
                    <a:lstStyle/>
                    <a:p>
                      <a:pPr algn="ctr" fontAlgn="ctr"/>
                      <a:r>
                        <a:rPr lang="ru-RU" sz="1200" u="none" strike="noStrike">
                          <a:effectLst/>
                        </a:rPr>
                        <a:t>4 440,6</a:t>
                      </a:r>
                      <a:endParaRPr lang="ru-RU" sz="1200" b="0" i="0" u="none" strike="noStrike">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96,5</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330,2</a:t>
                      </a:r>
                      <a:endParaRPr lang="ru-RU" sz="1100" b="0" i="0" u="none" strike="noStrike" dirty="0">
                        <a:effectLst/>
                        <a:latin typeface="Times New Roman"/>
                      </a:endParaRPr>
                    </a:p>
                  </a:txBody>
                  <a:tcPr marL="9525" marR="9525" marT="9525" marB="0" anchor="ctr"/>
                </a:tc>
              </a:tr>
            </a:tbl>
          </a:graphicData>
        </a:graphic>
      </p:graphicFrame>
      <p:sp>
        <p:nvSpPr>
          <p:cNvPr id="7" name="Номер слайда 6"/>
          <p:cNvSpPr>
            <a:spLocks noGrp="1"/>
          </p:cNvSpPr>
          <p:nvPr>
            <p:ph type="sldNum" sz="quarter" idx="4"/>
          </p:nvPr>
        </p:nvSpPr>
        <p:spPr/>
        <p:txBody>
          <a:bodyPr/>
          <a:lstStyle/>
          <a:p>
            <a:fld id="{FAF64E77-853F-4D4F-A12C-D37084F22861}" type="slidenum">
              <a:rPr lang="ru-RU" smtClean="0"/>
              <a:t>15</a:t>
            </a:fld>
            <a:endParaRPr lang="ru-RU" dirty="0"/>
          </a:p>
        </p:txBody>
      </p:sp>
    </p:spTree>
    <p:extLst>
      <p:ext uri="{BB962C8B-B14F-4D97-AF65-F5344CB8AC3E}">
        <p14:creationId xmlns:p14="http://schemas.microsoft.com/office/powerpoint/2010/main" val="286780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mn-lt"/>
              </a:rPr>
              <a:t>Бюджетные доходы  на душу населения по </a:t>
            </a:r>
            <a:r>
              <a:rPr lang="ru-RU" sz="2400" dirty="0" smtClean="0">
                <a:latin typeface="+mn-lt"/>
              </a:rPr>
              <a:t>ЦФО </a:t>
            </a:r>
            <a:r>
              <a:rPr lang="ru-RU" sz="2400" dirty="0">
                <a:latin typeface="+mn-lt"/>
              </a:rPr>
              <a:t>за </a:t>
            </a:r>
            <a:r>
              <a:rPr lang="ru-RU" sz="2400" dirty="0" smtClean="0">
                <a:latin typeface="+mn-lt"/>
              </a:rPr>
              <a:t>2018 </a:t>
            </a:r>
            <a:r>
              <a:rPr lang="ru-RU" sz="2400" dirty="0">
                <a:latin typeface="+mn-lt"/>
              </a:rPr>
              <a:t>год, руб./чел</a:t>
            </a:r>
            <a:r>
              <a:rPr lang="ru-RU" sz="2400" dirty="0" smtClean="0">
                <a:latin typeface="+mn-lt"/>
              </a:rPr>
              <a:t>.</a:t>
            </a:r>
            <a:endParaRPr lang="ru-RU" sz="2400" dirty="0">
              <a:latin typeface="+mn-lt"/>
            </a:endParaRPr>
          </a:p>
        </p:txBody>
      </p:sp>
      <p:graphicFrame>
        <p:nvGraphicFramePr>
          <p:cNvPr id="3" name="Диаграмма 2"/>
          <p:cNvGraphicFramePr/>
          <p:nvPr>
            <p:extLst>
              <p:ext uri="{D42A27DB-BD31-4B8C-83A1-F6EECF244321}">
                <p14:modId xmlns:p14="http://schemas.microsoft.com/office/powerpoint/2010/main" val="2887930150"/>
              </p:ext>
            </p:extLst>
          </p:nvPr>
        </p:nvGraphicFramePr>
        <p:xfrm>
          <a:off x="269874" y="876300"/>
          <a:ext cx="11150601" cy="5686425"/>
        </p:xfrm>
        <a:graphic>
          <a:graphicData uri="http://schemas.openxmlformats.org/drawingml/2006/chart">
            <c:chart xmlns:c="http://schemas.openxmlformats.org/drawingml/2006/chart" xmlns:r="http://schemas.openxmlformats.org/officeDocument/2006/relationships" r:id="rId2"/>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t>16</a:t>
            </a:fld>
            <a:endParaRPr lang="ru-RU" dirty="0"/>
          </a:p>
        </p:txBody>
      </p:sp>
    </p:spTree>
    <p:extLst>
      <p:ext uri="{BB962C8B-B14F-4D97-AF65-F5344CB8AC3E}">
        <p14:creationId xmlns:p14="http://schemas.microsoft.com/office/powerpoint/2010/main" val="4138498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mn-lt"/>
              </a:rPr>
              <a:t>Бюджетные </a:t>
            </a:r>
            <a:r>
              <a:rPr lang="ru-RU" sz="2400" dirty="0"/>
              <a:t>расходы</a:t>
            </a:r>
            <a:r>
              <a:rPr lang="ru-RU" sz="2400" dirty="0" smtClean="0">
                <a:latin typeface="+mn-lt"/>
              </a:rPr>
              <a:t>  </a:t>
            </a:r>
            <a:r>
              <a:rPr lang="ru-RU" sz="2400" dirty="0">
                <a:latin typeface="+mn-lt"/>
              </a:rPr>
              <a:t>на душу населения по </a:t>
            </a:r>
            <a:r>
              <a:rPr lang="ru-RU" sz="2400" dirty="0" smtClean="0">
                <a:latin typeface="+mn-lt"/>
              </a:rPr>
              <a:t>ЦФО </a:t>
            </a:r>
            <a:r>
              <a:rPr lang="ru-RU" sz="2400" dirty="0">
                <a:latin typeface="+mn-lt"/>
              </a:rPr>
              <a:t>за </a:t>
            </a:r>
            <a:r>
              <a:rPr lang="ru-RU" sz="2400" dirty="0" smtClean="0">
                <a:latin typeface="+mn-lt"/>
              </a:rPr>
              <a:t>2018 </a:t>
            </a:r>
            <a:r>
              <a:rPr lang="ru-RU" sz="2400" dirty="0">
                <a:latin typeface="+mn-lt"/>
              </a:rPr>
              <a:t>год, руб./чел</a:t>
            </a:r>
            <a:r>
              <a:rPr lang="ru-RU" sz="2400" dirty="0" smtClean="0">
                <a:latin typeface="+mn-lt"/>
              </a:rPr>
              <a:t>.</a:t>
            </a:r>
            <a:endParaRPr lang="ru-RU" sz="2400" dirty="0">
              <a:latin typeface="+mn-lt"/>
            </a:endParaRPr>
          </a:p>
        </p:txBody>
      </p:sp>
      <p:graphicFrame>
        <p:nvGraphicFramePr>
          <p:cNvPr id="3" name="Диаграмма 2"/>
          <p:cNvGraphicFramePr/>
          <p:nvPr>
            <p:extLst>
              <p:ext uri="{D42A27DB-BD31-4B8C-83A1-F6EECF244321}">
                <p14:modId xmlns:p14="http://schemas.microsoft.com/office/powerpoint/2010/main" val="1848524590"/>
              </p:ext>
            </p:extLst>
          </p:nvPr>
        </p:nvGraphicFramePr>
        <p:xfrm>
          <a:off x="269875" y="876300"/>
          <a:ext cx="10979150" cy="5686425"/>
        </p:xfrm>
        <a:graphic>
          <a:graphicData uri="http://schemas.openxmlformats.org/drawingml/2006/chart">
            <c:chart xmlns:c="http://schemas.openxmlformats.org/drawingml/2006/chart" xmlns:r="http://schemas.openxmlformats.org/officeDocument/2006/relationships" r:id="rId2"/>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t>17</a:t>
            </a:fld>
            <a:endParaRPr lang="ru-RU" dirty="0"/>
          </a:p>
        </p:txBody>
      </p:sp>
    </p:spTree>
    <p:extLst>
      <p:ext uri="{BB962C8B-B14F-4D97-AF65-F5344CB8AC3E}">
        <p14:creationId xmlns:p14="http://schemas.microsoft.com/office/powerpoint/2010/main" val="14364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Исполнение областного бюджета по доходам</a:t>
            </a:r>
          </a:p>
        </p:txBody>
      </p:sp>
      <p:graphicFrame>
        <p:nvGraphicFramePr>
          <p:cNvPr id="3" name="Диаграмма 2"/>
          <p:cNvGraphicFramePr/>
          <p:nvPr>
            <p:extLst>
              <p:ext uri="{D42A27DB-BD31-4B8C-83A1-F6EECF244321}">
                <p14:modId xmlns:p14="http://schemas.microsoft.com/office/powerpoint/2010/main" val="3616706378"/>
              </p:ext>
            </p:extLst>
          </p:nvPr>
        </p:nvGraphicFramePr>
        <p:xfrm>
          <a:off x="327025" y="1514475"/>
          <a:ext cx="11645900" cy="515302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125763" y="1094334"/>
            <a:ext cx="5976664" cy="369332"/>
          </a:xfrm>
          <a:prstGeom prst="rect">
            <a:avLst/>
          </a:prstGeom>
        </p:spPr>
        <p:txBody>
          <a:bodyPr wrap="square">
            <a:spAutoFit/>
          </a:bodyPr>
          <a:lstStyle/>
          <a:p>
            <a:r>
              <a:rPr lang="ru-RU" dirty="0" smtClean="0">
                <a:latin typeface="+mj-lt"/>
              </a:rPr>
              <a:t>Структура </a:t>
            </a:r>
            <a:r>
              <a:rPr lang="ru-RU" dirty="0">
                <a:latin typeface="+mj-lt"/>
              </a:rPr>
              <a:t>доходов областного </a:t>
            </a:r>
            <a:r>
              <a:rPr lang="ru-RU" dirty="0" smtClean="0">
                <a:latin typeface="+mj-lt"/>
              </a:rPr>
              <a:t>бюджета 64 111,7 млн</a:t>
            </a:r>
            <a:r>
              <a:rPr lang="ru-RU" dirty="0">
                <a:latin typeface="+mj-lt"/>
              </a:rPr>
              <a:t>. руб</a:t>
            </a:r>
            <a:r>
              <a:rPr lang="ru-RU" dirty="0" smtClean="0">
                <a:latin typeface="+mj-lt"/>
              </a:rPr>
              <a:t>.</a:t>
            </a:r>
            <a:endParaRPr lang="ru-RU" dirty="0">
              <a:latin typeface="+mj-lt"/>
            </a:endParaRPr>
          </a:p>
        </p:txBody>
      </p:sp>
      <p:sp>
        <p:nvSpPr>
          <p:cNvPr id="5" name="Номер слайда 4"/>
          <p:cNvSpPr>
            <a:spLocks noGrp="1"/>
          </p:cNvSpPr>
          <p:nvPr>
            <p:ph type="sldNum" sz="quarter" idx="4"/>
          </p:nvPr>
        </p:nvSpPr>
        <p:spPr/>
        <p:txBody>
          <a:bodyPr/>
          <a:lstStyle/>
          <a:p>
            <a:fld id="{FAF64E77-853F-4D4F-A12C-D37084F22861}" type="slidenum">
              <a:rPr lang="ru-RU" smtClean="0"/>
              <a:t>18</a:t>
            </a:fld>
            <a:endParaRPr lang="ru-RU" dirty="0"/>
          </a:p>
        </p:txBody>
      </p:sp>
    </p:spTree>
    <p:extLst>
      <p:ext uri="{BB962C8B-B14F-4D97-AF65-F5344CB8AC3E}">
        <p14:creationId xmlns:p14="http://schemas.microsoft.com/office/powerpoint/2010/main" val="2696356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(1)</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65496024"/>
              </p:ext>
            </p:extLst>
          </p:nvPr>
        </p:nvGraphicFramePr>
        <p:xfrm>
          <a:off x="457200" y="1004888"/>
          <a:ext cx="9334500" cy="5548313"/>
        </p:xfrm>
        <a:graphic>
          <a:graphicData uri="http://schemas.openxmlformats.org/drawingml/2006/table">
            <a:tbl>
              <a:tblPr>
                <a:tableStyleId>{8799B23B-EC83-4686-B30A-512413B5E67A}</a:tableStyleId>
              </a:tblPr>
              <a:tblGrid>
                <a:gridCol w="472220"/>
                <a:gridCol w="4950176"/>
                <a:gridCol w="1257898"/>
                <a:gridCol w="1514363"/>
                <a:gridCol w="1139843"/>
              </a:tblGrid>
              <a:tr h="732796">
                <a:tc>
                  <a:txBody>
                    <a:bodyPr/>
                    <a:lstStyle/>
                    <a:p>
                      <a:pPr algn="ctr" fontAlgn="ctr"/>
                      <a:r>
                        <a:rPr lang="ru-RU" sz="1400" b="0" i="0" u="none" strike="noStrike" dirty="0">
                          <a:effectLst/>
                        </a:rPr>
                        <a:t>№ </a:t>
                      </a:r>
                      <a:r>
                        <a:rPr lang="ru-RU" sz="1400" b="0" i="0" u="none" strike="noStrike" dirty="0" smtClean="0">
                          <a:effectLst/>
                        </a:rPr>
                        <a:t>п/п</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Наименование государственной программы Липецкой области</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Годовой план,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Кассовый расход,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 исполнения годового плана</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r>
              <a:tr h="747751">
                <a:tc>
                  <a:txBody>
                    <a:bodyPr/>
                    <a:lstStyle/>
                    <a:p>
                      <a:pPr algn="l" fontAlgn="b"/>
                      <a:r>
                        <a:rPr lang="ru-RU" sz="1200" b="1" u="none" strike="noStrike" dirty="0">
                          <a:effectLst/>
                        </a:rPr>
                        <a:t>1.</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"Социальная поддержка граждан, реализация семейно-демографической политики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6 758 067,11</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6 682 127,95</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98,88</a:t>
                      </a:r>
                      <a:endParaRPr lang="ru-RU" sz="1200" b="1" i="0" u="none" strike="noStrike" dirty="0">
                        <a:solidFill>
                          <a:srgbClr val="333333"/>
                        </a:solidFill>
                        <a:effectLst/>
                        <a:latin typeface="Times New Roman"/>
                      </a:endParaRPr>
                    </a:p>
                  </a:txBody>
                  <a:tcPr marL="9525" marR="9525" marT="9525" marB="0" anchor="ctr"/>
                </a:tc>
              </a:tr>
              <a:tr h="508471">
                <a:tc>
                  <a:txBody>
                    <a:bodyPr/>
                    <a:lstStyle/>
                    <a:p>
                      <a:pPr algn="l" fontAlgn="b"/>
                      <a:r>
                        <a:rPr lang="ru-RU" sz="1200" u="none" strike="noStrike" dirty="0">
                          <a:effectLst/>
                        </a:rPr>
                        <a:t>1.1.</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1 "Развитие мер социальной поддержки отдельных категорий населения"</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2 310 945,14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2 265 257,26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98,02</a:t>
                      </a:r>
                      <a:endParaRPr lang="ru-RU" sz="1200" b="0" i="0" u="none" strike="noStrike">
                        <a:solidFill>
                          <a:srgbClr val="333333"/>
                        </a:solidFill>
                        <a:effectLst/>
                        <a:latin typeface="Times New Roman"/>
                      </a:endParaRPr>
                    </a:p>
                  </a:txBody>
                  <a:tcPr marL="9525" marR="9525" marT="9525" marB="0" anchor="ctr"/>
                </a:tc>
              </a:tr>
              <a:tr h="762706">
                <a:tc>
                  <a:txBody>
                    <a:bodyPr/>
                    <a:lstStyle/>
                    <a:p>
                      <a:pPr algn="l" fontAlgn="b"/>
                      <a:r>
                        <a:rPr lang="ru-RU" sz="1200" u="none" strike="noStrike" dirty="0">
                          <a:effectLst/>
                        </a:rPr>
                        <a:t>1.2.</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2 "Повышение качества жизни пожилых людей, развитие системы социального обслуживания населения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1 807 049,30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1 806 745,60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99,98</a:t>
                      </a:r>
                      <a:endParaRPr lang="ru-RU" sz="1200" b="0" i="0" u="none" strike="noStrike">
                        <a:solidFill>
                          <a:srgbClr val="333333"/>
                        </a:solidFill>
                        <a:effectLst/>
                        <a:latin typeface="Times New Roman"/>
                      </a:endParaRPr>
                    </a:p>
                  </a:txBody>
                  <a:tcPr marL="9525" marR="9525" marT="9525" marB="0" anchor="ctr"/>
                </a:tc>
              </a:tr>
              <a:tr h="1271177">
                <a:tc>
                  <a:txBody>
                    <a:bodyPr/>
                    <a:lstStyle/>
                    <a:p>
                      <a:pPr algn="l" fontAlgn="b"/>
                      <a:r>
                        <a:rPr lang="ru-RU" sz="1200" u="none" strike="noStrike" dirty="0">
                          <a:effectLst/>
                        </a:rPr>
                        <a:t>1.3.</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3 "Укрепление материально-технической базы учреждений социального обслуживания населения и оказание адресной социальной помощи неработающим пенсионерам, являющимся получателями трудовых пенсий по старости и по инвалидности,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39 882,20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39 572,67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99,22</a:t>
                      </a:r>
                      <a:endParaRPr lang="ru-RU" sz="1200" b="0" i="0" u="none" strike="noStrike">
                        <a:solidFill>
                          <a:srgbClr val="333333"/>
                        </a:solidFill>
                        <a:effectLst/>
                        <a:latin typeface="Times New Roman"/>
                      </a:endParaRPr>
                    </a:p>
                  </a:txBody>
                  <a:tcPr marL="9525" marR="9525" marT="9525" marB="0" anchor="ctr"/>
                </a:tc>
              </a:tr>
              <a:tr h="508471">
                <a:tc>
                  <a:txBody>
                    <a:bodyPr/>
                    <a:lstStyle/>
                    <a:p>
                      <a:pPr algn="l" fontAlgn="b"/>
                      <a:r>
                        <a:rPr lang="ru-RU" sz="1200" u="none" strike="noStrike" dirty="0">
                          <a:effectLst/>
                        </a:rPr>
                        <a:t>1.4.</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4 "Улучшение демографической ситуации и положения семей с детьми"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1 897 130,40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1 869 876,24</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98,56</a:t>
                      </a:r>
                      <a:endParaRPr lang="ru-RU" sz="1200" b="0" i="0" u="none" strike="noStrike">
                        <a:solidFill>
                          <a:srgbClr val="333333"/>
                        </a:solidFill>
                        <a:effectLst/>
                        <a:latin typeface="Times New Roman"/>
                      </a:endParaRPr>
                    </a:p>
                  </a:txBody>
                  <a:tcPr marL="9525" marR="9525" marT="9525" marB="0" anchor="ctr"/>
                </a:tc>
              </a:tr>
              <a:tr h="508471">
                <a:tc>
                  <a:txBody>
                    <a:bodyPr/>
                    <a:lstStyle/>
                    <a:p>
                      <a:pPr algn="l" fontAlgn="b"/>
                      <a:r>
                        <a:rPr lang="ru-RU" sz="1200" u="none" strike="noStrike" dirty="0">
                          <a:effectLst/>
                        </a:rPr>
                        <a:t>1.5.</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a:effectLst/>
                        </a:rPr>
                        <a:t>Подпрограмма 5 "Обеспечение жилыми помещениями детей-сирот, детей, оставшихся без попечения родителей, и лиц из их числа"</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264 599,81</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264 578,06</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99,99</a:t>
                      </a:r>
                      <a:endParaRPr lang="ru-RU" sz="1200" b="0" i="0" u="none" strike="noStrike" dirty="0">
                        <a:solidFill>
                          <a:srgbClr val="333333"/>
                        </a:solidFill>
                        <a:effectLst/>
                        <a:latin typeface="Times New Roman"/>
                      </a:endParaRPr>
                    </a:p>
                  </a:txBody>
                  <a:tcPr marL="9525" marR="9525" marT="9525" marB="0" anchor="ctr"/>
                </a:tc>
              </a:tr>
              <a:tr h="254235">
                <a:tc>
                  <a:txBody>
                    <a:bodyPr/>
                    <a:lstStyle/>
                    <a:p>
                      <a:pPr algn="l" fontAlgn="b"/>
                      <a:r>
                        <a:rPr lang="ru-RU" sz="1200" u="none" strike="noStrike" dirty="0">
                          <a:effectLst/>
                        </a:rPr>
                        <a:t>1.6.</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a:effectLst/>
                        </a:rPr>
                        <a:t>Подпрограмма 6 "Доступная среда"</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56 774,54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55 251,85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97,32</a:t>
                      </a:r>
                      <a:endParaRPr lang="ru-RU" sz="1200" b="0" i="0" u="none" strike="noStrike" dirty="0">
                        <a:solidFill>
                          <a:srgbClr val="333333"/>
                        </a:solidFill>
                        <a:effectLst/>
                        <a:latin typeface="Times New Roman"/>
                      </a:endParaRPr>
                    </a:p>
                  </a:txBody>
                  <a:tcPr marL="9525" marR="9525" marT="9525" marB="0" anchor="ctr"/>
                </a:tc>
              </a:tr>
              <a:tr h="254235">
                <a:tc>
                  <a:txBody>
                    <a:bodyPr/>
                    <a:lstStyle/>
                    <a:p>
                      <a:pPr algn="l" fontAlgn="b"/>
                      <a:r>
                        <a:rPr lang="ru-RU" sz="1200" u="none" strike="noStrike" dirty="0">
                          <a:effectLst/>
                        </a:rPr>
                        <a:t>1.7.</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7 "Благополучная семья - стабильность в регионе"</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381 685,72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380 846,27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99,78</a:t>
                      </a:r>
                      <a:endParaRPr lang="ru-RU" sz="1200" b="0" i="0" u="none" strike="noStrike" dirty="0">
                        <a:solidFill>
                          <a:srgbClr val="333333"/>
                        </a:solidFill>
                        <a:effectLst/>
                        <a:latin typeface="Times New Roman"/>
                      </a:endParaRPr>
                    </a:p>
                  </a:txBody>
                  <a:tcPr marL="9525" marR="9525" marT="9525" marB="0" anchor="ctr"/>
                </a:tc>
              </a:tr>
            </a:tbl>
          </a:graphicData>
        </a:graphic>
      </p:graphicFrame>
      <p:sp>
        <p:nvSpPr>
          <p:cNvPr id="4" name="AutoShape 2" descr="ÐÐ¾ÑÐ¾Ð¶ÐµÐµ Ð¸Ð·Ð¾Ð±ÑÐ°Ð¶ÐµÐ½Ð¸Ðµ"/>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8571" y="2638424"/>
            <a:ext cx="1790699" cy="1790699"/>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4"/>
          </p:nvPr>
        </p:nvSpPr>
        <p:spPr/>
        <p:txBody>
          <a:bodyPr/>
          <a:lstStyle/>
          <a:p>
            <a:fld id="{FAF64E77-853F-4D4F-A12C-D37084F22861}" type="slidenum">
              <a:rPr lang="ru-RU" smtClean="0"/>
              <a:t>19</a:t>
            </a:fld>
            <a:endParaRPr lang="ru-RU" dirty="0"/>
          </a:p>
        </p:txBody>
      </p:sp>
    </p:spTree>
    <p:extLst>
      <p:ext uri="{BB962C8B-B14F-4D97-AF65-F5344CB8AC3E}">
        <p14:creationId xmlns:p14="http://schemas.microsoft.com/office/powerpoint/2010/main" val="226751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Глоссарий</a:t>
            </a:r>
          </a:p>
        </p:txBody>
      </p:sp>
      <p:sp>
        <p:nvSpPr>
          <p:cNvPr id="4" name="Объект 2"/>
          <p:cNvSpPr txBox="1">
            <a:spLocks/>
          </p:cNvSpPr>
          <p:nvPr/>
        </p:nvSpPr>
        <p:spPr>
          <a:xfrm>
            <a:off x="417096" y="834189"/>
            <a:ext cx="4515852" cy="5759116"/>
          </a:xfrm>
          <a:prstGeom prst="rect">
            <a:avLst/>
          </a:prstGeom>
        </p:spPr>
        <p:txBody>
          <a:bodyPr vert="horz" lIns="91440" tIns="45720" rIns="91440" bIns="45720" rtlCol="0" anchor="ctr" anchorCtr="0">
            <a:normAutofit fontScale="6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Бюджет</a:t>
            </a:r>
            <a:r>
              <a:rPr kumimoji="0" lang="ru-RU" sz="2400" b="0" i="0" u="sng" strike="noStrike" kern="1200" cap="none" spc="0" normalizeH="0" baseline="0" noProof="0" dirty="0" smtClean="0">
                <a:ln>
                  <a:noFill/>
                </a:ln>
                <a:solidFill>
                  <a:srgbClr val="4F271C"/>
                </a:solidFill>
                <a:effectLst/>
                <a:uLnTx/>
                <a:uFillTx/>
                <a:latin typeface="Times New Roman"/>
              </a:rPr>
              <a:t> </a:t>
            </a:r>
            <a:r>
              <a:rPr kumimoji="0" lang="ru-RU" sz="2400" b="0" i="0" u="none" strike="noStrike" kern="1200" cap="none" spc="0" normalizeH="0" baseline="0" noProof="0" dirty="0" smtClean="0">
                <a:ln>
                  <a:noFill/>
                </a:ln>
                <a:solidFill>
                  <a:srgbClr val="4F271C"/>
                </a:solidFill>
                <a:effectLst/>
                <a:uLnTx/>
                <a:uFillTx/>
                <a:latin typeface="Times New Roman"/>
              </a:rPr>
              <a:t>(от старонормандского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Доходы </a:t>
            </a:r>
            <a:r>
              <a:rPr kumimoji="0" lang="ru-RU" sz="2400" b="0" i="0" u="none" strike="noStrike" kern="1200" cap="none" spc="0" normalizeH="0" baseline="0" noProof="0" dirty="0" smtClean="0">
                <a:ln>
                  <a:noFill/>
                </a:ln>
                <a:solidFill>
                  <a:srgbClr val="4F271C"/>
                </a:solidFill>
                <a:effectLst/>
                <a:uLnTx/>
                <a:uFillTx/>
                <a:latin typeface="Times New Roman"/>
              </a:rPr>
              <a:t>– это поступающие в бюджет денежные средства (налоги юридических и физических лиц, административные платежи и сборы, безвозмездные поступления).</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Расходы</a:t>
            </a:r>
            <a:r>
              <a:rPr kumimoji="0" lang="ru-RU" sz="2400" b="0" i="0" u="none" strike="noStrike" kern="1200" cap="none" spc="0" normalizeH="0" baseline="0" noProof="0" dirty="0" smtClean="0">
                <a:ln>
                  <a:noFill/>
                </a:ln>
                <a:solidFill>
                  <a:srgbClr val="4F271C"/>
                </a:solidFill>
                <a:effectLst/>
                <a:uLnTx/>
                <a:uFillTx/>
                <a:latin typeface="Times New Roman"/>
              </a:rPr>
              <a:t> -  это выплачиваемые из бюджета денежные средства (социальные выплаты населению, содержание государственных и муниципальных учреждений (образование, ЖКХ, культура и другие), капитальное строительство и другое).</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Профицит</a:t>
            </a:r>
            <a:r>
              <a:rPr kumimoji="0" lang="ru-RU" sz="2400" b="0" i="0" u="none" strike="noStrike" kern="1200" cap="none" spc="0" normalizeH="0" baseline="0" noProof="0" dirty="0" smtClean="0">
                <a:ln>
                  <a:noFill/>
                </a:ln>
                <a:solidFill>
                  <a:srgbClr val="4F271C"/>
                </a:solidFill>
                <a:effectLst/>
                <a:uLnTx/>
                <a:uFillTx/>
                <a:latin typeface="Times New Roman"/>
              </a:rPr>
              <a:t> – положительный остаток бюджета, образованный в результате  превышения доходов над расходами.</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Дефицит</a:t>
            </a:r>
            <a:r>
              <a:rPr kumimoji="0" lang="ru-RU" sz="2400" b="0" i="0" u="none" strike="noStrike" kern="1200" cap="none" spc="0" normalizeH="0" baseline="0" noProof="0" dirty="0" smtClean="0">
                <a:ln>
                  <a:noFill/>
                </a:ln>
                <a:solidFill>
                  <a:srgbClr val="4F271C"/>
                </a:solidFill>
                <a:effectLst/>
                <a:uLnTx/>
                <a:uFillTx/>
                <a:latin typeface="Times New Roman"/>
              </a:rPr>
              <a:t> - отрицательный остаток бюджета, образованный в результате  превышения расходной части над доходной.</a:t>
            </a:r>
            <a:endParaRPr kumimoji="0" lang="en-US" sz="2400" b="0" i="0" u="none" strike="noStrike" kern="1200" cap="none" spc="0" normalizeH="0" baseline="0" noProof="0" dirty="0" smtClean="0">
              <a:ln>
                <a:noFill/>
              </a:ln>
              <a:solidFill>
                <a:srgbClr val="4F271C"/>
              </a:solidFill>
              <a:effectLst/>
              <a:uLnTx/>
              <a:uFillTx/>
              <a:latin typeface="Times New Roman"/>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196" y="1167151"/>
            <a:ext cx="6152515" cy="372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Номер слайда 5"/>
          <p:cNvSpPr>
            <a:spLocks noGrp="1"/>
          </p:cNvSpPr>
          <p:nvPr>
            <p:ph type="sldNum" sz="quarter" idx="4"/>
          </p:nvPr>
        </p:nvSpPr>
        <p:spPr/>
        <p:txBody>
          <a:bodyPr/>
          <a:lstStyle/>
          <a:p>
            <a:fld id="{FAF64E77-853F-4D4F-A12C-D37084F22861}" type="slidenum">
              <a:rPr lang="ru-RU" smtClean="0"/>
              <a:t>2</a:t>
            </a:fld>
            <a:endParaRPr lang="ru-RU" dirty="0"/>
          </a:p>
        </p:txBody>
      </p:sp>
    </p:spTree>
    <p:extLst>
      <p:ext uri="{BB962C8B-B14F-4D97-AF65-F5344CB8AC3E}">
        <p14:creationId xmlns:p14="http://schemas.microsoft.com/office/powerpoint/2010/main" val="174469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(2)</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3456029314"/>
              </p:ext>
            </p:extLst>
          </p:nvPr>
        </p:nvGraphicFramePr>
        <p:xfrm>
          <a:off x="282575" y="903288"/>
          <a:ext cx="9566275" cy="5840801"/>
        </p:xfrm>
        <a:graphic>
          <a:graphicData uri="http://schemas.openxmlformats.org/drawingml/2006/table">
            <a:tbl>
              <a:tblPr>
                <a:tableStyleId>{8799B23B-EC83-4686-B30A-512413B5E67A}</a:tableStyleId>
              </a:tblPr>
              <a:tblGrid>
                <a:gridCol w="483945"/>
                <a:gridCol w="5073089"/>
                <a:gridCol w="1289132"/>
                <a:gridCol w="1551964"/>
                <a:gridCol w="1168145"/>
              </a:tblGrid>
              <a:tr h="635952">
                <a:tc>
                  <a:txBody>
                    <a:bodyPr/>
                    <a:lstStyle/>
                    <a:p>
                      <a:pPr algn="ctr" fontAlgn="ctr"/>
                      <a:r>
                        <a:rPr lang="ru-RU" sz="1400" b="0" i="0" u="none" strike="noStrike" dirty="0">
                          <a:effectLst/>
                        </a:rPr>
                        <a:t>№ </a:t>
                      </a:r>
                      <a:r>
                        <a:rPr lang="ru-RU" sz="1400" b="0" i="0" u="none" strike="noStrike" dirty="0" smtClean="0">
                          <a:effectLst/>
                        </a:rPr>
                        <a:t>п/п</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Наименование государственной программы Липецкой области</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Годовой план,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Кассовый расход,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 исполнения годового плана</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r>
              <a:tr h="357950">
                <a:tc>
                  <a:txBody>
                    <a:bodyPr/>
                    <a:lstStyle/>
                    <a:p>
                      <a:pPr algn="l" fontAlgn="b"/>
                      <a:r>
                        <a:rPr lang="ru-RU" sz="1100" b="1" u="none" strike="noStrike" dirty="0">
                          <a:effectLst/>
                        </a:rPr>
                        <a:t>2.</a:t>
                      </a:r>
                      <a:endParaRPr lang="ru-RU" sz="1100" b="1" i="0" u="none" strike="noStrike" dirty="0">
                        <a:effectLst/>
                        <a:latin typeface="Times New Roman"/>
                      </a:endParaRPr>
                    </a:p>
                  </a:txBody>
                  <a:tcPr marL="8336" marR="8336" marT="8336" marB="0" anchor="ctr"/>
                </a:tc>
                <a:tc>
                  <a:txBody>
                    <a:bodyPr/>
                    <a:lstStyle/>
                    <a:p>
                      <a:pPr algn="l" fontAlgn="ctr"/>
                      <a:r>
                        <a:rPr lang="ru-RU" sz="1100" b="1" u="none" strike="noStrike" dirty="0">
                          <a:effectLst/>
                        </a:rPr>
                        <a:t>Государственная программа Липецкой области "Развитие рынка труда и содействие занятости населения в Липецкой области"</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262 186,79</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259 400,42</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98,94</a:t>
                      </a:r>
                      <a:endParaRPr lang="ru-RU" sz="1100" b="1" i="0" u="none" strike="noStrike" dirty="0">
                        <a:solidFill>
                          <a:srgbClr val="333333"/>
                        </a:solidFill>
                        <a:effectLst/>
                        <a:latin typeface="Times New Roman"/>
                      </a:endParaRPr>
                    </a:p>
                  </a:txBody>
                  <a:tcPr marL="8336" marR="8336" marT="8336" marB="0" anchor="ctr"/>
                </a:tc>
              </a:tr>
              <a:tr h="357950">
                <a:tc>
                  <a:txBody>
                    <a:bodyPr/>
                    <a:lstStyle/>
                    <a:p>
                      <a:pPr algn="l" fontAlgn="b"/>
                      <a:r>
                        <a:rPr lang="ru-RU" sz="1100" u="none" strike="noStrike" dirty="0">
                          <a:effectLst/>
                        </a:rPr>
                        <a:t>2.1.</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1 "Развитие рынка труда и социальная поддержка безработных граждан"</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235 902,98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233 685,69</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99,06</a:t>
                      </a:r>
                      <a:endParaRPr lang="ru-RU" sz="1100" b="0" i="0" u="none" strike="noStrike">
                        <a:solidFill>
                          <a:srgbClr val="333333"/>
                        </a:solidFill>
                        <a:effectLst/>
                        <a:latin typeface="Times New Roman"/>
                      </a:endParaRPr>
                    </a:p>
                  </a:txBody>
                  <a:tcPr marL="8336" marR="8336" marT="8336" marB="0" anchor="ctr"/>
                </a:tc>
              </a:tr>
              <a:tr h="536926">
                <a:tc>
                  <a:txBody>
                    <a:bodyPr/>
                    <a:lstStyle/>
                    <a:p>
                      <a:pPr algn="l" fontAlgn="b"/>
                      <a:r>
                        <a:rPr lang="ru-RU" sz="1100" u="none" strike="noStrike" dirty="0">
                          <a:effectLst/>
                        </a:rPr>
                        <a:t>2.2.</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3 "Оказание содействия добровольному переселению в Липецкую область соотечественников, проживающих за рубежом"</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13 233,36</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12 877,29</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97,31</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dirty="0">
                          <a:effectLst/>
                        </a:rPr>
                        <a:t>2.3.</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2 "Содействие трудоустройству незанятых инвалидов Липецкой области"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1 600,00</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1 544,48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96,53</a:t>
                      </a:r>
                      <a:endParaRPr lang="ru-RU" sz="1100" b="0" i="0" u="none" strike="noStrike">
                        <a:solidFill>
                          <a:srgbClr val="333333"/>
                        </a:solidFill>
                        <a:effectLst/>
                        <a:latin typeface="Times New Roman"/>
                      </a:endParaRPr>
                    </a:p>
                  </a:txBody>
                  <a:tcPr marL="8336" marR="8336" marT="8336" marB="0" anchor="ctr"/>
                </a:tc>
              </a:tr>
              <a:tr h="183756">
                <a:tc>
                  <a:txBody>
                    <a:bodyPr/>
                    <a:lstStyle/>
                    <a:p>
                      <a:pPr algn="l" fontAlgn="b"/>
                      <a:r>
                        <a:rPr lang="ru-RU" sz="1100" u="none" strike="noStrike" dirty="0">
                          <a:effectLst/>
                        </a:rPr>
                        <a:t>2.4.</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a:effectLst/>
                        </a:rPr>
                        <a:t>Подпрограмма 4 "Улучшение условий и охраны труда"</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11 450,45</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11 292,98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98,62</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b="1" u="none" strike="noStrike" dirty="0">
                          <a:effectLst/>
                        </a:rPr>
                        <a:t>3.</a:t>
                      </a:r>
                      <a:endParaRPr lang="ru-RU" sz="1100" b="1" i="0" u="none" strike="noStrike" dirty="0">
                        <a:effectLst/>
                        <a:latin typeface="Times New Roman"/>
                      </a:endParaRPr>
                    </a:p>
                  </a:txBody>
                  <a:tcPr marL="8336" marR="8336" marT="8336" marB="0" anchor="ctr"/>
                </a:tc>
                <a:tc>
                  <a:txBody>
                    <a:bodyPr/>
                    <a:lstStyle/>
                    <a:p>
                      <a:pPr algn="l" fontAlgn="ctr"/>
                      <a:r>
                        <a:rPr lang="ru-RU" sz="1100" b="1" u="none" strike="noStrike" dirty="0">
                          <a:effectLst/>
                        </a:rPr>
                        <a:t>Государственная программа Липецкой области "Развитие здравоохранения Липецкой области"</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4 362 349,44</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4 307 645,73</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98,75</a:t>
                      </a:r>
                      <a:endParaRPr lang="ru-RU" sz="1100" b="1" i="0" u="none" strike="noStrike" dirty="0">
                        <a:solidFill>
                          <a:srgbClr val="333333"/>
                        </a:solidFill>
                        <a:effectLst/>
                        <a:latin typeface="Times New Roman"/>
                      </a:endParaRPr>
                    </a:p>
                  </a:txBody>
                  <a:tcPr marL="8336" marR="8336" marT="8336" marB="0" anchor="ctr"/>
                </a:tc>
              </a:tr>
              <a:tr h="536926">
                <a:tc>
                  <a:txBody>
                    <a:bodyPr/>
                    <a:lstStyle/>
                    <a:p>
                      <a:pPr algn="l" fontAlgn="b"/>
                      <a:r>
                        <a:rPr lang="ru-RU" sz="1100" u="none" strike="noStrike" dirty="0">
                          <a:effectLst/>
                        </a:rPr>
                        <a:t>3.1.</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1 "Профилактика заболеваний и формирование здорового образа жизни. Развитие первичной медико-санитарной помощи"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630 744,84</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624 607,79</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99,03</a:t>
                      </a:r>
                      <a:endParaRPr lang="ru-RU" sz="1100" b="0" i="0" u="none" strike="noStrike">
                        <a:solidFill>
                          <a:srgbClr val="333333"/>
                        </a:solidFill>
                        <a:effectLst/>
                        <a:latin typeface="Times New Roman"/>
                      </a:endParaRPr>
                    </a:p>
                  </a:txBody>
                  <a:tcPr marL="8336" marR="8336" marT="8336" marB="0" anchor="ctr"/>
                </a:tc>
              </a:tr>
              <a:tr h="703441">
                <a:tc>
                  <a:txBody>
                    <a:bodyPr/>
                    <a:lstStyle/>
                    <a:p>
                      <a:pPr algn="l" fontAlgn="b"/>
                      <a:r>
                        <a:rPr lang="ru-RU" sz="1100" u="none" strike="noStrike" dirty="0">
                          <a:effectLst/>
                        </a:rPr>
                        <a:t>3.2.</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2 "Совершенствование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2 367 976,27</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2 360 609,92</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99,69</a:t>
                      </a:r>
                      <a:endParaRPr lang="ru-RU" sz="1100" b="0" i="0" u="none" strike="noStrike">
                        <a:solidFill>
                          <a:srgbClr val="333333"/>
                        </a:solidFill>
                        <a:effectLst/>
                        <a:latin typeface="Times New Roman"/>
                      </a:endParaRPr>
                    </a:p>
                  </a:txBody>
                  <a:tcPr marL="8336" marR="8336" marT="8336" marB="0" anchor="ctr"/>
                </a:tc>
              </a:tr>
              <a:tr h="183756">
                <a:tc>
                  <a:txBody>
                    <a:bodyPr/>
                    <a:lstStyle/>
                    <a:p>
                      <a:pPr algn="l" fontAlgn="b"/>
                      <a:r>
                        <a:rPr lang="ru-RU" sz="1100" u="none" strike="noStrike" dirty="0">
                          <a:effectLst/>
                        </a:rPr>
                        <a:t>3.3.</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3 "Охрана здоровья матери и ребенка"</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281 632,21</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278 807,24</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99,00</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dirty="0">
                          <a:effectLst/>
                        </a:rPr>
                        <a:t>3.4.</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4 "Развитие медицинской реабилитации и санаторно-курортного лечения, в том числе детям"</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244 568,26</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243 495,10</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99,56</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a:effectLst/>
                        </a:rPr>
                        <a:t>3.5.</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5 "Совершенствование оказания паллиативной медицинской помощи, в том числе детям"</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128 307,28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128 307,26</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100,00</a:t>
                      </a:r>
                      <a:endParaRPr lang="ru-RU" sz="1100" b="0" i="0" u="none" strike="noStrike">
                        <a:solidFill>
                          <a:srgbClr val="333333"/>
                        </a:solidFill>
                        <a:effectLst/>
                        <a:latin typeface="Times New Roman"/>
                      </a:endParaRPr>
                    </a:p>
                  </a:txBody>
                  <a:tcPr marL="8336" marR="8336" marT="8336" marB="0" anchor="ctr"/>
                </a:tc>
              </a:tr>
              <a:tr h="356985">
                <a:tc>
                  <a:txBody>
                    <a:bodyPr/>
                    <a:lstStyle/>
                    <a:p>
                      <a:pPr algn="l" fontAlgn="b"/>
                      <a:r>
                        <a:rPr lang="ru-RU" sz="1100" u="none" strike="noStrike">
                          <a:effectLst/>
                        </a:rPr>
                        <a:t>3.6.</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6 "Кадровое обеспечение системы здравоохранения"</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204 608,71</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168 228,47</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82,22</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a:effectLst/>
                        </a:rPr>
                        <a:t>3.7.</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7 "Совершенствование системы лекарственного обеспечения, в том числе в амбулаторных условиях"</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425 511,87</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424 723,47</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99,81</a:t>
                      </a:r>
                      <a:endParaRPr lang="ru-RU" sz="1100" b="0" i="0" u="none" strike="noStrike">
                        <a:solidFill>
                          <a:srgbClr val="333333"/>
                        </a:solidFill>
                        <a:effectLst/>
                        <a:latin typeface="Times New Roman"/>
                      </a:endParaRPr>
                    </a:p>
                  </a:txBody>
                  <a:tcPr marL="8336" marR="8336" marT="8336" marB="0" anchor="ctr"/>
                </a:tc>
              </a:tr>
              <a:tr h="183756">
                <a:tc>
                  <a:txBody>
                    <a:bodyPr/>
                    <a:lstStyle/>
                    <a:p>
                      <a:pPr algn="l" fontAlgn="b"/>
                      <a:r>
                        <a:rPr lang="ru-RU" sz="1100" u="none" strike="noStrike">
                          <a:effectLst/>
                        </a:rPr>
                        <a:t>3.8.</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8 "Развитие информатизации в здравоохранении"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79 000,00</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78 866,48</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99,83</a:t>
                      </a:r>
                      <a:endParaRPr lang="ru-RU" sz="1100" b="0" i="0" u="none" strike="noStrike" dirty="0">
                        <a:solidFill>
                          <a:srgbClr val="333333"/>
                        </a:solidFill>
                        <a:effectLst/>
                        <a:latin typeface="Times New Roman"/>
                      </a:endParaRPr>
                    </a:p>
                  </a:txBody>
                  <a:tcPr marL="8336" marR="8336" marT="8336" marB="0" anchor="ctr"/>
                </a:tc>
              </a:tr>
            </a:tbl>
          </a:graphicData>
        </a:graphic>
      </p:graphicFrame>
      <p:pic>
        <p:nvPicPr>
          <p:cNvPr id="3076" name="Picture 4" descr="ÐÐ¾ÑÐ¾Ð¶ÐµÐµ Ð¸Ð·Ð¾Ð±ÑÐ°Ð¶ÐµÐ½Ð¸Ðµ"/>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42550" y="2505074"/>
            <a:ext cx="1685925" cy="1685925"/>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t>20</a:t>
            </a:fld>
            <a:endParaRPr lang="ru-RU" dirty="0"/>
          </a:p>
        </p:txBody>
      </p:sp>
    </p:spTree>
    <p:extLst>
      <p:ext uri="{BB962C8B-B14F-4D97-AF65-F5344CB8AC3E}">
        <p14:creationId xmlns:p14="http://schemas.microsoft.com/office/powerpoint/2010/main" val="2267512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(3)</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3061783582"/>
              </p:ext>
            </p:extLst>
          </p:nvPr>
        </p:nvGraphicFramePr>
        <p:xfrm>
          <a:off x="296863" y="996950"/>
          <a:ext cx="9275761" cy="5703696"/>
        </p:xfrm>
        <a:graphic>
          <a:graphicData uri="http://schemas.openxmlformats.org/drawingml/2006/table">
            <a:tbl>
              <a:tblPr>
                <a:tableStyleId>{8799B23B-EC83-4686-B30A-512413B5E67A}</a:tableStyleId>
              </a:tblPr>
              <a:tblGrid>
                <a:gridCol w="469249"/>
                <a:gridCol w="4919026"/>
                <a:gridCol w="1249982"/>
                <a:gridCol w="1504834"/>
                <a:gridCol w="1132670"/>
              </a:tblGrid>
              <a:tr h="538057">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373345">
                <a:tc>
                  <a:txBody>
                    <a:bodyPr/>
                    <a:lstStyle/>
                    <a:p>
                      <a:pPr algn="l" fontAlgn="b"/>
                      <a:r>
                        <a:rPr lang="ru-RU" sz="1200" b="1" u="none" strike="noStrike" dirty="0">
                          <a:effectLst/>
                        </a:rPr>
                        <a:t>4.</a:t>
                      </a:r>
                      <a:endParaRPr lang="ru-RU" sz="1200" b="1" i="0" u="none" strike="noStrike" dirty="0">
                        <a:effectLst/>
                        <a:latin typeface="Times New Roman"/>
                      </a:endParaRPr>
                    </a:p>
                  </a:txBody>
                  <a:tcPr marL="8599" marR="8599" marT="8599" marB="0" anchor="ctr"/>
                </a:tc>
                <a:tc>
                  <a:txBody>
                    <a:bodyPr/>
                    <a:lstStyle/>
                    <a:p>
                      <a:pPr algn="l" fontAlgn="ctr"/>
                      <a:r>
                        <a:rPr lang="ru-RU" sz="1200" b="1" u="none" strike="noStrike" dirty="0">
                          <a:effectLst/>
                        </a:rPr>
                        <a:t>Государственная программа Липецкой области "Развитие физической культуры и спорта Липецкой области"</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1 807 710,72</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833 457,10</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46,11</a:t>
                      </a:r>
                      <a:endParaRPr lang="ru-RU" sz="1200" b="1"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dirty="0">
                          <a:effectLst/>
                        </a:rPr>
                        <a:t>4.1.</a:t>
                      </a:r>
                      <a:endParaRPr lang="ru-RU" sz="1200" b="0" i="0" u="none" strike="noStrike" dirty="0">
                        <a:effectLst/>
                        <a:latin typeface="Times New Roman"/>
                      </a:endParaRPr>
                    </a:p>
                  </a:txBody>
                  <a:tcPr marL="8599" marR="8599" marT="8599" marB="0" anchor="ctr"/>
                </a:tc>
                <a:tc>
                  <a:txBody>
                    <a:bodyPr/>
                    <a:lstStyle/>
                    <a:p>
                      <a:pPr algn="l" fontAlgn="ctr"/>
                      <a:r>
                        <a:rPr lang="ru-RU" sz="1200" u="none" strike="noStrike" dirty="0">
                          <a:effectLst/>
                        </a:rPr>
                        <a:t>Подпрограмма 1 "Развитие физической культуры и массового спорта на 2014 - 2020 годы"</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1 622 742,66</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649 123,64</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40,00</a:t>
                      </a:r>
                      <a:endParaRPr lang="ru-RU" sz="1200" b="0" i="0" u="none" strike="noStrike">
                        <a:solidFill>
                          <a:srgbClr val="333333"/>
                        </a:solidFill>
                        <a:effectLst/>
                        <a:latin typeface="Times New Roman"/>
                      </a:endParaRPr>
                    </a:p>
                  </a:txBody>
                  <a:tcPr marL="8599" marR="8599" marT="8599" marB="0" anchor="ctr"/>
                </a:tc>
              </a:tr>
              <a:tr h="560018">
                <a:tc>
                  <a:txBody>
                    <a:bodyPr/>
                    <a:lstStyle/>
                    <a:p>
                      <a:pPr algn="l" fontAlgn="b"/>
                      <a:r>
                        <a:rPr lang="ru-RU" sz="1200" u="none" strike="noStrike">
                          <a:effectLst/>
                        </a:rPr>
                        <a:t>4.2.</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2 "Развитие спорта высших достижений и системы подготовки спортивного резерва Липецкой области на 2014 - 2020 годы"</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184 968,06</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184 333,47</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99,66</a:t>
                      </a:r>
                      <a:endParaRPr lang="ru-RU" sz="1200" b="0" i="0" u="none" strike="noStrike">
                        <a:solidFill>
                          <a:srgbClr val="333333"/>
                        </a:solidFill>
                        <a:effectLst/>
                        <a:latin typeface="Times New Roman"/>
                      </a:endParaRPr>
                    </a:p>
                  </a:txBody>
                  <a:tcPr marL="8599" marR="8599" marT="8599" marB="0" anchor="ctr"/>
                </a:tc>
              </a:tr>
              <a:tr h="373345">
                <a:tc>
                  <a:txBody>
                    <a:bodyPr/>
                    <a:lstStyle/>
                    <a:p>
                      <a:pPr algn="l" fontAlgn="b"/>
                      <a:r>
                        <a:rPr lang="ru-RU" sz="1200" b="1" u="none" strike="noStrike" dirty="0">
                          <a:effectLst/>
                        </a:rPr>
                        <a:t>5.</a:t>
                      </a:r>
                      <a:endParaRPr lang="ru-RU" sz="1200" b="1" i="0" u="none" strike="noStrike" dirty="0">
                        <a:effectLst/>
                        <a:latin typeface="Times New Roman"/>
                      </a:endParaRPr>
                    </a:p>
                  </a:txBody>
                  <a:tcPr marL="8599" marR="8599" marT="8599" marB="0" anchor="ctr"/>
                </a:tc>
                <a:tc>
                  <a:txBody>
                    <a:bodyPr/>
                    <a:lstStyle/>
                    <a:p>
                      <a:pPr algn="l" fontAlgn="ctr"/>
                      <a:r>
                        <a:rPr lang="ru-RU" sz="1200" b="1" u="none" strike="noStrike" dirty="0">
                          <a:effectLst/>
                        </a:rPr>
                        <a:t>Государственная программа Липецкой области "Развитие образования Липецкой области"</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11 150 495,22</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11 083 049,19</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99,40</a:t>
                      </a:r>
                      <a:endParaRPr lang="ru-RU" sz="1200" b="1"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5.1.</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1 "Ресурсное обеспечение развития образования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9 508 294,37</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9 457 477,09</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99,47</a:t>
                      </a:r>
                      <a:endParaRPr lang="ru-RU" sz="1200" b="0" i="0" u="none" strike="noStrike">
                        <a:solidFill>
                          <a:srgbClr val="333333"/>
                        </a:solidFill>
                        <a:effectLst/>
                        <a:latin typeface="Times New Roman"/>
                      </a:endParaRPr>
                    </a:p>
                  </a:txBody>
                  <a:tcPr marL="8599" marR="8599" marT="8599" marB="0" anchor="ctr"/>
                </a:tc>
              </a:tr>
              <a:tr h="538057">
                <a:tc>
                  <a:txBody>
                    <a:bodyPr/>
                    <a:lstStyle/>
                    <a:p>
                      <a:pPr algn="l" fontAlgn="b"/>
                      <a:r>
                        <a:rPr lang="ru-RU" sz="1200" u="none" strike="noStrike">
                          <a:effectLst/>
                        </a:rPr>
                        <a:t>5.2.</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2 "Повышение эффективности профессионального образования в обеспечении отраслей экономики востребованными кадрами"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1 372 013,27</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1 371 675,41</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99,98</a:t>
                      </a:r>
                      <a:endParaRPr lang="ru-RU" sz="1200" b="0" i="0" u="none" strike="noStrike">
                        <a:solidFill>
                          <a:srgbClr val="333333"/>
                        </a:solidFill>
                        <a:effectLst/>
                        <a:latin typeface="Times New Roman"/>
                      </a:endParaRPr>
                    </a:p>
                  </a:txBody>
                  <a:tcPr marL="8599" marR="8599" marT="8599" marB="0" anchor="ctr"/>
                </a:tc>
              </a:tr>
              <a:tr h="560018">
                <a:tc>
                  <a:txBody>
                    <a:bodyPr/>
                    <a:lstStyle/>
                    <a:p>
                      <a:pPr algn="l" fontAlgn="b"/>
                      <a:r>
                        <a:rPr lang="ru-RU" sz="1200" u="none" strike="noStrike">
                          <a:effectLst/>
                        </a:rPr>
                        <a:t>5.3.</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3 "Реализация мер по обучению, воспитанию, содержанию детей-сирот и детей, оставшихся без попечения родителей, и психолого-педагогическая помощь детям"</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85 858,46</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85 858,34</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8599" marR="8599" marT="8599" marB="0" anchor="ctr"/>
                </a:tc>
              </a:tr>
              <a:tr h="186672">
                <a:tc>
                  <a:txBody>
                    <a:bodyPr/>
                    <a:lstStyle/>
                    <a:p>
                      <a:pPr algn="l" fontAlgn="b"/>
                      <a:r>
                        <a:rPr lang="ru-RU" sz="1200" u="none" strike="noStrike">
                          <a:effectLst/>
                        </a:rPr>
                        <a:t>5.4.</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4 "Отдых и оздоровление детей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64 269,83</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64 269,83</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5.5.</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5Государственная программа Липецкой области "Развитие образования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120 059,30</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103 768,53</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86,43</a:t>
                      </a:r>
                      <a:endParaRPr lang="ru-RU" sz="1200" b="0" i="0" u="none" strike="noStrike">
                        <a:solidFill>
                          <a:srgbClr val="333333"/>
                        </a:solidFill>
                        <a:effectLst/>
                        <a:latin typeface="Times New Roman"/>
                      </a:endParaRPr>
                    </a:p>
                  </a:txBody>
                  <a:tcPr marL="8599" marR="8599" marT="8599" marB="0" anchor="ctr"/>
                </a:tc>
              </a:tr>
              <a:tr h="373345">
                <a:tc>
                  <a:txBody>
                    <a:bodyPr/>
                    <a:lstStyle/>
                    <a:p>
                      <a:pPr algn="l" fontAlgn="b"/>
                      <a:r>
                        <a:rPr lang="ru-RU" sz="1200" b="1" u="none" strike="noStrike" dirty="0">
                          <a:effectLst/>
                        </a:rPr>
                        <a:t>6.</a:t>
                      </a:r>
                      <a:endParaRPr lang="ru-RU" sz="1200" b="1" i="0" u="none" strike="noStrike" dirty="0">
                        <a:effectLst/>
                        <a:latin typeface="Times New Roman"/>
                      </a:endParaRPr>
                    </a:p>
                  </a:txBody>
                  <a:tcPr marL="8599" marR="8599" marT="8599" marB="0" anchor="ctr"/>
                </a:tc>
                <a:tc>
                  <a:txBody>
                    <a:bodyPr/>
                    <a:lstStyle/>
                    <a:p>
                      <a:pPr algn="l" fontAlgn="ctr"/>
                      <a:r>
                        <a:rPr lang="ru-RU" sz="1200" b="1" u="none" strike="noStrike" dirty="0">
                          <a:effectLst/>
                        </a:rPr>
                        <a:t>Государственная программа Липецкой области "Развитие культуры и туризма в Липецкой области"</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1 150 379,81</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1 118 897,38</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97,26</a:t>
                      </a:r>
                      <a:endParaRPr lang="ru-RU" sz="1200" b="1"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6.1.</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1 "Развитие и сохранение культуры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994 844,73</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964 323,03</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96,93</a:t>
                      </a:r>
                      <a:endParaRPr lang="ru-RU" sz="1200" b="0" i="0" u="none" strike="noStrike">
                        <a:solidFill>
                          <a:srgbClr val="333333"/>
                        </a:solidFill>
                        <a:effectLst/>
                        <a:latin typeface="Times New Roman"/>
                      </a:endParaRPr>
                    </a:p>
                  </a:txBody>
                  <a:tcPr marL="8599" marR="8599" marT="8599" marB="0" anchor="ctr"/>
                </a:tc>
              </a:tr>
              <a:tr h="186672">
                <a:tc>
                  <a:txBody>
                    <a:bodyPr/>
                    <a:lstStyle/>
                    <a:p>
                      <a:pPr algn="l" fontAlgn="b"/>
                      <a:r>
                        <a:rPr lang="ru-RU" sz="1200" u="none" strike="noStrike">
                          <a:effectLst/>
                        </a:rPr>
                        <a:t>6.2.</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a:effectLst/>
                        </a:rPr>
                        <a:t>Подпрограмма 2 "Развитие туризма в Липецкой области"</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50 316,74</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49 370,68</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98,12</a:t>
                      </a:r>
                      <a:endParaRPr lang="ru-RU" sz="1200" b="0"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6.3.</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3 "Формирование и использование документов Архивного фонда Российской Федерации в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105 218,34</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105 203,67</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99,99</a:t>
                      </a:r>
                      <a:endParaRPr lang="ru-RU" sz="1200" b="0" i="0" u="none" strike="noStrike" dirty="0">
                        <a:solidFill>
                          <a:srgbClr val="333333"/>
                        </a:solidFill>
                        <a:effectLst/>
                        <a:latin typeface="Times New Roman"/>
                      </a:endParaRPr>
                    </a:p>
                  </a:txBody>
                  <a:tcPr marL="8599" marR="8599" marT="8599" marB="0" anchor="ctr"/>
                </a:tc>
              </a:tr>
            </a:tbl>
          </a:graphicData>
        </a:graphic>
      </p:graphicFrame>
      <p:pic>
        <p:nvPicPr>
          <p:cNvPr id="4098" name="Picture 2" descr="ÐÐ°ÑÑÐ¸Ð½ÐºÐ¸ Ð¿Ð¾ Ð·Ð°Ð¿ÑÐ¾ÑÑ Ð¾Ð±ÑÐ°Ð·Ð¾Ð²Ð°Ð½Ð¸Ðµ"/>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79024" y="2387601"/>
            <a:ext cx="2051048" cy="2051048"/>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t>21</a:t>
            </a:fld>
            <a:endParaRPr lang="ru-RU" dirty="0"/>
          </a:p>
        </p:txBody>
      </p:sp>
    </p:spTree>
    <p:extLst>
      <p:ext uri="{BB962C8B-B14F-4D97-AF65-F5344CB8AC3E}">
        <p14:creationId xmlns:p14="http://schemas.microsoft.com/office/powerpoint/2010/main" val="2267512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(4)</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2599491184"/>
              </p:ext>
            </p:extLst>
          </p:nvPr>
        </p:nvGraphicFramePr>
        <p:xfrm>
          <a:off x="301625" y="979487"/>
          <a:ext cx="9528174" cy="5723611"/>
        </p:xfrm>
        <a:graphic>
          <a:graphicData uri="http://schemas.openxmlformats.org/drawingml/2006/table">
            <a:tbl>
              <a:tblPr>
                <a:tableStyleId>{8799B23B-EC83-4686-B30A-512413B5E67A}</a:tableStyleId>
              </a:tblPr>
              <a:tblGrid>
                <a:gridCol w="482018"/>
                <a:gridCol w="5052883"/>
                <a:gridCol w="1283997"/>
                <a:gridCol w="1545784"/>
                <a:gridCol w="1163492"/>
              </a:tblGrid>
              <a:tr h="585431">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01959">
                <a:tc>
                  <a:txBody>
                    <a:bodyPr/>
                    <a:lstStyle/>
                    <a:p>
                      <a:pPr algn="l" fontAlgn="b"/>
                      <a:r>
                        <a:rPr lang="ru-RU" sz="1200" b="1" u="none" strike="noStrike" dirty="0">
                          <a:effectLst/>
                        </a:rPr>
                        <a:t>7.</a:t>
                      </a:r>
                      <a:endParaRPr lang="ru-RU" sz="1200" b="1" i="0" u="none" strike="noStrike" dirty="0">
                        <a:effectLst/>
                        <a:latin typeface="Times New Roman"/>
                      </a:endParaRPr>
                    </a:p>
                  </a:txBody>
                  <a:tcPr marL="9258" marR="9258" marT="9258" marB="0" anchor="ctr"/>
                </a:tc>
                <a:tc>
                  <a:txBody>
                    <a:bodyPr/>
                    <a:lstStyle/>
                    <a:p>
                      <a:pPr algn="l" fontAlgn="ctr"/>
                      <a:r>
                        <a:rPr lang="ru-RU" sz="1200" b="1" u="none" strike="noStrike" dirty="0">
                          <a:effectLst/>
                        </a:rPr>
                        <a:t>Государственная программа Липецкой области "Развитие кооперации и коллективных форм собственности в Липецкой области" </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99 516,03</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87 713,71</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88,14</a:t>
                      </a:r>
                      <a:endParaRPr lang="ru-RU" sz="1200" b="1" i="0" u="none" strike="noStrike" dirty="0">
                        <a:solidFill>
                          <a:srgbClr val="333333"/>
                        </a:solidFill>
                        <a:effectLst/>
                        <a:latin typeface="Times New Roman"/>
                      </a:endParaRPr>
                    </a:p>
                  </a:txBody>
                  <a:tcPr marL="9258" marR="9258" marT="9258" marB="0" anchor="ctr"/>
                </a:tc>
              </a:tr>
              <a:tr h="406218">
                <a:tc>
                  <a:txBody>
                    <a:bodyPr/>
                    <a:lstStyle/>
                    <a:p>
                      <a:pPr algn="l" fontAlgn="b"/>
                      <a:r>
                        <a:rPr lang="ru-RU" sz="1200" u="none" strike="noStrike" dirty="0">
                          <a:effectLst/>
                        </a:rPr>
                        <a:t>7.1.</a:t>
                      </a:r>
                      <a:endParaRPr lang="ru-RU" sz="1200" b="0" i="0" u="none" strike="noStrike" dirty="0">
                        <a:effectLst/>
                        <a:latin typeface="Times New Roman"/>
                      </a:endParaRPr>
                    </a:p>
                  </a:txBody>
                  <a:tcPr marL="9258" marR="9258" marT="9258" marB="0" anchor="ctr"/>
                </a:tc>
                <a:tc>
                  <a:txBody>
                    <a:bodyPr/>
                    <a:lstStyle/>
                    <a:p>
                      <a:pPr algn="l" fontAlgn="ctr"/>
                      <a:r>
                        <a:rPr lang="ru-RU" sz="1200" u="none" strike="noStrike" dirty="0">
                          <a:effectLst/>
                        </a:rPr>
                        <a:t>Подпрограмма 1 "Развитие сети кооперативов всех направлений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26 460,26</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24 813,41</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93,78</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7.2.</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2 "Реализация регионально значимых направлений в сфере сельскохозяйственной кооперации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28 488,94</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28 488,94</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7.3.</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3 "Создание эффективной товаропроводящей инфраструктуры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2 550,00</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2 550,00</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7.4.</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4 "Развитие народных предприятий в Липецкой области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42 016,82</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31 861,36</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75,83</a:t>
                      </a:r>
                      <a:endParaRPr lang="ru-RU" sz="1200" b="0" i="0" u="none" strike="noStrike">
                        <a:solidFill>
                          <a:srgbClr val="333333"/>
                        </a:solidFill>
                        <a:effectLst/>
                        <a:latin typeface="Times New Roman"/>
                      </a:endParaRPr>
                    </a:p>
                  </a:txBody>
                  <a:tcPr marL="9258" marR="9258" marT="9258" marB="0" anchor="ctr"/>
                </a:tc>
              </a:tr>
              <a:tr h="601959">
                <a:tc>
                  <a:txBody>
                    <a:bodyPr/>
                    <a:lstStyle/>
                    <a:p>
                      <a:pPr algn="l" fontAlgn="b"/>
                      <a:r>
                        <a:rPr lang="ru-RU" sz="1200" b="1" u="none" strike="noStrike" dirty="0">
                          <a:effectLst/>
                        </a:rPr>
                        <a:t>8.</a:t>
                      </a:r>
                      <a:endParaRPr lang="ru-RU" sz="1200" b="1" i="0" u="none" strike="noStrike" dirty="0">
                        <a:effectLst/>
                        <a:latin typeface="Times New Roman"/>
                      </a:endParaRPr>
                    </a:p>
                  </a:txBody>
                  <a:tcPr marL="9258" marR="9258" marT="9258" marB="0" anchor="ctr"/>
                </a:tc>
                <a:tc>
                  <a:txBody>
                    <a:bodyPr/>
                    <a:lstStyle/>
                    <a:p>
                      <a:pPr algn="l" fontAlgn="ctr"/>
                      <a:r>
                        <a:rPr lang="ru-RU" sz="1200" b="1" u="none" strike="noStrike" dirty="0">
                          <a:effectLst/>
                        </a:rPr>
                        <a:t>Государственная программа Липецкой области "Обеспечение населения Липецкой области качественным жильем, социальной инфраструктурой и услугами ЖКХ"</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2 347 152,59</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2 234 689,19</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95,21</a:t>
                      </a:r>
                      <a:endParaRPr lang="ru-RU" sz="1200" b="1" i="0" u="none" strike="noStrike" dirty="0">
                        <a:solidFill>
                          <a:srgbClr val="333333"/>
                        </a:solidFill>
                        <a:effectLst/>
                        <a:latin typeface="Times New Roman"/>
                      </a:endParaRPr>
                    </a:p>
                  </a:txBody>
                  <a:tcPr marL="9258" marR="9258" marT="9258" marB="0" anchor="ctr"/>
                </a:tc>
              </a:tr>
              <a:tr h="208618">
                <a:tc>
                  <a:txBody>
                    <a:bodyPr/>
                    <a:lstStyle/>
                    <a:p>
                      <a:pPr algn="l" fontAlgn="b"/>
                      <a:r>
                        <a:rPr lang="ru-RU" sz="1200" u="none" strike="noStrike">
                          <a:effectLst/>
                        </a:rPr>
                        <a:t>8.1.</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1 "Ипотечное жилищное кредитование"</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77 268,89</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77 263,40</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99,99</a:t>
                      </a:r>
                      <a:endParaRPr lang="ru-RU" sz="1200" b="0" i="0" u="none" strike="noStrike">
                        <a:solidFill>
                          <a:srgbClr val="333333"/>
                        </a:solidFill>
                        <a:effectLst/>
                        <a:latin typeface="Times New Roman"/>
                      </a:endParaRPr>
                    </a:p>
                  </a:txBody>
                  <a:tcPr marL="9258" marR="9258" marT="9258" marB="0" anchor="ctr"/>
                </a:tc>
              </a:tr>
              <a:tr h="208618">
                <a:tc>
                  <a:txBody>
                    <a:bodyPr/>
                    <a:lstStyle/>
                    <a:p>
                      <a:pPr algn="l" fontAlgn="b"/>
                      <a:r>
                        <a:rPr lang="ru-RU" sz="1200" u="none" strike="noStrike">
                          <a:effectLst/>
                        </a:rPr>
                        <a:t>8.2.</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2 "Свой Дом"</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39 608,79</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39 608,35</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8.3.</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3 "О государственной поддержке в обеспечении жильем молодых семей"</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268 664,67</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267 596,46</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99,60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8.4.</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4 "Стимулирование жилищного строительства в Липецкой области"</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420 641,75</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351 459,62</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83,55</a:t>
                      </a:r>
                      <a:endParaRPr lang="ru-RU" sz="1200" b="0" i="0" u="none" strike="noStrike">
                        <a:solidFill>
                          <a:srgbClr val="333333"/>
                        </a:solidFill>
                        <a:effectLst/>
                        <a:latin typeface="Times New Roman"/>
                      </a:endParaRPr>
                    </a:p>
                  </a:txBody>
                  <a:tcPr marL="9258" marR="9258" marT="9258" marB="0" anchor="ctr"/>
                </a:tc>
              </a:tr>
              <a:tr h="609326">
                <a:tc>
                  <a:txBody>
                    <a:bodyPr/>
                    <a:lstStyle/>
                    <a:p>
                      <a:pPr algn="l" fontAlgn="b"/>
                      <a:r>
                        <a:rPr lang="ru-RU" sz="1200" u="none" strike="noStrike">
                          <a:effectLst/>
                        </a:rPr>
                        <a:t>8.5.</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5 "Повышение качества условий проживания населения области за счет обеспечения населенных пунктов области социальной инфраструктурой"</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593 342,34</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584 689,45</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98,54</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8.6.</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a:effectLst/>
                        </a:rPr>
                        <a:t>Подпрограмма 6 "Улучшение качества жилищного фонда, развитие и модернизация коммунальной инфраструктуры Липецкой области"</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947 626,14</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914 071,91</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96,46</a:t>
                      </a:r>
                      <a:endParaRPr lang="ru-RU" sz="1200" b="0" i="0" u="none" strike="noStrike" dirty="0">
                        <a:solidFill>
                          <a:srgbClr val="333333"/>
                        </a:solidFill>
                        <a:effectLst/>
                        <a:latin typeface="Times New Roman"/>
                      </a:endParaRPr>
                    </a:p>
                  </a:txBody>
                  <a:tcPr marL="9258" marR="9258" marT="9258" marB="0" anchor="ctr"/>
                </a:tc>
              </a:tr>
            </a:tbl>
          </a:graphicData>
        </a:graphic>
      </p:graphicFrame>
      <p:pic>
        <p:nvPicPr>
          <p:cNvPr id="5122" name="Picture 2" descr="ÐÐÐ¡ ÐÐÐ¥"/>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85400" y="2571750"/>
            <a:ext cx="1695450" cy="1695450"/>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t>22</a:t>
            </a:fld>
            <a:endParaRPr lang="ru-RU" dirty="0"/>
          </a:p>
        </p:txBody>
      </p:sp>
    </p:spTree>
    <p:extLst>
      <p:ext uri="{BB962C8B-B14F-4D97-AF65-F5344CB8AC3E}">
        <p14:creationId xmlns:p14="http://schemas.microsoft.com/office/powerpoint/2010/main" val="2267512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(5)</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653403967"/>
              </p:ext>
            </p:extLst>
          </p:nvPr>
        </p:nvGraphicFramePr>
        <p:xfrm>
          <a:off x="371475" y="971550"/>
          <a:ext cx="9420225" cy="5674501"/>
        </p:xfrm>
        <a:graphic>
          <a:graphicData uri="http://schemas.openxmlformats.org/drawingml/2006/table">
            <a:tbl>
              <a:tblPr>
                <a:tableStyleId>{8799B23B-EC83-4686-B30A-512413B5E67A}</a:tableStyleId>
              </a:tblPr>
              <a:tblGrid>
                <a:gridCol w="476557"/>
                <a:gridCol w="4995636"/>
                <a:gridCol w="1269450"/>
                <a:gridCol w="1528271"/>
                <a:gridCol w="1150311"/>
              </a:tblGrid>
              <a:tr h="632956">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32956">
                <a:tc>
                  <a:txBody>
                    <a:bodyPr/>
                    <a:lstStyle/>
                    <a:p>
                      <a:pPr algn="l" fontAlgn="b"/>
                      <a:r>
                        <a:rPr lang="ru-RU" sz="1200" b="1" u="none" strike="noStrike" dirty="0">
                          <a:effectLst/>
                        </a:rPr>
                        <a:t>9.</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"Обеспечение общественной безопасности населения и территории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864 506,85</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861 323,98</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99,63</a:t>
                      </a:r>
                      <a:endParaRPr lang="ru-RU" sz="1200" b="1" i="0" u="none" strike="noStrike" dirty="0">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"Профилактика правонарушений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28 470,90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27 821,84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97,72</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"Обеспечение безопасности дорожного движения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775,00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770,65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99,44</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"О противодействии коррупции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19 637,60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19 612,02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99,87</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4 "Комплексные меры по профилактике терроризма и экстремизма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12 120,00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12 109,85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99,92</a:t>
                      </a:r>
                      <a:endParaRPr lang="ru-RU" sz="1200" b="0" i="0" u="none" strike="noStrike">
                        <a:solidFill>
                          <a:srgbClr val="333333"/>
                        </a:solidFill>
                        <a:effectLst/>
                        <a:latin typeface="Times New Roman"/>
                      </a:endParaRPr>
                    </a:p>
                  </a:txBody>
                  <a:tcPr marL="9525" marR="9525" marT="9525" marB="0" anchor="ctr"/>
                </a:tc>
              </a:tr>
              <a:tr h="219597">
                <a:tc>
                  <a:txBody>
                    <a:bodyPr/>
                    <a:lstStyle/>
                    <a:p>
                      <a:pPr algn="l" fontAlgn="b"/>
                      <a:r>
                        <a:rPr lang="ru-RU" sz="1200" u="none" strike="noStrike">
                          <a:effectLst/>
                        </a:rPr>
                        <a:t>9.5.</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6 "Развитие мировой юстиции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225 702,18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223 656,49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99,09</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9.6.</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7 "Развитие аппаратно-программного комплекса "Безопасный город"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577 801,17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577 353,13</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99,92</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b="1" u="none" strike="noStrike" dirty="0">
                          <a:effectLst/>
                        </a:rPr>
                        <a:t>10.</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"Реализация внутренней политики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393 447,42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390 420,92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99,23</a:t>
                      </a:r>
                      <a:endParaRPr lang="ru-RU" sz="1200" b="1" i="0" u="none" strike="noStrike" dirty="0">
                        <a:solidFill>
                          <a:srgbClr val="333333"/>
                        </a:solidFill>
                        <a:effectLst/>
                        <a:latin typeface="Times New Roman"/>
                      </a:endParaRPr>
                    </a:p>
                  </a:txBody>
                  <a:tcPr marL="9525" marR="9525" marT="9525" marB="0" anchor="ctr"/>
                </a:tc>
              </a:tr>
              <a:tr h="658791">
                <a:tc>
                  <a:txBody>
                    <a:bodyPr/>
                    <a:lstStyle/>
                    <a:p>
                      <a:pPr algn="l" fontAlgn="b"/>
                      <a:r>
                        <a:rPr lang="ru-RU" sz="1200" u="none" strike="noStrike">
                          <a:effectLst/>
                        </a:rPr>
                        <a:t>10.1.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"Содействие развитию гражданского общества, патриотического воспитания населения Липецкой области и реализации молодежной политики"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132 245,83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130 581,03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98,74</a:t>
                      </a:r>
                      <a:endParaRPr lang="ru-RU" sz="1200" b="0" i="0" u="none" strike="noStrike">
                        <a:solidFill>
                          <a:srgbClr val="333333"/>
                        </a:solidFill>
                        <a:effectLst/>
                        <a:latin typeface="Times New Roman"/>
                      </a:endParaRPr>
                    </a:p>
                  </a:txBody>
                  <a:tcPr marL="9525" marR="9525" marT="9525" marB="0" anchor="ctr"/>
                </a:tc>
              </a:tr>
              <a:tr h="878388">
                <a:tc>
                  <a:txBody>
                    <a:bodyPr/>
                    <a:lstStyle/>
                    <a:p>
                      <a:pPr algn="l" fontAlgn="b"/>
                      <a:r>
                        <a:rPr lang="ru-RU" sz="1200" u="none" strike="noStrike">
                          <a:effectLst/>
                        </a:rPr>
                        <a:t>10.2.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2 "Создание условий для оперативного получения населением области информации о деятельности исполнительных органов государственной власти и социально-экономическом развитии Липецкой области"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261 201,59</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259 839,89</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99,48</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6146" name="Picture 2"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72676" y="2405062"/>
            <a:ext cx="2124074" cy="2124074"/>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t>23</a:t>
            </a:fld>
            <a:endParaRPr lang="ru-RU" dirty="0"/>
          </a:p>
        </p:txBody>
      </p:sp>
    </p:spTree>
    <p:extLst>
      <p:ext uri="{BB962C8B-B14F-4D97-AF65-F5344CB8AC3E}">
        <p14:creationId xmlns:p14="http://schemas.microsoft.com/office/powerpoint/2010/main" val="2267512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(6)</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2615023585"/>
              </p:ext>
            </p:extLst>
          </p:nvPr>
        </p:nvGraphicFramePr>
        <p:xfrm>
          <a:off x="295275" y="976313"/>
          <a:ext cx="9534525" cy="5595937"/>
        </p:xfrm>
        <a:graphic>
          <a:graphicData uri="http://schemas.openxmlformats.org/drawingml/2006/table">
            <a:tbl>
              <a:tblPr>
                <a:tableStyleId>{8799B23B-EC83-4686-B30A-512413B5E67A}</a:tableStyleId>
              </a:tblPr>
              <a:tblGrid>
                <a:gridCol w="482339"/>
                <a:gridCol w="5056251"/>
                <a:gridCol w="1284853"/>
                <a:gridCol w="1546814"/>
                <a:gridCol w="1164268"/>
              </a:tblGrid>
              <a:tr h="772397">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535949">
                <a:tc>
                  <a:txBody>
                    <a:bodyPr/>
                    <a:lstStyle/>
                    <a:p>
                      <a:pPr algn="l" fontAlgn="b"/>
                      <a:r>
                        <a:rPr lang="ru-RU" sz="1200" b="1" u="none" strike="noStrike" dirty="0">
                          <a:effectLst/>
                        </a:rPr>
                        <a:t>11.</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"Модернизация и инновационное развитие экономики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346 047,43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314 057,23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90,76</a:t>
                      </a:r>
                      <a:endParaRPr lang="ru-RU" sz="1200" b="1" i="0" u="none" strike="noStrike" dirty="0">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11.1.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"Модернизация и развитие промышленности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99 417,25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98 787,26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99,37</a:t>
                      </a:r>
                      <a:endParaRPr lang="ru-RU" sz="1200" b="0" i="0" u="none" strike="noStrike">
                        <a:solidFill>
                          <a:srgbClr val="333333"/>
                        </a:solidFill>
                        <a:effectLst/>
                        <a:latin typeface="Times New Roman"/>
                      </a:endParaRPr>
                    </a:p>
                  </a:txBody>
                  <a:tcPr marL="9525" marR="9525" marT="9525" marB="0" anchor="ctr"/>
                </a:tc>
              </a:tr>
              <a:tr h="803923">
                <a:tc>
                  <a:txBody>
                    <a:bodyPr/>
                    <a:lstStyle/>
                    <a:p>
                      <a:pPr algn="l" fontAlgn="b"/>
                      <a:r>
                        <a:rPr lang="ru-RU" sz="1200" u="none" strike="noStrike">
                          <a:effectLst/>
                        </a:rPr>
                        <a:t>11.2.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"Повышение конкурентоспособности и производительности труда в машиностроительном комплексе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1 053,47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1 053,47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11.3.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"Развитие инновационной деятельности в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11 353,72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11 353,72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11.4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4 "Развитие малого и среднего предпринимательства в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234 222,99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202 862,78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86,61</a:t>
                      </a:r>
                      <a:endParaRPr lang="ru-RU" sz="1200" b="0" i="0" u="none" strike="noStrike">
                        <a:solidFill>
                          <a:srgbClr val="333333"/>
                        </a:solidFill>
                        <a:effectLst/>
                        <a:latin typeface="Times New Roman"/>
                      </a:endParaRPr>
                    </a:p>
                  </a:txBody>
                  <a:tcPr marL="9525" marR="9525" marT="9525" marB="0" anchor="ctr"/>
                </a:tc>
              </a:tr>
              <a:tr h="535949">
                <a:tc>
                  <a:txBody>
                    <a:bodyPr/>
                    <a:lstStyle/>
                    <a:p>
                      <a:pPr algn="l" fontAlgn="b"/>
                      <a:r>
                        <a:rPr lang="ru-RU" sz="1200" b="1" u="none" strike="noStrike" dirty="0">
                          <a:effectLst/>
                        </a:rPr>
                        <a:t>12.</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"Энергоэффективность и развитие энергетики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338 232,13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287 893,17</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85,12</a:t>
                      </a:r>
                      <a:endParaRPr lang="ru-RU" sz="1200" b="1" i="0" u="none" strike="noStrike" dirty="0">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12.1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"Энергосбережение и повышение энергетической эффективности"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335 643,13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285 304,17</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85,00</a:t>
                      </a:r>
                      <a:endParaRPr lang="ru-RU" sz="1200" b="0" i="0" u="none" strike="noStrike">
                        <a:solidFill>
                          <a:srgbClr val="333333"/>
                        </a:solidFill>
                        <a:effectLst/>
                        <a:latin typeface="Times New Roman"/>
                      </a:endParaRPr>
                    </a:p>
                  </a:txBody>
                  <a:tcPr marL="9525" marR="9525" marT="9525" marB="0" anchor="ctr"/>
                </a:tc>
              </a:tr>
              <a:tr h="267974">
                <a:tc>
                  <a:txBody>
                    <a:bodyPr/>
                    <a:lstStyle/>
                    <a:p>
                      <a:pPr algn="l" fontAlgn="b"/>
                      <a:r>
                        <a:rPr lang="ru-RU" sz="1200" u="none" strike="noStrike">
                          <a:effectLst/>
                        </a:rPr>
                        <a:t>12.2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2 "Развитие и модернизация электроэнергетики"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1 000,00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1 000,00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100,00</a:t>
                      </a:r>
                      <a:endParaRPr lang="ru-RU" sz="1200" b="0" i="0" u="none" strike="noStrike" dirty="0">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12.3.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5 Развитие использования возобновляемых (альтернативных) источников энергии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1 589,00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1 589,00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100,00</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7170" name="Picture 2"/>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5549" y="2491883"/>
            <a:ext cx="1838325" cy="182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4"/>
          </p:nvPr>
        </p:nvSpPr>
        <p:spPr/>
        <p:txBody>
          <a:bodyPr/>
          <a:lstStyle/>
          <a:p>
            <a:fld id="{FAF64E77-853F-4D4F-A12C-D37084F22861}" type="slidenum">
              <a:rPr lang="ru-RU" smtClean="0"/>
              <a:t>24</a:t>
            </a:fld>
            <a:endParaRPr lang="ru-RU" dirty="0"/>
          </a:p>
        </p:txBody>
      </p:sp>
    </p:spTree>
    <p:extLst>
      <p:ext uri="{BB962C8B-B14F-4D97-AF65-F5344CB8AC3E}">
        <p14:creationId xmlns:p14="http://schemas.microsoft.com/office/powerpoint/2010/main" val="16863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(7)</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143141143"/>
              </p:ext>
            </p:extLst>
          </p:nvPr>
        </p:nvGraphicFramePr>
        <p:xfrm>
          <a:off x="180974" y="936625"/>
          <a:ext cx="9782175" cy="5757448"/>
        </p:xfrm>
        <a:graphic>
          <a:graphicData uri="http://schemas.openxmlformats.org/drawingml/2006/table">
            <a:tbl>
              <a:tblPr>
                <a:tableStyleId>{8799B23B-EC83-4686-B30A-512413B5E67A}</a:tableStyleId>
              </a:tblPr>
              <a:tblGrid>
                <a:gridCol w="494867"/>
                <a:gridCol w="5187582"/>
                <a:gridCol w="1318226"/>
                <a:gridCol w="1586991"/>
                <a:gridCol w="1194509"/>
              </a:tblGrid>
              <a:tr h="457344">
                <a:tc>
                  <a:txBody>
                    <a:bodyPr/>
                    <a:lstStyle/>
                    <a:p>
                      <a:pPr algn="ctr" fontAlgn="ctr"/>
                      <a:r>
                        <a:rPr lang="ru-RU" sz="1400" u="none" strike="noStrike" dirty="0">
                          <a:effectLst/>
                        </a:rPr>
                        <a:t>№ </a:t>
                      </a:r>
                      <a:endParaRPr lang="ru-RU" sz="1400" u="none" strike="noStrike" dirty="0" smtClean="0">
                        <a:effectLst/>
                      </a:endParaRPr>
                    </a:p>
                    <a:p>
                      <a:pPr algn="ctr" fontAlgn="ct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26512">
                <a:tc>
                  <a:txBody>
                    <a:bodyPr/>
                    <a:lstStyle/>
                    <a:p>
                      <a:pPr algn="l" fontAlgn="b"/>
                      <a:r>
                        <a:rPr lang="ru-RU" sz="1100" b="1" u="none" strike="noStrike" dirty="0">
                          <a:effectLst/>
                        </a:rPr>
                        <a:t>13.</a:t>
                      </a:r>
                      <a:endParaRPr lang="ru-RU" sz="1100" b="1" i="0" u="none" strike="noStrike" dirty="0">
                        <a:effectLst/>
                        <a:latin typeface="Times New Roman"/>
                      </a:endParaRPr>
                    </a:p>
                  </a:txBody>
                  <a:tcPr marL="7375" marR="7375" marT="7375" marB="0" anchor="ctr"/>
                </a:tc>
                <a:tc>
                  <a:txBody>
                    <a:bodyPr/>
                    <a:lstStyle/>
                    <a:p>
                      <a:pPr algn="l" fontAlgn="ctr"/>
                      <a:r>
                        <a:rPr lang="ru-RU" sz="1100" b="1" u="none" strike="noStrike" dirty="0">
                          <a:effectLst/>
                        </a:rPr>
                        <a:t>Государственная программа Липецкой области "Развитие сельского хозяйства и регулирование рынков сельскохозяйственной продукции, сырья и продовольствия Липецкой области"</a:t>
                      </a:r>
                      <a:endParaRPr lang="ru-RU" sz="1100" b="1" i="0" u="none" strike="noStrike" dirty="0">
                        <a:solidFill>
                          <a:srgbClr val="333333"/>
                        </a:solidFill>
                        <a:effectLst/>
                        <a:latin typeface="Times New Roman"/>
                      </a:endParaRPr>
                    </a:p>
                  </a:txBody>
                  <a:tcPr marL="7375" marR="7375" marT="7375" marB="0" anchor="ctr"/>
                </a:tc>
                <a:tc>
                  <a:txBody>
                    <a:bodyPr/>
                    <a:lstStyle/>
                    <a:p>
                      <a:pPr algn="r" fontAlgn="ctr"/>
                      <a:r>
                        <a:rPr lang="ru-RU" sz="1100" b="1" u="none" strike="noStrike" dirty="0">
                          <a:effectLst/>
                        </a:rPr>
                        <a:t>2 135 304,66</a:t>
                      </a:r>
                      <a:endParaRPr lang="ru-RU" sz="1100" b="1" i="0" u="none" strike="noStrike" dirty="0">
                        <a:solidFill>
                          <a:srgbClr val="333333"/>
                        </a:solidFill>
                        <a:effectLst/>
                        <a:latin typeface="Times New Roman"/>
                      </a:endParaRPr>
                    </a:p>
                  </a:txBody>
                  <a:tcPr marL="7375" marR="7375" marT="7375" marB="0" anchor="ctr"/>
                </a:tc>
                <a:tc>
                  <a:txBody>
                    <a:bodyPr/>
                    <a:lstStyle/>
                    <a:p>
                      <a:pPr algn="r" fontAlgn="ctr"/>
                      <a:r>
                        <a:rPr lang="ru-RU" sz="1100" b="1" u="none" strike="noStrike" dirty="0">
                          <a:effectLst/>
                        </a:rPr>
                        <a:t>2 093 857,38</a:t>
                      </a:r>
                      <a:endParaRPr lang="ru-RU" sz="1100" b="1" i="0" u="none" strike="noStrike" dirty="0">
                        <a:solidFill>
                          <a:srgbClr val="333333"/>
                        </a:solidFill>
                        <a:effectLst/>
                        <a:latin typeface="Times New Roman"/>
                      </a:endParaRPr>
                    </a:p>
                  </a:txBody>
                  <a:tcPr marL="7375" marR="7375" marT="7375" marB="0" anchor="ctr"/>
                </a:tc>
                <a:tc>
                  <a:txBody>
                    <a:bodyPr/>
                    <a:lstStyle/>
                    <a:p>
                      <a:pPr algn="r" fontAlgn="ctr"/>
                      <a:r>
                        <a:rPr lang="ru-RU" sz="1100" b="1" u="none" strike="noStrike" dirty="0">
                          <a:effectLst/>
                        </a:rPr>
                        <a:t>98,06</a:t>
                      </a:r>
                      <a:endParaRPr lang="ru-RU" sz="1100" b="1" i="0" u="none" strike="noStrike" dirty="0">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13.1.</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1 "Развитие отрасли растениеводства, переработки и реализации продукции растениеводства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374 336,68</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371 777,22</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99,32</a:t>
                      </a:r>
                      <a:endParaRPr lang="ru-RU" sz="1100" b="0" i="0" u="none" strike="noStrike">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13.2.</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2 "Развитие отрасли животноводства, переработки и реализации продукции животноводства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822 103,86</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820 319,30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99,78</a:t>
                      </a:r>
                      <a:endParaRPr lang="ru-RU" sz="1100" b="0" i="0" u="none" strike="noStrike">
                        <a:solidFill>
                          <a:srgbClr val="333333"/>
                        </a:solidFill>
                        <a:effectLst/>
                        <a:latin typeface="Times New Roman"/>
                      </a:endParaRPr>
                    </a:p>
                  </a:txBody>
                  <a:tcPr marL="7375" marR="7375" marT="7375" marB="0" anchor="ctr"/>
                </a:tc>
              </a:tr>
              <a:tr h="317923">
                <a:tc>
                  <a:txBody>
                    <a:bodyPr/>
                    <a:lstStyle/>
                    <a:p>
                      <a:pPr algn="l" fontAlgn="b"/>
                      <a:r>
                        <a:rPr lang="ru-RU" sz="1100" u="none" strike="noStrike">
                          <a:effectLst/>
                        </a:rPr>
                        <a:t>13.3.</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3 "Поддержка малых форм хозяйствования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74 312,92</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74 302,53</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99,99</a:t>
                      </a:r>
                      <a:endParaRPr lang="ru-RU" sz="1100" b="0" i="0" u="none" strike="noStrike">
                        <a:solidFill>
                          <a:srgbClr val="333333"/>
                        </a:solidFill>
                        <a:effectLst/>
                        <a:latin typeface="Times New Roman"/>
                      </a:endParaRPr>
                    </a:p>
                  </a:txBody>
                  <a:tcPr marL="7375" marR="7375" marT="7375" marB="0" anchor="ctr"/>
                </a:tc>
              </a:tr>
              <a:tr h="472217">
                <a:tc>
                  <a:txBody>
                    <a:bodyPr/>
                    <a:lstStyle/>
                    <a:p>
                      <a:pPr algn="l" fontAlgn="b"/>
                      <a:r>
                        <a:rPr lang="ru-RU" sz="1100" u="none" strike="noStrike">
                          <a:effectLst/>
                        </a:rPr>
                        <a:t>13.4.</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4 "Поддержка экономически значимых направлений развития сельского хозяйства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1 311,69</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1 311,69</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100,00</a:t>
                      </a:r>
                      <a:endParaRPr lang="ru-RU" sz="1100" b="0" i="0" u="none" strike="noStrike">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13.5.</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5 "Обеспечение эпизоотического и ветеринарно-санитарного благополучия на территории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385 414,50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383 855,85</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99,60</a:t>
                      </a:r>
                      <a:endParaRPr lang="ru-RU" sz="1100" b="0" i="0" u="none" strike="noStrike">
                        <a:solidFill>
                          <a:srgbClr val="333333"/>
                        </a:solidFill>
                        <a:effectLst/>
                        <a:latin typeface="Times New Roman"/>
                      </a:endParaRPr>
                    </a:p>
                  </a:txBody>
                  <a:tcPr marL="7375" marR="7375" marT="7375" marB="0" anchor="ctr"/>
                </a:tc>
              </a:tr>
              <a:tr h="634681">
                <a:tc>
                  <a:txBody>
                    <a:bodyPr/>
                    <a:lstStyle/>
                    <a:p>
                      <a:pPr algn="l" fontAlgn="b"/>
                      <a:r>
                        <a:rPr lang="ru-RU" sz="1100" u="none" strike="noStrike">
                          <a:effectLst/>
                        </a:rPr>
                        <a:t>13.6.</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6 "Развитие сельскохозяйственного производства в поселениях в части стимулирования развития заготовительной деятельности и (или) первичной переработки сельскохозяйственной продукции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7 022,20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3 180,85</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45,30</a:t>
                      </a:r>
                      <a:endParaRPr lang="ru-RU" sz="1100" b="0" i="0" u="none" strike="noStrike">
                        <a:solidFill>
                          <a:srgbClr val="333333"/>
                        </a:solidFill>
                        <a:effectLst/>
                        <a:latin typeface="Times New Roman"/>
                      </a:endParaRPr>
                    </a:p>
                  </a:txBody>
                  <a:tcPr marL="7375" marR="7375" marT="7375" marB="0" anchor="ctr"/>
                </a:tc>
              </a:tr>
              <a:tr h="317923">
                <a:tc>
                  <a:txBody>
                    <a:bodyPr/>
                    <a:lstStyle/>
                    <a:p>
                      <a:pPr algn="l" fontAlgn="b"/>
                      <a:r>
                        <a:rPr lang="ru-RU" sz="1100" u="none" strike="noStrike">
                          <a:effectLst/>
                        </a:rPr>
                        <a:t>13.7.</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7 "Устойчивое развитие сельских территорий Липецкой области на 2014 - 2017 годы и на период до 2020 года"</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391 025,08</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359 460,20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91,93</a:t>
                      </a:r>
                      <a:endParaRPr lang="ru-RU" sz="1100" b="0" i="0" u="none" strike="noStrike">
                        <a:solidFill>
                          <a:srgbClr val="333333"/>
                        </a:solidFill>
                        <a:effectLst/>
                        <a:latin typeface="Times New Roman"/>
                      </a:endParaRPr>
                    </a:p>
                  </a:txBody>
                  <a:tcPr marL="7375" marR="7375" marT="7375" marB="0" anchor="ctr"/>
                </a:tc>
              </a:tr>
              <a:tr h="317923">
                <a:tc>
                  <a:txBody>
                    <a:bodyPr/>
                    <a:lstStyle/>
                    <a:p>
                      <a:pPr algn="l" fontAlgn="b"/>
                      <a:r>
                        <a:rPr lang="ru-RU" sz="1100" u="none" strike="noStrike">
                          <a:effectLst/>
                        </a:rPr>
                        <a:t>13.8.</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8 "Развитие торговли Липецкой области на 2014 - 2016 годы и на период до 2020 года"</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27 587,00</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27 459,01</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99,54</a:t>
                      </a:r>
                      <a:endParaRPr lang="ru-RU" sz="1100" b="0" i="0" u="none" strike="noStrike">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13.9.</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9 "Развитие комплексной системы защиты прав потребителей и качества товаров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206,00</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206,00</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100,00</a:t>
                      </a:r>
                      <a:endParaRPr lang="ru-RU" sz="1100" b="0" i="0" u="none" strike="noStrike" dirty="0">
                        <a:solidFill>
                          <a:srgbClr val="333333"/>
                        </a:solidFill>
                        <a:effectLst/>
                        <a:latin typeface="Times New Roman"/>
                      </a:endParaRPr>
                    </a:p>
                  </a:txBody>
                  <a:tcPr marL="7375" marR="7375" marT="7375" marB="0" anchor="ctr"/>
                </a:tc>
              </a:tr>
              <a:tr h="634681">
                <a:tc>
                  <a:txBody>
                    <a:bodyPr/>
                    <a:lstStyle/>
                    <a:p>
                      <a:pPr algn="l" fontAlgn="b"/>
                      <a:r>
                        <a:rPr lang="ru-RU" sz="1100" u="none" strike="noStrike">
                          <a:effectLst/>
                        </a:rPr>
                        <a:t>13.10.</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a:effectLst/>
                        </a:rPr>
                        <a:t>Подпрограмма АГосударственная программа Липецкой области "Развитие сельского хозяйства и регулирование рынков сельскохозяйственной продукции, сырья и продовольствия Липецкой области"</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51 984,72</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51 984,72</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100,00</a:t>
                      </a:r>
                      <a:endParaRPr lang="ru-RU" sz="1100" b="0" i="0" u="none" strike="noStrike" dirty="0">
                        <a:solidFill>
                          <a:srgbClr val="333333"/>
                        </a:solidFill>
                        <a:effectLst/>
                        <a:latin typeface="Times New Roman"/>
                      </a:endParaRPr>
                    </a:p>
                  </a:txBody>
                  <a:tcPr marL="7375" marR="7375" marT="7375" marB="0" anchor="ctr"/>
                </a:tc>
              </a:tr>
            </a:tbl>
          </a:graphicData>
        </a:graphic>
      </p:graphicFrame>
      <p:sp>
        <p:nvSpPr>
          <p:cNvPr id="4"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191750" y="2544887"/>
            <a:ext cx="1903121" cy="193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Номер слайда 5"/>
          <p:cNvSpPr>
            <a:spLocks noGrp="1"/>
          </p:cNvSpPr>
          <p:nvPr>
            <p:ph type="sldNum" sz="quarter" idx="4"/>
          </p:nvPr>
        </p:nvSpPr>
        <p:spPr/>
        <p:txBody>
          <a:bodyPr/>
          <a:lstStyle/>
          <a:p>
            <a:fld id="{FAF64E77-853F-4D4F-A12C-D37084F22861}" type="slidenum">
              <a:rPr lang="ru-RU" smtClean="0"/>
              <a:t>25</a:t>
            </a:fld>
            <a:endParaRPr lang="ru-RU" dirty="0"/>
          </a:p>
        </p:txBody>
      </p:sp>
    </p:spTree>
    <p:extLst>
      <p:ext uri="{BB962C8B-B14F-4D97-AF65-F5344CB8AC3E}">
        <p14:creationId xmlns:p14="http://schemas.microsoft.com/office/powerpoint/2010/main" val="168632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(8)</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1346859935"/>
              </p:ext>
            </p:extLst>
          </p:nvPr>
        </p:nvGraphicFramePr>
        <p:xfrm>
          <a:off x="304800" y="971550"/>
          <a:ext cx="9534525" cy="5679812"/>
        </p:xfrm>
        <a:graphic>
          <a:graphicData uri="http://schemas.openxmlformats.org/drawingml/2006/table">
            <a:tbl>
              <a:tblPr>
                <a:tableStyleId>{8799B23B-EC83-4686-B30A-512413B5E67A}</a:tableStyleId>
              </a:tblPr>
              <a:tblGrid>
                <a:gridCol w="482339"/>
                <a:gridCol w="5056251"/>
                <a:gridCol w="1284853"/>
                <a:gridCol w="1546814"/>
                <a:gridCol w="1164268"/>
              </a:tblGrid>
              <a:tr h="608593">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422289">
                <a:tc>
                  <a:txBody>
                    <a:bodyPr/>
                    <a:lstStyle/>
                    <a:p>
                      <a:pPr algn="l" fontAlgn="b"/>
                      <a:r>
                        <a:rPr lang="ru-RU" sz="1200" b="1" u="none" strike="noStrike" dirty="0">
                          <a:effectLst/>
                        </a:rPr>
                        <a:t>14.</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"Развитие транспортной системы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4 754 666,05</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4 322 125,90</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90,90</a:t>
                      </a:r>
                      <a:endParaRPr lang="ru-RU" sz="1200" b="1" i="0" u="none" strike="noStrike" dirty="0">
                        <a:solidFill>
                          <a:srgbClr val="333333"/>
                        </a:solidFill>
                        <a:effectLst/>
                        <a:latin typeface="Times New Roman"/>
                      </a:endParaRPr>
                    </a:p>
                  </a:txBody>
                  <a:tcPr marL="9525" marR="9525" marT="9525" marB="0" anchor="ctr"/>
                </a:tc>
              </a:tr>
              <a:tr h="422289">
                <a:tc>
                  <a:txBody>
                    <a:bodyPr/>
                    <a:lstStyle/>
                    <a:p>
                      <a:pPr algn="l" fontAlgn="b"/>
                      <a:r>
                        <a:rPr lang="ru-RU" sz="1200" u="none" strike="noStrike" dirty="0">
                          <a:effectLst/>
                        </a:rPr>
                        <a:t>14.1.</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1 "Развитие дорожного комплекса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3 604 412,89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3 294 778,28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91,41</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14.2.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"Развитие пассажирского транспорта общего пользования"</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1 150 253,16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1 027 347,62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89,31</a:t>
                      </a:r>
                      <a:endParaRPr lang="ru-RU" sz="1200" b="0" i="0" u="none" strike="noStrike">
                        <a:solidFill>
                          <a:srgbClr val="333333"/>
                        </a:solidFill>
                        <a:effectLst/>
                        <a:latin typeface="Times New Roman"/>
                      </a:endParaRPr>
                    </a:p>
                  </a:txBody>
                  <a:tcPr marL="9525" marR="9525" marT="9525" marB="0" anchor="ctr"/>
                </a:tc>
              </a:tr>
              <a:tr h="409869">
                <a:tc>
                  <a:txBody>
                    <a:bodyPr/>
                    <a:lstStyle/>
                    <a:p>
                      <a:pPr algn="l" fontAlgn="b"/>
                      <a:r>
                        <a:rPr lang="ru-RU" sz="1200" b="1" u="none" strike="noStrike" dirty="0">
                          <a:effectLst/>
                        </a:rPr>
                        <a:t>15.</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"Обеспечение инвестиционной привлекательности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799 214,49</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546 938,14</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68,43</a:t>
                      </a:r>
                      <a:endParaRPr lang="ru-RU" sz="1200" b="1" i="0" u="none" strike="noStrike" dirty="0">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15.1.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"Улучшение инвестиционного климата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286 348,31</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35 454,75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12,38</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15.2.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"Создание условий для эффективного функционирования особых экономических зон"</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512 866,19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511 483,39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99,73</a:t>
                      </a:r>
                      <a:endParaRPr lang="ru-RU" sz="1200" b="0" i="0" u="none" strike="noStrike">
                        <a:solidFill>
                          <a:srgbClr val="333333"/>
                        </a:solidFill>
                        <a:effectLst/>
                        <a:latin typeface="Times New Roman"/>
                      </a:endParaRPr>
                    </a:p>
                  </a:txBody>
                  <a:tcPr marL="9525" marR="9525" marT="9525" marB="0" anchor="ctr"/>
                </a:tc>
              </a:tr>
              <a:tr h="608593">
                <a:tc>
                  <a:txBody>
                    <a:bodyPr/>
                    <a:lstStyle/>
                    <a:p>
                      <a:pPr algn="l" fontAlgn="b"/>
                      <a:r>
                        <a:rPr lang="ru-RU" sz="1200" b="1" u="none" strike="noStrike" dirty="0">
                          <a:effectLst/>
                        </a:rPr>
                        <a:t>16.</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"Охрана окружающей среды, воспроизводство и рациональное использование природных ресурсов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248 673,76</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246 390,63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99,08</a:t>
                      </a:r>
                      <a:endParaRPr lang="ru-RU" sz="1200" b="1" i="0" u="none" strike="noStrike" dirty="0">
                        <a:solidFill>
                          <a:srgbClr val="333333"/>
                        </a:solidFill>
                        <a:effectLst/>
                        <a:latin typeface="Times New Roman"/>
                      </a:endParaRPr>
                    </a:p>
                  </a:txBody>
                  <a:tcPr marL="9525" marR="9525" marT="9525" marB="0" anchor="ctr"/>
                </a:tc>
              </a:tr>
              <a:tr h="211144">
                <a:tc>
                  <a:txBody>
                    <a:bodyPr/>
                    <a:lstStyle/>
                    <a:p>
                      <a:pPr algn="l" fontAlgn="b"/>
                      <a:r>
                        <a:rPr lang="ru-RU" sz="1200" u="none" strike="noStrike">
                          <a:effectLst/>
                        </a:rPr>
                        <a:t>16.1.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"Охрана окружающей среды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132 970,64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132 320,26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99,51</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"Обращение с отходами на территории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21 579,32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21 388,45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99,12</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"Развитие водохозяйственного комплекса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24 322,02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24 322,00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4 "Развитие и использование минерально-сырьевой базы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5 020,90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4 752,08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94,65</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16.5.</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5 "Охрана, воспроизводство и рациональное использование объектов животного мира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64 780,88</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63 607,85</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98,19</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9220" name="Picture 4"/>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25063" y="2552700"/>
            <a:ext cx="1995487" cy="178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4"/>
          </p:nvPr>
        </p:nvSpPr>
        <p:spPr/>
        <p:txBody>
          <a:bodyPr/>
          <a:lstStyle/>
          <a:p>
            <a:fld id="{FAF64E77-853F-4D4F-A12C-D37084F22861}" type="slidenum">
              <a:rPr lang="ru-RU" smtClean="0"/>
              <a:t>26</a:t>
            </a:fld>
            <a:endParaRPr lang="ru-RU" dirty="0"/>
          </a:p>
        </p:txBody>
      </p:sp>
    </p:spTree>
    <p:extLst>
      <p:ext uri="{BB962C8B-B14F-4D97-AF65-F5344CB8AC3E}">
        <p14:creationId xmlns:p14="http://schemas.microsoft.com/office/powerpoint/2010/main" val="168632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(9)</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530727234"/>
              </p:ext>
            </p:extLst>
          </p:nvPr>
        </p:nvGraphicFramePr>
        <p:xfrm>
          <a:off x="285752" y="971550"/>
          <a:ext cx="9496423" cy="5581652"/>
        </p:xfrm>
        <a:graphic>
          <a:graphicData uri="http://schemas.openxmlformats.org/drawingml/2006/table">
            <a:tbl>
              <a:tblPr>
                <a:tableStyleId>{8799B23B-EC83-4686-B30A-512413B5E67A}</a:tableStyleId>
              </a:tblPr>
              <a:tblGrid>
                <a:gridCol w="480412"/>
                <a:gridCol w="5036046"/>
                <a:gridCol w="1279718"/>
                <a:gridCol w="1540632"/>
                <a:gridCol w="1159615"/>
              </a:tblGrid>
              <a:tr h="759725">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35688">
                <a:tc>
                  <a:txBody>
                    <a:bodyPr/>
                    <a:lstStyle/>
                    <a:p>
                      <a:pPr algn="l" fontAlgn="b"/>
                      <a:r>
                        <a:rPr lang="ru-RU" sz="1200" b="1" u="none" strike="noStrike" dirty="0">
                          <a:effectLst/>
                        </a:rPr>
                        <a:t>17.</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"Развитие лесного хозяйства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343 808,30</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343 396,69</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99,88</a:t>
                      </a:r>
                      <a:endParaRPr lang="ru-RU" sz="1200" b="1" i="0" u="none" strike="noStrike" dirty="0">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17.1.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"Охрана, защита и воспроизводство лесов на </a:t>
                      </a:r>
                      <a:r>
                        <a:rPr lang="ru-RU" sz="1200" u="none" strike="noStrike" dirty="0" smtClean="0">
                          <a:effectLst/>
                        </a:rPr>
                        <a:t>территории </a:t>
                      </a:r>
                      <a:r>
                        <a:rPr lang="ru-RU" sz="1200" u="none" strike="noStrike" dirty="0">
                          <a:effectLst/>
                        </a:rPr>
                        <a:t>Липецкой области в 2014 - 2020 годах"</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232 862,40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232 458,49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99,83</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17.2.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"Лесоразведение на землях иных категорий в 2014 - 2020 годах"</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110 945,90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110 938,20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99,99</a:t>
                      </a:r>
                      <a:endParaRPr lang="ru-RU" sz="1200" b="0" i="0" u="none" strike="noStrike">
                        <a:solidFill>
                          <a:srgbClr val="333333"/>
                        </a:solidFill>
                        <a:effectLst/>
                        <a:latin typeface="Times New Roman"/>
                      </a:endParaRPr>
                    </a:p>
                  </a:txBody>
                  <a:tcPr marL="9525" marR="9525" marT="9525" marB="0" anchor="ctr"/>
                </a:tc>
              </a:tr>
              <a:tr h="759725">
                <a:tc>
                  <a:txBody>
                    <a:bodyPr/>
                    <a:lstStyle/>
                    <a:p>
                      <a:pPr algn="l" fontAlgn="b"/>
                      <a:r>
                        <a:rPr lang="ru-RU" sz="1200" b="1" u="none" strike="noStrike" dirty="0">
                          <a:effectLst/>
                        </a:rPr>
                        <a:t>18.</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"Эффективное государственное управление и развитие муниципальной службы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726 675,18</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719 230,41</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98,98</a:t>
                      </a:r>
                      <a:endParaRPr lang="ru-RU" sz="1200" b="1" i="0" u="none" strike="noStrike" dirty="0">
                        <a:solidFill>
                          <a:srgbClr val="333333"/>
                        </a:solidFill>
                        <a:effectLst/>
                        <a:latin typeface="Times New Roman"/>
                      </a:endParaRPr>
                    </a:p>
                  </a:txBody>
                  <a:tcPr marL="9525" marR="9525" marT="9525" marB="0" anchor="ctr"/>
                </a:tc>
              </a:tr>
              <a:tr h="790734">
                <a:tc>
                  <a:txBody>
                    <a:bodyPr/>
                    <a:lstStyle/>
                    <a:p>
                      <a:pPr algn="l" fontAlgn="b"/>
                      <a:r>
                        <a:rPr lang="ru-RU" sz="1200" u="none" strike="noStrike">
                          <a:effectLst/>
                        </a:rPr>
                        <a:t>18.1.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"Повышение качества предоставления государственных, муниципальных и дополнительных услуг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336 027,21</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334 350,02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99,50</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18.2.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"Совершенствование государственной гражданской и муниципальной службы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23 011,82</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22 776,63</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98,98</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18.3.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3 "Формирование электронного правительства в Липецкой области"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154 987,58</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153 864,53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99,28</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18.4.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4 "Совершенствование системы управления областным имуществом и земельными участками"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212 648,57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208 239,24</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97,93</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1028" name="Picture 4"/>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061973" y="2276474"/>
            <a:ext cx="1994406" cy="211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4"/>
          </p:nvPr>
        </p:nvSpPr>
        <p:spPr/>
        <p:txBody>
          <a:bodyPr/>
          <a:lstStyle/>
          <a:p>
            <a:fld id="{FAF64E77-853F-4D4F-A12C-D37084F22861}" type="slidenum">
              <a:rPr lang="ru-RU" smtClean="0"/>
              <a:t>27</a:t>
            </a:fld>
            <a:endParaRPr lang="ru-RU" dirty="0"/>
          </a:p>
        </p:txBody>
      </p:sp>
    </p:spTree>
    <p:extLst>
      <p:ext uri="{BB962C8B-B14F-4D97-AF65-F5344CB8AC3E}">
        <p14:creationId xmlns:p14="http://schemas.microsoft.com/office/powerpoint/2010/main" val="168632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(10)</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val="2416593745"/>
              </p:ext>
            </p:extLst>
          </p:nvPr>
        </p:nvGraphicFramePr>
        <p:xfrm>
          <a:off x="295276" y="1028700"/>
          <a:ext cx="9467850" cy="5524499"/>
        </p:xfrm>
        <a:graphic>
          <a:graphicData uri="http://schemas.openxmlformats.org/drawingml/2006/table">
            <a:tbl>
              <a:tblPr>
                <a:tableStyleId>{8799B23B-EC83-4686-B30A-512413B5E67A}</a:tableStyleId>
              </a:tblPr>
              <a:tblGrid>
                <a:gridCol w="478966"/>
                <a:gridCol w="5020892"/>
                <a:gridCol w="1275868"/>
                <a:gridCol w="1535997"/>
                <a:gridCol w="1156127"/>
              </a:tblGrid>
              <a:tr h="950984">
                <a:tc>
                  <a:txBody>
                    <a:bodyPr/>
                    <a:lstStyle/>
                    <a:p>
                      <a:pPr algn="ctr" fontAlgn="ctr"/>
                      <a:r>
                        <a:rPr lang="ru-RU" sz="1400" u="none" strike="noStrike" dirty="0">
                          <a:effectLst/>
                        </a:rPr>
                        <a:t>№ </a:t>
                      </a:r>
                      <a:r>
                        <a:rPr lang="ru-RU" sz="1400" u="none" strike="noStrike" dirty="0" smtClean="0">
                          <a:effectLst/>
                        </a:rPr>
                        <a:t>п/п</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900576">
                <a:tc>
                  <a:txBody>
                    <a:bodyPr/>
                    <a:lstStyle/>
                    <a:p>
                      <a:pPr algn="l" fontAlgn="b"/>
                      <a:r>
                        <a:rPr lang="ru-RU" sz="1200" b="1" u="none" strike="noStrike" dirty="0">
                          <a:effectLst/>
                        </a:rPr>
                        <a:t>19.</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"Управление государственными финансами и государственным долгом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3 394 734,26</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3 386 776,38</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99,77</a:t>
                      </a:r>
                      <a:endParaRPr lang="ru-RU" sz="1200" b="1" i="0" u="none" strike="noStrike" dirty="0">
                        <a:solidFill>
                          <a:srgbClr val="333333"/>
                        </a:solidFill>
                        <a:effectLst/>
                        <a:latin typeface="Times New Roman"/>
                      </a:endParaRPr>
                    </a:p>
                  </a:txBody>
                  <a:tcPr marL="9525" marR="9525" marT="9525" marB="0" anchor="ctr"/>
                </a:tc>
              </a:tr>
              <a:tr h="671018">
                <a:tc>
                  <a:txBody>
                    <a:bodyPr/>
                    <a:lstStyle/>
                    <a:p>
                      <a:pPr algn="l" fontAlgn="b"/>
                      <a:r>
                        <a:rPr lang="ru-RU" sz="1200" u="none" strike="noStrike">
                          <a:effectLst/>
                        </a:rPr>
                        <a:t>19.1.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"Долгосрочное бюджетное планирование, совершенствование организации бюджетного процесса"</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139 344,96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131 387,43</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94,29</a:t>
                      </a:r>
                      <a:endParaRPr lang="ru-RU" sz="1200" b="0" i="0" u="none" strike="noStrike">
                        <a:solidFill>
                          <a:srgbClr val="333333"/>
                        </a:solidFill>
                        <a:effectLst/>
                        <a:latin typeface="Times New Roman"/>
                      </a:endParaRPr>
                    </a:p>
                  </a:txBody>
                  <a:tcPr marL="9525" marR="9525" marT="9525" marB="0" anchor="ctr"/>
                </a:tc>
              </a:tr>
              <a:tr h="582726">
                <a:tc>
                  <a:txBody>
                    <a:bodyPr/>
                    <a:lstStyle/>
                    <a:p>
                      <a:pPr algn="l" fontAlgn="b"/>
                      <a:r>
                        <a:rPr lang="ru-RU" sz="1200" u="none" strike="noStrike">
                          <a:effectLst/>
                        </a:rPr>
                        <a:t>19.2.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"Создание условий для повышения финансовой устойчивости местных бюджетов"</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2 585 056,10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2 585 056,10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582726">
                <a:tc>
                  <a:txBody>
                    <a:bodyPr/>
                    <a:lstStyle/>
                    <a:p>
                      <a:pPr algn="l" fontAlgn="b"/>
                      <a:r>
                        <a:rPr lang="ru-RU" sz="1200" u="none" strike="noStrike">
                          <a:effectLst/>
                        </a:rPr>
                        <a:t>19.3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"Управление государственным долгом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670 333,20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670 332,86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600384">
                <a:tc>
                  <a:txBody>
                    <a:bodyPr/>
                    <a:lstStyle/>
                    <a:p>
                      <a:pPr algn="l" fontAlgn="b"/>
                      <a:r>
                        <a:rPr lang="ru-RU" sz="1200" b="1" u="none" strike="noStrike" dirty="0">
                          <a:effectLst/>
                        </a:rPr>
                        <a:t>20.</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"Формирование современной городской среды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559 600,32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551 012,92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98,47</a:t>
                      </a:r>
                      <a:endParaRPr lang="ru-RU" sz="1200" b="1" i="0" u="none" strike="noStrike" dirty="0">
                        <a:solidFill>
                          <a:srgbClr val="333333"/>
                        </a:solidFill>
                        <a:effectLst/>
                        <a:latin typeface="Times New Roman"/>
                      </a:endParaRPr>
                    </a:p>
                  </a:txBody>
                  <a:tcPr marL="9525" marR="9525" marT="9525" marB="0" anchor="ctr"/>
                </a:tc>
              </a:tr>
              <a:tr h="706334">
                <a:tc>
                  <a:txBody>
                    <a:bodyPr/>
                    <a:lstStyle/>
                    <a:p>
                      <a:pPr algn="l" fontAlgn="b"/>
                      <a:r>
                        <a:rPr lang="ru-RU" sz="1200" u="none" strike="noStrike">
                          <a:effectLst/>
                        </a:rPr>
                        <a:t>20.1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"Государственная программа Липецкой области "Формирование современной городской среды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559 600,32</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551 012,92</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98,47</a:t>
                      </a:r>
                      <a:endParaRPr lang="ru-RU" sz="1200" b="0" i="0" u="none" strike="noStrike">
                        <a:solidFill>
                          <a:srgbClr val="333333"/>
                        </a:solidFill>
                        <a:effectLst/>
                        <a:latin typeface="Times New Roman"/>
                      </a:endParaRPr>
                    </a:p>
                  </a:txBody>
                  <a:tcPr marL="9525" marR="9525" marT="9525" marB="0" anchor="ctr"/>
                </a:tc>
              </a:tr>
              <a:tr h="529751">
                <a:tc>
                  <a:txBody>
                    <a:bodyPr/>
                    <a:lstStyle/>
                    <a:p>
                      <a:pPr algn="l" fontAlgn="b"/>
                      <a:r>
                        <a:rPr lang="ru-RU" sz="1200" u="none" strike="noStrike">
                          <a:effectLst/>
                        </a:rPr>
                        <a:t> </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В целом по всем программам</a:t>
                      </a:r>
                      <a:endParaRPr lang="ru-RU" sz="1200" b="1"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42 842 768,54</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40 670 404,43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94,93</a:t>
                      </a:r>
                      <a:endParaRPr lang="ru-RU" sz="1200" b="1" i="0" u="none" strike="noStrike" dirty="0">
                        <a:solidFill>
                          <a:srgbClr val="333333"/>
                        </a:solidFill>
                        <a:effectLst/>
                        <a:latin typeface="Times New Roman"/>
                      </a:endParaRPr>
                    </a:p>
                  </a:txBody>
                  <a:tcPr marL="9525" marR="9525" marT="9525" marB="0" anchor="ctr"/>
                </a:tc>
              </a:tr>
            </a:tbl>
          </a:graphicData>
        </a:graphic>
      </p:graphicFrame>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9712" y="2219325"/>
            <a:ext cx="1937151" cy="211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4"/>
          </p:nvPr>
        </p:nvSpPr>
        <p:spPr/>
        <p:txBody>
          <a:bodyPr/>
          <a:lstStyle/>
          <a:p>
            <a:fld id="{FAF64E77-853F-4D4F-A12C-D37084F22861}" type="slidenum">
              <a:rPr lang="ru-RU" smtClean="0"/>
              <a:t>28</a:t>
            </a:fld>
            <a:endParaRPr lang="ru-RU" dirty="0"/>
          </a:p>
        </p:txBody>
      </p:sp>
    </p:spTree>
    <p:extLst>
      <p:ext uri="{BB962C8B-B14F-4D97-AF65-F5344CB8AC3E}">
        <p14:creationId xmlns:p14="http://schemas.microsoft.com/office/powerpoint/2010/main" val="16863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700" y="228602"/>
            <a:ext cx="10020300" cy="485774"/>
          </a:xfrm>
        </p:spPr>
        <p:txBody>
          <a:bodyPr/>
          <a:lstStyle/>
          <a:p>
            <a:r>
              <a:rPr lang="ru-RU" sz="2000" dirty="0"/>
              <a:t>Динамика роста среднемесячной заработной платы по категориям работников ( руб.)</a:t>
            </a:r>
          </a:p>
        </p:txBody>
      </p:sp>
      <p:graphicFrame>
        <p:nvGraphicFramePr>
          <p:cNvPr id="3" name="Таблица 2"/>
          <p:cNvGraphicFramePr>
            <a:graphicFrameLocks noGrp="1"/>
          </p:cNvGraphicFramePr>
          <p:nvPr>
            <p:extLst>
              <p:ext uri="{D42A27DB-BD31-4B8C-83A1-F6EECF244321}">
                <p14:modId xmlns:p14="http://schemas.microsoft.com/office/powerpoint/2010/main" val="228661373"/>
              </p:ext>
            </p:extLst>
          </p:nvPr>
        </p:nvGraphicFramePr>
        <p:xfrm>
          <a:off x="295275" y="882650"/>
          <a:ext cx="9515474" cy="5791498"/>
        </p:xfrm>
        <a:graphic>
          <a:graphicData uri="http://schemas.openxmlformats.org/drawingml/2006/table">
            <a:tbl>
              <a:tblPr>
                <a:tableStyleId>{8799B23B-EC83-4686-B30A-512413B5E67A}</a:tableStyleId>
              </a:tblPr>
              <a:tblGrid>
                <a:gridCol w="4158022"/>
                <a:gridCol w="1339363"/>
                <a:gridCol w="1339363"/>
                <a:gridCol w="1339363"/>
                <a:gridCol w="1339363"/>
              </a:tblGrid>
              <a:tr h="288363">
                <a:tc rowSpan="2">
                  <a:txBody>
                    <a:bodyPr/>
                    <a:lstStyle/>
                    <a:p>
                      <a:pPr algn="ctr" fontAlgn="ctr"/>
                      <a:r>
                        <a:rPr lang="ru-RU" sz="1400" u="none" strike="noStrike" dirty="0">
                          <a:effectLst/>
                        </a:rPr>
                        <a:t>Категории работников</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gridSpan="4">
                  <a:txBody>
                    <a:bodyPr/>
                    <a:lstStyle/>
                    <a:p>
                      <a:pPr algn="ctr" fontAlgn="ctr"/>
                      <a:r>
                        <a:rPr lang="ru-RU" sz="1400" u="none" strike="noStrike" dirty="0">
                          <a:effectLst/>
                        </a:rPr>
                        <a:t>Среднемесячная заработная плата , руб.</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68435">
                <a:tc vMerge="1">
                  <a:txBody>
                    <a:bodyPr/>
                    <a:lstStyle/>
                    <a:p>
                      <a:endParaRPr lang="ru-RU"/>
                    </a:p>
                  </a:txBody>
                  <a:tcPr/>
                </a:tc>
                <a:tc>
                  <a:txBody>
                    <a:bodyPr/>
                    <a:lstStyle/>
                    <a:p>
                      <a:pPr algn="ctr" fontAlgn="ctr"/>
                      <a:r>
                        <a:rPr lang="ru-RU" sz="1400" u="none" strike="noStrike" dirty="0">
                          <a:effectLst/>
                        </a:rPr>
                        <a:t>2015г.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a:txBody>
                    <a:bodyPr/>
                    <a:lstStyle/>
                    <a:p>
                      <a:pPr algn="ctr" fontAlgn="ctr"/>
                      <a:r>
                        <a:rPr lang="ru-RU" sz="1400" u="none" strike="noStrike" dirty="0">
                          <a:effectLst/>
                        </a:rPr>
                        <a:t>2016г.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a:txBody>
                    <a:bodyPr/>
                    <a:lstStyle/>
                    <a:p>
                      <a:pPr algn="ctr" fontAlgn="ctr"/>
                      <a:r>
                        <a:rPr lang="ru-RU" sz="1400" u="none" strike="noStrike" dirty="0">
                          <a:effectLst/>
                        </a:rPr>
                        <a:t>2017г.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a:txBody>
                    <a:bodyPr/>
                    <a:lstStyle/>
                    <a:p>
                      <a:pPr algn="ctr" fontAlgn="ctr"/>
                      <a:r>
                        <a:rPr lang="ru-RU" sz="1400" u="none" strike="noStrike" dirty="0">
                          <a:effectLst/>
                        </a:rPr>
                        <a:t>2018г.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r>
              <a:tr h="219789">
                <a:tc gridSpan="5">
                  <a:txBody>
                    <a:bodyPr/>
                    <a:lstStyle/>
                    <a:p>
                      <a:pPr algn="ctr" fontAlgn="ctr"/>
                      <a:r>
                        <a:rPr lang="ru-RU" sz="1400" b="1" u="none" strike="noStrike" dirty="0">
                          <a:effectLst/>
                        </a:rPr>
                        <a:t>Образование</a:t>
                      </a:r>
                      <a:endParaRPr lang="ru-RU" sz="1400" b="1" i="0" u="none" strike="noStrike" dirty="0">
                        <a:solidFill>
                          <a:srgbClr val="000000"/>
                        </a:solidFill>
                        <a:effectLst/>
                        <a:latin typeface="Times New Roman"/>
                      </a:endParaRPr>
                    </a:p>
                  </a:txBody>
                  <a:tcPr marL="6701" marR="6701" marT="6701" marB="0" anchor="ctr">
                    <a:solidFill>
                      <a:schemeClr val="accent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0243">
                <a:tc>
                  <a:txBody>
                    <a:bodyPr/>
                    <a:lstStyle/>
                    <a:p>
                      <a:pPr algn="l" fontAlgn="ctr"/>
                      <a:r>
                        <a:rPr lang="ru-RU" sz="1400" u="none" strike="noStrike" dirty="0" smtClean="0">
                          <a:effectLst/>
                        </a:rPr>
                        <a:t>Педагогические работники </a:t>
                      </a:r>
                      <a:r>
                        <a:rPr lang="ru-RU" sz="1400" u="none" strike="noStrike" dirty="0">
                          <a:effectLst/>
                        </a:rPr>
                        <a:t>образовательных учреждений общего образования</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24 779</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25 056</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25 314</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27 178</a:t>
                      </a:r>
                      <a:endParaRPr lang="ru-RU" sz="1400" b="0" i="0" u="none" strike="noStrike">
                        <a:solidFill>
                          <a:srgbClr val="000000"/>
                        </a:solidFill>
                        <a:effectLst/>
                        <a:latin typeface="Times New Roman"/>
                      </a:endParaRPr>
                    </a:p>
                  </a:txBody>
                  <a:tcPr marL="6701" marR="6701" marT="6701" marB="0" anchor="ctr"/>
                </a:tc>
              </a:tr>
              <a:tr h="720908">
                <a:tc>
                  <a:txBody>
                    <a:bodyPr/>
                    <a:lstStyle/>
                    <a:p>
                      <a:pPr algn="l" fontAlgn="ctr"/>
                      <a:r>
                        <a:rPr lang="ru-RU" sz="1400" u="none" strike="noStrike" dirty="0" smtClean="0">
                          <a:effectLst/>
                        </a:rPr>
                        <a:t>Педагогические работники </a:t>
                      </a:r>
                      <a:r>
                        <a:rPr lang="ru-RU" sz="1400" u="none" strike="noStrike" dirty="0">
                          <a:effectLst/>
                        </a:rPr>
                        <a:t>дошкольных образовательных учреждений (к средней зарплате в сфере общего образования)</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21 066</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21 446</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22 230</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25 596</a:t>
                      </a:r>
                      <a:endParaRPr lang="ru-RU" sz="1400" b="0" i="0" u="none" strike="noStrike">
                        <a:solidFill>
                          <a:srgbClr val="000000"/>
                        </a:solidFill>
                        <a:effectLst/>
                        <a:latin typeface="Times New Roman"/>
                      </a:endParaRPr>
                    </a:p>
                  </a:txBody>
                  <a:tcPr marL="6701" marR="6701" marT="6701" marB="0" anchor="ctr"/>
                </a:tc>
              </a:tr>
              <a:tr h="773657">
                <a:tc>
                  <a:txBody>
                    <a:bodyPr/>
                    <a:lstStyle/>
                    <a:p>
                      <a:pPr algn="l" fontAlgn="ctr"/>
                      <a:r>
                        <a:rPr lang="ru-RU" sz="1400" u="none" strike="noStrike" dirty="0" smtClean="0">
                          <a:effectLst/>
                        </a:rPr>
                        <a:t>Педагогические работники </a:t>
                      </a:r>
                      <a:r>
                        <a:rPr lang="ru-RU" sz="1400" u="none" strike="noStrike" dirty="0">
                          <a:effectLst/>
                        </a:rPr>
                        <a:t>учреждений дополнительного образования (к среднемесячной заработной плате учителей)</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20 513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21 132</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24 870</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27 416</a:t>
                      </a:r>
                      <a:endParaRPr lang="ru-RU" sz="1400" b="0" i="0" u="none" strike="noStrike">
                        <a:solidFill>
                          <a:srgbClr val="000000"/>
                        </a:solidFill>
                        <a:effectLst/>
                        <a:latin typeface="Times New Roman"/>
                      </a:endParaRPr>
                    </a:p>
                  </a:txBody>
                  <a:tcPr marL="6701" marR="6701" marT="6701" marB="0" anchor="ctr"/>
                </a:tc>
              </a:tr>
              <a:tr h="360454">
                <a:tc>
                  <a:txBody>
                    <a:bodyPr/>
                    <a:lstStyle/>
                    <a:p>
                      <a:pPr algn="l" fontAlgn="ctr"/>
                      <a:r>
                        <a:rPr lang="ru-RU" sz="1400" u="none" strike="noStrike" dirty="0">
                          <a:effectLst/>
                        </a:rPr>
                        <a:t>Преподаватели и мастера НПО,СПО </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23 022</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23 628</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24 870</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28 451</a:t>
                      </a:r>
                      <a:endParaRPr lang="ru-RU" sz="1400" b="0" i="0" u="none" strike="noStrike">
                        <a:solidFill>
                          <a:srgbClr val="000000"/>
                        </a:solidFill>
                        <a:effectLst/>
                        <a:latin typeface="Times New Roman"/>
                      </a:endParaRPr>
                    </a:p>
                  </a:txBody>
                  <a:tcPr marL="6701" marR="6701" marT="6701" marB="0" anchor="ctr"/>
                </a:tc>
              </a:tr>
              <a:tr h="369245">
                <a:tc>
                  <a:txBody>
                    <a:bodyPr/>
                    <a:lstStyle/>
                    <a:p>
                      <a:pPr algn="l" fontAlgn="ctr"/>
                      <a:r>
                        <a:rPr lang="ru-RU" sz="1400" u="none" strike="noStrike" dirty="0" smtClean="0">
                          <a:effectLst/>
                        </a:rPr>
                        <a:t>Педагогические работники</a:t>
                      </a:r>
                      <a:r>
                        <a:rPr lang="ru-RU" sz="1400" u="none" strike="noStrike" dirty="0">
                          <a:effectLst/>
                        </a:rPr>
                        <a:t>, оказывающие социальные услуги детям-сиротам</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23 266</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23 845</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25 666</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27 516</a:t>
                      </a:r>
                      <a:endParaRPr lang="ru-RU" sz="1400" b="0" i="0" u="none" strike="noStrike">
                        <a:solidFill>
                          <a:srgbClr val="000000"/>
                        </a:solidFill>
                        <a:effectLst/>
                        <a:latin typeface="Times New Roman"/>
                      </a:endParaRPr>
                    </a:p>
                  </a:txBody>
                  <a:tcPr marL="6701" marR="6701" marT="6701" marB="0" anchor="ctr"/>
                </a:tc>
              </a:tr>
              <a:tr h="202205">
                <a:tc gridSpan="5">
                  <a:txBody>
                    <a:bodyPr/>
                    <a:lstStyle/>
                    <a:p>
                      <a:pPr algn="ctr" fontAlgn="ctr"/>
                      <a:r>
                        <a:rPr lang="ru-RU" sz="1400" b="1" u="none" strike="noStrike" dirty="0">
                          <a:effectLst/>
                        </a:rPr>
                        <a:t>Здравоохранение</a:t>
                      </a:r>
                      <a:endParaRPr lang="ru-RU" sz="1400" b="1" i="0" u="none" strike="noStrike" dirty="0">
                        <a:solidFill>
                          <a:srgbClr val="000000"/>
                        </a:solidFill>
                        <a:effectLst/>
                        <a:latin typeface="Times New Roman"/>
                      </a:endParaRPr>
                    </a:p>
                  </a:txBody>
                  <a:tcPr marL="6701" marR="6701" marT="6701" marB="0" anchor="ctr">
                    <a:solidFill>
                      <a:schemeClr val="accent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2538">
                <a:tc>
                  <a:txBody>
                    <a:bodyPr/>
                    <a:lstStyle/>
                    <a:p>
                      <a:pPr algn="l" fontAlgn="ctr"/>
                      <a:r>
                        <a:rPr lang="ru-RU" sz="1400" u="none" strike="noStrike">
                          <a:effectLst/>
                        </a:rPr>
                        <a:t>Врачи</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35 268</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36 903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40 404</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53 944</a:t>
                      </a:r>
                      <a:endParaRPr lang="ru-RU" sz="1400" b="0" i="0" u="none" strike="noStrike">
                        <a:solidFill>
                          <a:srgbClr val="000000"/>
                        </a:solidFill>
                        <a:effectLst/>
                        <a:latin typeface="Times New Roman"/>
                      </a:endParaRPr>
                    </a:p>
                  </a:txBody>
                  <a:tcPr marL="6701" marR="6701" marT="6701" marB="0" anchor="ctr"/>
                </a:tc>
              </a:tr>
              <a:tr h="254955">
                <a:tc>
                  <a:txBody>
                    <a:bodyPr/>
                    <a:lstStyle/>
                    <a:p>
                      <a:pPr algn="l" fontAlgn="ctr"/>
                      <a:r>
                        <a:rPr lang="ru-RU" sz="1400" u="none" strike="noStrike">
                          <a:effectLst/>
                        </a:rPr>
                        <a:t>Средний медперсонал</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19 224</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20 364</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21 883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27 129</a:t>
                      </a:r>
                      <a:endParaRPr lang="ru-RU" sz="1400" b="0" i="0" u="none" strike="noStrike">
                        <a:solidFill>
                          <a:srgbClr val="000000"/>
                        </a:solidFill>
                        <a:effectLst/>
                        <a:latin typeface="Times New Roman"/>
                      </a:endParaRPr>
                    </a:p>
                  </a:txBody>
                  <a:tcPr marL="6701" marR="6701" marT="6701" marB="0" anchor="ctr"/>
                </a:tc>
              </a:tr>
              <a:tr h="254955">
                <a:tc>
                  <a:txBody>
                    <a:bodyPr/>
                    <a:lstStyle/>
                    <a:p>
                      <a:pPr algn="l" fontAlgn="ctr"/>
                      <a:r>
                        <a:rPr lang="ru-RU" sz="1400" u="none" strike="noStrike">
                          <a:effectLst/>
                        </a:rPr>
                        <a:t>Младший медперсонал</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12 472</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13 388</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15 548</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26 995</a:t>
                      </a:r>
                      <a:endParaRPr lang="ru-RU" sz="1400" b="0" i="0" u="none" strike="noStrike">
                        <a:solidFill>
                          <a:srgbClr val="000000"/>
                        </a:solidFill>
                        <a:effectLst/>
                        <a:latin typeface="Times New Roman"/>
                      </a:endParaRPr>
                    </a:p>
                  </a:txBody>
                  <a:tcPr marL="6701" marR="6701" marT="6701" marB="0" anchor="ctr"/>
                </a:tc>
              </a:tr>
              <a:tr h="219789">
                <a:tc gridSpan="5">
                  <a:txBody>
                    <a:bodyPr/>
                    <a:lstStyle/>
                    <a:p>
                      <a:pPr algn="ctr" fontAlgn="ctr"/>
                      <a:r>
                        <a:rPr lang="ru-RU" sz="1400" b="1" u="none" strike="noStrike" dirty="0">
                          <a:effectLst/>
                        </a:rPr>
                        <a:t>Соцзащита</a:t>
                      </a:r>
                      <a:endParaRPr lang="ru-RU" sz="1400" b="1" i="0" u="none" strike="noStrike" dirty="0">
                        <a:solidFill>
                          <a:srgbClr val="000000"/>
                        </a:solidFill>
                        <a:effectLst/>
                        <a:latin typeface="Times New Roman"/>
                      </a:endParaRPr>
                    </a:p>
                  </a:txBody>
                  <a:tcPr marL="6701" marR="6701" marT="6701" marB="0" anchor="ctr">
                    <a:solidFill>
                      <a:schemeClr val="accent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8913">
                <a:tc>
                  <a:txBody>
                    <a:bodyPr/>
                    <a:lstStyle/>
                    <a:p>
                      <a:pPr algn="l" fontAlgn="ctr"/>
                      <a:r>
                        <a:rPr lang="ru-RU" sz="1400" u="none" strike="noStrike">
                          <a:effectLst/>
                        </a:rPr>
                        <a:t>Социальные работники</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14 817</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17 143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20 221</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27 000</a:t>
                      </a:r>
                      <a:endParaRPr lang="ru-RU" sz="1400" b="0" i="0" u="none" strike="noStrike" dirty="0">
                        <a:solidFill>
                          <a:srgbClr val="000000"/>
                        </a:solidFill>
                        <a:effectLst/>
                        <a:latin typeface="Times New Roman"/>
                      </a:endParaRPr>
                    </a:p>
                  </a:txBody>
                  <a:tcPr marL="6701" marR="6701" marT="6701" marB="0" anchor="ctr"/>
                </a:tc>
              </a:tr>
              <a:tr h="219789">
                <a:tc gridSpan="5">
                  <a:txBody>
                    <a:bodyPr/>
                    <a:lstStyle/>
                    <a:p>
                      <a:pPr algn="ctr" fontAlgn="ctr"/>
                      <a:r>
                        <a:rPr lang="ru-RU" sz="1400" b="1" u="none" strike="noStrike" dirty="0">
                          <a:effectLst/>
                        </a:rPr>
                        <a:t>Культура</a:t>
                      </a:r>
                      <a:endParaRPr lang="ru-RU" sz="1400" b="1" i="0" u="none" strike="noStrike" dirty="0">
                        <a:solidFill>
                          <a:srgbClr val="000000"/>
                        </a:solidFill>
                        <a:effectLst/>
                        <a:latin typeface="Times New Roman"/>
                      </a:endParaRPr>
                    </a:p>
                  </a:txBody>
                  <a:tcPr marL="6701" marR="6701" marT="6701" marB="0" anchor="ctr">
                    <a:solidFill>
                      <a:srgbClr val="F3B73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4412">
                <a:tc>
                  <a:txBody>
                    <a:bodyPr/>
                    <a:lstStyle/>
                    <a:p>
                      <a:pPr algn="l" fontAlgn="ctr"/>
                      <a:r>
                        <a:rPr lang="ru-RU" sz="1400" u="none" strike="noStrike">
                          <a:effectLst/>
                        </a:rPr>
                        <a:t>Работники учреждений культуры</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17 508</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18 140</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22 384</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27 596</a:t>
                      </a:r>
                      <a:endParaRPr lang="ru-RU" sz="1400" b="0" i="0" u="none" strike="noStrike" dirty="0">
                        <a:solidFill>
                          <a:srgbClr val="000000"/>
                        </a:solidFill>
                        <a:effectLst/>
                        <a:latin typeface="Times New Roman"/>
                      </a:endParaRPr>
                    </a:p>
                  </a:txBody>
                  <a:tcPr marL="6701" marR="6701" marT="6701" marB="0" anchor="ctr"/>
                </a:tc>
              </a:tr>
            </a:tbl>
          </a:graphicData>
        </a:graphic>
      </p:graphicFrame>
      <p:pic>
        <p:nvPicPr>
          <p:cNvPr id="11267" name="Picture 3"/>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3910" y="1457324"/>
            <a:ext cx="2194131" cy="211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03240" y="3667126"/>
            <a:ext cx="1474801" cy="99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4"/>
          </p:nvPr>
        </p:nvSpPr>
        <p:spPr/>
        <p:txBody>
          <a:bodyPr/>
          <a:lstStyle/>
          <a:p>
            <a:fld id="{FAF64E77-853F-4D4F-A12C-D37084F22861}" type="slidenum">
              <a:rPr lang="ru-RU" smtClean="0"/>
              <a:t>29</a:t>
            </a:fld>
            <a:endParaRPr lang="ru-RU" dirty="0"/>
          </a:p>
        </p:txBody>
      </p:sp>
    </p:spTree>
    <p:extLst>
      <p:ext uri="{BB962C8B-B14F-4D97-AF65-F5344CB8AC3E}">
        <p14:creationId xmlns:p14="http://schemas.microsoft.com/office/powerpoint/2010/main" val="3909793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Глоссарий</a:t>
            </a:r>
          </a:p>
        </p:txBody>
      </p:sp>
      <p:sp>
        <p:nvSpPr>
          <p:cNvPr id="9" name="Объект 2"/>
          <p:cNvSpPr txBox="1">
            <a:spLocks/>
          </p:cNvSpPr>
          <p:nvPr/>
        </p:nvSpPr>
        <p:spPr>
          <a:xfrm>
            <a:off x="462400" y="1068411"/>
            <a:ext cx="6195268" cy="5207655"/>
          </a:xfrm>
          <a:prstGeom prst="rect">
            <a:avLst/>
          </a:prstGeom>
        </p:spPr>
        <p:txBody>
          <a:bodyPr vert="horz" lIns="91440" tIns="45720" rIns="91440" bIns="45720" rtlCol="0" anchor="ctr" anchorCtr="0">
            <a:normAutofit fontScale="6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Бюджетный процесс </a:t>
            </a:r>
            <a:r>
              <a:rPr kumimoji="0" lang="ru-RU" sz="2400" b="0" i="0" u="none" strike="noStrike" kern="1200" cap="none" spc="0" normalizeH="0" baseline="0" noProof="0" dirty="0" smtClean="0">
                <a:ln>
                  <a:noFill/>
                </a:ln>
                <a:solidFill>
                  <a:srgbClr val="4F271C"/>
                </a:solidFill>
                <a:effectLst/>
                <a:uLnTx/>
                <a:uFillTx/>
                <a:latin typeface="Times New Roman"/>
              </a:rPr>
              <a:t>– ежегодное составление, рассмотрение, утверждение и исполнение бюджета, а также рассмотрение и утверждение бюджетной отчетности.</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sng"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Межбюджетные трансферты </a:t>
            </a:r>
            <a:r>
              <a:rPr kumimoji="0" lang="ru-RU" sz="2400" b="0" i="0" u="none" strike="noStrike" kern="1200" cap="none" spc="0" normalizeH="0" baseline="0" noProof="0" dirty="0" smtClean="0">
                <a:ln>
                  <a:noFill/>
                </a:ln>
                <a:solidFill>
                  <a:srgbClr val="4F271C"/>
                </a:solidFill>
                <a:effectLst/>
                <a:uLnTx/>
                <a:uFillTx/>
                <a:latin typeface="Times New Roman"/>
              </a:rPr>
              <a:t>– денежные средства, перечисляемые из одного бюджета бюджетной системы Российской Федерации другому.</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0" i="0" u="none" strike="noStrike" kern="1200" cap="none" spc="0" normalizeH="0" baseline="0" noProof="0" dirty="0" smtClean="0">
                <a:ln>
                  <a:noFill/>
                </a:ln>
                <a:solidFill>
                  <a:srgbClr val="4F271C"/>
                </a:solidFill>
                <a:effectLst/>
                <a:uLnTx/>
                <a:uFillTx/>
                <a:latin typeface="Times New Roman"/>
              </a:rPr>
              <a:t>Виды межбюджетных трансфертов:</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200" b="0" i="0" u="none" strike="noStrike" kern="1200" cap="none" spc="0" normalizeH="0" baseline="0" noProof="0" dirty="0" smtClean="0">
                <a:ln>
                  <a:noFill/>
                </a:ln>
                <a:solidFill>
                  <a:srgbClr val="4F271C"/>
                </a:solidFill>
                <a:effectLst/>
                <a:uLnTx/>
                <a:uFillTx/>
                <a:latin typeface="Times New Roman"/>
              </a:rPr>
              <a:t>- дотации (от латинского – дар, пожертвование) – предоставляются бюджету на безвозмездной и безвозвратной основе без установления направлений и (или) условий их использования.</a:t>
            </a: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200" b="0" i="0" u="none" strike="noStrike" kern="1200" cap="none" spc="0" normalizeH="0" baseline="0" noProof="0" dirty="0" smtClean="0">
              <a:ln>
                <a:noFill/>
              </a:ln>
              <a:solidFill>
                <a:srgbClr val="4F271C"/>
              </a:solidFill>
              <a:effectLst/>
              <a:uLnTx/>
              <a:uFillTx/>
              <a:latin typeface="Times New Roman"/>
            </a:endParaRP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200" b="0" i="0" u="none" strike="noStrike" kern="1200" cap="none" spc="0" normalizeH="0" baseline="0" noProof="0" dirty="0" smtClean="0">
                <a:ln>
                  <a:noFill/>
                </a:ln>
                <a:solidFill>
                  <a:srgbClr val="4F271C"/>
                </a:solidFill>
                <a:effectLst/>
                <a:uLnTx/>
                <a:uFillTx/>
                <a:latin typeface="Times New Roman"/>
              </a:rPr>
              <a:t>-субвенции (от латинского - приходить на помощь, помогать) – предоставляются бюджету в целях финансового обеспечения расходных обязательств муниципального образования, возникших при выполнении «переданных» ему государственных полномочий.</a:t>
            </a: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200" b="0" i="0" u="none" strike="noStrike" kern="1200" cap="none" spc="0" normalizeH="0" baseline="0" noProof="0" dirty="0" smtClean="0">
              <a:ln>
                <a:noFill/>
              </a:ln>
              <a:solidFill>
                <a:srgbClr val="4F271C"/>
              </a:solidFill>
              <a:effectLst/>
              <a:uLnTx/>
              <a:uFillTx/>
              <a:latin typeface="Times New Roman"/>
            </a:endParaRP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200" b="0" i="0" u="none" strike="noStrike" kern="1200" cap="none" spc="0" normalizeH="0" baseline="0" noProof="0" dirty="0" smtClean="0">
                <a:ln>
                  <a:noFill/>
                </a:ln>
                <a:solidFill>
                  <a:srgbClr val="4F271C"/>
                </a:solidFill>
                <a:effectLst/>
                <a:uLnTx/>
                <a:uFillTx/>
                <a:latin typeface="Times New Roman"/>
              </a:rPr>
              <a:t>- субсидии (от латинского – поддержка) -  предоставляются бюджету в целях </a:t>
            </a:r>
            <a:r>
              <a:rPr kumimoji="0" lang="ru-RU" sz="2200" b="0" i="0" u="none" strike="noStrike" kern="1200" cap="none" spc="0" normalizeH="0" baseline="0" noProof="0" dirty="0" err="1" smtClean="0">
                <a:ln>
                  <a:noFill/>
                </a:ln>
                <a:solidFill>
                  <a:srgbClr val="4F271C"/>
                </a:solidFill>
                <a:effectLst/>
                <a:uLnTx/>
                <a:uFillTx/>
                <a:latin typeface="Times New Roman"/>
              </a:rPr>
              <a:t>софинансирования</a:t>
            </a:r>
            <a:r>
              <a:rPr kumimoji="0" lang="ru-RU" sz="2200" b="0" i="0" u="none" strike="noStrike" kern="1200" cap="none" spc="0" normalizeH="0" baseline="0" noProof="0" dirty="0" smtClean="0">
                <a:ln>
                  <a:noFill/>
                </a:ln>
                <a:solidFill>
                  <a:srgbClr val="4F271C"/>
                </a:solidFill>
                <a:effectLst/>
                <a:uLnTx/>
                <a:uFillTx/>
                <a:latin typeface="Times New Roman"/>
              </a:rPr>
              <a:t> расходных обязательств, возникающих при выполнении полномочий местного значения.</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ru-RU" sz="2400" b="0" i="0" u="none" strike="noStrike" kern="1200" cap="none" spc="0" normalizeH="0" baseline="0" noProof="0" dirty="0">
              <a:ln>
                <a:noFill/>
              </a:ln>
              <a:solidFill>
                <a:srgbClr val="4F271C"/>
              </a:solidFill>
              <a:effectLst/>
              <a:uLnTx/>
              <a:uFillTx/>
              <a:latin typeface="Times New Roman"/>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042" y="857251"/>
            <a:ext cx="4052134" cy="276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043" y="3994075"/>
            <a:ext cx="2186908" cy="228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4"/>
          </p:nvPr>
        </p:nvSpPr>
        <p:spPr/>
        <p:txBody>
          <a:bodyPr/>
          <a:lstStyle/>
          <a:p>
            <a:fld id="{FAF64E77-853F-4D4F-A12C-D37084F22861}" type="slidenum">
              <a:rPr lang="ru-RU" smtClean="0"/>
              <a:t>3</a:t>
            </a:fld>
            <a:endParaRPr lang="ru-RU" dirty="0"/>
          </a:p>
        </p:txBody>
      </p:sp>
    </p:spTree>
    <p:extLst>
      <p:ext uri="{BB962C8B-B14F-4D97-AF65-F5344CB8AC3E}">
        <p14:creationId xmlns:p14="http://schemas.microsoft.com/office/powerpoint/2010/main" val="287165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Обеспечение жильем детей-сирот</a:t>
            </a:r>
          </a:p>
        </p:txBody>
      </p:sp>
      <p:sp>
        <p:nvSpPr>
          <p:cNvPr id="4" name="Прямоугольник 3"/>
          <p:cNvSpPr/>
          <p:nvPr/>
        </p:nvSpPr>
        <p:spPr>
          <a:xfrm>
            <a:off x="1619251" y="1396369"/>
            <a:ext cx="9163050" cy="2585323"/>
          </a:xfrm>
          <a:prstGeom prst="rect">
            <a:avLst/>
          </a:prstGeom>
        </p:spPr>
        <p:txBody>
          <a:bodyPr wrap="square">
            <a:spAutoFit/>
          </a:bodyPr>
          <a:lstStyle/>
          <a:p>
            <a:pPr algn="just"/>
            <a:r>
              <a:rPr lang="ru-RU" dirty="0"/>
              <a:t>В 2018 году на обеспечение детей-сирот, детей, оставшихся без попечения родителей, лиц из их числа жилыми помещениями специализированного жилищного фонда выделено </a:t>
            </a:r>
            <a:r>
              <a:rPr lang="ru-RU" dirty="0" smtClean="0"/>
              <a:t>320,2 млн. рублей.</a:t>
            </a:r>
          </a:p>
          <a:p>
            <a:pPr algn="just"/>
            <a:endParaRPr lang="ru-RU" dirty="0"/>
          </a:p>
          <a:p>
            <a:pPr algn="just"/>
            <a:endParaRPr lang="ru-RU" dirty="0"/>
          </a:p>
          <a:p>
            <a:pPr algn="just"/>
            <a:r>
              <a:rPr lang="ru-RU" dirty="0"/>
              <a:t>Всего в 2018 году для детей-сирот, детей, оставшихся без попечения родителей, и лиц из их числа приобретено 233 квартиры, в том числе за счет средств федерального бюджета приобретено 68 квартир.</a:t>
            </a:r>
          </a:p>
          <a:p>
            <a:pPr algn="just"/>
            <a:endParaRPr lang="ru-RU" dirty="0"/>
          </a:p>
        </p:txBody>
      </p:sp>
      <p:pic>
        <p:nvPicPr>
          <p:cNvPr id="1026" name="Picture 2" descr="C:\Users\u2051n13\Desktop\f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4424362"/>
            <a:ext cx="3127506" cy="20812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2051n13\Desktop\666645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49" y="4424362"/>
            <a:ext cx="3138879" cy="2081213"/>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t>30</a:t>
            </a:fld>
            <a:endParaRPr lang="ru-RU" dirty="0"/>
          </a:p>
        </p:txBody>
      </p:sp>
    </p:spTree>
    <p:extLst>
      <p:ext uri="{BB962C8B-B14F-4D97-AF65-F5344CB8AC3E}">
        <p14:creationId xmlns:p14="http://schemas.microsoft.com/office/powerpoint/2010/main" val="2269467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172770" y="2438400"/>
            <a:ext cx="5846473" cy="830997"/>
          </a:xfrm>
          <a:prstGeom prst="rect">
            <a:avLst/>
          </a:prstGeom>
          <a:no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4800" dirty="0" smtClean="0">
                <a:solidFill>
                  <a:srgbClr val="595959"/>
                </a:solidFill>
                <a:ea typeface="Montserrat"/>
                <a:cs typeface="Montserrat"/>
              </a:rPr>
              <a:t>Спасибо за внимание</a:t>
            </a:r>
            <a:endParaRPr lang="en-US" altLang="ru-RU" sz="4800" dirty="0">
              <a:solidFill>
                <a:srgbClr val="595959"/>
              </a:solidFill>
              <a:ea typeface="Montserrat"/>
              <a:cs typeface="Montserrat"/>
            </a:endParaRPr>
          </a:p>
        </p:txBody>
      </p:sp>
    </p:spTree>
    <p:extLst>
      <p:ext uri="{BB962C8B-B14F-4D97-AF65-F5344CB8AC3E}">
        <p14:creationId xmlns:p14="http://schemas.microsoft.com/office/powerpoint/2010/main" val="384131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589" y="228601"/>
            <a:ext cx="10242885" cy="588961"/>
          </a:xfrm>
        </p:spPr>
        <p:txBody>
          <a:bodyPr/>
          <a:lstStyle/>
          <a:p>
            <a:r>
              <a:rPr lang="ru-RU" sz="2800" b="1" dirty="0"/>
              <a:t>Административно-территориальное деление Липецкой области</a:t>
            </a:r>
          </a:p>
        </p:txBody>
      </p:sp>
      <p:sp>
        <p:nvSpPr>
          <p:cNvPr id="12" name="Объект 2"/>
          <p:cNvSpPr txBox="1">
            <a:spLocks/>
          </p:cNvSpPr>
          <p:nvPr/>
        </p:nvSpPr>
        <p:spPr>
          <a:xfrm>
            <a:off x="571499" y="858254"/>
            <a:ext cx="11323721" cy="810126"/>
          </a:xfrm>
          <a:prstGeom prst="rect">
            <a:avLst/>
          </a:prstGeom>
        </p:spPr>
        <p:txBody>
          <a:bodyPr vert="horz" lIns="91440" tIns="45720" rIns="91440" bIns="45720" rtlCol="0" anchor="ctr"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922122"/>
              </a:buClr>
              <a:buSzTx/>
              <a:buFont typeface="Arial" pitchFamily="34" charset="0"/>
              <a:buNone/>
              <a:tabLst/>
              <a:defRPr/>
            </a:pPr>
            <a:r>
              <a:rPr kumimoji="0" lang="ru-RU" sz="2400" b="0" i="0" u="none" strike="noStrike" kern="1200" cap="none" spc="0" normalizeH="0" baseline="0" noProof="0" dirty="0" smtClean="0">
                <a:ln>
                  <a:noFill/>
                </a:ln>
                <a:solidFill>
                  <a:srgbClr val="4F271C"/>
                </a:solidFill>
                <a:effectLst/>
                <a:uLnTx/>
                <a:uFillTx/>
                <a:latin typeface="Times New Roman"/>
              </a:rPr>
              <a:t>Липецкая область входит в состав Центрального федерального округа. Система органов государственной власти определяется Уставом Липецкой области. Государственную власть осуществляют Липецкий областной Совет депутатов, администрация области, иные органы государственной власти, образуемые в соответствии с Уставом Липецкой области</a:t>
            </a:r>
            <a:endParaRPr kumimoji="0" lang="ru-RU" sz="2400" b="0" i="0" u="none" strike="noStrike" kern="1200" cap="none" spc="0" normalizeH="0" baseline="0" noProof="0" dirty="0">
              <a:ln>
                <a:noFill/>
              </a:ln>
              <a:solidFill>
                <a:srgbClr val="4F271C"/>
              </a:solidFill>
              <a:effectLst/>
              <a:uLnTx/>
              <a:uFillTx/>
              <a:latin typeface="Times New Roman"/>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811174337"/>
              </p:ext>
            </p:extLst>
          </p:nvPr>
        </p:nvGraphicFramePr>
        <p:xfrm>
          <a:off x="3495890" y="1796716"/>
          <a:ext cx="4889853" cy="497205"/>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4889853"/>
              </a:tblGrid>
              <a:tr h="364323">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a:effectLst/>
                        </a:rPr>
                        <a:t>Консолидированный бюджет </a:t>
                      </a:r>
                      <a:endParaRPr lang="ru-RU" sz="1600" b="1" u="none" strike="noStrike" dirty="0" smtClean="0">
                        <a:effectLst/>
                      </a:endParaRPr>
                    </a:p>
                    <a:p>
                      <a:pPr algn="ctr" fontAlgn="ctr"/>
                      <a:r>
                        <a:rPr lang="ru-RU" sz="1600" b="1" u="none" strike="noStrike" dirty="0" smtClean="0">
                          <a:effectLst/>
                        </a:rPr>
                        <a:t>Липецкой </a:t>
                      </a:r>
                      <a:r>
                        <a:rPr lang="ru-RU" sz="1600" b="1" u="none" strike="noStrike" dirty="0">
                          <a:effectLst/>
                        </a:rPr>
                        <a:t>области</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935114939"/>
              </p:ext>
            </p:extLst>
          </p:nvPr>
        </p:nvGraphicFramePr>
        <p:xfrm>
          <a:off x="403391" y="2598821"/>
          <a:ext cx="5010819" cy="513347"/>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5010819"/>
              </a:tblGrid>
              <a:tr h="513347">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smtClean="0">
                          <a:effectLst/>
                        </a:rPr>
                        <a:t>Бюджет Липецкой области (областной бюджет)</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299127151"/>
              </p:ext>
            </p:extLst>
          </p:nvPr>
        </p:nvGraphicFramePr>
        <p:xfrm>
          <a:off x="6737684" y="2590800"/>
          <a:ext cx="4827920" cy="497205"/>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4827920"/>
              </a:tblGrid>
              <a:tr h="454378">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smtClean="0">
                          <a:effectLst/>
                        </a:rPr>
                        <a:t>Бюджет </a:t>
                      </a:r>
                      <a:r>
                        <a:rPr lang="ru-RU" sz="1600" b="1" u="none" strike="noStrike" baseline="0" dirty="0" smtClean="0">
                          <a:effectLst/>
                        </a:rPr>
                        <a:t>т</a:t>
                      </a:r>
                      <a:r>
                        <a:rPr lang="ru-RU" sz="1600" b="1" u="none" strike="noStrike" dirty="0" smtClean="0">
                          <a:effectLst/>
                        </a:rPr>
                        <a:t>ерриториального фонда</a:t>
                      </a:r>
                      <a:r>
                        <a:rPr lang="ru-RU" sz="1600" b="1" u="none" strike="noStrike" baseline="0" dirty="0" smtClean="0">
                          <a:effectLst/>
                        </a:rPr>
                        <a:t> </a:t>
                      </a:r>
                      <a:r>
                        <a:rPr lang="ru-RU" sz="1600" b="1" u="none" strike="noStrike" dirty="0" smtClean="0">
                          <a:effectLst/>
                        </a:rPr>
                        <a:t>обязательного медицинского страхования</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3335456855"/>
              </p:ext>
            </p:extLst>
          </p:nvPr>
        </p:nvGraphicFramePr>
        <p:xfrm>
          <a:off x="3576100" y="3379440"/>
          <a:ext cx="4848881" cy="497205"/>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4848881"/>
              </a:tblGrid>
              <a:tr h="364323">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smtClean="0">
                          <a:effectLst/>
                        </a:rPr>
                        <a:t>Бюджеты муниципальных образований  </a:t>
                      </a:r>
                      <a:endParaRPr lang="en-US" sz="1600" b="1" u="none" strike="noStrike" dirty="0" smtClean="0">
                        <a:effectLst/>
                      </a:endParaRPr>
                    </a:p>
                    <a:p>
                      <a:pPr algn="ctr" fontAlgn="ctr"/>
                      <a:r>
                        <a:rPr lang="ru-RU" sz="1600" b="1" u="none" strike="noStrike" dirty="0" smtClean="0">
                          <a:effectLst/>
                        </a:rPr>
                        <a:t>312</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21919097"/>
              </p:ext>
            </p:extLst>
          </p:nvPr>
        </p:nvGraphicFramePr>
        <p:xfrm>
          <a:off x="772361" y="4068144"/>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 </a:t>
                      </a:r>
                      <a:endParaRPr lang="en-US" sz="1600" u="none" strike="noStrike" dirty="0" smtClean="0">
                        <a:effectLst/>
                      </a:endParaRPr>
                    </a:p>
                    <a:p>
                      <a:pPr algn="ctr" fontAlgn="ctr"/>
                      <a:r>
                        <a:rPr lang="ru-RU" sz="1600" u="none" strike="noStrike" dirty="0" smtClean="0">
                          <a:effectLst/>
                        </a:rPr>
                        <a:t>муниципальных районов   </a:t>
                      </a:r>
                      <a:endParaRPr lang="en-US" sz="1600" u="none" strike="noStrike" dirty="0" smtClean="0">
                        <a:effectLst/>
                      </a:endParaRPr>
                    </a:p>
                    <a:p>
                      <a:pPr algn="ctr" fontAlgn="ctr"/>
                      <a:r>
                        <a:rPr lang="ru-RU" sz="1600" u="none" strike="noStrike" dirty="0" smtClean="0">
                          <a:effectLst/>
                        </a:rPr>
                        <a:t>18</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2811799435"/>
              </p:ext>
            </p:extLst>
          </p:nvPr>
        </p:nvGraphicFramePr>
        <p:xfrm>
          <a:off x="6524219" y="4050486"/>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a:t>
                      </a:r>
                      <a:endParaRPr lang="en-US" sz="1600" u="none" strike="noStrike" dirty="0" smtClean="0">
                        <a:effectLst/>
                      </a:endParaRPr>
                    </a:p>
                    <a:p>
                      <a:pPr algn="ctr" fontAlgn="ctr"/>
                      <a:r>
                        <a:rPr lang="ru-RU" sz="1600" u="none" strike="noStrike" dirty="0" smtClean="0">
                          <a:effectLst/>
                        </a:rPr>
                        <a:t> городских округов</a:t>
                      </a:r>
                      <a:endParaRPr lang="en-US" sz="1600" u="none" strike="noStrike" dirty="0" smtClean="0">
                        <a:effectLst/>
                      </a:endParaRPr>
                    </a:p>
                    <a:p>
                      <a:pPr algn="ctr" fontAlgn="ctr"/>
                      <a:r>
                        <a:rPr lang="ru-RU" sz="1600" u="none" strike="noStrike" dirty="0" smtClean="0">
                          <a:effectLst/>
                        </a:rPr>
                        <a:t>2</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4081799514"/>
              </p:ext>
            </p:extLst>
          </p:nvPr>
        </p:nvGraphicFramePr>
        <p:xfrm>
          <a:off x="772361" y="5204411"/>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 </a:t>
                      </a:r>
                      <a:endParaRPr lang="en-US" sz="1600" u="none" strike="noStrike" dirty="0" smtClean="0">
                        <a:effectLst/>
                      </a:endParaRPr>
                    </a:p>
                    <a:p>
                      <a:pPr algn="ctr" fontAlgn="ctr"/>
                      <a:r>
                        <a:rPr lang="ru-RU" sz="1600" u="none" strike="noStrike" dirty="0" smtClean="0">
                          <a:effectLst/>
                        </a:rPr>
                        <a:t>сельских поселений</a:t>
                      </a:r>
                      <a:endParaRPr lang="en-US" sz="1600" u="none" strike="noStrike" dirty="0" smtClean="0">
                        <a:effectLst/>
                      </a:endParaRPr>
                    </a:p>
                    <a:p>
                      <a:pPr algn="ctr" fontAlgn="ctr"/>
                      <a:r>
                        <a:rPr lang="ru-RU" sz="1600" u="none" strike="noStrike" dirty="0" smtClean="0">
                          <a:effectLst/>
                        </a:rPr>
                        <a:t>286</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2180343536"/>
              </p:ext>
            </p:extLst>
          </p:nvPr>
        </p:nvGraphicFramePr>
        <p:xfrm>
          <a:off x="6532240" y="5194775"/>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 </a:t>
                      </a:r>
                      <a:endParaRPr lang="en-US" sz="1600" u="none" strike="noStrike" dirty="0" smtClean="0">
                        <a:effectLst/>
                      </a:endParaRPr>
                    </a:p>
                    <a:p>
                      <a:pPr algn="ctr" fontAlgn="ctr"/>
                      <a:r>
                        <a:rPr lang="ru-RU" sz="1600" u="none" strike="noStrike" dirty="0" smtClean="0">
                          <a:effectLst/>
                        </a:rPr>
                        <a:t>городских поселений</a:t>
                      </a:r>
                      <a:endParaRPr lang="en-US" sz="1600" u="none" strike="noStrike" dirty="0" smtClean="0">
                        <a:effectLst/>
                      </a:endParaRPr>
                    </a:p>
                    <a:p>
                      <a:pPr algn="ctr" fontAlgn="ctr"/>
                      <a:r>
                        <a:rPr lang="ru-RU" sz="1600" u="none" strike="noStrike" dirty="0" smtClean="0">
                          <a:effectLst/>
                        </a:rPr>
                        <a:t>6</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sp>
        <p:nvSpPr>
          <p:cNvPr id="4" name="Номер слайда 3"/>
          <p:cNvSpPr>
            <a:spLocks noGrp="1"/>
          </p:cNvSpPr>
          <p:nvPr>
            <p:ph type="sldNum" sz="quarter" idx="4"/>
          </p:nvPr>
        </p:nvSpPr>
        <p:spPr/>
        <p:txBody>
          <a:bodyPr/>
          <a:lstStyle/>
          <a:p>
            <a:fld id="{FAF64E77-853F-4D4F-A12C-D37084F22861}" type="slidenum">
              <a:rPr lang="ru-RU" smtClean="0"/>
              <a:t>4</a:t>
            </a:fld>
            <a:endParaRPr lang="ru-RU" dirty="0"/>
          </a:p>
        </p:txBody>
      </p:sp>
    </p:spTree>
    <p:extLst>
      <p:ext uri="{BB962C8B-B14F-4D97-AF65-F5344CB8AC3E}">
        <p14:creationId xmlns:p14="http://schemas.microsoft.com/office/powerpoint/2010/main" val="3470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 управлении финансов</a:t>
            </a:r>
          </a:p>
        </p:txBody>
      </p:sp>
      <p:graphicFrame>
        <p:nvGraphicFramePr>
          <p:cNvPr id="3" name="Содержимое 12"/>
          <p:cNvGraphicFramePr>
            <a:graphicFrameLocks/>
          </p:cNvGraphicFramePr>
          <p:nvPr>
            <p:extLst>
              <p:ext uri="{D42A27DB-BD31-4B8C-83A1-F6EECF244321}">
                <p14:modId xmlns:p14="http://schemas.microsoft.com/office/powerpoint/2010/main" val="2000891931"/>
              </p:ext>
            </p:extLst>
          </p:nvPr>
        </p:nvGraphicFramePr>
        <p:xfrm>
          <a:off x="551936" y="2716224"/>
          <a:ext cx="8097794" cy="3566822"/>
        </p:xfrm>
        <a:graphic>
          <a:graphicData uri="http://schemas.openxmlformats.org/drawingml/2006/table">
            <a:tbl>
              <a:tblPr firstRow="1" bandRow="1">
                <a:tableStyleId>{9DCAF9ED-07DC-4A11-8D7F-57B35C25682E}</a:tableStyleId>
              </a:tblPr>
              <a:tblGrid>
                <a:gridCol w="2918973"/>
                <a:gridCol w="5178821"/>
              </a:tblGrid>
              <a:tr h="349986">
                <a:tc gridSpan="2">
                  <a:txBody>
                    <a:bodyPr/>
                    <a:lstStyle/>
                    <a:p>
                      <a:pPr algn="ctr"/>
                      <a:r>
                        <a:rPr lang="ru-RU" sz="2400" b="1" dirty="0" smtClean="0"/>
                        <a:t>Контактная информация</a:t>
                      </a:r>
                      <a:endParaRPr lang="ru-RU" sz="2400" b="1" dirty="0"/>
                    </a:p>
                  </a:txBody>
                  <a:tcPr marL="144000" marR="7243" marT="7242" marB="0" anchor="ctr"/>
                </a:tc>
                <a:tc hMerge="1">
                  <a:txBody>
                    <a:bodyPr/>
                    <a:lstStyle/>
                    <a:p>
                      <a:endParaRPr lang="ru-RU" sz="2400" b="1" dirty="0"/>
                    </a:p>
                  </a:txBody>
                  <a:tcPr marL="144000" marR="7243" marT="7242" marB="0" anchor="ctr"/>
                </a:tc>
              </a:tr>
              <a:tr h="313120">
                <a:tc>
                  <a:txBody>
                    <a:bodyPr/>
                    <a:lstStyle/>
                    <a:p>
                      <a:pPr algn="l" fontAlgn="b"/>
                      <a:r>
                        <a:rPr lang="ru-RU" sz="1600" u="none" strike="noStrike" dirty="0" smtClean="0"/>
                        <a:t>Адрес</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a:t>398000, г. Липецк пл. Плеханова, 4</a:t>
                      </a:r>
                      <a:endParaRPr lang="ru-RU" sz="1600" b="1" i="0" u="none" strike="noStrike" dirty="0">
                        <a:solidFill>
                          <a:schemeClr val="accent3">
                            <a:lumMod val="75000"/>
                          </a:schemeClr>
                        </a:solidFill>
                        <a:latin typeface="Arial"/>
                      </a:endParaRPr>
                    </a:p>
                  </a:txBody>
                  <a:tcPr marL="144000" marR="7243" marT="7242" marB="0" anchor="ctr"/>
                </a:tc>
              </a:tr>
              <a:tr h="313120">
                <a:tc>
                  <a:txBody>
                    <a:bodyPr/>
                    <a:lstStyle/>
                    <a:p>
                      <a:pPr algn="l" fontAlgn="b"/>
                      <a:r>
                        <a:rPr lang="ru-RU" sz="1600" u="none" strike="noStrike" dirty="0"/>
                        <a:t>Телефон, факс</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a:t>368-470, 368-427</a:t>
                      </a:r>
                      <a:endParaRPr lang="ru-RU" sz="1600" b="1" i="0" u="none" strike="noStrike" dirty="0">
                        <a:solidFill>
                          <a:schemeClr val="accent3">
                            <a:lumMod val="75000"/>
                          </a:schemeClr>
                        </a:solidFill>
                        <a:latin typeface="Arial"/>
                      </a:endParaRPr>
                    </a:p>
                  </a:txBody>
                  <a:tcPr marL="144000" marR="7243" marT="7242" marB="0" anchor="ctr"/>
                </a:tc>
              </a:tr>
              <a:tr h="642486">
                <a:tc>
                  <a:txBody>
                    <a:bodyPr/>
                    <a:lstStyle/>
                    <a:p>
                      <a:pPr algn="l" fontAlgn="b"/>
                      <a:r>
                        <a:rPr lang="ru-RU" sz="1600" u="none" strike="noStrike" dirty="0" smtClean="0"/>
                        <a:t>Портал бюджетной системы Липецкой области</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en-US" sz="1600" u="none" strike="noStrike" dirty="0" smtClean="0"/>
                        <a:t>http://ufin48.ru/</a:t>
                      </a:r>
                      <a:endParaRPr lang="ru-RU" sz="1600" b="1" i="0" u="none" strike="noStrike" dirty="0">
                        <a:solidFill>
                          <a:schemeClr val="accent3">
                            <a:lumMod val="75000"/>
                          </a:schemeClr>
                        </a:solidFill>
                        <a:latin typeface="Arial"/>
                      </a:endParaRPr>
                    </a:p>
                  </a:txBody>
                  <a:tcPr marL="144000" marR="7243" marT="7242" marB="0" anchor="ctr"/>
                </a:tc>
              </a:tr>
              <a:tr h="534516">
                <a:tc>
                  <a:txBody>
                    <a:bodyPr/>
                    <a:lstStyle/>
                    <a:p>
                      <a:pPr algn="l" fontAlgn="b"/>
                      <a:r>
                        <a:rPr lang="ru-RU" sz="1600" u="none" strike="noStrike" dirty="0"/>
                        <a:t>Адрес электронной почты</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en-US" sz="1600" u="sng" strike="noStrike" dirty="0"/>
                        <a:t>obl@fin.lipetsk.ru</a:t>
                      </a:r>
                      <a:endParaRPr lang="en-US" sz="1600" b="1" i="0" u="sng" strike="noStrike" dirty="0">
                        <a:solidFill>
                          <a:schemeClr val="accent3">
                            <a:lumMod val="75000"/>
                          </a:schemeClr>
                        </a:solidFill>
                        <a:latin typeface="Arial"/>
                      </a:endParaRPr>
                    </a:p>
                  </a:txBody>
                  <a:tcPr marL="144000" marR="7243" marT="7242" marB="0" anchor="ctr"/>
                </a:tc>
              </a:tr>
              <a:tr h="414321">
                <a:tc>
                  <a:txBody>
                    <a:bodyPr/>
                    <a:lstStyle/>
                    <a:p>
                      <a:pPr algn="l" fontAlgn="b"/>
                      <a:r>
                        <a:rPr lang="ru-RU" sz="1600" u="none" strike="noStrike" dirty="0"/>
                        <a:t>Режим работы</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a:t>с 8-30 до 13-00, с 14-00 до </a:t>
                      </a:r>
                      <a:r>
                        <a:rPr lang="ru-RU" sz="1600" u="none" strike="noStrike" dirty="0" smtClean="0"/>
                        <a:t>17-30</a:t>
                      </a:r>
                      <a:endParaRPr lang="ru-RU" sz="1600" b="1" i="0" u="none" strike="noStrike" dirty="0">
                        <a:solidFill>
                          <a:schemeClr val="accent3">
                            <a:lumMod val="75000"/>
                          </a:schemeClr>
                        </a:solidFill>
                        <a:latin typeface="Arial"/>
                      </a:endParaRPr>
                    </a:p>
                  </a:txBody>
                  <a:tcPr marL="144000" marR="7243" marT="7242" marB="0" anchor="ctr"/>
                </a:tc>
              </a:tr>
              <a:tr h="976257">
                <a:tc>
                  <a:txBody>
                    <a:bodyPr/>
                    <a:lstStyle/>
                    <a:p>
                      <a:pPr algn="l" fontAlgn="b"/>
                      <a:r>
                        <a:rPr lang="ru-RU" sz="1600" u="none" strike="noStrike" dirty="0" smtClean="0"/>
                        <a:t>Прием граждан</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smtClean="0"/>
                        <a:t>Каждая первая среда месяца с 11:00 до 14:00,</a:t>
                      </a:r>
                      <a:r>
                        <a:rPr lang="ru-RU" sz="1600" u="none" strike="noStrike" baseline="0" dirty="0" smtClean="0"/>
                        <a:t> пл. Ленина- Соборная, 1 (Администрация Липецкой области), каб.128</a:t>
                      </a:r>
                      <a:endParaRPr lang="ru-RU" sz="1600" b="1" i="0" u="none" strike="noStrike" dirty="0">
                        <a:solidFill>
                          <a:schemeClr val="accent3">
                            <a:lumMod val="75000"/>
                          </a:schemeClr>
                        </a:solidFill>
                        <a:latin typeface="Arial"/>
                      </a:endParaRPr>
                    </a:p>
                  </a:txBody>
                  <a:tcPr marL="144000" marR="7243" marT="7242" marB="0" anchor="ctr"/>
                </a:tc>
              </a:tr>
            </a:tbl>
          </a:graphicData>
        </a:graphic>
      </p:graphicFrame>
      <p:sp>
        <p:nvSpPr>
          <p:cNvPr id="4" name="Прямоугольник 3"/>
          <p:cNvSpPr/>
          <p:nvPr/>
        </p:nvSpPr>
        <p:spPr>
          <a:xfrm>
            <a:off x="9135980" y="4037970"/>
            <a:ext cx="3056022" cy="923330"/>
          </a:xfrm>
          <a:prstGeom prst="rect">
            <a:avLst/>
          </a:prstGeom>
        </p:spPr>
        <p:txBody>
          <a:bodyPr wrap="square">
            <a:spAutoFit/>
          </a:bodyPr>
          <a:lstStyle/>
          <a:p>
            <a:pPr fontAlgn="b"/>
            <a:r>
              <a:rPr lang="ru-RU" b="1" dirty="0" smtClean="0">
                <a:latin typeface="Arial"/>
              </a:rPr>
              <a:t>Руководитель – </a:t>
            </a:r>
          </a:p>
          <a:p>
            <a:pPr fontAlgn="b"/>
            <a:r>
              <a:rPr lang="ru-RU" b="1" dirty="0" smtClean="0">
                <a:latin typeface="Arial"/>
              </a:rPr>
              <a:t>Щеглеватых </a:t>
            </a:r>
          </a:p>
          <a:p>
            <a:pPr fontAlgn="b"/>
            <a:r>
              <a:rPr lang="ru-RU" b="1" dirty="0" smtClean="0">
                <a:latin typeface="Arial"/>
              </a:rPr>
              <a:t>Вячеслав Михайлович</a:t>
            </a:r>
            <a:endParaRPr lang="ru-RU" b="1" dirty="0">
              <a:latin typeface="Arial"/>
            </a:endParaRPr>
          </a:p>
        </p:txBody>
      </p:sp>
      <p:pic>
        <p:nvPicPr>
          <p:cNvPr id="6" name="Picture 4"/>
          <p:cNvPicPr>
            <a:picLocks noChangeAspect="1" noChangeArrowheads="1"/>
          </p:cNvPicPr>
          <p:nvPr/>
        </p:nvPicPr>
        <p:blipFill>
          <a:blip r:embed="rId2" cstate="print"/>
          <a:srcRect/>
          <a:stretch>
            <a:fillRect/>
          </a:stretch>
        </p:blipFill>
        <p:spPr bwMode="auto">
          <a:xfrm>
            <a:off x="9439493" y="934476"/>
            <a:ext cx="2211252" cy="3112968"/>
          </a:xfrm>
          <a:prstGeom prst="rect">
            <a:avLst/>
          </a:prstGeom>
          <a:noFill/>
          <a:ln w="9525">
            <a:solidFill>
              <a:schemeClr val="accent3"/>
            </a:solidFill>
            <a:miter lim="800000"/>
            <a:headEnd/>
            <a:tailEnd/>
          </a:ln>
          <a:effectLst>
            <a:softEdge rad="127000"/>
          </a:effectLst>
        </p:spPr>
      </p:pic>
      <p:sp>
        <p:nvSpPr>
          <p:cNvPr id="7" name="Заголовок 1"/>
          <p:cNvSpPr txBox="1">
            <a:spLocks/>
          </p:cNvSpPr>
          <p:nvPr/>
        </p:nvSpPr>
        <p:spPr>
          <a:xfrm>
            <a:off x="453081" y="1065991"/>
            <a:ext cx="8196649" cy="1260114"/>
          </a:xfrm>
          <a:prstGeom prst="rect">
            <a:avLst/>
          </a:prstGeom>
          <a:solidFill>
            <a:srgbClr val="FFFFFF">
              <a:alpha val="70000"/>
            </a:srgbClr>
          </a:solidFill>
          <a:effectLst>
            <a:outerShdw blurRad="88900" dist="127000" dir="2700000" algn="tl" rotWithShape="0">
              <a:prstClr val="black">
                <a:alpha val="16000"/>
              </a:prstClr>
            </a:outerShdw>
          </a:effectLst>
        </p:spPr>
        <p:txBody>
          <a:bodyPr vert="horz" lIns="91440" tIns="45720" rIns="91440" bIns="45720" rtlCol="0" anchor="ctr">
            <a:normAutofit fontScale="97500" lnSpcReduction="10000"/>
          </a:bodyPr>
          <a:lstStyle/>
          <a:p>
            <a:pPr algn="ctr">
              <a:spcBef>
                <a:spcPct val="0"/>
              </a:spcBef>
              <a:defRPr/>
            </a:pPr>
            <a:r>
              <a:rPr lang="ru-RU" sz="2000" b="1" dirty="0" smtClean="0">
                <a:solidFill>
                  <a:prstClr val="black"/>
                </a:solidFill>
                <a:latin typeface="Calibri"/>
                <a:ea typeface="+mj-ea"/>
                <a:cs typeface="+mj-cs"/>
              </a:rPr>
              <a:t>«Управление финансов области – исполнительный орган государственной власти Липецкой области, обеспечивающий проведение единой бюджетной политики и осуществляющий общее руководство организацией финансов Липецкой области.»</a:t>
            </a:r>
            <a:endParaRPr lang="ru-RU" sz="2000" b="1" dirty="0">
              <a:solidFill>
                <a:prstClr val="black"/>
              </a:solidFill>
              <a:latin typeface="Calibri"/>
              <a:ea typeface="+mj-ea"/>
              <a:cs typeface="+mj-cs"/>
            </a:endParaRPr>
          </a:p>
        </p:txBody>
      </p:sp>
      <p:sp>
        <p:nvSpPr>
          <p:cNvPr id="9" name="Номер слайда 8"/>
          <p:cNvSpPr>
            <a:spLocks noGrp="1"/>
          </p:cNvSpPr>
          <p:nvPr>
            <p:ph type="sldNum" sz="quarter" idx="4"/>
          </p:nvPr>
        </p:nvSpPr>
        <p:spPr/>
        <p:txBody>
          <a:bodyPr/>
          <a:lstStyle/>
          <a:p>
            <a:fld id="{FAF64E77-853F-4D4F-A12C-D37084F22861}" type="slidenum">
              <a:rPr lang="ru-RU" smtClean="0"/>
              <a:t>5</a:t>
            </a:fld>
            <a:endParaRPr lang="ru-RU" dirty="0"/>
          </a:p>
        </p:txBody>
      </p:sp>
    </p:spTree>
    <p:extLst>
      <p:ext uri="{BB962C8B-B14F-4D97-AF65-F5344CB8AC3E}">
        <p14:creationId xmlns:p14="http://schemas.microsoft.com/office/powerpoint/2010/main" val="3470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Межбюджетные  трансферты, поступившие  из федерального бюджета в </a:t>
            </a:r>
            <a:r>
              <a:rPr lang="ru-RU" sz="2800" dirty="0" smtClean="0"/>
              <a:t>2018 </a:t>
            </a:r>
            <a:r>
              <a:rPr lang="ru-RU" sz="2800" dirty="0"/>
              <a:t>году</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041" y="1499936"/>
            <a:ext cx="5741775" cy="322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Объект 9"/>
          <p:cNvGraphicFramePr>
            <a:graphicFrameLocks/>
          </p:cNvGraphicFramePr>
          <p:nvPr>
            <p:extLst>
              <p:ext uri="{D42A27DB-BD31-4B8C-83A1-F6EECF244321}">
                <p14:modId xmlns:p14="http://schemas.microsoft.com/office/powerpoint/2010/main" val="531923203"/>
              </p:ext>
            </p:extLst>
          </p:nvPr>
        </p:nvGraphicFramePr>
        <p:xfrm>
          <a:off x="337752" y="1142680"/>
          <a:ext cx="5668231" cy="5386244"/>
        </p:xfrm>
        <a:graphic>
          <a:graphicData uri="http://schemas.openxmlformats.org/drawingml/2006/table">
            <a:tbl>
              <a:tblPr/>
              <a:tblGrid>
                <a:gridCol w="4322988"/>
                <a:gridCol w="169400"/>
                <a:gridCol w="1175843"/>
              </a:tblGrid>
              <a:tr h="340130">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endParaRPr lang="ru-RU" sz="2000" b="0" i="0" u="none" strike="noStrike" dirty="0">
                        <a:effectLst/>
                        <a:latin typeface="Arial Cyr" panose="020B0604020202020204" pitchFamily="34" charset="0"/>
                        <a:cs typeface="Arial Cyr" panose="020B0604020202020204" pitchFamily="34" charset="0"/>
                      </a:endParaRPr>
                    </a:p>
                  </a:txBody>
                  <a:tcPr marL="144000"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2">
                  <a:txBody>
                    <a:bodyPr/>
                    <a:lstStyle/>
                    <a:p>
                      <a:pPr algn="ctr" fontAlgn="b"/>
                      <a:r>
                        <a:rPr lang="ru-RU" sz="2000" u="none" strike="noStrike" dirty="0" err="1" smtClean="0">
                          <a:effectLst/>
                          <a:latin typeface="Arial Cyr" panose="020B0604020202020204" pitchFamily="34" charset="0"/>
                          <a:cs typeface="Arial Cyr" panose="020B0604020202020204" pitchFamily="34" charset="0"/>
                        </a:rPr>
                        <a:t>млрд.руб</a:t>
                      </a:r>
                      <a:r>
                        <a:rPr lang="ru-RU" sz="2000" u="none" strike="noStrike" dirty="0">
                          <a:effectLst/>
                          <a:latin typeface="Arial Cyr" panose="020B0604020202020204" pitchFamily="34" charset="0"/>
                          <a:cs typeface="Arial Cyr" panose="020B0604020202020204" pitchFamily="34" charset="0"/>
                        </a:rPr>
                        <a:t>.</a:t>
                      </a:r>
                      <a:endParaRPr lang="ru-RU" sz="2000" b="0" i="0" u="none" strike="noStrike" dirty="0">
                        <a:effectLst/>
                        <a:latin typeface="Arial Cyr" panose="020B0604020202020204" pitchFamily="34" charset="0"/>
                        <a:cs typeface="Arial Cyr" panose="020B0604020202020204" pitchFamily="34" charset="0"/>
                      </a:endParaRPr>
                    </a:p>
                  </a:txBody>
                  <a:tcPr marL="144000"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endParaRPr lang="ru-RU" sz="2000" b="0" i="0" u="none" strike="noStrike" dirty="0">
                        <a:effectLst/>
                        <a:latin typeface="Arial Cyr" panose="020B0604020202020204" pitchFamily="34" charset="0"/>
                        <a:cs typeface="Arial Cyr"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984324">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a:effectLst/>
                          <a:latin typeface="Arial Cyr" panose="020B0604020202020204" pitchFamily="34" charset="0"/>
                          <a:cs typeface="Arial Cyr" panose="020B0604020202020204" pitchFamily="34" charset="0"/>
                        </a:rPr>
                        <a:t>Всего межбюджетных трансфертов</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gridSpan="2">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12,7</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endParaRPr lang="ru-RU" sz="2000" b="1" i="0" u="none" strike="noStrike" dirty="0">
                        <a:effectLst/>
                        <a:latin typeface="Arial Cyr" panose="020B0604020202020204" pitchFamily="34" charset="0"/>
                        <a:cs typeface="Arial Cyr"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r>
              <a:tr h="500331">
                <a:tc gridSpan="3">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r>
                        <a:rPr lang="ru-RU" sz="2000" b="1" u="none" strike="noStrike" dirty="0" smtClean="0">
                          <a:effectLst/>
                          <a:latin typeface="Arial Cyr" panose="020B0604020202020204" pitchFamily="34" charset="0"/>
                          <a:cs typeface="Arial Cyr" panose="020B0604020202020204" pitchFamily="34" charset="0"/>
                        </a:rPr>
                        <a:t>в </a:t>
                      </a:r>
                      <a:r>
                        <a:rPr lang="ru-RU" sz="2000" b="1" u="none" strike="noStrike" dirty="0">
                          <a:effectLst/>
                          <a:latin typeface="Arial Cyr" panose="020B0604020202020204" pitchFamily="34" charset="0"/>
                          <a:cs typeface="Arial Cyr" panose="020B0604020202020204" pitchFamily="34" charset="0"/>
                        </a:rPr>
                        <a:t>том числе:</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hMerge="1">
                  <a:txBody>
                    <a:bodyPr/>
                    <a:lstStyle/>
                    <a:p>
                      <a:endParaRPr lang="ru-RU"/>
                    </a:p>
                  </a:txBody>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smtClean="0">
                          <a:effectLst/>
                          <a:latin typeface="Arial Cyr" panose="020B0604020202020204" pitchFamily="34" charset="0"/>
                          <a:cs typeface="Arial Cyr" panose="020B0604020202020204" pitchFamily="34" charset="0"/>
                        </a:rPr>
                        <a:t>дотации</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2,5</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smtClean="0">
                          <a:effectLst/>
                          <a:latin typeface="Arial Cyr" panose="020B0604020202020204" pitchFamily="34" charset="0"/>
                          <a:cs typeface="Arial Cyr" panose="020B0604020202020204" pitchFamily="34" charset="0"/>
                        </a:rPr>
                        <a:t>субвенции</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2,2</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smtClean="0">
                          <a:effectLst/>
                          <a:latin typeface="Arial Cyr" panose="020B0604020202020204" pitchFamily="34" charset="0"/>
                          <a:cs typeface="Arial Cyr" panose="020B0604020202020204" pitchFamily="34" charset="0"/>
                        </a:rPr>
                        <a:t>субсидии</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3,6</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984324">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smtClean="0">
                          <a:effectLst/>
                          <a:latin typeface="Arial Cyr" panose="020B0604020202020204" pitchFamily="34" charset="0"/>
                          <a:cs typeface="Arial Cyr" panose="020B0604020202020204" pitchFamily="34" charset="0"/>
                        </a:rPr>
                        <a:t>иные </a:t>
                      </a:r>
                      <a:r>
                        <a:rPr lang="ru-RU" sz="2000" b="1" u="none" strike="noStrike" dirty="0">
                          <a:effectLst/>
                          <a:latin typeface="Arial Cyr" panose="020B0604020202020204" pitchFamily="34" charset="0"/>
                          <a:cs typeface="Arial Cyr" panose="020B0604020202020204" pitchFamily="34" charset="0"/>
                        </a:rPr>
                        <a:t>межбюджетные трансферты</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4,4</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r>
                        <a:rPr lang="ru-RU" sz="2000" b="1" u="none" strike="noStrike" dirty="0">
                          <a:effectLst/>
                          <a:latin typeface="Arial Cyr" panose="020B0604020202020204" pitchFamily="34" charset="0"/>
                          <a:cs typeface="Arial Cyr" panose="020B0604020202020204" pitchFamily="34" charset="0"/>
                        </a:rPr>
                        <a:t> </a:t>
                      </a:r>
                      <a:r>
                        <a:rPr lang="ru-RU" sz="2000" b="1" u="none" strike="noStrike" dirty="0" smtClean="0">
                          <a:effectLst/>
                          <a:latin typeface="Arial Cyr" panose="020B0604020202020204" pitchFamily="34" charset="0"/>
                          <a:cs typeface="Arial Cyr" panose="020B0604020202020204" pitchFamily="34" charset="0"/>
                        </a:rPr>
                        <a:t>            из </a:t>
                      </a:r>
                      <a:r>
                        <a:rPr lang="ru-RU" sz="2000" b="1" u="none" strike="noStrike" dirty="0">
                          <a:effectLst/>
                          <a:latin typeface="Arial Cyr" panose="020B0604020202020204" pitchFamily="34" charset="0"/>
                          <a:cs typeface="Arial Cyr" panose="020B0604020202020204" pitchFamily="34" charset="0"/>
                        </a:rPr>
                        <a:t>них:</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ru-RU"/>
                    </a:p>
                  </a:txBody>
                  <a:tcPr/>
                </a:tc>
                <a:tc>
                  <a:txBody>
                    <a:bodyPr/>
                    <a:lstStyle/>
                    <a:p>
                      <a:endParaRPr lang="ru-RU" dirty="0"/>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r>
              <a:tr h="57581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a:effectLst/>
                          <a:latin typeface="Arial Cyr" panose="020B0604020202020204" pitchFamily="34" charset="0"/>
                          <a:cs typeface="Arial Cyr" panose="020B0604020202020204" pitchFamily="34" charset="0"/>
                        </a:rPr>
                        <a:t>поддержка сельского хозяйства</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4,8</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t>6</a:t>
            </a:fld>
            <a:endParaRPr lang="ru-RU" dirty="0"/>
          </a:p>
        </p:txBody>
      </p:sp>
    </p:spTree>
    <p:extLst>
      <p:ext uri="{BB962C8B-B14F-4D97-AF65-F5344CB8AC3E}">
        <p14:creationId xmlns:p14="http://schemas.microsoft.com/office/powerpoint/2010/main" val="3470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Деятельность органов власти</a:t>
            </a:r>
          </a:p>
        </p:txBody>
      </p:sp>
      <p:sp>
        <p:nvSpPr>
          <p:cNvPr id="3" name="AutoShape 1"/>
          <p:cNvSpPr>
            <a:spLocks noChangeArrowheads="1"/>
          </p:cNvSpPr>
          <p:nvPr/>
        </p:nvSpPr>
        <p:spPr bwMode="auto">
          <a:xfrm>
            <a:off x="352926" y="941893"/>
            <a:ext cx="11526253" cy="2675602"/>
          </a:xfrm>
          <a:prstGeom prst="roundRect">
            <a:avLst>
              <a:gd name="adj" fmla="val 16667"/>
            </a:avLst>
          </a:prstGeom>
          <a:noFill/>
          <a:ln w="9525">
            <a:solidFill>
              <a:srgbClr val="000000"/>
            </a:solidFill>
            <a:round/>
            <a:headEnd/>
            <a:tailEnd/>
          </a:ln>
        </p:spPr>
        <p:txBody>
          <a:bodyPr wrap="square" lIns="36576" tIns="32004" rIns="0" bIns="0" anchor="t" upright="1"/>
          <a:lstStyle>
            <a:defPPr>
              <a:defRPr lang="ru-R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defRPr sz="1000"/>
            </a:pPr>
            <a:r>
              <a:rPr lang="ru-RU" sz="1600" dirty="0" smtClean="0">
                <a:latin typeface="Arial" pitchFamily="34" charset="0"/>
                <a:cs typeface="Arial" pitchFamily="34" charset="0"/>
              </a:rPr>
              <a:t>Органами государственной власти области последовательно проводится налоговая политика, направленная на создание комфортных налоговых условий для реализации инвестиционных проектов, развития малого предпринимательства, расширения потенциала региональной экономики. Основными приоритетами налоговой политики области на 2018-2020 годы являются сохранение инвестиционных налоговых льгот, преференций субъектам малого бизнеса, обеспечение равных условий налогообложения, создание конкурентной среды.</a:t>
            </a:r>
          </a:p>
          <a:p>
            <a:pPr>
              <a:defRPr sz="1000"/>
            </a:pPr>
            <a:r>
              <a:rPr lang="ru-RU" sz="1600" dirty="0" smtClean="0">
                <a:latin typeface="Arial" pitchFamily="34" charset="0"/>
                <a:cs typeface="Arial" pitchFamily="34" charset="0"/>
              </a:rPr>
              <a:t>Органами исполнительной власти области и местного самоуправления совместно с правоохранительными органами проводятся мероприятия по увеличению налогооблагаемой базы и повышению собираемости доходов - легализация субъектов и объектов налогообложения, пресечение нарушений трудового и налогового законодательства, принятие мер административного воздействия, обеспечение полноты и своевременности перечислений в бюджет налогов и неналоговых платежей.</a:t>
            </a:r>
            <a:endParaRPr lang="ru-RU" sz="1000" b="0" i="0" u="none" strike="noStrike" baseline="0" dirty="0">
              <a:solidFill>
                <a:srgbClr val="000000"/>
              </a:solidFill>
              <a:latin typeface="Arial Cyr"/>
              <a:cs typeface="Arial Cyr"/>
            </a:endParaRPr>
          </a:p>
        </p:txBody>
      </p:sp>
      <p:pic>
        <p:nvPicPr>
          <p:cNvPr id="5" name="Picture 2" descr="http://www.lipetskmedia.ru/images/news_/106/5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088" y="3825592"/>
            <a:ext cx="5437193" cy="2845097"/>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4"/>
          </p:nvPr>
        </p:nvSpPr>
        <p:spPr/>
        <p:txBody>
          <a:bodyPr/>
          <a:lstStyle/>
          <a:p>
            <a:fld id="{FAF64E77-853F-4D4F-A12C-D37084F22861}" type="slidenum">
              <a:rPr lang="ru-RU" smtClean="0"/>
              <a:t>7</a:t>
            </a:fld>
            <a:endParaRPr lang="ru-RU" dirty="0"/>
          </a:p>
        </p:txBody>
      </p:sp>
    </p:spTree>
    <p:extLst>
      <p:ext uri="{BB962C8B-B14F-4D97-AF65-F5344CB8AC3E}">
        <p14:creationId xmlns:p14="http://schemas.microsoft.com/office/powerpoint/2010/main" val="34700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Общественно значимые объекты капитального строительства</a:t>
            </a:r>
          </a:p>
        </p:txBody>
      </p:sp>
      <p:sp>
        <p:nvSpPr>
          <p:cNvPr id="3" name="Объект 2"/>
          <p:cNvSpPr txBox="1">
            <a:spLocks/>
          </p:cNvSpPr>
          <p:nvPr/>
        </p:nvSpPr>
        <p:spPr>
          <a:xfrm>
            <a:off x="692322" y="890337"/>
            <a:ext cx="11291129" cy="9384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400" dirty="0" smtClean="0"/>
              <a:t>В </a:t>
            </a:r>
            <a:r>
              <a:rPr lang="ru-RU" sz="1400" dirty="0"/>
              <a:t>2018 году в Липецкой области </a:t>
            </a:r>
            <a:r>
              <a:rPr lang="ru-RU" sz="1400" dirty="0" smtClean="0"/>
              <a:t>была </a:t>
            </a:r>
            <a:r>
              <a:rPr lang="ru-RU" sz="1400" dirty="0"/>
              <a:t>построена общеобразовательная школа на 800 учащихся с 25-метровым </a:t>
            </a:r>
            <a:r>
              <a:rPr lang="ru-RU" sz="1400" dirty="0" smtClean="0"/>
              <a:t>бассейном в 30 и </a:t>
            </a:r>
            <a:r>
              <a:rPr lang="ru-RU" sz="1400" dirty="0"/>
              <a:t>31 микрорайонах г. Липецка сметной стоимостью 665,7 млн. руб. Школа строилась с привлечением средств федерального бюджета.</a:t>
            </a:r>
          </a:p>
        </p:txBody>
      </p:sp>
      <p:sp>
        <p:nvSpPr>
          <p:cNvPr id="5" name="Номер слайда 4"/>
          <p:cNvSpPr txBox="1">
            <a:spLocks/>
          </p:cNvSpPr>
          <p:nvPr/>
        </p:nvSpPr>
        <p:spPr>
          <a:xfrm>
            <a:off x="5949278" y="8210146"/>
            <a:ext cx="1441203" cy="263701"/>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B19B0651-EE4F-4900-A07F-96A6BFA9D0F0}" type="slidenum">
              <a:rPr lang="ru-RU" smtClean="0"/>
              <a:pPr/>
              <a:t>8</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93" y="1359568"/>
            <a:ext cx="8630658" cy="352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Объект 2"/>
          <p:cNvSpPr txBox="1">
            <a:spLocks/>
          </p:cNvSpPr>
          <p:nvPr/>
        </p:nvSpPr>
        <p:spPr>
          <a:xfrm>
            <a:off x="692320" y="5048251"/>
            <a:ext cx="9223205" cy="1600200"/>
          </a:xfrm>
          <a:prstGeom prst="rect">
            <a:avLst/>
          </a:prstGeom>
        </p:spPr>
        <p:txBody>
          <a:bodyPr>
            <a:normAutofit fontScale="55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2018 закончено строительство детского сада на 350 мест в микрорайоне «Елецкий» г. Липецка, которое также велось с привлечением средств федерального бюджета, сметной стоимостью свыше 208 млн. руб.</a:t>
            </a:r>
          </a:p>
          <a:p>
            <a:r>
              <a:rPr lang="ru-RU" dirty="0"/>
              <a:t>В рамках Подпрограммы «Устойчивое развитие сельских территорий Липецкой области на 2014-2017 годы и на период до 2020 года» осуществляется реализация мероприятий по строительству фельдшерско-акушерских пунктов и офисов врачей общей практики  в сельской местности. В 2018 году было введено в эксплуатацию 8 офисов врача общей практики в сельских поселениях области общей сметной стоимостью более 260 млн</a:t>
            </a:r>
            <a:r>
              <a:rPr lang="ru-RU" dirty="0" smtClean="0"/>
              <a:t>. руб.</a:t>
            </a:r>
            <a:endParaRPr lang="ru-RU" dirty="0"/>
          </a:p>
        </p:txBody>
      </p:sp>
      <p:sp>
        <p:nvSpPr>
          <p:cNvPr id="7" name="Номер слайда 6"/>
          <p:cNvSpPr>
            <a:spLocks noGrp="1"/>
          </p:cNvSpPr>
          <p:nvPr>
            <p:ph type="sldNum" sz="quarter" idx="4"/>
          </p:nvPr>
        </p:nvSpPr>
        <p:spPr/>
        <p:txBody>
          <a:bodyPr/>
          <a:lstStyle/>
          <a:p>
            <a:fld id="{FAF64E77-853F-4D4F-A12C-D37084F22861}" type="slidenum">
              <a:rPr lang="ru-RU" smtClean="0"/>
              <a:t>8</a:t>
            </a:fld>
            <a:endParaRPr lang="ru-RU" dirty="0"/>
          </a:p>
        </p:txBody>
      </p:sp>
    </p:spTree>
    <p:extLst>
      <p:ext uri="{BB962C8B-B14F-4D97-AF65-F5344CB8AC3E}">
        <p14:creationId xmlns:p14="http://schemas.microsoft.com/office/powerpoint/2010/main" val="34700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49" y="228602"/>
            <a:ext cx="10277475" cy="428624"/>
          </a:xfrm>
        </p:spPr>
        <p:txBody>
          <a:bodyPr/>
          <a:lstStyle/>
          <a:p>
            <a:r>
              <a:rPr lang="ru-RU" sz="2400" dirty="0" smtClean="0"/>
              <a:t>Показатели </a:t>
            </a:r>
            <a:r>
              <a:rPr lang="ru-RU" sz="2400" dirty="0"/>
              <a:t>социально-экономического развития Липецкой </a:t>
            </a:r>
            <a:r>
              <a:rPr lang="ru-RU" sz="2400" dirty="0" smtClean="0"/>
              <a:t>области</a:t>
            </a:r>
            <a:endParaRPr lang="ru-RU" sz="2400" dirty="0"/>
          </a:p>
        </p:txBody>
      </p:sp>
      <p:graphicFrame>
        <p:nvGraphicFramePr>
          <p:cNvPr id="3" name="Таблица 2"/>
          <p:cNvGraphicFramePr>
            <a:graphicFrameLocks noGrp="1"/>
          </p:cNvGraphicFramePr>
          <p:nvPr>
            <p:extLst>
              <p:ext uri="{D42A27DB-BD31-4B8C-83A1-F6EECF244321}">
                <p14:modId xmlns:p14="http://schemas.microsoft.com/office/powerpoint/2010/main" val="2598987120"/>
              </p:ext>
            </p:extLst>
          </p:nvPr>
        </p:nvGraphicFramePr>
        <p:xfrm>
          <a:off x="352425" y="899638"/>
          <a:ext cx="9591676" cy="4956027"/>
        </p:xfrm>
        <a:graphic>
          <a:graphicData uri="http://schemas.openxmlformats.org/drawingml/2006/table">
            <a:tbl>
              <a:tblPr firstRow="1" firstCol="1" bandRow="1">
                <a:tableStyleId>{0505E3EF-67EA-436B-97B2-0124C06EBD24}</a:tableStyleId>
              </a:tblPr>
              <a:tblGrid>
                <a:gridCol w="4110987"/>
                <a:gridCol w="1067302"/>
                <a:gridCol w="1067302"/>
                <a:gridCol w="1050449"/>
                <a:gridCol w="1147818"/>
                <a:gridCol w="1147818"/>
              </a:tblGrid>
              <a:tr h="375873">
                <a:tc rowSpan="2">
                  <a:txBody>
                    <a:bodyPr/>
                    <a:lstStyle/>
                    <a:p>
                      <a:pPr algn="ctr">
                        <a:spcAft>
                          <a:spcPts val="0"/>
                        </a:spcAft>
                      </a:pPr>
                      <a:r>
                        <a:rPr lang="ru-RU" sz="1600" dirty="0">
                          <a:effectLst/>
                        </a:rPr>
                        <a:t>Наименование показателя</a:t>
                      </a:r>
                      <a:endParaRPr lang="ru-RU" sz="1600" dirty="0">
                        <a:effectLst/>
                        <a:latin typeface="Times New Roman"/>
                        <a:ea typeface="Times New Roman"/>
                      </a:endParaRPr>
                    </a:p>
                  </a:txBody>
                  <a:tcPr marL="68580" marR="68580" marT="0" marB="0"/>
                </a:tc>
                <a:tc rowSpan="2">
                  <a:txBody>
                    <a:bodyPr/>
                    <a:lstStyle/>
                    <a:p>
                      <a:pPr algn="ctr">
                        <a:spcAft>
                          <a:spcPts val="0"/>
                        </a:spcAft>
                      </a:pPr>
                      <a:r>
                        <a:rPr lang="ru-RU" sz="1600">
                          <a:effectLst/>
                        </a:rPr>
                        <a:t>2018 год (оценка)</a:t>
                      </a:r>
                      <a:endParaRPr lang="ru-RU" sz="1600">
                        <a:effectLst/>
                        <a:latin typeface="Times New Roman"/>
                        <a:ea typeface="Times New Roman"/>
                      </a:endParaRPr>
                    </a:p>
                  </a:txBody>
                  <a:tcPr marL="68580" marR="68580" marT="0" marB="0"/>
                </a:tc>
                <a:tc rowSpan="2">
                  <a:txBody>
                    <a:bodyPr/>
                    <a:lstStyle/>
                    <a:p>
                      <a:pPr algn="ctr">
                        <a:spcAft>
                          <a:spcPts val="0"/>
                        </a:spcAft>
                      </a:pPr>
                      <a:r>
                        <a:rPr lang="ru-RU" sz="1600">
                          <a:effectLst/>
                        </a:rPr>
                        <a:t>2018 год (факт)</a:t>
                      </a:r>
                      <a:endParaRPr lang="ru-RU" sz="1600">
                        <a:effectLst/>
                        <a:latin typeface="Times New Roman"/>
                        <a:ea typeface="Times New Roman"/>
                      </a:endParaRPr>
                    </a:p>
                  </a:txBody>
                  <a:tcPr marL="68580" marR="68580" marT="0" marB="0"/>
                </a:tc>
                <a:tc gridSpan="3">
                  <a:txBody>
                    <a:bodyPr/>
                    <a:lstStyle/>
                    <a:p>
                      <a:pPr algn="ctr">
                        <a:spcAft>
                          <a:spcPts val="0"/>
                        </a:spcAft>
                      </a:pPr>
                      <a:r>
                        <a:rPr lang="ru-RU" sz="1600">
                          <a:effectLst/>
                        </a:rPr>
                        <a:t>Прогноз</a:t>
                      </a:r>
                      <a:endParaRPr lang="ru-RU" sz="16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37587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600">
                          <a:effectLst/>
                        </a:rPr>
                        <a:t>2019 год</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2020 год</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2021 год</a:t>
                      </a:r>
                      <a:endParaRPr lang="ru-RU" sz="1600">
                        <a:effectLst/>
                        <a:latin typeface="Times New Roman"/>
                        <a:ea typeface="Times New Roman"/>
                      </a:endParaRPr>
                    </a:p>
                  </a:txBody>
                  <a:tcPr marL="68580" marR="68580" marT="0" marB="0"/>
                </a:tc>
              </a:tr>
              <a:tr h="458538">
                <a:tc>
                  <a:txBody>
                    <a:bodyPr/>
                    <a:lstStyle/>
                    <a:p>
                      <a:pPr>
                        <a:spcAft>
                          <a:spcPts val="0"/>
                        </a:spcAft>
                      </a:pPr>
                      <a:r>
                        <a:rPr lang="ru-RU" sz="1600" dirty="0">
                          <a:effectLst/>
                        </a:rPr>
                        <a:t>Валовой региональный продукт, млн. руб.</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539093,0</a:t>
                      </a:r>
                      <a:endParaRPr lang="ru-RU" sz="1600">
                        <a:effectLst/>
                        <a:latin typeface="Times New Roman"/>
                        <a:ea typeface="Times New Roman"/>
                      </a:endParaRPr>
                    </a:p>
                  </a:txBody>
                  <a:tcPr marL="68580" marR="68580" marT="0" marB="0"/>
                </a:tc>
                <a:tc>
                  <a:txBody>
                    <a:bodyPr/>
                    <a:lstStyle/>
                    <a:p>
                      <a:pPr algn="ctr">
                        <a:spcAft>
                          <a:spcPts val="0"/>
                        </a:spcAft>
                      </a:pPr>
                      <a:r>
                        <a:rPr lang="en-US" sz="1600">
                          <a:effectLst/>
                        </a:rPr>
                        <a:t>497981*</a:t>
                      </a:r>
                      <a:endParaRPr lang="ru-RU" sz="1600">
                        <a:effectLst/>
                      </a:endParaRPr>
                    </a:p>
                    <a:p>
                      <a:pPr algn="ctr">
                        <a:spcAft>
                          <a:spcPts val="0"/>
                        </a:spcAft>
                      </a:pPr>
                      <a:r>
                        <a:rPr lang="ru-RU" sz="1600">
                          <a:effectLst/>
                        </a:rPr>
                        <a:t>(2017 г.)</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571711,0</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604175,6</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639630,8</a:t>
                      </a:r>
                      <a:endParaRPr lang="ru-RU" sz="1600">
                        <a:effectLst/>
                        <a:latin typeface="Times New Roman"/>
                        <a:ea typeface="Times New Roman"/>
                      </a:endParaRPr>
                    </a:p>
                  </a:txBody>
                  <a:tcPr marL="68580" marR="68580" marT="0" marB="0"/>
                </a:tc>
              </a:tr>
              <a:tr h="499831">
                <a:tc>
                  <a:txBody>
                    <a:bodyPr/>
                    <a:lstStyle/>
                    <a:p>
                      <a:pPr>
                        <a:spcAft>
                          <a:spcPts val="0"/>
                        </a:spcAft>
                      </a:pPr>
                      <a:r>
                        <a:rPr lang="ru-RU" sz="1600" dirty="0">
                          <a:effectLst/>
                        </a:rPr>
                        <a:t>Прибыль прибыльных организаций, млн. руб.</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152 141,3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r>
              <a:tr h="458538">
                <a:tc>
                  <a:txBody>
                    <a:bodyPr/>
                    <a:lstStyle/>
                    <a:p>
                      <a:pPr>
                        <a:spcAft>
                          <a:spcPts val="0"/>
                        </a:spcAft>
                      </a:pPr>
                      <a:r>
                        <a:rPr lang="ru-RU" sz="1600" dirty="0">
                          <a:effectLst/>
                        </a:rPr>
                        <a:t>Численность населения (в среднегодовом исчислении), тыс. чел.</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1 147,5</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1 143,7</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1 142,6</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1 138,6</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1 135,0</a:t>
                      </a:r>
                      <a:endParaRPr lang="ru-RU" sz="1600">
                        <a:effectLst/>
                        <a:latin typeface="Times New Roman"/>
                        <a:ea typeface="Times New Roman"/>
                      </a:endParaRPr>
                    </a:p>
                  </a:txBody>
                  <a:tcPr marL="68580" marR="68580" marT="0" marB="0"/>
                </a:tc>
              </a:tr>
              <a:tr h="458538">
                <a:tc>
                  <a:txBody>
                    <a:bodyPr/>
                    <a:lstStyle/>
                    <a:p>
                      <a:pPr>
                        <a:spcAft>
                          <a:spcPts val="0"/>
                        </a:spcAft>
                      </a:pPr>
                      <a:r>
                        <a:rPr lang="ru-RU" sz="1600">
                          <a:effectLst/>
                        </a:rPr>
                        <a:t>Индекс потребительских цен на конец года, % к декабрю предыдущего года</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104,0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105,3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104,3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103,8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104,0</a:t>
                      </a:r>
                      <a:endParaRPr lang="ru-RU" sz="1600">
                        <a:effectLst/>
                        <a:latin typeface="Times New Roman"/>
                        <a:ea typeface="Times New Roman"/>
                      </a:endParaRPr>
                    </a:p>
                  </a:txBody>
                  <a:tcPr marL="68580" marR="68580" marT="0" marB="0"/>
                </a:tc>
              </a:tr>
              <a:tr h="324690">
                <a:tc>
                  <a:txBody>
                    <a:bodyPr/>
                    <a:lstStyle/>
                    <a:p>
                      <a:pPr>
                        <a:spcAft>
                          <a:spcPts val="0"/>
                        </a:spcAft>
                      </a:pPr>
                      <a:r>
                        <a:rPr lang="ru-RU" sz="1600">
                          <a:effectLst/>
                        </a:rPr>
                        <a:t>Уровень безработицы, % к раб. силе</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3,8</a:t>
                      </a:r>
                      <a:endParaRPr lang="ru-RU" sz="1600" dirty="0">
                        <a:effectLst/>
                        <a:latin typeface="Times New Roman"/>
                        <a:ea typeface="Times New Roman"/>
                      </a:endParaRPr>
                    </a:p>
                  </a:txBody>
                  <a:tcPr marL="68580" marR="68580" marT="0" marB="0"/>
                </a:tc>
                <a:tc>
                  <a:txBody>
                    <a:bodyPr/>
                    <a:lstStyle/>
                    <a:p>
                      <a:pPr algn="ctr">
                        <a:spcAft>
                          <a:spcPts val="0"/>
                        </a:spcAft>
                      </a:pPr>
                      <a:r>
                        <a:rPr lang="en-US" sz="1600" dirty="0">
                          <a:effectLst/>
                        </a:rPr>
                        <a:t>3</a:t>
                      </a:r>
                      <a:r>
                        <a:rPr lang="ru-RU" sz="1600" dirty="0">
                          <a:effectLst/>
                        </a:rPr>
                        <a:t>,8</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3,8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3,8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3,8</a:t>
                      </a:r>
                      <a:endParaRPr lang="ru-RU" sz="1600">
                        <a:effectLst/>
                        <a:latin typeface="Times New Roman"/>
                        <a:ea typeface="Times New Roman"/>
                      </a:endParaRPr>
                    </a:p>
                  </a:txBody>
                  <a:tcPr marL="68580" marR="68580" marT="0" marB="0"/>
                </a:tc>
              </a:tr>
              <a:tr h="687807">
                <a:tc>
                  <a:txBody>
                    <a:bodyPr/>
                    <a:lstStyle/>
                    <a:p>
                      <a:pPr>
                        <a:spcAft>
                          <a:spcPts val="0"/>
                        </a:spcAft>
                      </a:pPr>
                      <a:r>
                        <a:rPr lang="ru-RU" sz="1600">
                          <a:effectLst/>
                        </a:rPr>
                        <a:t>Номинальная начисленная среднемесячная заработная плата работников организаций, руб./мес.</a:t>
                      </a:r>
                      <a:endParaRPr lang="ru-RU" sz="1600">
                        <a:effectLst/>
                        <a:latin typeface="Times New Roman"/>
                        <a:ea typeface="Times New Roman"/>
                      </a:endParaRPr>
                    </a:p>
                  </a:txBody>
                  <a:tcPr marL="68580" marR="68580" marT="0" marB="0" anchor="ctr"/>
                </a:tc>
                <a:tc>
                  <a:txBody>
                    <a:bodyPr/>
                    <a:lstStyle/>
                    <a:p>
                      <a:pPr algn="ctr">
                        <a:spcAft>
                          <a:spcPts val="0"/>
                        </a:spcAft>
                      </a:pPr>
                      <a:r>
                        <a:rPr lang="ru-RU" sz="1600">
                          <a:effectLst/>
                        </a:rPr>
                        <a:t>31 263,0</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31 835,0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33 667,8</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35 753,2</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38 143,8</a:t>
                      </a:r>
                      <a:endParaRPr lang="ru-RU" sz="1600">
                        <a:effectLst/>
                        <a:latin typeface="Times New Roman"/>
                        <a:ea typeface="Times New Roman"/>
                      </a:endParaRPr>
                    </a:p>
                  </a:txBody>
                  <a:tcPr marL="68580" marR="68580" marT="0" marB="0"/>
                </a:tc>
              </a:tr>
              <a:tr h="633386">
                <a:tc>
                  <a:txBody>
                    <a:bodyPr/>
                    <a:lstStyle/>
                    <a:p>
                      <a:pPr>
                        <a:spcAft>
                          <a:spcPts val="0"/>
                        </a:spcAft>
                      </a:pPr>
                      <a:r>
                        <a:rPr lang="ru-RU" sz="1600">
                          <a:effectLst/>
                        </a:rPr>
                        <a:t>Прожиточный минимум в среднем на душу населения (в среднем за год), руб./мес.</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8 715,0</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8 720,0 </a:t>
                      </a:r>
                    </a:p>
                    <a:p>
                      <a:pPr algn="ctr">
                        <a:spcAft>
                          <a:spcPts val="0"/>
                        </a:spcAft>
                      </a:pPr>
                      <a:r>
                        <a:rPr lang="ru-RU" sz="1600">
                          <a:effectLst/>
                        </a:rPr>
                        <a:t>(4 кв.)</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8 959,0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9 192,0</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9 449,0</a:t>
                      </a:r>
                      <a:endParaRPr lang="ru-RU" sz="1600">
                        <a:effectLst/>
                        <a:latin typeface="Times New Roman"/>
                        <a:ea typeface="Times New Roman"/>
                      </a:endParaRPr>
                    </a:p>
                  </a:txBody>
                  <a:tcPr marL="68580" marR="68580" marT="0" marB="0"/>
                </a:tc>
              </a:tr>
              <a:tr h="551814">
                <a:tc>
                  <a:txBody>
                    <a:bodyPr/>
                    <a:lstStyle/>
                    <a:p>
                      <a:pPr>
                        <a:spcAft>
                          <a:spcPts val="0"/>
                        </a:spcAft>
                      </a:pPr>
                      <a:r>
                        <a:rPr lang="ru-RU" sz="1600">
                          <a:effectLst/>
                        </a:rPr>
                        <a:t>Ввод в действие жилых домов, тыс. кв. м в общей площади</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967,3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910,3</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1 091,0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1 068,0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1 077,0</a:t>
                      </a:r>
                      <a:endParaRPr lang="ru-RU" sz="1600" dirty="0">
                        <a:effectLst/>
                        <a:latin typeface="Times New Roman"/>
                        <a:ea typeface="Times New Roman"/>
                      </a:endParaRPr>
                    </a:p>
                  </a:txBody>
                  <a:tcPr marL="68580" marR="68580" marT="0" marB="0"/>
                </a:tc>
              </a:tr>
            </a:tbl>
          </a:graphicData>
        </a:graphic>
      </p:graphicFrame>
      <p:sp>
        <p:nvSpPr>
          <p:cNvPr id="6" name="Прямоугольник 5"/>
          <p:cNvSpPr/>
          <p:nvPr/>
        </p:nvSpPr>
        <p:spPr>
          <a:xfrm>
            <a:off x="342900" y="5934670"/>
            <a:ext cx="9486900" cy="830997"/>
          </a:xfrm>
          <a:prstGeom prst="rect">
            <a:avLst/>
          </a:prstGeom>
        </p:spPr>
        <p:txBody>
          <a:bodyPr wrap="square">
            <a:spAutoFit/>
          </a:bodyPr>
          <a:lstStyle/>
          <a:p>
            <a:r>
              <a:rPr lang="ru-RU" sz="1600" dirty="0"/>
              <a:t>* Данные за 2017 год приведены во второй оценке. В соответствии с Федеральным планом статистических работ, утвержденным Правительством РФ, данные за 2018 год будут опубликованы в феврале 2020 г.</a:t>
            </a:r>
          </a:p>
        </p:txBody>
      </p:sp>
      <p:sp>
        <p:nvSpPr>
          <p:cNvPr id="5" name="Номер слайда 4"/>
          <p:cNvSpPr>
            <a:spLocks noGrp="1"/>
          </p:cNvSpPr>
          <p:nvPr>
            <p:ph type="sldNum" sz="quarter" idx="4"/>
          </p:nvPr>
        </p:nvSpPr>
        <p:spPr/>
        <p:txBody>
          <a:bodyPr/>
          <a:lstStyle/>
          <a:p>
            <a:fld id="{FAF64E77-853F-4D4F-A12C-D37084F22861}" type="slidenum">
              <a:rPr lang="ru-RU" smtClean="0"/>
              <a:t>9</a:t>
            </a:fld>
            <a:endParaRPr lang="ru-RU" dirty="0"/>
          </a:p>
        </p:txBody>
      </p:sp>
    </p:spTree>
    <p:extLst>
      <p:ext uri="{BB962C8B-B14F-4D97-AF65-F5344CB8AC3E}">
        <p14:creationId xmlns:p14="http://schemas.microsoft.com/office/powerpoint/2010/main" val="1483497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peck">
  <a:themeElements>
    <a:clrScheme name="Липецкая Область">
      <a:dk1>
        <a:sysClr val="windowText" lastClr="000000"/>
      </a:dk1>
      <a:lt1>
        <a:sysClr val="window" lastClr="FFFFFF"/>
      </a:lt1>
      <a:dk2>
        <a:srgbClr val="44546A"/>
      </a:dk2>
      <a:lt2>
        <a:srgbClr val="E7E6E6"/>
      </a:lt2>
      <a:accent1>
        <a:srgbClr val="D93333"/>
      </a:accent1>
      <a:accent2>
        <a:srgbClr val="F2AC44"/>
      </a:accent2>
      <a:accent3>
        <a:srgbClr val="92D050"/>
      </a:accent3>
      <a:accent4>
        <a:srgbClr val="007FAC"/>
      </a:accent4>
      <a:accent5>
        <a:srgbClr val="007FAC"/>
      </a:accent5>
      <a:accent6>
        <a:srgbClr val="00668A"/>
      </a:accent6>
      <a:hlink>
        <a:srgbClr val="0563C1"/>
      </a:hlink>
      <a:folHlink>
        <a:srgbClr val="954F7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Lipeck">
  <a:themeElements>
    <a:clrScheme name="Липецкая Область">
      <a:dk1>
        <a:sysClr val="windowText" lastClr="000000"/>
      </a:dk1>
      <a:lt1>
        <a:sysClr val="window" lastClr="FFFFFF"/>
      </a:lt1>
      <a:dk2>
        <a:srgbClr val="44546A"/>
      </a:dk2>
      <a:lt2>
        <a:srgbClr val="E7E6E6"/>
      </a:lt2>
      <a:accent1>
        <a:srgbClr val="D93333"/>
      </a:accent1>
      <a:accent2>
        <a:srgbClr val="F2AC44"/>
      </a:accent2>
      <a:accent3>
        <a:srgbClr val="92D050"/>
      </a:accent3>
      <a:accent4>
        <a:srgbClr val="007FAC"/>
      </a:accent4>
      <a:accent5>
        <a:srgbClr val="007FAC"/>
      </a:accent5>
      <a:accent6>
        <a:srgbClr val="00668A"/>
      </a:accent6>
      <a:hlink>
        <a:srgbClr val="0563C1"/>
      </a:hlink>
      <a:folHlink>
        <a:srgbClr val="954F7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5803</TotalTime>
  <Words>4715</Words>
  <Application>Microsoft Office PowerPoint</Application>
  <PresentationFormat>Произвольный</PresentationFormat>
  <Paragraphs>1173</Paragraphs>
  <Slides>31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31</vt:i4>
      </vt:variant>
    </vt:vector>
  </HeadingPairs>
  <TitlesOfParts>
    <vt:vector size="40" baseType="lpstr">
      <vt:lpstr>Arial</vt:lpstr>
      <vt:lpstr>Montserrat</vt:lpstr>
      <vt:lpstr>Calibri</vt:lpstr>
      <vt:lpstr>Gotham Pro</vt:lpstr>
      <vt:lpstr>Questrial</vt:lpstr>
      <vt:lpstr>Arial Cyr</vt:lpstr>
      <vt:lpstr>Times New Roman</vt:lpstr>
      <vt:lpstr>Lipeck</vt:lpstr>
      <vt:lpstr>1_Lipeck</vt:lpstr>
      <vt:lpstr>Презентация PowerPoint</vt:lpstr>
      <vt:lpstr>Глоссарий</vt:lpstr>
      <vt:lpstr>Глоссарий</vt:lpstr>
      <vt:lpstr>Административно-территориальное деление Липецкой области</vt:lpstr>
      <vt:lpstr>Об управлении финансов</vt:lpstr>
      <vt:lpstr>Межбюджетные  трансферты, поступившие  из федерального бюджета в 2018 году</vt:lpstr>
      <vt:lpstr>Деятельность органов власти</vt:lpstr>
      <vt:lpstr>Общественно значимые объекты капитального строительства</vt:lpstr>
      <vt:lpstr>Показатели социально-экономического развития Липецкой области</vt:lpstr>
      <vt:lpstr>Основные задачи и приоритетные направления бюджетной политики Липецкой области на 2018 год</vt:lpstr>
      <vt:lpstr>Исполнение областного бюджета по расходам по разделам классификации расходов бюджета</vt:lpstr>
      <vt:lpstr>Финансовая помощь бюджетам  муниципальных образований в 2018 году -18 014 млн.  руб.</vt:lpstr>
      <vt:lpstr>Предоставление мер социальной поддержки многодетным семьям в 2017-2018 гг.</vt:lpstr>
      <vt:lpstr>Основные характеристики областного бюджета 2018 года</vt:lpstr>
      <vt:lpstr>ИСПОЛНЕНИЕ ОБЛАСТНОГО БЮДЖЕТА ПО ДОХОДАМ</vt:lpstr>
      <vt:lpstr>Бюджетные доходы  на душу населения по ЦФО за 2018 год, руб./чел.</vt:lpstr>
      <vt:lpstr>Бюджетные расходы  на душу населения по ЦФО за 2018 год, руб./чел.</vt:lpstr>
      <vt:lpstr>Исполнение областного бюджета по доходам</vt:lpstr>
      <vt:lpstr>Исполнение государственных программ  (подпрограмм) Липецкой области за 2018 г. (1)</vt:lpstr>
      <vt:lpstr>Исполнение государственных программ  (подпрограмм) Липецкой области за 2018 г. (2)</vt:lpstr>
      <vt:lpstr>Исполнение государственных программ  (подпрограмм) Липецкой области за 2018 г. (3)</vt:lpstr>
      <vt:lpstr>Исполнение государственных программ  (подпрограмм) Липецкой области за 2018 г. (4)</vt:lpstr>
      <vt:lpstr>Исполнение государственных программ  (подпрограмм) Липецкой области за 2018 г. (5)</vt:lpstr>
      <vt:lpstr>Исполнение государственных программ  (подпрограмм) Липецкой области за 2018 г. (6)</vt:lpstr>
      <vt:lpstr>Исполнение государственных программ  (подпрограмм) Липецкой области за 2018 г. (7)</vt:lpstr>
      <vt:lpstr>Исполнение государственных программ  (подпрограмм) Липецкой области за 2018 г. (8)</vt:lpstr>
      <vt:lpstr>Исполнение государственных программ  (подпрограмм) Липецкой области за 2018 г. (9)</vt:lpstr>
      <vt:lpstr>Исполнение государственных программ  (подпрограмм) Липецкой области за 2018 г. (10)</vt:lpstr>
      <vt:lpstr>Динамика роста среднемесячной заработной платы по категориям работников ( руб.)</vt:lpstr>
      <vt:lpstr>Обеспечение жильем детей-сирот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Кривовицина Елена Владимировна</cp:lastModifiedBy>
  <cp:revision>193</cp:revision>
  <cp:lastPrinted>2019-04-16T13:32:32Z</cp:lastPrinted>
  <dcterms:created xsi:type="dcterms:W3CDTF">2018-01-21T18:20:29Z</dcterms:created>
  <dcterms:modified xsi:type="dcterms:W3CDTF">2019-04-30T08:54:53Z</dcterms:modified>
</cp:coreProperties>
</file>