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1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0" r:id="rId1"/>
    <p:sldMasterId id="2147483831" r:id="rId2"/>
    <p:sldMasterId id="2147483836" r:id="rId3"/>
    <p:sldMasterId id="2147483847" r:id="rId4"/>
    <p:sldMasterId id="2147483852" r:id="rId5"/>
    <p:sldMasterId id="2147483857" r:id="rId6"/>
    <p:sldMasterId id="2147483862" r:id="rId7"/>
    <p:sldMasterId id="2147483879" r:id="rId8"/>
    <p:sldMasterId id="2147483884" r:id="rId9"/>
    <p:sldMasterId id="2147483889" r:id="rId10"/>
    <p:sldMasterId id="2147483894" r:id="rId11"/>
    <p:sldMasterId id="2147483899" r:id="rId12"/>
    <p:sldMasterId id="2147483912" r:id="rId13"/>
    <p:sldMasterId id="2147483917" r:id="rId14"/>
    <p:sldMasterId id="2147483952" r:id="rId15"/>
    <p:sldMasterId id="2147483958" r:id="rId16"/>
    <p:sldMasterId id="2147483964" r:id="rId17"/>
    <p:sldMasterId id="2147483970" r:id="rId18"/>
    <p:sldMasterId id="2147483977" r:id="rId19"/>
    <p:sldMasterId id="2147483982" r:id="rId20"/>
  </p:sldMasterIdLst>
  <p:notesMasterIdLst>
    <p:notesMasterId r:id="rId42"/>
  </p:notesMasterIdLst>
  <p:sldIdLst>
    <p:sldId id="658" r:id="rId21"/>
    <p:sldId id="659" r:id="rId22"/>
    <p:sldId id="636" r:id="rId23"/>
    <p:sldId id="637" r:id="rId24"/>
    <p:sldId id="639" r:id="rId25"/>
    <p:sldId id="640" r:id="rId26"/>
    <p:sldId id="641" r:id="rId27"/>
    <p:sldId id="642" r:id="rId28"/>
    <p:sldId id="660" r:id="rId29"/>
    <p:sldId id="661" r:id="rId30"/>
    <p:sldId id="651" r:id="rId31"/>
    <p:sldId id="652" r:id="rId32"/>
    <p:sldId id="645" r:id="rId33"/>
    <p:sldId id="646" r:id="rId34"/>
    <p:sldId id="647" r:id="rId35"/>
    <p:sldId id="648" r:id="rId36"/>
    <p:sldId id="663" r:id="rId37"/>
    <p:sldId id="664" r:id="rId38"/>
    <p:sldId id="662" r:id="rId39"/>
    <p:sldId id="650" r:id="rId40"/>
    <p:sldId id="649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otham Pro" panose="02000503040000020004" charset="0"/>
      <p:regular r:id="rId47"/>
      <p:bold r:id="rId48"/>
      <p:italic r:id="rId49"/>
      <p:boldItalic r:id="rId50"/>
    </p:embeddedFont>
    <p:embeddedFont>
      <p:font typeface="Arial Cyr" panose="020B060402020202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67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356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03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1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3926" algn="l" defTabSz="91356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0682" algn="l" defTabSz="91356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97440" algn="l" defTabSz="91356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4199" algn="l" defTabSz="913561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3B73F"/>
    <a:srgbClr val="D93333"/>
    <a:srgbClr val="FFA015"/>
    <a:srgbClr val="F2433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146" y="-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font" Target="fonts/font4.fntdata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44" Type="http://schemas.openxmlformats.org/officeDocument/2006/relationships/font" Target="fonts/font2.fntdata"/><Relationship Id="rId52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fin.loc\fs\home\u6074n15\&#1052;&#1086;&#1080;%20&#1076;&#1086;&#1082;&#1091;&#1084;&#1077;&#1085;&#1090;&#1099;\2019&#1075;\&#1060;&#1072;&#1082;&#1090;%20+%20&#1086;&#1094;&#1077;&#1085;&#1082;&#1072;%20&#1082;&#1086;&#1085;&#1089;&#1086;&#1083;&#1080;&#1076;%20&#1073;&#1102;&#1076;&#1078;&#1077;&#1090;\&#1044;&#1080;&#1085;&#1072;&#1084;&#1080;&#1082;&#1072;%20&#1076;&#1086;&#1093;&#1086;&#1076;&#1086;&#1074;%20&#1079;&#1072;%20%201%20&#1082;&#1074;%202019&#1075;.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Липецкая область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25389">
              <a:solidFill>
                <a:schemeClr val="accent3">
                  <a:lumMod val="40000"/>
                  <a:lumOff val="6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389">
                <a:solidFill>
                  <a:schemeClr val="accent3">
                    <a:lumMod val="40000"/>
                    <a:lumOff val="6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0.17696212662121141"/>
                  <c:y val="-5.0469120544108514E-3"/>
                </c:manualLayout>
              </c:layout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DE2EC5"/>
                  </a:solidFill>
                </a:ln>
              </c:spPr>
              <c:txPr>
                <a:bodyPr/>
                <a:lstStyle/>
                <a:p>
                  <a:pPr>
                    <a:defRPr sz="1400" b="1">
                      <a:solidFill>
                        <a:srgbClr val="D93333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734429131766196"/>
                  <c:y val="-3.14645389925872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3562460011369787"/>
                  <c:y val="-9.823229073485776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8154000004279763"/>
                  <c:y val="6.0286056709797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30368717922998639"/>
                  <c:y val="-6.02863602110023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1428074675401099"/>
                  <c:y val="-3.99599645205858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местные налоги</c:v>
                </c:pt>
                <c:pt idx="1">
                  <c:v>транспортный налог</c:v>
                </c:pt>
                <c:pt idx="2">
                  <c:v>налоги, взимаемые по специальным налоговым режимам</c:v>
                </c:pt>
                <c:pt idx="3">
                  <c:v>НДФЛ</c:v>
                </c:pt>
                <c:pt idx="4">
                  <c:v>налог на прибыль</c:v>
                </c:pt>
                <c:pt idx="5">
                  <c:v>Налоговые и неналоговые, всего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96</c:v>
                </c:pt>
                <c:pt idx="1">
                  <c:v>106</c:v>
                </c:pt>
                <c:pt idx="2">
                  <c:v>124</c:v>
                </c:pt>
                <c:pt idx="3">
                  <c:v>101</c:v>
                </c:pt>
                <c:pt idx="4">
                  <c:v>144.6</c:v>
                </c:pt>
                <c:pt idx="5">
                  <c:v>115.9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2AC44"/>
            </a:solidFill>
            <a:ln w="25389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местные налоги</c:v>
                </c:pt>
                <c:pt idx="1">
                  <c:v>транспортный налог</c:v>
                </c:pt>
                <c:pt idx="2">
                  <c:v>налоги, взимаемые по специальным налоговым режимам</c:v>
                </c:pt>
                <c:pt idx="3">
                  <c:v>НДФЛ</c:v>
                </c:pt>
                <c:pt idx="4">
                  <c:v>налог на прибыль</c:v>
                </c:pt>
                <c:pt idx="5">
                  <c:v>Налоговые и неналоговые, всего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 w="25389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местные налоги</c:v>
                </c:pt>
                <c:pt idx="1">
                  <c:v>транспортный налог</c:v>
                </c:pt>
                <c:pt idx="2">
                  <c:v>налоги, взимаемые по специальным налоговым режимам</c:v>
                </c:pt>
                <c:pt idx="3">
                  <c:v>НДФЛ</c:v>
                </c:pt>
                <c:pt idx="4">
                  <c:v>налог на прибыль</c:v>
                </c:pt>
                <c:pt idx="5">
                  <c:v>Налоговые и неналоговые, всего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381760"/>
        <c:axId val="114773376"/>
      </c:barChart>
      <c:catAx>
        <c:axId val="115381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773376"/>
        <c:crosses val="autoZero"/>
        <c:auto val="1"/>
        <c:lblAlgn val="ctr"/>
        <c:lblOffset val="100"/>
        <c:noMultiLvlLbl val="0"/>
      </c:catAx>
      <c:valAx>
        <c:axId val="114773376"/>
        <c:scaling>
          <c:orientation val="minMax"/>
        </c:scaling>
        <c:delete val="1"/>
        <c:axPos val="b"/>
        <c:majorGridlines>
          <c:spPr>
            <a:ln w="9521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1538176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865135071135307"/>
          <c:y val="5.149075931109106E-2"/>
          <c:w val="0.48437481592276482"/>
          <c:h val="0.898702382449251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>
                <a:lumMod val="40000"/>
                <a:lumOff val="60000"/>
              </a:srgbClr>
            </a:solidFill>
            <a:ln w="50800" cmpd="sng">
              <a:solidFill>
                <a:srgbClr val="CCFFCC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2AC44">
                  <a:lumMod val="60000"/>
                  <a:lumOff val="40000"/>
                </a:srgbClr>
              </a:solidFill>
              <a:ln w="50800" cmpd="sng">
                <a:solidFill>
                  <a:srgbClr val="CCFFCC"/>
                </a:solidFill>
                <a:prstDash val="solid"/>
              </a:ln>
            </c:spPr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1.3466273770993423E-2"/>
                  <c:y val="-1.35610179162387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370738685072969E-3"/>
                  <c:y val="3.222953360135753E-3"/>
                </c:manualLayout>
              </c:layout>
              <c:spPr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38944978503455E-3"/>
                  <c:y val="-6.35599680474723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43253949084582E-2"/>
                  <c:y val="-1.23187036403058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580029217748866E-3"/>
                  <c:y val="4.71373578302712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673510136387105E-3"/>
                  <c:y val="-1.5548465137509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3646039643817236E-3"/>
                  <c:y val="-1.1076389364372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4883435582822086"/>
                  <c:y val="8.69565217391304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Лист1!$A$6:$A$11</c:f>
              <c:strCache>
                <c:ptCount val="6"/>
                <c:pt idx="0">
                  <c:v>местные налоги</c:v>
                </c:pt>
                <c:pt idx="1">
                  <c:v>транспортный налог</c:v>
                </c:pt>
                <c:pt idx="2">
                  <c:v>налоги, взимаемые  по специальным налоговым режимам</c:v>
                </c:pt>
                <c:pt idx="3">
                  <c:v>НДФЛ</c:v>
                </c:pt>
                <c:pt idx="4">
                  <c:v>налог на прибыль</c:v>
                </c:pt>
                <c:pt idx="5">
                  <c:v>Всего налоговые и неналоговые, всего</c:v>
                </c:pt>
              </c:strCache>
            </c:strRef>
          </c:cat>
          <c:val>
            <c:numRef>
              <c:f>Лист1!$D$6:$D$11</c:f>
              <c:numCache>
                <c:formatCode>0</c:formatCode>
                <c:ptCount val="6"/>
                <c:pt idx="0">
                  <c:v>105.3</c:v>
                </c:pt>
                <c:pt idx="1">
                  <c:v>140.69999999999999</c:v>
                </c:pt>
                <c:pt idx="2">
                  <c:v>109.1</c:v>
                </c:pt>
                <c:pt idx="3">
                  <c:v>104.2</c:v>
                </c:pt>
                <c:pt idx="4">
                  <c:v>90.8</c:v>
                </c:pt>
                <c:pt idx="5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320320"/>
        <c:axId val="108926592"/>
      </c:barChart>
      <c:catAx>
        <c:axId val="139320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 rtl="0">
              <a:defRPr b="1"/>
            </a:pPr>
            <a:endParaRPr lang="ru-RU"/>
          </a:p>
        </c:txPr>
        <c:crossAx val="108926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92659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39320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+mn-lt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77BC67-5CC0-4825-8087-219931EF98F5}" type="datetimeFigureOut">
              <a:rPr lang="en-US"/>
              <a:pPr>
                <a:defRPr/>
              </a:pPr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BA796E-7212-49CF-ADEF-A9B0C04E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5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6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4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2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26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82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40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99" algn="l" defTabSz="9135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B808DC9-FC6A-4D45-AAAA-6BF182D4BF4B}" type="slidenum">
              <a:rPr lang="en-US" altLang="ru-RU">
                <a:solidFill>
                  <a:prstClr val="black"/>
                </a:solidFill>
              </a:rPr>
              <a:pPr/>
              <a:t>21</a:t>
            </a:fld>
            <a:endParaRPr lang="en-US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5.pn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1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5.png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5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5.pn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181" y="6362749"/>
            <a:ext cx="902363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580" y="6362749"/>
            <a:ext cx="3993337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20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7998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987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801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56" tIns="45718" rIns="90756" bIns="45718" anchor="ctr"/>
          <a:lstStyle/>
          <a:p>
            <a:pPr algn="ctr" defTabSz="1208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56" tIns="45718" rIns="90756" bIns="45718" anchor="ctr"/>
          <a:lstStyle/>
          <a:p>
            <a:pPr algn="ctr" defTabSz="12089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880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6" tIns="45718" rIns="9075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8940"/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1208940"/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7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2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880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0" tIns="45718" rIns="90820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9900"/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pPr defTabSz="1209900"/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3113"/>
            <a:ext cx="902363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20" tIns="45718" rIns="90820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9900"/>
            <a:r>
              <a:rPr lang="ru-RU" altLang="ru-RU" sz="20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375" y="6363113"/>
            <a:ext cx="3993337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20" tIns="45718" rIns="90820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9900"/>
            <a:r>
              <a:rPr lang="ru-RU" altLang="ru-RU" sz="20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20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44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880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0" tIns="45718" rIns="90820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9900"/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pPr defTabSz="1209900"/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46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127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880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0" tIns="45718" rIns="90820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9900"/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pPr defTabSz="1209900"/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638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801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20" tIns="45718" rIns="90820" bIns="45718" anchor="ctr"/>
          <a:lstStyle/>
          <a:p>
            <a:pPr algn="ctr" defTabSz="1209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20" tIns="45718" rIns="90820" bIns="45718" anchor="ctr"/>
          <a:lstStyle/>
          <a:p>
            <a:pPr algn="ctr" defTabSz="1209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880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0" tIns="45718" rIns="90820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9900"/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1209900"/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4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9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9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879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5765" y="1857757"/>
            <a:ext cx="2794739" cy="2794739"/>
          </a:xfrm>
          <a:custGeom>
            <a:avLst/>
            <a:gdLst>
              <a:gd name="connsiteX0" fmla="*/ 1397369 w 2794738"/>
              <a:gd name="connsiteY0" fmla="*/ 0 h 2794738"/>
              <a:gd name="connsiteX1" fmla="*/ 2794738 w 2794738"/>
              <a:gd name="connsiteY1" fmla="*/ 1397369 h 2794738"/>
              <a:gd name="connsiteX2" fmla="*/ 1397369 w 2794738"/>
              <a:gd name="connsiteY2" fmla="*/ 2794738 h 2794738"/>
              <a:gd name="connsiteX3" fmla="*/ 0 w 2794738"/>
              <a:gd name="connsiteY3" fmla="*/ 1397369 h 2794738"/>
              <a:gd name="connsiteX4" fmla="*/ 1397369 w 2794738"/>
              <a:gd name="connsiteY4" fmla="*/ 0 h 27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4738" h="2794738">
                <a:moveTo>
                  <a:pt x="1397369" y="0"/>
                </a:moveTo>
                <a:cubicBezTo>
                  <a:pt x="2169115" y="0"/>
                  <a:pt x="2794738" y="625623"/>
                  <a:pt x="2794738" y="1397369"/>
                </a:cubicBezTo>
                <a:cubicBezTo>
                  <a:pt x="2794738" y="2169115"/>
                  <a:pt x="2169115" y="2794738"/>
                  <a:pt x="1397369" y="2794738"/>
                </a:cubicBezTo>
                <a:cubicBezTo>
                  <a:pt x="625623" y="2794738"/>
                  <a:pt x="0" y="2169115"/>
                  <a:pt x="0" y="1397369"/>
                </a:cubicBezTo>
                <a:cubicBezTo>
                  <a:pt x="0" y="625623"/>
                  <a:pt x="625623" y="0"/>
                  <a:pt x="13973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63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198441"/>
            <a:ext cx="9829800" cy="7413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BD2A8-A6A0-41A7-BFD8-526A748E3F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584"/>
            <a:ext cx="2743200" cy="365125"/>
          </a:xfrm>
          <a:prstGeom prst="rect">
            <a:avLst/>
          </a:prstGeom>
        </p:spPr>
        <p:txBody>
          <a:bodyPr lIns="91366" tIns="45718" rIns="91366" bIns="45718"/>
          <a:lstStyle>
            <a:lvl1pPr>
              <a:defRPr/>
            </a:lvl1pPr>
          </a:lstStyle>
          <a:p>
            <a:pPr>
              <a:defRPr/>
            </a:pPr>
            <a:fld id="{E194121A-2ED3-46BE-A81B-630620D7700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74599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374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801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6" y="180234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4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102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679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102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58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642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102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50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6037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102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6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78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434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101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635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1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101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02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633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101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802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6029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101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1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1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1009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635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7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1009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9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627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1009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677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6025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1009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7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9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99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635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9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99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65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6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613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99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071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6009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99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87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5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977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635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3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977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61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598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977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184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993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977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7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95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96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635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3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96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09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579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96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323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976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96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5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3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29872" y="6394685"/>
            <a:ext cx="374953" cy="276995"/>
          </a:xfrm>
          <a:prstGeom prst="rect">
            <a:avLst/>
          </a:prstGeom>
          <a:noFill/>
        </p:spPr>
        <p:txBody>
          <a:bodyPr wrap="none" lIns="91366" tIns="45718" rIns="91366" bIns="45718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C84685-EFA5-4A6F-A2A8-FDB9A0D0A014}" type="slidenum">
              <a:rPr lang="id-ID" smtClean="0">
                <a:solidFill>
                  <a:prstClr val="white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72072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900"/>
            </a:lvl1pPr>
          </a:lstStyle>
          <a:p>
            <a:pPr lvl="0"/>
            <a:endParaRPr lang="en-US" noProof="0" dirty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0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885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596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2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885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37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505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885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72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901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885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15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85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86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539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9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86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04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479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86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07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877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86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8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0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83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539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9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83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6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429872" y="6394685"/>
            <a:ext cx="374953" cy="276995"/>
          </a:xfrm>
          <a:prstGeom prst="rect">
            <a:avLst/>
          </a:prstGeom>
          <a:noFill/>
        </p:spPr>
        <p:txBody>
          <a:bodyPr wrap="none" lIns="91366" tIns="45718" rIns="91366" bIns="45718">
            <a:spAutoFit/>
          </a:bodyPr>
          <a:lstStyle>
            <a:defPPr>
              <a:defRPr lang="en-US"/>
            </a:defPPr>
            <a:lvl1pPr>
              <a:defRPr sz="1200" b="1" spc="2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C4421D-A50F-40D9-8738-FE5EE7E958F2}" type="slidenum">
              <a:rPr lang="id-ID" smtClean="0">
                <a:solidFill>
                  <a:prstClr val="white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29655" y="2041165"/>
            <a:ext cx="4912233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9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50333" y="2041165"/>
            <a:ext cx="4912233" cy="2860117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900"/>
            </a:lvl1pPr>
          </a:lstStyle>
          <a:p>
            <a:pPr lvl="0"/>
            <a:endParaRPr lang="en-US" noProof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86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451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83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261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84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83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9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9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80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539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4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80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398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422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80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927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817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80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9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4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745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90" tIns="34286" rIns="6789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3955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3955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1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58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54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1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6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1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1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96547" y="2358691"/>
            <a:ext cx="3349924" cy="2581776"/>
          </a:xfrm>
          <a:custGeom>
            <a:avLst/>
            <a:gdLst>
              <a:gd name="connsiteX0" fmla="*/ 3349924 w 3349924"/>
              <a:gd name="connsiteY0" fmla="*/ 0 h 2581776"/>
              <a:gd name="connsiteX1" fmla="*/ 3035599 w 3349924"/>
              <a:gd name="connsiteY1" fmla="*/ 2581776 h 2581776"/>
              <a:gd name="connsiteX2" fmla="*/ 0 w 3349924"/>
              <a:gd name="connsiteY2" fmla="*/ 2181726 h 2581776"/>
              <a:gd name="connsiteX3" fmla="*/ 409575 w 3349924"/>
              <a:gd name="connsiteY3" fmla="*/ 361950 h 258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24" h="2581776">
                <a:moveTo>
                  <a:pt x="3349924" y="0"/>
                </a:moveTo>
                <a:lnTo>
                  <a:pt x="3035599" y="2581776"/>
                </a:lnTo>
                <a:lnTo>
                  <a:pt x="0" y="2181726"/>
                </a:lnTo>
                <a:lnTo>
                  <a:pt x="409575" y="3619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677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48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59" indent="0">
              <a:buNone/>
              <a:defRPr sz="2000" b="1"/>
            </a:lvl2pPr>
            <a:lvl3pPr marL="913561" indent="0">
              <a:buNone/>
              <a:defRPr sz="1900" b="1"/>
            </a:lvl3pPr>
            <a:lvl4pPr marL="1370342" indent="0">
              <a:buNone/>
              <a:defRPr sz="1600" b="1"/>
            </a:lvl4pPr>
            <a:lvl5pPr marL="1827122" indent="0">
              <a:buNone/>
              <a:defRPr sz="1600" b="1"/>
            </a:lvl5pPr>
            <a:lvl6pPr marL="2283926" indent="0">
              <a:buNone/>
              <a:defRPr sz="1600" b="1"/>
            </a:lvl6pPr>
            <a:lvl7pPr marL="2740682" indent="0">
              <a:buNone/>
              <a:defRPr sz="1600" b="1"/>
            </a:lvl7pPr>
            <a:lvl8pPr marL="3197440" indent="0">
              <a:buNone/>
              <a:defRPr sz="1600" b="1"/>
            </a:lvl8pPr>
            <a:lvl9pPr marL="365419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92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9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772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0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59" indent="0">
              <a:buNone/>
              <a:defRPr sz="1200"/>
            </a:lvl2pPr>
            <a:lvl3pPr marL="913561" indent="0">
              <a:buNone/>
              <a:defRPr sz="1100"/>
            </a:lvl3pPr>
            <a:lvl4pPr marL="1370342" indent="0">
              <a:buNone/>
              <a:defRPr sz="900"/>
            </a:lvl4pPr>
            <a:lvl5pPr marL="1827122" indent="0">
              <a:buNone/>
              <a:defRPr sz="900"/>
            </a:lvl5pPr>
            <a:lvl6pPr marL="2283926" indent="0">
              <a:buNone/>
              <a:defRPr sz="900"/>
            </a:lvl6pPr>
            <a:lvl7pPr marL="2740682" indent="0">
              <a:buNone/>
              <a:defRPr sz="900"/>
            </a:lvl7pPr>
            <a:lvl8pPr marL="3197440" indent="0">
              <a:buNone/>
              <a:defRPr sz="900"/>
            </a:lvl8pPr>
            <a:lvl9pPr marL="365419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23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59" indent="0">
              <a:buNone/>
              <a:defRPr sz="2800"/>
            </a:lvl2pPr>
            <a:lvl3pPr marL="913561" indent="0">
              <a:buNone/>
              <a:defRPr sz="2400"/>
            </a:lvl3pPr>
            <a:lvl4pPr marL="1370342" indent="0">
              <a:buNone/>
              <a:defRPr sz="2000"/>
            </a:lvl4pPr>
            <a:lvl5pPr marL="1827122" indent="0">
              <a:buNone/>
              <a:defRPr sz="2000"/>
            </a:lvl5pPr>
            <a:lvl6pPr marL="2283926" indent="0">
              <a:buNone/>
              <a:defRPr sz="2000"/>
            </a:lvl6pPr>
            <a:lvl7pPr marL="2740682" indent="0">
              <a:buNone/>
              <a:defRPr sz="2000"/>
            </a:lvl7pPr>
            <a:lvl8pPr marL="3197440" indent="0">
              <a:buNone/>
              <a:defRPr sz="2000"/>
            </a:lvl8pPr>
            <a:lvl9pPr marL="36541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8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59" indent="0">
              <a:buNone/>
              <a:defRPr sz="1200"/>
            </a:lvl2pPr>
            <a:lvl3pPr marL="913561" indent="0">
              <a:buNone/>
              <a:defRPr sz="1100"/>
            </a:lvl3pPr>
            <a:lvl4pPr marL="1370342" indent="0">
              <a:buNone/>
              <a:defRPr sz="900"/>
            </a:lvl4pPr>
            <a:lvl5pPr marL="1827122" indent="0">
              <a:buNone/>
              <a:defRPr sz="900"/>
            </a:lvl5pPr>
            <a:lvl6pPr marL="2283926" indent="0">
              <a:buNone/>
              <a:defRPr sz="900"/>
            </a:lvl6pPr>
            <a:lvl7pPr marL="2740682" indent="0">
              <a:buNone/>
              <a:defRPr sz="900"/>
            </a:lvl7pPr>
            <a:lvl8pPr marL="3197440" indent="0">
              <a:buNone/>
              <a:defRPr sz="900"/>
            </a:lvl8pPr>
            <a:lvl9pPr marL="365419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587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019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251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_Mini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745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890" tIns="34286" rIns="6789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3955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3955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3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2749"/>
            <a:ext cx="902363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375" y="6362749"/>
            <a:ext cx="3993337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20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7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88668"/>
            <a:ext cx="12192000" cy="227606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08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04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09" y="3207763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49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801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0" y="180230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8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2749"/>
            <a:ext cx="902363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375" y="6362749"/>
            <a:ext cx="3993337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20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9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91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09" y="3207763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292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801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0" y="180230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3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80" y="8"/>
            <a:ext cx="5951621" cy="686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2749"/>
            <a:ext cx="902363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375" y="6362749"/>
            <a:ext cx="3993337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20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0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24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09" y="3207763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53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51823" y="28051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39914" y="15811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27866" y="26791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5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374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52" y="8"/>
            <a:ext cx="5951621" cy="686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801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6" tIns="45718" rIns="9136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0" y="180230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1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88436"/>
            <a:ext cx="12192000" cy="227606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880"/>
            <a:ext cx="83343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2" tIns="45718" rIns="9086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0530"/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pPr defTabSz="1210530"/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61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101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635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6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101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36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631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101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065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6029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101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9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7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88660"/>
            <a:ext cx="12192000" cy="227606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1105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54" tIns="34286" rIns="68154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7915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7915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7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55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93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626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93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84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551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93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145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1343889" y="1572029"/>
            <a:ext cx="1533555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000781" y="1572027"/>
            <a:ext cx="1533555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2"/>
          </p:nvPr>
        </p:nvSpPr>
        <p:spPr>
          <a:xfrm>
            <a:off x="6657669" y="1572027"/>
            <a:ext cx="1533555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9314557" y="1572027"/>
            <a:ext cx="1533555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1343893" y="4007335"/>
            <a:ext cx="1533555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4000781" y="4007333"/>
            <a:ext cx="1533555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6"/>
          </p:nvPr>
        </p:nvSpPr>
        <p:spPr>
          <a:xfrm>
            <a:off x="6657669" y="4007331"/>
            <a:ext cx="1533555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7"/>
          </p:nvPr>
        </p:nvSpPr>
        <p:spPr>
          <a:xfrm>
            <a:off x="9314557" y="4007331"/>
            <a:ext cx="1533555" cy="1533552"/>
          </a:xfrm>
          <a:custGeom>
            <a:avLst/>
            <a:gdLst>
              <a:gd name="connsiteX0" fmla="*/ 766777 w 1533554"/>
              <a:gd name="connsiteY0" fmla="*/ 0 h 1533552"/>
              <a:gd name="connsiteX1" fmla="*/ 1533554 w 1533554"/>
              <a:gd name="connsiteY1" fmla="*/ 766776 h 1533552"/>
              <a:gd name="connsiteX2" fmla="*/ 766777 w 1533554"/>
              <a:gd name="connsiteY2" fmla="*/ 1533552 h 1533552"/>
              <a:gd name="connsiteX3" fmla="*/ 0 w 1533554"/>
              <a:gd name="connsiteY3" fmla="*/ 766776 h 1533552"/>
              <a:gd name="connsiteX4" fmla="*/ 766777 w 1533554"/>
              <a:gd name="connsiteY4" fmla="*/ 0 h 153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54" h="1533552">
                <a:moveTo>
                  <a:pt x="766777" y="0"/>
                </a:moveTo>
                <a:cubicBezTo>
                  <a:pt x="1190256" y="0"/>
                  <a:pt x="1533554" y="343297"/>
                  <a:pt x="1533554" y="766776"/>
                </a:cubicBezTo>
                <a:cubicBezTo>
                  <a:pt x="1533554" y="1190255"/>
                  <a:pt x="1190256" y="1533552"/>
                  <a:pt x="766777" y="1533552"/>
                </a:cubicBezTo>
                <a:cubicBezTo>
                  <a:pt x="343298" y="1533552"/>
                  <a:pt x="0" y="1190255"/>
                  <a:pt x="0" y="766776"/>
                </a:cubicBezTo>
                <a:cubicBezTo>
                  <a:pt x="0" y="343297"/>
                  <a:pt x="343298" y="0"/>
                  <a:pt x="7667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10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14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7033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949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93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6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88580"/>
            <a:ext cx="12192000" cy="227606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1025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54" tIns="34286" rIns="68154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7915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7915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7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59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909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83" y="6362737"/>
            <a:ext cx="676732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612" y="6362737"/>
            <a:ext cx="2985697" cy="3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15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15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15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5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909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52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530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909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31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528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6879224" y="1955925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arallelogram 16">
            <a:extLst>
              <a:ext uri="{FF2B5EF4-FFF2-40B4-BE49-F238E27FC236}"/>
            </a:extLst>
          </p:cNvPr>
          <p:cNvSpPr/>
          <p:nvPr userDrawn="1"/>
        </p:nvSpPr>
        <p:spPr>
          <a:xfrm>
            <a:off x="-4517021" y="-2223408"/>
            <a:ext cx="9688093" cy="7228115"/>
          </a:xfrm>
          <a:prstGeom prst="parallelogram">
            <a:avLst>
              <a:gd name="adj" fmla="val 885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00" tIns="34286" rIns="67900" bIns="34286" anchor="ctr"/>
          <a:lstStyle/>
          <a:p>
            <a:pPr algn="ctr" defTabSz="90408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163"/>
          <p:cNvSpPr>
            <a:spLocks noChangeArrowheads="1"/>
          </p:cNvSpPr>
          <p:nvPr userDrawn="1"/>
        </p:nvSpPr>
        <p:spPr bwMode="auto">
          <a:xfrm>
            <a:off x="935040" y="220909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>
                    <a:lumMod val="60000"/>
                    <a:lumOff val="40000"/>
                  </a:srgbClr>
                </a:solidFill>
              </a:rPr>
              <a:t>область</a:t>
            </a:r>
          </a:p>
        </p:txBody>
      </p:sp>
      <p:pic>
        <p:nvPicPr>
          <p:cNvPr id="8" name="Picture 2" descr="C:\Users\User\Desktop\logowhite.pn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1" y="180399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8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88556"/>
            <a:ext cx="12192000" cy="227606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100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54" tIns="34286" rIns="68154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7915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7915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7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56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4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 userDrawn="1"/>
        </p:nvSpPr>
        <p:spPr bwMode="auto">
          <a:xfrm>
            <a:off x="935040" y="220880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6" tIns="45718" rIns="9075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8940"/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pPr defTabSz="1208940"/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pic>
        <p:nvPicPr>
          <p:cNvPr id="9" name="Picture 2" descr="C:\Users\User\Desktop\lipeckaya_coa_smal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32" y="1675721"/>
            <a:ext cx="2786741" cy="35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3"/>
          <p:cNvSpPr>
            <a:spLocks noChangeArrowheads="1"/>
          </p:cNvSpPr>
          <p:nvPr userDrawn="1"/>
        </p:nvSpPr>
        <p:spPr bwMode="auto">
          <a:xfrm>
            <a:off x="327025" y="6363155"/>
            <a:ext cx="902363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56" tIns="45718" rIns="9075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8940"/>
            <a:r>
              <a:rPr lang="ru-RU" altLang="ru-RU" sz="2000" dirty="0">
                <a:solidFill>
                  <a:prstClr val="white"/>
                </a:solidFill>
              </a:rPr>
              <a:t>2019 г.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 userDrawn="1"/>
        </p:nvSpPr>
        <p:spPr bwMode="auto">
          <a:xfrm>
            <a:off x="1984375" y="6363155"/>
            <a:ext cx="3993337" cy="400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56" tIns="45718" rIns="9075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8940"/>
            <a:r>
              <a:rPr lang="ru-RU" altLang="ru-RU" sz="2000" dirty="0" err="1" smtClean="0">
                <a:solidFill>
                  <a:prstClr val="white"/>
                </a:solidFill>
              </a:rPr>
              <a:t>Щеглеватых</a:t>
            </a:r>
            <a:r>
              <a:rPr lang="ru-RU" altLang="ru-RU" sz="2000" dirty="0" smtClean="0">
                <a:solidFill>
                  <a:prstClr val="white"/>
                </a:solidFill>
              </a:rPr>
              <a:t> Вячеслав Михайлович</a:t>
            </a:r>
            <a:endParaRPr lang="ru-RU" altLang="ru-RU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/>
          <p:cNvSpPr>
            <a:spLocks noChangeArrowheads="1"/>
          </p:cNvSpPr>
          <p:nvPr userDrawn="1"/>
        </p:nvSpPr>
        <p:spPr bwMode="auto">
          <a:xfrm>
            <a:off x="935040" y="220880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6" tIns="45718" rIns="9075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8940"/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pPr defTabSz="1208940"/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5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268" y="3208170"/>
            <a:ext cx="3600263" cy="2864487"/>
          </a:xfrm>
          <a:custGeom>
            <a:avLst/>
            <a:gdLst>
              <a:gd name="connsiteX0" fmla="*/ 0 w 3600262"/>
              <a:gd name="connsiteY0" fmla="*/ 0 h 2864487"/>
              <a:gd name="connsiteX1" fmla="*/ 3600262 w 3600262"/>
              <a:gd name="connsiteY1" fmla="*/ 0 h 2864487"/>
              <a:gd name="connsiteX2" fmla="*/ 3600262 w 3600262"/>
              <a:gd name="connsiteY2" fmla="*/ 2864487 h 2864487"/>
              <a:gd name="connsiteX3" fmla="*/ 0 w 3600262"/>
              <a:gd name="connsiteY3" fmla="*/ 2864487 h 2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262" h="2864487">
                <a:moveTo>
                  <a:pt x="0" y="0"/>
                </a:moveTo>
                <a:lnTo>
                  <a:pt x="3600262" y="0"/>
                </a:lnTo>
                <a:lnTo>
                  <a:pt x="3600262" y="2864487"/>
                </a:lnTo>
                <a:lnTo>
                  <a:pt x="0" y="286448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pic>
        <p:nvPicPr>
          <p:cNvPr id="3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 userDrawn="1"/>
        </p:nvSpPr>
        <p:spPr bwMode="auto">
          <a:xfrm>
            <a:off x="935040" y="220880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6" tIns="45718" rIns="9075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8940"/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pPr defTabSz="1208940"/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1917703" y="228603"/>
            <a:ext cx="10020300" cy="588961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324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72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.pn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7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.png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.png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10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837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84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84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90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918"/>
            <a:ext cx="833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51953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675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356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034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712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402" indent="-228402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49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0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0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83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84531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17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80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60289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976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66" tIns="45718" rIns="9136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66" tIns="45718" rIns="9136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72CC03-C7A1-466B-8669-3465F173BF4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24.04.2019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AD4A1C5-4270-4C50-823C-A916FEF44DD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80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xStyles>
    <p:titleStyle>
      <a:lvl1pPr algn="ctr" defTabSz="9135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02" indent="-342602" algn="l" defTabSz="913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60" indent="-285504" algn="l" defTabSz="9135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defTabSz="913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defTabSz="9135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defTabSz="91356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1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60807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675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356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034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712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402" indent="-228402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1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0382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675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356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034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712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402" indent="-228402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1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EB9925-F48F-43CB-9CEB-054F594744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66" tIns="45718" rIns="91366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488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713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6" tIns="45718" rIns="9136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35855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675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1356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7034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2712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8402" indent="-228402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06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962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479" indent="-228402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281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06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42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646" indent="-228402" algn="l" defTabSz="9135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61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4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2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26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82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99" algn="l" defTabSz="9135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829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80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80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101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0593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749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0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0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93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76700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725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6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6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909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31560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1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56" tIns="45718" rIns="9075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56" tIns="45718" rIns="9075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0756" tIns="45718" rIns="90756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08940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8940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0756" tIns="45718" rIns="90756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0894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880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56" tIns="45718" rIns="9075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8940"/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pPr defTabSz="1208940"/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86470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309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0664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5997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1329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6776" indent="-226776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0326" indent="-226776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22" indent="-226776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6520" indent="-226776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39798" indent="-226776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93240" indent="-226776" algn="l" defTabSz="9066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554" indent="-226776" algn="l" defTabSz="9066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922" indent="-226776" algn="l" defTabSz="9066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3366" indent="-226776" algn="l" defTabSz="9066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099" algn="l" defTabSz="906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648" algn="l" defTabSz="906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973" algn="l" defTabSz="906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3296" algn="l" defTabSz="906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6846" algn="l" defTabSz="906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19943" algn="l" defTabSz="906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3043" algn="l" defTabSz="906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6436" algn="l" defTabSz="9066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837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88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88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102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85417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01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20" tIns="45718" rIns="9082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20" tIns="45718" rIns="9082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0820" tIns="45718" rIns="90820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09900">
              <a:defRPr/>
            </a:pPr>
            <a:fld id="{4EEB9925-F48F-43CB-9CEB-054F594744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1209900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0820" tIns="45718" rIns="90820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209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880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0" tIns="45718" rIns="90820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09900"/>
            <a:r>
              <a:rPr lang="ru-RU" altLang="ru-RU" sz="1200" dirty="0">
                <a:solidFill>
                  <a:srgbClr val="F2AC44"/>
                </a:solidFill>
              </a:rPr>
              <a:t>Липецкая </a:t>
            </a:r>
          </a:p>
          <a:p>
            <a:pPr defTabSz="1209900"/>
            <a:r>
              <a:rPr lang="ru-RU" altLang="ru-RU" sz="12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73805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5pPr>
      <a:lvl6pPr marL="45348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6pPr>
      <a:lvl7pPr marL="907373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7pPr>
      <a:lvl8pPr marL="1361061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8pPr>
      <a:lvl9pPr marL="181474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 Pro" pitchFamily="2" charset="0"/>
        </a:defRPr>
      </a:lvl9pPr>
    </p:titleStyle>
    <p:bodyStyle>
      <a:lvl1pPr marL="226946" indent="-226946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0838" indent="-226946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318" indent="-226946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7800" indent="-226946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41420" indent="-226946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95224" indent="-226946" algn="l" defTabSz="907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8901" indent="-226946" algn="l" defTabSz="907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2610" indent="-226946" algn="l" defTabSz="907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438" indent="-226946" algn="l" defTabSz="907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483" algn="l" defTabSz="907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7373" algn="l" defTabSz="907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061" algn="l" defTabSz="907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747" algn="l" defTabSz="907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638" algn="l" defTabSz="907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119" algn="l" defTabSz="907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5603" algn="l" defTabSz="907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337" algn="l" defTabSz="90737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829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80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80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101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93327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825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76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76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1009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18210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809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60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60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993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63080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793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44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44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977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421944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777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28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28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96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61027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701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2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2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885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73477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70100" y="228677"/>
            <a:ext cx="9423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0" tIns="34286" rIns="67900" bIns="34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Edit Master text styles</a:t>
            </a:r>
          </a:p>
          <a:p>
            <a:pPr lvl="1"/>
            <a:r>
              <a:rPr lang="en-US" altLang="ru-RU" dirty="0" smtClean="0"/>
              <a:t>Second level</a:t>
            </a:r>
          </a:p>
          <a:p>
            <a:pPr lvl="2"/>
            <a:r>
              <a:rPr lang="en-US" altLang="ru-RU" dirty="0" smtClean="0"/>
              <a:t>Third level</a:t>
            </a:r>
          </a:p>
          <a:p>
            <a:pPr lvl="3"/>
            <a:r>
              <a:rPr lang="en-US" altLang="ru-RU" dirty="0" smtClean="0"/>
              <a:t>Fourth level</a:t>
            </a:r>
          </a:p>
          <a:p>
            <a:pPr lvl="4"/>
            <a:r>
              <a:rPr lang="en-US" altLang="ru-RU" dirty="0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28"/>
            <a:ext cx="27432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fld id="{4EEB9925-F48F-43CB-9CEB-054F5947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4089">
                <a:defRPr/>
              </a:pPr>
              <a:t>4/24/2019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28"/>
            <a:ext cx="4114800" cy="365125"/>
          </a:xfrm>
          <a:prstGeom prst="rect">
            <a:avLst/>
          </a:prstGeom>
        </p:spPr>
        <p:txBody>
          <a:bodyPr vert="horz" lIns="67900" tIns="34286" rIns="67900" bIns="3428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04089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User\Desktop\logo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8655"/>
            <a:ext cx="4508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"/>
          <p:cNvSpPr>
            <a:spLocks noChangeArrowheads="1"/>
          </p:cNvSpPr>
          <p:nvPr userDrawn="1"/>
        </p:nvSpPr>
        <p:spPr bwMode="auto">
          <a:xfrm>
            <a:off x="935040" y="220861"/>
            <a:ext cx="833437" cy="3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00" tIns="34286" rIns="67900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Липецкая </a:t>
            </a:r>
          </a:p>
          <a:p>
            <a:pPr defTabSz="904089"/>
            <a:r>
              <a:rPr lang="ru-RU" altLang="ru-RU" sz="900" dirty="0">
                <a:solidFill>
                  <a:srgbClr val="F2AC44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66726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5pPr>
      <a:lvl6pPr marL="33881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6pPr>
      <a:lvl7pPr marL="67805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7pPr>
      <a:lvl8pPr marL="1017028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8pPr>
      <a:lvl9pPr marL="1356029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Pro" pitchFamily="2" charset="0"/>
        </a:defRPr>
      </a:lvl9pPr>
    </p:titleStyle>
    <p:bodyStyle>
      <a:lvl1pPr marL="169618" indent="-169618" algn="l" rtl="0" fontAlgn="base">
        <a:lnSpc>
          <a:spcPct val="90000"/>
        </a:lnSpc>
        <a:spcBef>
          <a:spcPts val="751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8853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47619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86434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25441" indent="-169618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64531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3548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2599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1673" indent="-169618" algn="l" defTabSz="67805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38817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78050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17028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56029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695262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3405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7282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11943" algn="l" defTabSz="67805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963449"/>
              </p:ext>
            </p:extLst>
          </p:nvPr>
        </p:nvGraphicFramePr>
        <p:xfrm>
          <a:off x="409576" y="1444692"/>
          <a:ext cx="7477125" cy="423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3" name="Rectangle 122"/>
          <p:cNvSpPr/>
          <p:nvPr/>
        </p:nvSpPr>
        <p:spPr>
          <a:xfrm>
            <a:off x="8282673" y="1350333"/>
            <a:ext cx="627411" cy="784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dirty="0">
                <a:solidFill>
                  <a:prstClr val="black"/>
                </a:solidFill>
              </a:rPr>
              <a:t>   </a:t>
            </a:r>
            <a:r>
              <a:rPr lang="ru-RU" sz="1500" b="1" dirty="0">
                <a:solidFill>
                  <a:prstClr val="black"/>
                </a:solidFill>
              </a:rPr>
              <a:t>112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8244680" y="1385989"/>
            <a:ext cx="708848" cy="338555"/>
          </a:xfrm>
          <a:prstGeom prst="rect">
            <a:avLst/>
          </a:prstGeom>
        </p:spPr>
        <p:txBody>
          <a:bodyPr wrap="none" lIns="90860" tIns="45718" rIns="90860" bIns="45718">
            <a:spAutoFit/>
          </a:bodyPr>
          <a:lstStyle/>
          <a:p>
            <a:pPr defTabSz="907849">
              <a:defRPr/>
            </a:pPr>
            <a:r>
              <a:rPr lang="ru-RU" sz="1600" b="1" dirty="0">
                <a:solidFill>
                  <a:prstClr val="black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ЦФО</a:t>
            </a:r>
            <a:endParaRPr lang="en-US" sz="1600" b="1" dirty="0">
              <a:solidFill>
                <a:prstClr val="black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9366815" y="1386067"/>
            <a:ext cx="512260" cy="338551"/>
          </a:xfrm>
          <a:prstGeom prst="rect">
            <a:avLst/>
          </a:prstGeom>
        </p:spPr>
        <p:txBody>
          <a:bodyPr wrap="none" lIns="90860" tIns="45718" rIns="90860" bIns="45718">
            <a:spAutoFit/>
          </a:bodyPr>
          <a:lstStyle/>
          <a:p>
            <a:pPr defTabSz="907849">
              <a:defRPr/>
            </a:pPr>
            <a:r>
              <a:rPr lang="ru-RU" sz="1600" b="1" dirty="0">
                <a:solidFill>
                  <a:prstClr val="black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РФ</a:t>
            </a:r>
            <a:endParaRPr lang="en-US" sz="1600" b="1" dirty="0">
              <a:solidFill>
                <a:prstClr val="black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0268051" y="1379663"/>
            <a:ext cx="1611920" cy="338551"/>
          </a:xfrm>
          <a:prstGeom prst="rect">
            <a:avLst/>
          </a:prstGeom>
        </p:spPr>
        <p:txBody>
          <a:bodyPr wrap="none" lIns="90860" tIns="45718" rIns="90860" bIns="45718">
            <a:spAutoFit/>
          </a:bodyPr>
          <a:lstStyle/>
          <a:p>
            <a:pPr defTabSz="907849">
              <a:defRPr/>
            </a:pPr>
            <a:r>
              <a:rPr lang="ru-RU" sz="1600" b="1" dirty="0">
                <a:solidFill>
                  <a:prstClr val="black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Место в ЦФО</a:t>
            </a:r>
            <a:endParaRPr lang="en-US" sz="1600" b="1" dirty="0">
              <a:solidFill>
                <a:prstClr val="black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7855" y="152401"/>
            <a:ext cx="10131425" cy="665163"/>
          </a:xfrm>
        </p:spPr>
        <p:txBody>
          <a:bodyPr/>
          <a:lstStyle/>
          <a:p>
            <a:r>
              <a:rPr lang="ru-RU" sz="2800" b="1" dirty="0"/>
              <a:t>Динамика поступлений основных налогов </a:t>
            </a:r>
            <a:br>
              <a:rPr lang="ru-RU" sz="2800" b="1" dirty="0"/>
            </a:br>
            <a:r>
              <a:rPr lang="ru-RU" sz="2800" b="1" dirty="0"/>
              <a:t>по Липецкой области, ЦФО и РФ за 2018 год </a:t>
            </a: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5822713" y="839800"/>
            <a:ext cx="1433987" cy="338551"/>
          </a:xfrm>
          <a:prstGeom prst="rect">
            <a:avLst/>
          </a:prstGeom>
          <a:noFill/>
        </p:spPr>
        <p:txBody>
          <a:bodyPr wrap="none" lIns="90860" tIns="45718" rIns="90860" bIns="45718">
            <a:spAutoFit/>
          </a:bodyPr>
          <a:lstStyle/>
          <a:p>
            <a:pPr algn="ctr" defTabSz="907849">
              <a:defRPr/>
            </a:pPr>
            <a:r>
              <a:rPr lang="ru-RU" sz="1600" b="1" dirty="0">
                <a:solidFill>
                  <a:prstClr val="black"/>
                </a:solidFill>
              </a:rPr>
              <a:t>в процентах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2" name="Rectangle 122"/>
          <p:cNvSpPr/>
          <p:nvPr/>
        </p:nvSpPr>
        <p:spPr>
          <a:xfrm>
            <a:off x="9302623" y="1356105"/>
            <a:ext cx="740412" cy="784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dirty="0">
                <a:solidFill>
                  <a:prstClr val="black"/>
                </a:solidFill>
              </a:rPr>
              <a:t>   </a:t>
            </a:r>
          </a:p>
          <a:p>
            <a:pPr defTabSz="907849">
              <a:lnSpc>
                <a:spcPct val="150000"/>
              </a:lnSpc>
              <a:defRPr/>
            </a:pPr>
            <a:r>
              <a:rPr lang="ru-RU" sz="1500" b="1" dirty="0">
                <a:solidFill>
                  <a:prstClr val="black"/>
                </a:solidFill>
              </a:rPr>
              <a:t>124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13" name="Rectangle 122"/>
          <p:cNvSpPr/>
          <p:nvPr/>
        </p:nvSpPr>
        <p:spPr>
          <a:xfrm>
            <a:off x="10682309" y="1691565"/>
            <a:ext cx="632867" cy="438579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b="1" dirty="0">
                <a:solidFill>
                  <a:prstClr val="black"/>
                </a:solidFill>
              </a:rPr>
              <a:t>   3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14" name="Rectangle 122"/>
          <p:cNvSpPr/>
          <p:nvPr/>
        </p:nvSpPr>
        <p:spPr>
          <a:xfrm>
            <a:off x="8282673" y="1967025"/>
            <a:ext cx="632867" cy="784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b="1" dirty="0">
                <a:solidFill>
                  <a:prstClr val="black"/>
                </a:solidFill>
              </a:rPr>
              <a:t>   115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15" name="Rectangle 122"/>
          <p:cNvSpPr/>
          <p:nvPr/>
        </p:nvSpPr>
        <p:spPr>
          <a:xfrm>
            <a:off x="9302625" y="1967025"/>
            <a:ext cx="632867" cy="784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dirty="0">
                <a:solidFill>
                  <a:prstClr val="black"/>
                </a:solidFill>
              </a:rPr>
              <a:t>     </a:t>
            </a:r>
            <a:r>
              <a:rPr lang="ru-RU" sz="1500" b="1" dirty="0">
                <a:solidFill>
                  <a:prstClr val="black"/>
                </a:solidFill>
              </a:rPr>
              <a:t>125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16" name="Rectangle 122"/>
          <p:cNvSpPr/>
          <p:nvPr/>
        </p:nvSpPr>
        <p:spPr>
          <a:xfrm>
            <a:off x="10682309" y="2246161"/>
            <a:ext cx="632867" cy="438579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b="1" dirty="0">
                <a:solidFill>
                  <a:prstClr val="black"/>
                </a:solidFill>
              </a:rPr>
              <a:t>   1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17" name="Rectangle 122"/>
          <p:cNvSpPr/>
          <p:nvPr/>
        </p:nvSpPr>
        <p:spPr>
          <a:xfrm>
            <a:off x="8272041" y="2668773"/>
            <a:ext cx="632867" cy="784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b="1" dirty="0">
                <a:solidFill>
                  <a:prstClr val="black"/>
                </a:solidFill>
              </a:rPr>
              <a:t>  </a:t>
            </a:r>
            <a:r>
              <a:rPr lang="ru-RU" sz="1500" b="1" i="1" dirty="0">
                <a:solidFill>
                  <a:prstClr val="black"/>
                </a:solidFill>
              </a:rPr>
              <a:t> </a:t>
            </a:r>
            <a:r>
              <a:rPr lang="ru-RU" sz="1500" b="1" dirty="0">
                <a:solidFill>
                  <a:prstClr val="black"/>
                </a:solidFill>
              </a:rPr>
              <a:t>113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18" name="Rectangle 122"/>
          <p:cNvSpPr/>
          <p:nvPr/>
        </p:nvSpPr>
        <p:spPr>
          <a:xfrm>
            <a:off x="10170453" y="2941277"/>
            <a:ext cx="1657351" cy="507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defRPr/>
            </a:pPr>
            <a:r>
              <a:rPr lang="ru-RU" sz="1500" b="1" dirty="0">
                <a:solidFill>
                  <a:prstClr val="black"/>
                </a:solidFill>
              </a:rPr>
              <a:t>            18</a:t>
            </a:r>
          </a:p>
          <a:p>
            <a:pPr defTabSz="907849">
              <a:defRPr/>
            </a:pPr>
            <a:r>
              <a:rPr lang="ru-RU" sz="1200" b="1" dirty="0">
                <a:solidFill>
                  <a:prstClr val="black"/>
                </a:solidFill>
              </a:rPr>
              <a:t>   (1 – без разовых)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9" name="Rectangle 122"/>
          <p:cNvSpPr/>
          <p:nvPr/>
        </p:nvSpPr>
        <p:spPr>
          <a:xfrm>
            <a:off x="9302625" y="2700669"/>
            <a:ext cx="529995" cy="784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b="1" dirty="0">
                <a:solidFill>
                  <a:prstClr val="black"/>
                </a:solidFill>
              </a:rPr>
              <a:t>  112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0" name="Rectangle 122"/>
          <p:cNvSpPr/>
          <p:nvPr/>
        </p:nvSpPr>
        <p:spPr>
          <a:xfrm>
            <a:off x="8197704" y="3607541"/>
            <a:ext cx="755827" cy="438579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dirty="0">
                <a:solidFill>
                  <a:prstClr val="black"/>
                </a:solidFill>
              </a:rPr>
              <a:t>  </a:t>
            </a:r>
            <a:r>
              <a:rPr lang="ru-RU" sz="1500" b="1" dirty="0">
                <a:solidFill>
                  <a:prstClr val="black"/>
                </a:solidFill>
              </a:rPr>
              <a:t>120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1" name="Rectangle 122"/>
          <p:cNvSpPr/>
          <p:nvPr/>
        </p:nvSpPr>
        <p:spPr>
          <a:xfrm>
            <a:off x="9302621" y="3274185"/>
            <a:ext cx="632867" cy="784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dirty="0">
                <a:solidFill>
                  <a:prstClr val="black"/>
                </a:solidFill>
              </a:rPr>
              <a:t>   </a:t>
            </a:r>
            <a:r>
              <a:rPr lang="ru-RU" sz="1500" b="1" dirty="0">
                <a:solidFill>
                  <a:prstClr val="black"/>
                </a:solidFill>
              </a:rPr>
              <a:t>116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2" name="Rectangle 122"/>
          <p:cNvSpPr/>
          <p:nvPr/>
        </p:nvSpPr>
        <p:spPr>
          <a:xfrm>
            <a:off x="10682309" y="3609053"/>
            <a:ext cx="632867" cy="438579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b="1" dirty="0">
                <a:solidFill>
                  <a:prstClr val="black"/>
                </a:solidFill>
              </a:rPr>
              <a:t>   1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3" name="Rectangle 122"/>
          <p:cNvSpPr/>
          <p:nvPr/>
        </p:nvSpPr>
        <p:spPr>
          <a:xfrm>
            <a:off x="8310029" y="4019105"/>
            <a:ext cx="632867" cy="784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dirty="0">
                <a:solidFill>
                  <a:prstClr val="black"/>
                </a:solidFill>
              </a:rPr>
              <a:t>   </a:t>
            </a:r>
            <a:r>
              <a:rPr lang="ru-RU" sz="1500" b="1" dirty="0">
                <a:solidFill>
                  <a:prstClr val="black"/>
                </a:solidFill>
              </a:rPr>
              <a:t>102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4" name="Rectangle 122"/>
          <p:cNvSpPr/>
          <p:nvPr/>
        </p:nvSpPr>
        <p:spPr>
          <a:xfrm>
            <a:off x="9345521" y="4040373"/>
            <a:ext cx="632867" cy="784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dirty="0">
                <a:solidFill>
                  <a:prstClr val="black"/>
                </a:solidFill>
              </a:rPr>
              <a:t>   </a:t>
            </a:r>
            <a:r>
              <a:rPr lang="ru-RU" sz="1500" b="1" dirty="0">
                <a:solidFill>
                  <a:prstClr val="black"/>
                </a:solidFill>
              </a:rPr>
              <a:t>104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5" name="Rectangle 122"/>
          <p:cNvSpPr/>
          <p:nvPr/>
        </p:nvSpPr>
        <p:spPr>
          <a:xfrm>
            <a:off x="10682309" y="4359349"/>
            <a:ext cx="632867" cy="438579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dirty="0">
                <a:solidFill>
                  <a:prstClr val="black"/>
                </a:solidFill>
              </a:rPr>
              <a:t>    </a:t>
            </a:r>
            <a:r>
              <a:rPr lang="ru-RU" sz="1500" b="1" dirty="0">
                <a:solidFill>
                  <a:prstClr val="black"/>
                </a:solidFill>
              </a:rPr>
              <a:t>7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6" name="Rectangle 122"/>
          <p:cNvSpPr/>
          <p:nvPr/>
        </p:nvSpPr>
        <p:spPr>
          <a:xfrm>
            <a:off x="8320661" y="4657061"/>
            <a:ext cx="632867" cy="784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b="1" dirty="0">
                <a:solidFill>
                  <a:prstClr val="black"/>
                </a:solidFill>
              </a:rPr>
              <a:t>   104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7" name="Rectangle 122"/>
          <p:cNvSpPr/>
          <p:nvPr/>
        </p:nvSpPr>
        <p:spPr>
          <a:xfrm>
            <a:off x="9368917" y="4657061"/>
            <a:ext cx="632867" cy="784827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b="1" dirty="0">
                <a:solidFill>
                  <a:prstClr val="black"/>
                </a:solidFill>
              </a:rPr>
              <a:t>   104</a:t>
            </a:r>
            <a:endParaRPr lang="en-US" sz="1500" b="1" dirty="0">
              <a:solidFill>
                <a:prstClr val="black"/>
              </a:solidFill>
            </a:endParaRPr>
          </a:p>
        </p:txBody>
      </p:sp>
      <p:sp>
        <p:nvSpPr>
          <p:cNvPr id="28" name="Rectangle 122"/>
          <p:cNvSpPr/>
          <p:nvPr/>
        </p:nvSpPr>
        <p:spPr>
          <a:xfrm>
            <a:off x="10682309" y="4997301"/>
            <a:ext cx="632867" cy="438579"/>
          </a:xfrm>
          <a:prstGeom prst="rect">
            <a:avLst/>
          </a:prstGeom>
        </p:spPr>
        <p:txBody>
          <a:bodyPr wrap="square" lIns="90860" tIns="45718" rIns="90860" bIns="45718">
            <a:spAutoFit/>
          </a:bodyPr>
          <a:lstStyle/>
          <a:p>
            <a:pPr defTabSz="907849">
              <a:lnSpc>
                <a:spcPct val="150000"/>
              </a:lnSpc>
              <a:defRPr/>
            </a:pPr>
            <a:r>
              <a:rPr lang="ru-RU" sz="1500" b="1" dirty="0">
                <a:solidFill>
                  <a:srgbClr val="D93333"/>
                </a:solidFill>
              </a:rPr>
              <a:t>   15</a:t>
            </a:r>
            <a:endParaRPr lang="en-US" sz="1500" b="1" dirty="0">
              <a:solidFill>
                <a:srgbClr val="D9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916709"/>
              </p:ext>
            </p:extLst>
          </p:nvPr>
        </p:nvGraphicFramePr>
        <p:xfrm>
          <a:off x="431383" y="885856"/>
          <a:ext cx="11521280" cy="546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648"/>
                <a:gridCol w="1636547"/>
                <a:gridCol w="1000371"/>
                <a:gridCol w="2400267"/>
                <a:gridCol w="864096"/>
                <a:gridCol w="2400267"/>
                <a:gridCol w="768084"/>
              </a:tblGrid>
              <a:tr h="13201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Регион ЦФО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Кол-во субъектов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МСП на 1000 жителей, ед.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 ЦФО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поступлений по спец. налоговым режимам в налоговых доходах,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 ЦФО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нагрузка на 1 плательщика по спец. режимам, тыс. руб.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 ЦФО</a:t>
                      </a:r>
                    </a:p>
                    <a:p>
                      <a:pPr marL="0" algn="ctr" defTabSz="914400" rtl="0" eaLnBrk="1" fontAlgn="ctr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212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Московская обл.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44,4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6,1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103,2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Орловская область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36,3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65,6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Рязанская область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38,6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69,7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624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Смоленская обл.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41,6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6,0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58,2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22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Тамбовская обл.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31,5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6,8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61,0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74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Тверская область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37,5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74,7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60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Тульская</a:t>
                      </a:r>
                      <a:r>
                        <a:rPr lang="ru-RU" sz="1600" b="1" baseline="0" dirty="0" smtClean="0"/>
                        <a:t> область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38,2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5,0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64,5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655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Ярославская</a:t>
                      </a:r>
                      <a:r>
                        <a:rPr lang="ru-RU" sz="1600" b="1" baseline="0" dirty="0" smtClean="0"/>
                        <a:t> обл.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43,3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5,1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61,7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09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г. Москва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62,9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137,3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3334351" y="-199124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92" tIns="34286" rIns="67892" bIns="34286" numCol="1" anchor="t" anchorCtr="0" compatLnSpc="1">
            <a:prstTxWarp prst="textNoShape">
              <a:avLst/>
            </a:prstTxWarp>
          </a:bodyPr>
          <a:lstStyle/>
          <a:p>
            <a:pPr defTabSz="677982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5543" y="128757"/>
            <a:ext cx="9420233" cy="861059"/>
          </a:xfrm>
        </p:spPr>
        <p:txBody>
          <a:bodyPr/>
          <a:lstStyle/>
          <a:p>
            <a:r>
              <a:rPr lang="ru-RU" sz="1900" b="1" dirty="0"/>
              <a:t>Налоговые поступления от субъектов МСП в регионах Центрального Федерального округа в 2018 году  (2)</a:t>
            </a:r>
          </a:p>
        </p:txBody>
      </p:sp>
    </p:spTree>
    <p:extLst>
      <p:ext uri="{BB962C8B-B14F-4D97-AF65-F5344CB8AC3E}">
        <p14:creationId xmlns:p14="http://schemas.microsoft.com/office/powerpoint/2010/main" val="489090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651086"/>
              </p:ext>
            </p:extLst>
          </p:nvPr>
        </p:nvGraphicFramePr>
        <p:xfrm>
          <a:off x="320040" y="662939"/>
          <a:ext cx="11551920" cy="6038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960"/>
                <a:gridCol w="1645920"/>
                <a:gridCol w="1303020"/>
                <a:gridCol w="1981200"/>
                <a:gridCol w="2621280"/>
                <a:gridCol w="1653540"/>
              </a:tblGrid>
              <a:tr h="93726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Районы, города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Ставка по ЕНВД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значений К2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Ставки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арендной платы за земли с/х назначения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Пониженные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ставки и льготы по земельному налогу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Самообложение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992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Воловский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06.10.2009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3,5%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введено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44963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Грязинский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27.11.2015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2%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не введено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5766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Данковский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92D050"/>
                          </a:solidFill>
                        </a:rPr>
                        <a:t>26.04.2018</a:t>
                      </a:r>
                      <a:endParaRPr lang="ru-RU" sz="1500" b="1" dirty="0">
                        <a:solidFill>
                          <a:srgbClr val="92D05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2%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введено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46569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Добринский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08.11.2016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8%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введено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58613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Добровский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14% для потреб. кооперативов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23.11.2016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участки для размещения кладбищ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введено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Долгоруковский</a:t>
                      </a:r>
                      <a:endParaRPr lang="ru-RU" sz="2400" b="1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31.10.2012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4,5% 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(соц. программы – 0,6%)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не введено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effectLst/>
                          <a:latin typeface="Calibri" panose="020F0502020204030204" pitchFamily="34" charset="0"/>
                        </a:rPr>
                        <a:t>Елецкий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25.10.2017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4% 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(соц. виды </a:t>
                      </a:r>
                      <a:r>
                        <a:rPr lang="ru-RU" sz="1500" b="1" dirty="0" err="1" smtClean="0">
                          <a:solidFill>
                            <a:srgbClr val="FF0000"/>
                          </a:solidFill>
                        </a:rPr>
                        <a:t>деят-ти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 – 0,6%)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не введено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9780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Задонский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17.11.2017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2%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не введено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Измалковский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30.08.2017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для героев, ветеранов, инвалидов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 ВОВ – вычет 150 т. р.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не введено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9098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Краснинский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92D050"/>
                          </a:solidFill>
                        </a:rPr>
                        <a:t>26.09.2018</a:t>
                      </a:r>
                      <a:endParaRPr lang="ru-RU" sz="1500" b="1" dirty="0">
                        <a:solidFill>
                          <a:srgbClr val="92D050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% (КФХ – 0,6%)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введено</a:t>
                      </a:r>
                      <a:endParaRPr lang="ru-RU" sz="15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2666937" y="181877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7703" y="121921"/>
            <a:ext cx="10020300" cy="533400"/>
          </a:xfrm>
        </p:spPr>
        <p:txBody>
          <a:bodyPr/>
          <a:lstStyle/>
          <a:p>
            <a:r>
              <a:rPr lang="ru-RU" sz="2400" b="1" dirty="0"/>
              <a:t>Реализация полномочий ОМСУ в налоговой сфере (1)</a:t>
            </a:r>
          </a:p>
        </p:txBody>
      </p:sp>
    </p:spTree>
    <p:extLst>
      <p:ext uri="{BB962C8B-B14F-4D97-AF65-F5344CB8AC3E}">
        <p14:creationId xmlns:p14="http://schemas.microsoft.com/office/powerpoint/2010/main" val="1479315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825124"/>
              </p:ext>
            </p:extLst>
          </p:nvPr>
        </p:nvGraphicFramePr>
        <p:xfrm>
          <a:off x="304803" y="659722"/>
          <a:ext cx="11597644" cy="558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387"/>
                <a:gridCol w="1644443"/>
                <a:gridCol w="1342371"/>
                <a:gridCol w="2001591"/>
                <a:gridCol w="2410391"/>
                <a:gridCol w="1775461"/>
              </a:tblGrid>
              <a:tr h="8871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Районы, города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Ставка по ЕНВД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Изменение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значений К2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Ставки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арендной платы за земли с/х назначения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Пониженные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ставки и льготы по земельному налогу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Самообложение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807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Лебедянский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92D050"/>
                          </a:solidFill>
                        </a:rPr>
                        <a:t>23.11.2018</a:t>
                      </a:r>
                      <a:endParaRPr lang="ru-RU" sz="1500" b="1" dirty="0">
                        <a:solidFill>
                          <a:srgbClr val="92D05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2% (КФХ – 0,6%)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введено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effectLst/>
                          <a:latin typeface="Calibri" panose="020F0502020204030204" pitchFamily="34" charset="0"/>
                        </a:rPr>
                        <a:t>Лев-Толстовский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14% для всех видов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деят-ти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92D050"/>
                          </a:solidFill>
                        </a:rPr>
                        <a:t>14.11.2018</a:t>
                      </a:r>
                      <a:endParaRPr lang="ru-RU" sz="1500" b="1" dirty="0">
                        <a:solidFill>
                          <a:srgbClr val="92D05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не введено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effectLst/>
                          <a:latin typeface="Calibri" panose="020F0502020204030204" pitchFamily="34" charset="0"/>
                        </a:rPr>
                        <a:t>Липецкий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24.11.2017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2% (КФХ – 0,6%)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бюджетные учреждения, ОМСУ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введено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50603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Становлянский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27.10.2016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бюджетные учреждения, ОМСУ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введено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Тербунский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22.11.2016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4,5%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не введено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Усманский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14% для всех видов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деят-ти</a:t>
                      </a:r>
                      <a:endParaRPr lang="ru-RU" sz="15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92D050"/>
                          </a:solidFill>
                        </a:rPr>
                        <a:t>06.11.2018</a:t>
                      </a:r>
                      <a:endParaRPr lang="ru-RU" sz="1500" b="1" dirty="0">
                        <a:solidFill>
                          <a:srgbClr val="92D05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3,5%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введено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46195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Хлевенский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92D050"/>
                          </a:solidFill>
                        </a:rPr>
                        <a:t>03.11.2018</a:t>
                      </a:r>
                      <a:endParaRPr lang="ru-RU" sz="1500" b="1" dirty="0">
                        <a:solidFill>
                          <a:srgbClr val="92D05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нет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введено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4710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Чаплыгинский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28.11.2017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бюджетные учреждения, ОМСУ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не введено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г. Елец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12% для сферы бытовых услуг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31.10.2017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Х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участки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 под </a:t>
                      </a:r>
                      <a:r>
                        <a:rPr lang="ru-RU" sz="1500" b="1" baseline="0" dirty="0" err="1" smtClean="0">
                          <a:solidFill>
                            <a:srgbClr val="FF0000"/>
                          </a:solidFill>
                        </a:rPr>
                        <a:t>стр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-во объектов соцкультбыта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не введено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г. Липецк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15%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13.09.2011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Х</a:t>
                      </a:r>
                      <a:endParaRPr lang="ru-RU" sz="15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садоводческие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 товарищества, ЛПХ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не введено</a:t>
                      </a:r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3333686" y="-199124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6" tIns="45718" rIns="91366" bIns="45718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7703" y="182883"/>
            <a:ext cx="10020300" cy="373380"/>
          </a:xfrm>
        </p:spPr>
        <p:txBody>
          <a:bodyPr/>
          <a:lstStyle/>
          <a:p>
            <a:r>
              <a:rPr lang="ru-RU" sz="2400" b="1" dirty="0"/>
              <a:t>Реализация полномочий ОМСУ в налоговой сфере (2)</a:t>
            </a:r>
          </a:p>
        </p:txBody>
      </p:sp>
    </p:spTree>
    <p:extLst>
      <p:ext uri="{BB962C8B-B14F-4D97-AF65-F5344CB8AC3E}">
        <p14:creationId xmlns:p14="http://schemas.microsoft.com/office/powerpoint/2010/main" val="1991536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81525"/>
              </p:ext>
            </p:extLst>
          </p:nvPr>
        </p:nvGraphicFramePr>
        <p:xfrm>
          <a:off x="623498" y="908720"/>
          <a:ext cx="11041225" cy="5490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113"/>
                <a:gridCol w="1604829"/>
                <a:gridCol w="1348057"/>
                <a:gridCol w="1797408"/>
                <a:gridCol w="2054181"/>
                <a:gridCol w="1540637"/>
              </a:tblGrid>
              <a:tr h="739476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Районы, города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Недоимка по имущественным налогам с физических лиц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Из нее: сумма долга менее 3 тыс. руб. на человека, млн. 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Возвращено ССП с актом о невозможности взыскания, млн. 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находится на исполнении в ССП, млн. руб.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5147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86" marB="3428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на 01.04.2019г., млн. 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отклонение к 01.01.19 г., %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Воловский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3,3</a:t>
                      </a:r>
                      <a:endParaRPr lang="ru-RU" sz="1900" b="1" dirty="0"/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76,7</a:t>
                      </a:r>
                      <a:endParaRPr lang="ru-RU" sz="1900" b="1" dirty="0"/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1,6</a:t>
                      </a:r>
                      <a:endParaRPr lang="ru-RU" sz="1900" b="1" dirty="0"/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1,4</a:t>
                      </a:r>
                      <a:endParaRPr lang="ru-RU" sz="1900" b="1" dirty="0"/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0,9</a:t>
                      </a:r>
                      <a:endParaRPr lang="ru-RU" sz="1900" b="1" dirty="0"/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51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Грязинский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29,5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4644" rtl="0" eaLnBrk="1" latinLnBrk="0" hangingPunct="1"/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76,0</a:t>
                      </a:r>
                      <a:endParaRPr lang="ru-RU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12,4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56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Данковский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14,8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66,7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4,6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64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Добринский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11,2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82,4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3,9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3,4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6137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Добровский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87,0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5,8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8636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Долгоруковский</a:t>
                      </a:r>
                      <a:endParaRPr lang="ru-RU" sz="1900" b="1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6,8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91,9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2,6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1,4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4610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>
                          <a:effectLst/>
                          <a:latin typeface="Calibri" panose="020F0502020204030204" pitchFamily="34" charset="0"/>
                        </a:rPr>
                        <a:t>Елецкий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15,8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88,3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1,6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noFill/>
                  </a:tcPr>
                </a:tc>
              </a:tr>
              <a:tr h="390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Задонский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15,3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83,2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3,6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2,8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44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Измалковский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5,1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75,0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0,6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84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Краснинский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4644" rtl="0" eaLnBrk="1" latinLnBrk="0" hangingPunct="1"/>
                      <a:r>
                        <a:rPr lang="ru-RU" sz="1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88,2</a:t>
                      </a:r>
                      <a:endParaRPr lang="ru-RU" sz="1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3,0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1,1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84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Лебедянский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21,4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77,3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4,4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2,9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3333858" y="-199124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28" tIns="34286" rIns="68428" bIns="34286" numCol="1" anchor="t" anchorCtr="0" compatLnSpc="1">
            <a:prstTxWarp prst="textNoShape">
              <a:avLst/>
            </a:prstTxWarp>
          </a:bodyPr>
          <a:lstStyle/>
          <a:p>
            <a:pPr defTabSz="68405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b="1" dirty="0"/>
              <a:t>Недоимка по имущественным налогам с физических лиц </a:t>
            </a:r>
            <a:br>
              <a:rPr lang="ru-RU" sz="1900" b="1" dirty="0"/>
            </a:br>
            <a:r>
              <a:rPr lang="ru-RU" sz="1900" b="1" dirty="0"/>
              <a:t>на 01.04.2019 г.(1)</a:t>
            </a:r>
          </a:p>
        </p:txBody>
      </p:sp>
    </p:spTree>
    <p:extLst>
      <p:ext uri="{BB962C8B-B14F-4D97-AF65-F5344CB8AC3E}">
        <p14:creationId xmlns:p14="http://schemas.microsoft.com/office/powerpoint/2010/main" val="24853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225267"/>
              </p:ext>
            </p:extLst>
          </p:nvPr>
        </p:nvGraphicFramePr>
        <p:xfrm>
          <a:off x="719404" y="908738"/>
          <a:ext cx="10849205" cy="553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836"/>
                <a:gridCol w="1529260"/>
                <a:gridCol w="1417793"/>
                <a:gridCol w="1787653"/>
                <a:gridCol w="1972583"/>
                <a:gridCol w="1541080"/>
              </a:tblGrid>
              <a:tr h="65305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Районы, города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Недоимка по имущественным налогам с физических лиц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Из нее: сумма долга менее 3 тыс. руб. на человека, млн. 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Возвращено ССП с актом о невозможности взыскания, млн. 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находится на исполнении в ССП, млн. руб.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7343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86" marB="34286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01.04.2019г., млн. руб.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отклонение к 01.01.19 г., %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" marR="5715" marT="57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3547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>
                          <a:effectLst/>
                          <a:latin typeface="Calibri" panose="020F0502020204030204" pitchFamily="34" charset="0"/>
                        </a:rPr>
                        <a:t>Лев-Толстовский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7,8</a:t>
                      </a:r>
                      <a:endParaRPr lang="ru-RU" sz="1900" b="1" dirty="0"/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72,9</a:t>
                      </a:r>
                      <a:endParaRPr lang="ru-RU" sz="1900" b="1" dirty="0"/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2,2</a:t>
                      </a:r>
                      <a:endParaRPr lang="ru-RU" sz="1900" b="1" dirty="0"/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0,7</a:t>
                      </a:r>
                      <a:endParaRPr lang="ru-RU" sz="1900" b="1" dirty="0"/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1,8</a:t>
                      </a:r>
                      <a:endParaRPr lang="ru-RU" sz="1900" b="1" dirty="0"/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43645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>
                          <a:effectLst/>
                          <a:latin typeface="Calibri" panose="020F0502020204030204" pitchFamily="34" charset="0"/>
                        </a:rPr>
                        <a:t>Липецкий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67,9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14,2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12,4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27,5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8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Становлянский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5,4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84,4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1,1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8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Тербунский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6,3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77,8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2,7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1,0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0,8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8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Усманский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18,2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84,7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5,9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4,3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0572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Хлевенский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84,1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2,9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0,6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0,0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293820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Чаплыгинский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16,1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85,6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6,2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93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ИТОГО по МР</a:t>
                      </a:r>
                      <a:endParaRPr lang="ru-RU" sz="19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261,7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78,1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79,5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46,8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71,8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1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Г. Елец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25,1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79,2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7,3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7,6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31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Г. Липецк</a:t>
                      </a:r>
                      <a:endParaRPr lang="ru-RU" sz="19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268,4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84,0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61,7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67,3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27,2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17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ИТОГО по ГО</a:t>
                      </a:r>
                      <a:endParaRPr lang="ru-RU" sz="19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293,5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83,6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69,0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74,9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30,7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17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9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ИТОГО</a:t>
                      </a:r>
                      <a:endParaRPr lang="ru-RU" sz="19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555,2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80,9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148,5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121,7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102,5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3395806" y="-199124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461" tIns="34286" rIns="68461" bIns="34286" numCol="1" anchor="t" anchorCtr="0" compatLnSpc="1">
            <a:prstTxWarp prst="textNoShape">
              <a:avLst/>
            </a:prstTxWarp>
          </a:bodyPr>
          <a:lstStyle/>
          <a:p>
            <a:pPr defTabSz="684426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b="1" dirty="0"/>
              <a:t>Недоимка по имущественным налогам с физических лиц </a:t>
            </a:r>
            <a:br>
              <a:rPr lang="ru-RU" sz="1900" b="1" dirty="0"/>
            </a:br>
            <a:r>
              <a:rPr lang="ru-RU" sz="1900" b="1" dirty="0"/>
              <a:t>на 01.04.2019 г. (2)</a:t>
            </a:r>
          </a:p>
        </p:txBody>
      </p:sp>
    </p:spTree>
    <p:extLst>
      <p:ext uri="{BB962C8B-B14F-4D97-AF65-F5344CB8AC3E}">
        <p14:creationId xmlns:p14="http://schemas.microsoft.com/office/powerpoint/2010/main" val="35561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2694"/>
              </p:ext>
            </p:extLst>
          </p:nvPr>
        </p:nvGraphicFramePr>
        <p:xfrm>
          <a:off x="635474" y="836716"/>
          <a:ext cx="9560167" cy="5472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53"/>
                <a:gridCol w="2275423"/>
                <a:gridCol w="4508391"/>
              </a:tblGrid>
              <a:tr h="7687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Районы, города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Задолженность на 01.04.19г., тыс. руб.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Основные должники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Воловский</a:t>
                      </a:r>
                      <a:endParaRPr lang="ru-RU" sz="1600" b="1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МУП ЖКХ 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Воловского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 района, ПО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Хлебокомбинат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0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Грязинский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0160" marR="10160" marT="1016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160" marR="10160" marT="10160" marB="0" anchor="b">
                    <a:noFill/>
                  </a:tcPr>
                </a:tc>
              </a:tr>
              <a:tr h="593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Данковский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3 016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ОАО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Силан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", ООО "Солнечная энергия"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77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Добринский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0160" marR="10160" marT="1016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160" marR="10160" marT="10160" marB="0" anchor="b">
                    <a:noFill/>
                  </a:tcPr>
                </a:tc>
              </a:tr>
              <a:tr h="365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Добровский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0160" marR="10160" marT="1016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160" marR="10160" marT="10160" marB="0" anchor="b">
                    <a:noFill/>
                  </a:tcPr>
                </a:tc>
              </a:tr>
              <a:tr h="350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Долгоруковский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0160" marR="10160" marT="1016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160" marR="10160" marT="10160" marB="0" anchor="b">
                    <a:noFill/>
                  </a:tcPr>
                </a:tc>
              </a:tr>
              <a:tr h="390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Елецкий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СК 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Аструм</a:t>
                      </a:r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1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Задонский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2 668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АО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Зерос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0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Измалковский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1 056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ЗАО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Агродорстрой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11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Краснинский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613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ОАО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Краснинский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молзавод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8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Лебедянский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21 848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АО "Рассвет", ООО "Лебедянское"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3334302" y="-199124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05" tIns="34286" rIns="67905" bIns="34286" numCol="1" anchor="t" anchorCtr="0" compatLnSpc="1">
            <a:prstTxWarp prst="textNoShape">
              <a:avLst/>
            </a:prstTxWarp>
          </a:bodyPr>
          <a:lstStyle/>
          <a:p>
            <a:pPr defTabSz="678134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b="1" dirty="0"/>
              <a:t>Задолженность по арендной плате за землю, основные должники (1)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195560" y="2186940"/>
            <a:ext cx="1889760" cy="26822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905" tIns="34286" rIns="67905" bIns="34286" rtlCol="0" anchor="ctr"/>
          <a:lstStyle/>
          <a:p>
            <a:pPr algn="ctr" defTabSz="678134"/>
            <a:r>
              <a:rPr lang="ru-RU" b="1" dirty="0" smtClean="0">
                <a:solidFill>
                  <a:sysClr val="windowText" lastClr="000000"/>
                </a:solidFill>
              </a:rPr>
              <a:t>В </a:t>
            </a:r>
            <a:r>
              <a:rPr lang="ru-RU" b="1" dirty="0">
                <a:solidFill>
                  <a:sysClr val="windowText" lastClr="000000"/>
                </a:solidFill>
              </a:rPr>
              <a:t>целом по области рост </a:t>
            </a:r>
            <a:r>
              <a:rPr lang="ru-RU" b="1" dirty="0" smtClean="0">
                <a:solidFill>
                  <a:sysClr val="windowText" lastClr="000000"/>
                </a:solidFill>
              </a:rPr>
              <a:t>задолжен-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ности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>
                <a:solidFill>
                  <a:sysClr val="windowText" lastClr="000000"/>
                </a:solidFill>
              </a:rPr>
              <a:t>к </a:t>
            </a:r>
            <a:r>
              <a:rPr lang="ru-RU" b="1" dirty="0" smtClean="0">
                <a:solidFill>
                  <a:sysClr val="windowText" lastClr="000000"/>
                </a:solidFill>
              </a:rPr>
              <a:t>01.04.2019г</a:t>
            </a:r>
            <a:r>
              <a:rPr lang="ru-RU" b="1" dirty="0">
                <a:solidFill>
                  <a:sysClr val="windowText" lastClr="000000"/>
                </a:solidFill>
              </a:rPr>
              <a:t>. на </a:t>
            </a:r>
            <a:r>
              <a:rPr lang="ru-RU" b="1" dirty="0" smtClean="0">
                <a:solidFill>
                  <a:sysClr val="windowText" lastClr="000000"/>
                </a:solidFill>
              </a:rPr>
              <a:t>22 </a:t>
            </a:r>
            <a:r>
              <a:rPr lang="ru-RU" b="1" dirty="0">
                <a:solidFill>
                  <a:sysClr val="windowText" lastClr="000000"/>
                </a:solidFill>
              </a:rPr>
              <a:t>млн. </a:t>
            </a:r>
            <a:r>
              <a:rPr lang="ru-RU" b="1" dirty="0" smtClean="0">
                <a:solidFill>
                  <a:sysClr val="windowText" lastClr="000000"/>
                </a:solidFill>
              </a:rPr>
              <a:t>руб.  </a:t>
            </a:r>
            <a:r>
              <a:rPr lang="ru-RU" b="1" dirty="0">
                <a:solidFill>
                  <a:sysClr val="windowText" lastClr="000000"/>
                </a:solidFill>
              </a:rPr>
              <a:t>или на </a:t>
            </a:r>
            <a:r>
              <a:rPr lang="ru-RU" b="1" dirty="0" smtClean="0">
                <a:solidFill>
                  <a:sysClr val="windowText" lastClr="000000"/>
                </a:solidFill>
              </a:rPr>
              <a:t>23</a:t>
            </a:r>
            <a:r>
              <a:rPr lang="ru-RU" b="1" dirty="0">
                <a:solidFill>
                  <a:sysClr val="windowText" lastClr="000000"/>
                </a:solidFill>
              </a:rPr>
              <a:t>%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0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47720"/>
              </p:ext>
            </p:extLst>
          </p:nvPr>
        </p:nvGraphicFramePr>
        <p:xfrm>
          <a:off x="724972" y="784863"/>
          <a:ext cx="9466882" cy="5888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264"/>
                <a:gridCol w="2253217"/>
                <a:gridCol w="4464401"/>
              </a:tblGrid>
              <a:tr h="7391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Районы, города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Задолженность на 01.04.19г., тыс. руб.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Основные должники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Лев-Толстовский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361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Физические лица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Липецкий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5 899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ООО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Липецкрегионстрой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", </a:t>
                      </a:r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ООО 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"Основа",  физические лица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Становлянский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2 866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ООО "Елецкий", индивидуальные предприниматели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Тербунский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0160" marR="10160" marT="1016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160" marR="10160" marT="10160" marB="0" anchor="b">
                    <a:noFill/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Усманский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2 222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ООО "Комплекс А", ОАО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Литмашприбор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Хлевенский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0160" marR="10160" marT="1016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160" marR="10160" marT="10160" marB="0" anchor="b">
                    <a:noFill/>
                  </a:tcPr>
                </a:tc>
              </a:tr>
              <a:tr h="304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Чаплыгинский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0160" marR="10160" marT="1016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160" marR="10160" marT="10160" marB="0" anchor="b">
                    <a:solidFill>
                      <a:schemeClr val="bg1"/>
                    </a:solidFill>
                  </a:tcPr>
                </a:tc>
              </a:tr>
              <a:tr h="304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effectLst/>
                          <a:latin typeface="+mj-lt"/>
                        </a:rPr>
                        <a:t>Итого по МР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effectLst/>
                          <a:latin typeface="+mn-lt"/>
                        </a:rPr>
                        <a:t>40 749</a:t>
                      </a:r>
                    </a:p>
                  </a:txBody>
                  <a:tcPr marL="10160" marR="10160" marT="1016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160" marR="10160" marT="1016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7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г.Елец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457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ООО "ВЕЛЕС-АГРО", ООО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Елецспецстрой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855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effectLst/>
                          <a:latin typeface="+mj-lt"/>
                        </a:rPr>
                        <a:t>г.Липецк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78 012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+mn-lt"/>
                        </a:rPr>
                        <a:t>ООО 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Спецмаш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", ООО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Промплощадка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", ООО "СУ-5 трест 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Липецкстрой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", ООО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Дженсер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 сервис Ю2"</a:t>
                      </a:r>
                    </a:p>
                  </a:txBody>
                  <a:tcPr marL="10160" marR="10160" marT="1016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04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effectLst/>
                          <a:latin typeface="+mj-lt"/>
                        </a:rPr>
                        <a:t>Итого по ГО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effectLst/>
                          <a:latin typeface="+mn-lt"/>
                        </a:rPr>
                        <a:t>78 469</a:t>
                      </a:r>
                    </a:p>
                  </a:txBody>
                  <a:tcPr marL="10160" marR="10160" marT="1016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641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ВСЕГО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119 218</a:t>
                      </a:r>
                    </a:p>
                  </a:txBody>
                  <a:tcPr marL="10160" marR="10160" marT="1016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3334282" y="-199124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914" tIns="34286" rIns="67914" bIns="34286" numCol="1" anchor="t" anchorCtr="0" compatLnSpc="1">
            <a:prstTxWarp prst="textNoShape">
              <a:avLst/>
            </a:prstTxWarp>
          </a:bodyPr>
          <a:lstStyle/>
          <a:p>
            <a:pPr defTabSz="678238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b="1" dirty="0"/>
              <a:t>Задолженность по арендной плате за землю, основные должники (2)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91856" y="1868827"/>
            <a:ext cx="1889760" cy="26822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7905" tIns="34286" rIns="67905" bIns="34286" rtlCol="0" anchor="ctr"/>
          <a:lstStyle/>
          <a:p>
            <a:pPr algn="ctr" defTabSz="678134"/>
            <a:r>
              <a:rPr lang="ru-RU" b="1" dirty="0" smtClean="0">
                <a:solidFill>
                  <a:sysClr val="windowText" lastClr="000000"/>
                </a:solidFill>
              </a:rPr>
              <a:t>В </a:t>
            </a:r>
            <a:r>
              <a:rPr lang="ru-RU" b="1" dirty="0">
                <a:solidFill>
                  <a:sysClr val="windowText" lastClr="000000"/>
                </a:solidFill>
              </a:rPr>
              <a:t>целом по области рост </a:t>
            </a:r>
            <a:r>
              <a:rPr lang="ru-RU" b="1" dirty="0" smtClean="0">
                <a:solidFill>
                  <a:sysClr val="windowText" lastClr="000000"/>
                </a:solidFill>
              </a:rPr>
              <a:t>задолжен-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ности</a:t>
            </a:r>
            <a:r>
              <a:rPr lang="ru-RU" b="1" dirty="0" smtClean="0">
                <a:solidFill>
                  <a:sysClr val="windowText" lastClr="000000"/>
                </a:solidFill>
              </a:rPr>
              <a:t> </a:t>
            </a:r>
            <a:r>
              <a:rPr lang="ru-RU" b="1" dirty="0">
                <a:solidFill>
                  <a:sysClr val="windowText" lastClr="000000"/>
                </a:solidFill>
              </a:rPr>
              <a:t>к </a:t>
            </a:r>
            <a:r>
              <a:rPr lang="ru-RU" b="1" dirty="0" smtClean="0">
                <a:solidFill>
                  <a:sysClr val="windowText" lastClr="000000"/>
                </a:solidFill>
              </a:rPr>
              <a:t>01.04.2019г</a:t>
            </a:r>
            <a:r>
              <a:rPr lang="ru-RU" b="1" dirty="0">
                <a:solidFill>
                  <a:sysClr val="windowText" lastClr="000000"/>
                </a:solidFill>
              </a:rPr>
              <a:t>. на </a:t>
            </a:r>
            <a:r>
              <a:rPr lang="ru-RU" b="1" dirty="0" smtClean="0">
                <a:solidFill>
                  <a:sysClr val="windowText" lastClr="000000"/>
                </a:solidFill>
              </a:rPr>
              <a:t>22 </a:t>
            </a:r>
            <a:r>
              <a:rPr lang="ru-RU" b="1" dirty="0">
                <a:solidFill>
                  <a:sysClr val="windowText" lastClr="000000"/>
                </a:solidFill>
              </a:rPr>
              <a:t>млн. </a:t>
            </a:r>
            <a:r>
              <a:rPr lang="ru-RU" b="1" dirty="0" smtClean="0">
                <a:solidFill>
                  <a:sysClr val="windowText" lastClr="000000"/>
                </a:solidFill>
              </a:rPr>
              <a:t>руб.  </a:t>
            </a:r>
            <a:r>
              <a:rPr lang="ru-RU" b="1" dirty="0">
                <a:solidFill>
                  <a:sysClr val="windowText" lastClr="000000"/>
                </a:solidFill>
              </a:rPr>
              <a:t>или на </a:t>
            </a:r>
            <a:r>
              <a:rPr lang="ru-RU" b="1" dirty="0" smtClean="0">
                <a:solidFill>
                  <a:sysClr val="windowText" lastClr="000000"/>
                </a:solidFill>
              </a:rPr>
              <a:t>23</a:t>
            </a:r>
            <a:r>
              <a:rPr lang="ru-RU" b="1" dirty="0">
                <a:solidFill>
                  <a:sysClr val="windowText" lastClr="000000"/>
                </a:solidFill>
              </a:rPr>
              <a:t>%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63576"/>
              </p:ext>
            </p:extLst>
          </p:nvPr>
        </p:nvGraphicFramePr>
        <p:xfrm>
          <a:off x="815438" y="788734"/>
          <a:ext cx="10751767" cy="5824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633"/>
                <a:gridCol w="1517300"/>
                <a:gridCol w="1766896"/>
                <a:gridCol w="1526297"/>
                <a:gridCol w="1616521"/>
                <a:gridCol w="1857120"/>
              </a:tblGrid>
              <a:tr h="17644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Районы, города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НДФЛ в отчислениях в результате легализации зарплаты на 5 процентов 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Введение под налогообложение объектов недвижимости без прав, внесение адресов объектов недвижимости в ГАР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Ликвидация задолженности по арендной плате за землю в полном объеме (100%)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недоимки по платежам в консолидирован-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ный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местный бюджет (60% от недоимки на 01.01.2019)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2867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Воловский</a:t>
                      </a:r>
                      <a:endParaRPr lang="ru-RU" sz="2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5900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4239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2100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12245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44099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Грязинский</a:t>
                      </a:r>
                      <a:endParaRPr lang="ru-RU" sz="2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15400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12925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14200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42525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44099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Данковский</a:t>
                      </a:r>
                      <a:endParaRPr lang="ru-RU" sz="2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10400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8639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2934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12000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33973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44099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Добринский</a:t>
                      </a:r>
                      <a:endParaRPr lang="ru-RU" sz="2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9000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6968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3300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19268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63666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Добровский</a:t>
                      </a:r>
                      <a:endParaRPr lang="ru-RU" sz="2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7500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6625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8700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22825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440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Долгоруковский</a:t>
                      </a:r>
                      <a:endParaRPr lang="ru-RU" sz="2300" b="1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7500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4650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2700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14850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344099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i="0" u="none" strike="noStrike" dirty="0">
                          <a:effectLst/>
                          <a:latin typeface="Calibri" panose="020F0502020204030204" pitchFamily="34" charset="0"/>
                        </a:rPr>
                        <a:t>Елецкий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8800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6073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8700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23813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44099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Задонский</a:t>
                      </a:r>
                      <a:endParaRPr lang="ru-RU" sz="2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9000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5172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2668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7400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24240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44099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Измалковский</a:t>
                      </a:r>
                      <a:endParaRPr lang="ru-RU" sz="2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7200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4179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1056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3900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16335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76894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Краснинский</a:t>
                      </a:r>
                      <a:endParaRPr lang="ru-RU" sz="2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5600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3153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612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4400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13765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44099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Лебедянский</a:t>
                      </a:r>
                      <a:endParaRPr lang="ru-RU" sz="23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12500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11394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21882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7850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53626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3334095" y="-199124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52" tIns="45718" rIns="90752" bIns="45718" numCol="1" anchor="t" anchorCtr="0" compatLnSpc="1">
            <a:prstTxWarp prst="textNoShape">
              <a:avLst/>
            </a:prstTxWarp>
          </a:bodyPr>
          <a:lstStyle/>
          <a:p>
            <a:pPr defTabSz="906625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7703" y="183339"/>
            <a:ext cx="10020300" cy="396239"/>
          </a:xfrm>
        </p:spPr>
        <p:txBody>
          <a:bodyPr/>
          <a:lstStyle/>
          <a:p>
            <a:r>
              <a:rPr lang="ru-RU" sz="1900" b="1" kern="0" dirty="0">
                <a:solidFill>
                  <a:srgbClr val="000000"/>
                </a:solidFill>
                <a:latin typeface="+mn-lt"/>
                <a:cs typeface="Arial"/>
              </a:rPr>
              <a:t>Резервы дополнительных доходов в консолидированные </a:t>
            </a:r>
            <a:br>
              <a:rPr lang="ru-RU" sz="1900" b="1" kern="0" dirty="0">
                <a:solidFill>
                  <a:srgbClr val="000000"/>
                </a:solidFill>
                <a:latin typeface="+mn-lt"/>
                <a:cs typeface="Arial"/>
              </a:rPr>
            </a:br>
            <a:r>
              <a:rPr lang="ru-RU" sz="1900" b="1" kern="0" dirty="0">
                <a:solidFill>
                  <a:srgbClr val="000000"/>
                </a:solidFill>
                <a:latin typeface="+mn-lt"/>
                <a:cs typeface="Arial"/>
              </a:rPr>
              <a:t>местные бюджеты на 2019 год, тыс. руб. </a:t>
            </a:r>
            <a:endParaRPr lang="ru-RU" sz="1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8153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359123"/>
              </p:ext>
            </p:extLst>
          </p:nvPr>
        </p:nvGraphicFramePr>
        <p:xfrm>
          <a:off x="815413" y="866581"/>
          <a:ext cx="10797467" cy="570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565"/>
                <a:gridCol w="1532881"/>
                <a:gridCol w="1809548"/>
                <a:gridCol w="1682431"/>
                <a:gridCol w="1645043"/>
                <a:gridCol w="1659999"/>
              </a:tblGrid>
              <a:tr h="18083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Районы, города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НДФЛ в отчислениях в результате легализации зарплаты на 5 процентов 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Введение под налогообложение объектов недвижимости без прав, внесение адресов объектов недвижимости в ГАР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Ликвидация задолженности по арендной плате за землю в полном объеме (100%)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Снижение недоимки по платежам в консолидирован-</a:t>
                      </a:r>
                      <a:r>
                        <a:rPr lang="ru-RU" sz="1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ный</a:t>
                      </a: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местный бюджет (60% от недоимки на 01.01.2019)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767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effectLst/>
                          <a:latin typeface="Calibri" panose="020F0502020204030204" pitchFamily="34" charset="0"/>
                        </a:rPr>
                        <a:t>Лев-Толстовский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6200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3787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368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2350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12705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8742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effectLst/>
                          <a:latin typeface="Calibri" panose="020F0502020204030204" pitchFamily="34" charset="0"/>
                        </a:rPr>
                        <a:t>Липецкий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9900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19651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5484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39200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74235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767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Становлянский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5900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4809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2739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2000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15448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805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Тербунский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6800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6486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3350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16636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767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Усманский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12000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7549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2222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13150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34921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312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Хлевенский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6800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3715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4400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14915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767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Чаплыгинский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8600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9546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7200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25346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9302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г. Елец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22000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9055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238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14400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45693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42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г. Липецк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100000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34891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56763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128700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320354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4197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ИТОГО</a:t>
                      </a:r>
                      <a:endParaRPr lang="ru-RU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277000</a:t>
                      </a:r>
                      <a:endParaRPr lang="ru-RU" sz="23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173500</a:t>
                      </a:r>
                      <a:endParaRPr lang="ru-RU" sz="23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97212</a:t>
                      </a:r>
                      <a:endParaRPr lang="ru-RU" sz="23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290000</a:t>
                      </a:r>
                      <a:endParaRPr lang="ru-RU" sz="23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837712</a:t>
                      </a:r>
                      <a:endParaRPr lang="ru-RU" sz="23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3334053" y="-199124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16" tIns="45718" rIns="90816" bIns="45718" numCol="1" anchor="t" anchorCtr="0" compatLnSpc="1">
            <a:prstTxWarp prst="textNoShape">
              <a:avLst/>
            </a:prstTxWarp>
          </a:bodyPr>
          <a:lstStyle/>
          <a:p>
            <a:pPr defTabSz="907351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7703" y="228601"/>
            <a:ext cx="10020300" cy="434339"/>
          </a:xfrm>
        </p:spPr>
        <p:txBody>
          <a:bodyPr/>
          <a:lstStyle/>
          <a:p>
            <a:r>
              <a:rPr lang="ru-RU" sz="1900" b="1" kern="0" dirty="0">
                <a:solidFill>
                  <a:srgbClr val="000000"/>
                </a:solidFill>
                <a:cs typeface="Arial"/>
              </a:rPr>
              <a:t>Резервы дополнительных доходов в консолидированные </a:t>
            </a:r>
            <a:br>
              <a:rPr lang="ru-RU" sz="1900" b="1" kern="0" dirty="0">
                <a:solidFill>
                  <a:srgbClr val="000000"/>
                </a:solidFill>
                <a:cs typeface="Arial"/>
              </a:rPr>
            </a:br>
            <a:r>
              <a:rPr lang="ru-RU" sz="1900" b="1" kern="0" dirty="0">
                <a:solidFill>
                  <a:srgbClr val="000000"/>
                </a:solidFill>
                <a:cs typeface="Arial"/>
              </a:rPr>
              <a:t>местные бюджеты на 2019 год, тыс. руб.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96655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58"/>
          <p:cNvSpPr/>
          <p:nvPr/>
        </p:nvSpPr>
        <p:spPr>
          <a:xfrm>
            <a:off x="3208964" y="1274868"/>
            <a:ext cx="8743687" cy="4993667"/>
          </a:xfrm>
          <a:prstGeom prst="rect">
            <a:avLst/>
          </a:prstGeom>
          <a:noFill/>
          <a:extLst>
            <a:ext uri="{C572A759-6A51-4108-AA02-DFA0A04FC94B}"/>
          </a:extLst>
        </p:spPr>
        <p:txBody>
          <a:bodyPr wrap="square" lIns="67889" tIns="34286" rIns="67889" bIns="34286">
            <a:spAutoFit/>
          </a:bodyPr>
          <a:lstStyle/>
          <a:p>
            <a:pPr marL="282738" indent="-282738" algn="just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Установление для инвесторов – участников региональных инвестиционных проектов (РИП) пониженной ставки налога на прибыль, зачисляемого в областной бюджет, в размере 10 процентов</a:t>
            </a:r>
          </a:p>
          <a:p>
            <a:pPr algn="just" defTabSz="67794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marL="282738" indent="-282738" algn="just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Освобождение от налогообложения налогом на имущество организации в отношении вновь вводимых объектов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электростанций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2738" indent="-282738" algn="just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82738" indent="-282738" algn="just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Установление для налогоплательщиков, осуществляющих капитальные вложения, права на инвестиционный налоговый вычет по налогу на прибыль (уменьшение исчисленной суммы налога на прибыль на сумму расходов, связанных с приобретением (созданием) или модернизацией (реконструкцией) объектов основных средств)</a:t>
            </a:r>
          </a:p>
          <a:p>
            <a:pPr algn="just" defTabSz="67794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2738" indent="-282738" algn="just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Освобождение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 уплаты транспортного налога владельцев экологически чистого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транспорта</a:t>
            </a:r>
          </a:p>
          <a:p>
            <a:pPr algn="just" defTabSz="67794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282738" indent="-282738" algn="just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Установление пониженной ставки налога на имущество в размере 0,3%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для сельских магазинов потребкооперации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в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целях создания условий для бесперебойного обеспечения сельских жителей услугами торговли по доступным ценам в отдаленных и малочисленных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селах</a:t>
            </a:r>
            <a:endParaRPr lang="ru-RU" b="1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  <p:sp>
        <p:nvSpPr>
          <p:cNvPr id="26" name="Shape 59"/>
          <p:cNvSpPr/>
          <p:nvPr/>
        </p:nvSpPr>
        <p:spPr>
          <a:xfrm>
            <a:off x="199033" y="2026906"/>
            <a:ext cx="2887067" cy="1456679"/>
          </a:xfrm>
          <a:prstGeom prst="rect">
            <a:avLst/>
          </a:prstGeom>
          <a:noFill/>
          <a:extLst>
            <a:ext uri="{C572A759-6A51-4108-AA02-DFA0A04FC94B}"/>
          </a:extLst>
        </p:spPr>
        <p:txBody>
          <a:bodyPr wrap="square" lIns="67889" tIns="34286" rIns="67889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77946">
              <a:lnSpc>
                <a:spcPct val="80000"/>
              </a:lnSpc>
            </a:pPr>
            <a:r>
              <a:rPr lang="ru-RU" altLang="ru-RU" sz="2800" dirty="0">
                <a:solidFill>
                  <a:srgbClr val="595959"/>
                </a:solidFill>
                <a:ea typeface="Montserrat"/>
                <a:cs typeface="Montserrat"/>
              </a:rPr>
              <a:t>Изменения регионального законодательства о налогах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216" y="228653"/>
            <a:ext cx="9013855" cy="77956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Меры налоговой политики, реализуемые с 2019 года</a:t>
            </a:r>
          </a:p>
        </p:txBody>
      </p:sp>
    </p:spTree>
    <p:extLst>
      <p:ext uri="{BB962C8B-B14F-4D97-AF65-F5344CB8AC3E}">
        <p14:creationId xmlns:p14="http://schemas.microsoft.com/office/powerpoint/2010/main" val="5047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>
          <a:xfrm>
            <a:off x="8282675" y="1783235"/>
            <a:ext cx="813660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116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8244683" y="1385989"/>
            <a:ext cx="530472" cy="253915"/>
          </a:xfrm>
          <a:prstGeom prst="rect">
            <a:avLst/>
          </a:prstGeom>
        </p:spPr>
        <p:txBody>
          <a:bodyPr wrap="none" lIns="68153" tIns="34286" rIns="68153" bIns="34286">
            <a:spAutoFit/>
          </a:bodyPr>
          <a:lstStyle/>
          <a:p>
            <a:pPr defTabSz="680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ЦФО</a:t>
            </a:r>
            <a:endParaRPr lang="en-US" sz="1200" b="1" dirty="0">
              <a:solidFill>
                <a:prstClr val="black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9366819" y="1386021"/>
            <a:ext cx="382996" cy="253915"/>
          </a:xfrm>
          <a:prstGeom prst="rect">
            <a:avLst/>
          </a:prstGeom>
        </p:spPr>
        <p:txBody>
          <a:bodyPr wrap="none" lIns="68153" tIns="34286" rIns="68153" bIns="34286">
            <a:spAutoFit/>
          </a:bodyPr>
          <a:lstStyle/>
          <a:p>
            <a:pPr defTabSz="680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РФ</a:t>
            </a:r>
            <a:endParaRPr lang="en-US" sz="1200" b="1" dirty="0">
              <a:solidFill>
                <a:prstClr val="black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0268054" y="1379617"/>
            <a:ext cx="1211748" cy="253915"/>
          </a:xfrm>
          <a:prstGeom prst="rect">
            <a:avLst/>
          </a:prstGeom>
        </p:spPr>
        <p:txBody>
          <a:bodyPr wrap="none" lIns="68153" tIns="34286" rIns="68153" bIns="34286">
            <a:spAutoFit/>
          </a:bodyPr>
          <a:lstStyle/>
          <a:p>
            <a:pPr defTabSz="680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Место в ЦФО</a:t>
            </a:r>
            <a:endParaRPr lang="en-US" sz="1200" b="1" dirty="0">
              <a:solidFill>
                <a:prstClr val="black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7855" y="152405"/>
            <a:ext cx="10131425" cy="665163"/>
          </a:xfrm>
        </p:spPr>
        <p:txBody>
          <a:bodyPr/>
          <a:lstStyle/>
          <a:p>
            <a:r>
              <a:rPr lang="ru-RU" sz="2100" b="1" dirty="0"/>
              <a:t>Динамика поступлений основных налогов </a:t>
            </a:r>
            <a:br>
              <a:rPr lang="ru-RU" sz="2100" b="1" dirty="0"/>
            </a:br>
            <a:r>
              <a:rPr lang="ru-RU" sz="2100" b="1" dirty="0"/>
              <a:t>по Липецкой области, ЦФО и РФ за 1 квартал 2019 года </a:t>
            </a:r>
          </a:p>
        </p:txBody>
      </p:sp>
      <p:sp>
        <p:nvSpPr>
          <p:cNvPr id="11" name="TextBox 10">
            <a:extLst>
              <a:ext uri="{FF2B5EF4-FFF2-40B4-BE49-F238E27FC236}"/>
            </a:extLst>
          </p:cNvPr>
          <p:cNvSpPr txBox="1"/>
          <p:nvPr/>
        </p:nvSpPr>
        <p:spPr>
          <a:xfrm>
            <a:off x="5930335" y="839796"/>
            <a:ext cx="1218801" cy="315469"/>
          </a:xfrm>
          <a:prstGeom prst="rect">
            <a:avLst/>
          </a:prstGeom>
          <a:noFill/>
        </p:spPr>
        <p:txBody>
          <a:bodyPr wrap="none" lIns="68153" tIns="34286" rIns="68153" bIns="34286">
            <a:spAutoFit/>
          </a:bodyPr>
          <a:lstStyle/>
          <a:p>
            <a:pPr algn="ctr" defTabSz="680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</a:rPr>
              <a:t>в процентах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22"/>
          <p:cNvSpPr/>
          <p:nvPr/>
        </p:nvSpPr>
        <p:spPr>
          <a:xfrm>
            <a:off x="9276359" y="1761551"/>
            <a:ext cx="840092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111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2"/>
          <p:cNvSpPr/>
          <p:nvPr/>
        </p:nvSpPr>
        <p:spPr>
          <a:xfrm>
            <a:off x="10668225" y="1793307"/>
            <a:ext cx="632867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black"/>
                </a:solidFill>
                <a:latin typeface="Calibri"/>
              </a:rPr>
              <a:t>   </a:t>
            </a:r>
            <a:r>
              <a:rPr lang="ru-RU" sz="1600" b="1" dirty="0">
                <a:solidFill>
                  <a:srgbClr val="F2AC44"/>
                </a:solidFill>
                <a:latin typeface="Calibri"/>
              </a:rPr>
              <a:t>16</a:t>
            </a:r>
            <a:endParaRPr lang="en-US" sz="1600" b="1" dirty="0">
              <a:solidFill>
                <a:srgbClr val="F2AC44"/>
              </a:solidFill>
              <a:latin typeface="Calibri"/>
            </a:endParaRPr>
          </a:p>
        </p:txBody>
      </p:sp>
      <p:sp>
        <p:nvSpPr>
          <p:cNvPr id="14" name="Rectangle 122"/>
          <p:cNvSpPr/>
          <p:nvPr/>
        </p:nvSpPr>
        <p:spPr>
          <a:xfrm>
            <a:off x="8321544" y="3179207"/>
            <a:ext cx="774789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</a:rPr>
              <a:t> 110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22"/>
          <p:cNvSpPr/>
          <p:nvPr/>
        </p:nvSpPr>
        <p:spPr>
          <a:xfrm>
            <a:off x="9380223" y="2539691"/>
            <a:ext cx="736423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112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22"/>
          <p:cNvSpPr/>
          <p:nvPr/>
        </p:nvSpPr>
        <p:spPr>
          <a:xfrm>
            <a:off x="10696929" y="2539687"/>
            <a:ext cx="632867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black"/>
                </a:solidFill>
                <a:latin typeface="Calibri"/>
              </a:rPr>
              <a:t>   </a:t>
            </a:r>
            <a:r>
              <a:rPr lang="ru-RU" sz="1600" b="1" dirty="0">
                <a:solidFill>
                  <a:srgbClr val="F2AC44"/>
                </a:solidFill>
                <a:latin typeface="Calibri"/>
              </a:rPr>
              <a:t>15</a:t>
            </a:r>
            <a:endParaRPr lang="en-US" sz="1600" b="1" dirty="0">
              <a:solidFill>
                <a:srgbClr val="F2AC44"/>
              </a:solidFill>
              <a:latin typeface="Calibri"/>
            </a:endParaRPr>
          </a:p>
        </p:txBody>
      </p:sp>
      <p:sp>
        <p:nvSpPr>
          <p:cNvPr id="17" name="Rectangle 122"/>
          <p:cNvSpPr/>
          <p:nvPr/>
        </p:nvSpPr>
        <p:spPr>
          <a:xfrm>
            <a:off x="8244681" y="2539687"/>
            <a:ext cx="709728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109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22"/>
          <p:cNvSpPr/>
          <p:nvPr/>
        </p:nvSpPr>
        <p:spPr>
          <a:xfrm>
            <a:off x="10677424" y="3018410"/>
            <a:ext cx="999197" cy="623247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black"/>
                </a:solidFill>
                <a:latin typeface="Calibri"/>
              </a:rPr>
              <a:t>                            </a:t>
            </a:r>
          </a:p>
          <a:p>
            <a:pPr defTabSz="680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2AC44"/>
                </a:solidFill>
                <a:latin typeface="Calibri"/>
              </a:rPr>
              <a:t>   18</a:t>
            </a:r>
          </a:p>
          <a:p>
            <a:pPr defTabSz="6809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  <a:latin typeface="Calibri"/>
              </a:rPr>
              <a:t>         </a:t>
            </a:r>
            <a:endParaRPr lang="en-US" sz="9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22"/>
          <p:cNvSpPr/>
          <p:nvPr/>
        </p:nvSpPr>
        <p:spPr>
          <a:xfrm>
            <a:off x="9396397" y="3176303"/>
            <a:ext cx="780056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</a:rPr>
              <a:t>  108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22"/>
          <p:cNvSpPr/>
          <p:nvPr/>
        </p:nvSpPr>
        <p:spPr>
          <a:xfrm>
            <a:off x="8320861" y="4014227"/>
            <a:ext cx="775671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115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122"/>
          <p:cNvSpPr/>
          <p:nvPr/>
        </p:nvSpPr>
        <p:spPr>
          <a:xfrm>
            <a:off x="9396397" y="4014223"/>
            <a:ext cx="780056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112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122"/>
          <p:cNvSpPr/>
          <p:nvPr/>
        </p:nvSpPr>
        <p:spPr>
          <a:xfrm>
            <a:off x="10686901" y="4009963"/>
            <a:ext cx="632867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Calibri"/>
              </a:rPr>
              <a:t>   </a:t>
            </a:r>
            <a:r>
              <a:rPr lang="ru-RU" sz="1600" b="1" dirty="0">
                <a:solidFill>
                  <a:srgbClr val="F2AC44"/>
                </a:solidFill>
                <a:latin typeface="Calibri"/>
              </a:rPr>
              <a:t>14</a:t>
            </a:r>
            <a:endParaRPr lang="en-US" sz="1600" b="1" dirty="0">
              <a:solidFill>
                <a:srgbClr val="F2AC44"/>
              </a:solidFill>
              <a:latin typeface="Calibri"/>
            </a:endParaRPr>
          </a:p>
        </p:txBody>
      </p:sp>
      <p:sp>
        <p:nvSpPr>
          <p:cNvPr id="23" name="Rectangle 122"/>
          <p:cNvSpPr/>
          <p:nvPr/>
        </p:nvSpPr>
        <p:spPr>
          <a:xfrm>
            <a:off x="8320664" y="4802803"/>
            <a:ext cx="900101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105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122"/>
          <p:cNvSpPr/>
          <p:nvPr/>
        </p:nvSpPr>
        <p:spPr>
          <a:xfrm>
            <a:off x="9380024" y="4802806"/>
            <a:ext cx="796429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110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122"/>
          <p:cNvSpPr/>
          <p:nvPr/>
        </p:nvSpPr>
        <p:spPr>
          <a:xfrm>
            <a:off x="10668225" y="4802806"/>
            <a:ext cx="632867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1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122"/>
          <p:cNvSpPr/>
          <p:nvPr/>
        </p:nvSpPr>
        <p:spPr>
          <a:xfrm>
            <a:off x="8321547" y="5469231"/>
            <a:ext cx="899220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</a:rPr>
              <a:t>   101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122"/>
          <p:cNvSpPr/>
          <p:nvPr/>
        </p:nvSpPr>
        <p:spPr>
          <a:xfrm>
            <a:off x="9380024" y="5469227"/>
            <a:ext cx="796429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prstClr val="black"/>
                </a:solidFill>
                <a:latin typeface="Calibri"/>
              </a:rPr>
              <a:t>  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103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122"/>
          <p:cNvSpPr/>
          <p:nvPr/>
        </p:nvSpPr>
        <p:spPr>
          <a:xfrm>
            <a:off x="10686901" y="5532875"/>
            <a:ext cx="632867" cy="438580"/>
          </a:xfrm>
          <a:prstGeom prst="rect">
            <a:avLst/>
          </a:prstGeom>
        </p:spPr>
        <p:txBody>
          <a:bodyPr wrap="square" lIns="68153" tIns="34286" rIns="68153" bIns="34286">
            <a:spAutoFit/>
          </a:bodyPr>
          <a:lstStyle/>
          <a:p>
            <a:pPr defTabSz="6809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D93333"/>
                </a:solidFill>
                <a:latin typeface="Calibri"/>
              </a:rPr>
              <a:t>    </a:t>
            </a:r>
            <a:r>
              <a:rPr lang="ru-RU" sz="1600" b="1" dirty="0">
                <a:solidFill>
                  <a:prstClr val="black"/>
                </a:solidFill>
                <a:latin typeface="Calibri"/>
              </a:rPr>
              <a:t>7</a:t>
            </a:r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0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359746"/>
              </p:ext>
            </p:extLst>
          </p:nvPr>
        </p:nvGraphicFramePr>
        <p:xfrm>
          <a:off x="433209" y="1386028"/>
          <a:ext cx="7888535" cy="506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4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58"/>
          <p:cNvSpPr/>
          <p:nvPr/>
        </p:nvSpPr>
        <p:spPr>
          <a:xfrm>
            <a:off x="3208964" y="836718"/>
            <a:ext cx="8743687" cy="5270666"/>
          </a:xfrm>
          <a:prstGeom prst="rect">
            <a:avLst/>
          </a:prstGeom>
          <a:noFill/>
          <a:extLst>
            <a:ext uri="{C572A759-6A51-4108-AA02-DFA0A04FC94B}"/>
          </a:extLst>
        </p:spPr>
        <p:txBody>
          <a:bodyPr wrap="square" lIns="67889" tIns="34286" rIns="67889" bIns="34286">
            <a:spAutoFit/>
          </a:bodyPr>
          <a:lstStyle/>
          <a:p>
            <a:pPr marL="282738" indent="-282738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Цель – внедрение системы управления расходами</a:t>
            </a:r>
          </a:p>
          <a:p>
            <a:pPr marL="282738" indent="-282738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82738" indent="-282738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Налоговые расходы - выпадающие доходы бюджета, обусловленные налоговыми льготами, освобождениями и иными преференциями по налогам, сборам и таможенным платежам, предусмотренными в качестве мер государственной (муниципальной) поддержки в соответствии с целями государственных (муниципальных) программ и (или) целями социально-экономической </a:t>
            </a: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политики</a:t>
            </a:r>
          </a:p>
          <a:p>
            <a:pPr marL="282738" indent="-282738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82738" indent="-282738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Закон устанавливает обязанность формирования перечня налоговых расходов в разрезе государственных (муниципальных) программ, либо направлений деятельности, не относящихся к программам, а также проведение оценки налоговых </a:t>
            </a: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расходов ежегодно в порядке, установленном соответственно высшим исполнительным органом государственной власти субъекта </a:t>
            </a: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РФ, </a:t>
            </a:r>
            <a:r>
              <a:rPr lang="ru-RU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местной администрацией с соблюдением общих требований, установленных Правительством </a:t>
            </a: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РФ (будут утверждены в текущем году)</a:t>
            </a:r>
          </a:p>
          <a:p>
            <a:pPr marL="282738" indent="-282738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82738" indent="-282738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Учет результатов оценки совокупного бюджетного эффекта стимулирующих налоговых льгот будет учитываться в системе межбюджетных отношений</a:t>
            </a:r>
          </a:p>
          <a:p>
            <a:pPr marL="282738" indent="-282738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8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marL="282738" indent="-282738" defTabSz="67794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В отношении муниципальных образований нормы закона будут применяться с 1 января 2020 года</a:t>
            </a:r>
          </a:p>
        </p:txBody>
      </p:sp>
      <p:sp>
        <p:nvSpPr>
          <p:cNvPr id="26" name="Shape 59"/>
          <p:cNvSpPr/>
          <p:nvPr/>
        </p:nvSpPr>
        <p:spPr>
          <a:xfrm>
            <a:off x="199033" y="2026856"/>
            <a:ext cx="3009931" cy="2826927"/>
          </a:xfrm>
          <a:prstGeom prst="rect">
            <a:avLst/>
          </a:prstGeom>
          <a:noFill/>
          <a:extLst>
            <a:ext uri="{C572A759-6A51-4108-AA02-DFA0A04FC94B}"/>
          </a:extLst>
        </p:spPr>
        <p:txBody>
          <a:bodyPr wrap="square" lIns="67889" tIns="34286" rIns="67889" bIns="3428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77946">
              <a:lnSpc>
                <a:spcPct val="80000"/>
              </a:lnSpc>
            </a:pPr>
            <a:r>
              <a:rPr lang="ru-RU" altLang="ru-RU" sz="2800" dirty="0">
                <a:solidFill>
                  <a:srgbClr val="595959"/>
                </a:solidFill>
                <a:ea typeface="Montserrat"/>
                <a:cs typeface="Montserrat"/>
              </a:rPr>
              <a:t>Федеральный закон от 25.12.2018 г. №494-ФЗ «О внесении изменений в Бюджетный кодекс РФ»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КОНЦЕПЦИЯ «НАЛОГОВЫХ РАСХОДОВ»</a:t>
            </a:r>
          </a:p>
        </p:txBody>
      </p:sp>
    </p:spTree>
    <p:extLst>
      <p:ext uri="{BB962C8B-B14F-4D97-AF65-F5344CB8AC3E}">
        <p14:creationId xmlns:p14="http://schemas.microsoft.com/office/powerpoint/2010/main" val="253802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791453" y="2271831"/>
            <a:ext cx="4333872" cy="4247313"/>
          </a:xfrm>
          <a:prstGeom prst="rect">
            <a:avLst/>
          </a:prstGeom>
          <a:noFill/>
        </p:spPr>
        <p:txBody>
          <a:bodyPr wrap="square" lIns="91366" tIns="45718" rIns="91366" bIns="45718">
            <a:spAutoFit/>
          </a:bodyPr>
          <a:lstStyle/>
          <a:p>
            <a:r>
              <a:rPr lang="ru-RU" sz="1500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</a:rPr>
              <a:t>С использованием перечня источников доходов: </a:t>
            </a:r>
            <a:r>
              <a:rPr lang="ru-RU" sz="1500" dirty="0">
                <a:solidFill>
                  <a:prstClr val="black"/>
                </a:solidFill>
                <a:latin typeface="Calibri"/>
                <a:cs typeface="Arial" charset="0"/>
              </a:rPr>
              <a:t>Реестр бюджетов субъектов РФ формируется </a:t>
            </a:r>
            <a:r>
              <a:rPr lang="ru-RU" sz="1500" b="1" dirty="0">
                <a:solidFill>
                  <a:srgbClr val="D93333">
                    <a:lumMod val="75000"/>
                  </a:srgbClr>
                </a:solidFill>
                <a:latin typeface="Calibri"/>
                <a:cs typeface="Arial" charset="0"/>
              </a:rPr>
              <a:t>с 1 января 2021 года, </a:t>
            </a:r>
            <a:r>
              <a:rPr lang="ru-RU" sz="1500" dirty="0">
                <a:solidFill>
                  <a:prstClr val="black"/>
                </a:solidFill>
                <a:latin typeface="Calibri"/>
                <a:cs typeface="Arial" charset="0"/>
              </a:rPr>
              <a:t>начиная с проекта бюджетов  на 2022 год  (было с 2020 года</a:t>
            </a:r>
            <a:r>
              <a:rPr lang="ru-RU" sz="15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</a:rPr>
              <a:t>);</a:t>
            </a:r>
          </a:p>
          <a:p>
            <a:r>
              <a:rPr lang="ru-RU" sz="1500" dirty="0">
                <a:solidFill>
                  <a:prstClr val="black"/>
                </a:solidFill>
                <a:latin typeface="Calibri"/>
                <a:cs typeface="Arial" charset="0"/>
              </a:rPr>
              <a:t>Реестры бюджетов муниципальных образований формируются </a:t>
            </a:r>
            <a:r>
              <a:rPr lang="ru-RU" sz="1500" b="1" dirty="0">
                <a:solidFill>
                  <a:srgbClr val="D93333">
                    <a:lumMod val="75000"/>
                  </a:srgbClr>
                </a:solidFill>
                <a:latin typeface="Calibri"/>
                <a:cs typeface="Arial" charset="0"/>
              </a:rPr>
              <a:t>с 1 января 2022 года, </a:t>
            </a:r>
            <a:r>
              <a:rPr lang="ru-RU" sz="1500" dirty="0">
                <a:solidFill>
                  <a:prstClr val="black"/>
                </a:solidFill>
                <a:latin typeface="Calibri"/>
                <a:cs typeface="Arial" charset="0"/>
              </a:rPr>
              <a:t>начиная с проектов бюджетов на 2023 год (было с 2021 года).</a:t>
            </a:r>
          </a:p>
          <a:p>
            <a:endParaRPr lang="ru-RU" sz="1500" b="1" dirty="0">
              <a:solidFill>
                <a:srgbClr val="D93333">
                  <a:lumMod val="75000"/>
                </a:srgbClr>
              </a:solidFill>
              <a:latin typeface="Calibri"/>
              <a:cs typeface="Arial" charset="0"/>
            </a:endParaRPr>
          </a:p>
          <a:p>
            <a:r>
              <a:rPr lang="ru-RU" sz="1500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charset="0"/>
              </a:rPr>
              <a:t>С 1 января 2021 года</a:t>
            </a:r>
          </a:p>
          <a:p>
            <a:r>
              <a:rPr lang="ru-RU" sz="1500" dirty="0">
                <a:solidFill>
                  <a:prstClr val="black"/>
                </a:solidFill>
                <a:latin typeface="Calibri"/>
                <a:cs typeface="Arial" charset="0"/>
              </a:rPr>
              <a:t>Начиная с проекта бюджетов на 2022 год в реестр источников доходов включаются следующие показатели:</a:t>
            </a:r>
          </a:p>
          <a:p>
            <a:r>
              <a:rPr lang="ru-RU" sz="1500" dirty="0">
                <a:solidFill>
                  <a:prstClr val="black"/>
                </a:solidFill>
                <a:latin typeface="Calibri"/>
                <a:cs typeface="Arial" charset="0"/>
              </a:rPr>
              <a:t>прогноз доходов бюджета;</a:t>
            </a:r>
          </a:p>
          <a:p>
            <a:r>
              <a:rPr lang="ru-RU" sz="1500" dirty="0">
                <a:solidFill>
                  <a:prstClr val="black"/>
                </a:solidFill>
                <a:latin typeface="Calibri"/>
                <a:cs typeface="Arial" charset="0"/>
              </a:rPr>
              <a:t>утвержденный прогноз доходов бюджета;</a:t>
            </a:r>
          </a:p>
          <a:p>
            <a:r>
              <a:rPr lang="ru-RU" sz="1500" dirty="0">
                <a:solidFill>
                  <a:prstClr val="black"/>
                </a:solidFill>
                <a:latin typeface="Calibri"/>
                <a:cs typeface="Arial" charset="0"/>
              </a:rPr>
              <a:t>уточненный прогноз доходов бюджета;</a:t>
            </a:r>
          </a:p>
          <a:p>
            <a:r>
              <a:rPr lang="ru-RU" sz="1500" dirty="0">
                <a:solidFill>
                  <a:prstClr val="black"/>
                </a:solidFill>
                <a:latin typeface="Calibri"/>
                <a:cs typeface="Arial" charset="0"/>
              </a:rPr>
              <a:t>уточненный прогноз доходов бюджета для составления и ведения кассового плана бюджета.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2927" y="1167785"/>
            <a:ext cx="3438524" cy="904863"/>
          </a:xfrm>
          <a:prstGeom prst="rect">
            <a:avLst/>
          </a:prstGeom>
          <a:noFill/>
        </p:spPr>
        <p:txBody>
          <a:bodyPr wrap="square" lIns="91366" tIns="45718" rIns="91366" bIns="45718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  <a:ea typeface="Times New Roman"/>
              </a:rPr>
              <a:t>Конкретизированы функции участников формирования перечня источников доходов.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8" y="2064819"/>
            <a:ext cx="4056061" cy="854079"/>
          </a:xfrm>
          <a:prstGeom prst="rect">
            <a:avLst/>
          </a:prstGeom>
          <a:noFill/>
        </p:spPr>
        <p:txBody>
          <a:bodyPr wrap="square" lIns="91366" tIns="45718" rIns="91366" bIns="45718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Главные администраторы доходов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Calibri"/>
                <a:ea typeface="Times New Roman"/>
              </a:rPr>
              <a:t>формируют информацию по каждому источнику доходов </a:t>
            </a:r>
            <a:endParaRPr lang="en-US" sz="15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33964" y="1733551"/>
            <a:ext cx="2876551" cy="3933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prstClr val="black">
                    <a:lumMod val="50000"/>
                    <a:lumOff val="50000"/>
                  </a:prstClr>
                </a:solidFill>
              </a:rPr>
              <a:t>Изменения 2019 года.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Постановление Правительства РФ от 05.04.2019 № 402 «О внесении изменений в постановление Правительства Российской Федерации от 31.08.2016 № 868»</a:t>
            </a:r>
            <a:endParaRPr lang="en-US" sz="16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</a:rPr>
              <a:t>Перечень и реестр источников доходов бюджетов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546423" y="839789"/>
            <a:ext cx="11986612" cy="323163"/>
          </a:xfrm>
          <a:prstGeom prst="rect">
            <a:avLst/>
          </a:prstGeom>
          <a:noFill/>
        </p:spPr>
        <p:txBody>
          <a:bodyPr wrap="none" lIns="91366" tIns="45718" rIns="91366" bIns="4571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D93333">
                    <a:lumMod val="60000"/>
                    <a:lumOff val="40000"/>
                  </a:srgbClr>
                </a:solidFill>
                <a:latin typeface="Calibri"/>
                <a:cs typeface="+mn-cs"/>
              </a:rPr>
              <a:t>Перечень и реестр источников доходов формируются и ведутся в электронной форме в информационной системе «Электронный бюджет!!!</a:t>
            </a:r>
            <a:endParaRPr lang="en-US" sz="1500" dirty="0">
              <a:solidFill>
                <a:prstClr val="white">
                  <a:lumMod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129" y="2897447"/>
            <a:ext cx="4190999" cy="854079"/>
          </a:xfrm>
          <a:prstGeom prst="rect">
            <a:avLst/>
          </a:prstGeom>
          <a:noFill/>
        </p:spPr>
        <p:txBody>
          <a:bodyPr wrap="square" lIns="91366" tIns="45718" rIns="91366" bIns="45718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Федеральное казначейство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Calibri"/>
                <a:ea typeface="Times New Roman"/>
              </a:rPr>
              <a:t>осуществляет проверку информации в части ее соответствия бюджетному законодательству.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3127" y="3700580"/>
            <a:ext cx="4190999" cy="2631488"/>
          </a:xfrm>
          <a:prstGeom prst="rect">
            <a:avLst/>
          </a:prstGeom>
          <a:noFill/>
        </p:spPr>
        <p:txBody>
          <a:bodyPr wrap="square" lIns="91366" tIns="45718" rIns="91366" bIns="45718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+mn-cs"/>
              </a:rPr>
              <a:t>Финансовые органы субъектов РФ и МО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Calibri"/>
                <a:ea typeface="Times New Roman"/>
              </a:rPr>
              <a:t>обеспечивают формирование участниками процесса информации для включения в перечень источников доходов;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Calibri"/>
                <a:ea typeface="Times New Roman"/>
              </a:rPr>
              <a:t>формируют группы источников доходов, установленных НПА субъектов РФ или МО;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Calibri"/>
                <a:ea typeface="Times New Roman"/>
              </a:rPr>
              <a:t>осуществляют проверку оснований возникновения источников доходов, порядка исчисления, размера, сроков уплаты, условий платежей в части, устанавливающих их НПА.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91656" y="1196606"/>
            <a:ext cx="4082249" cy="1175707"/>
          </a:xfrm>
          <a:prstGeom prst="rect">
            <a:avLst/>
          </a:prstGeom>
          <a:noFill/>
        </p:spPr>
        <p:txBody>
          <a:bodyPr wrap="square" lIns="91366" tIns="45718" rIns="91366" bIns="45718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  <a:ea typeface="Times New Roman"/>
              </a:rPr>
              <a:t>Уточнены сроки формирования информации в перечне источников доходов РФ и реестре источников доходов бюджетов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t>.</a:t>
            </a:r>
          </a:p>
        </p:txBody>
      </p:sp>
      <p:cxnSp>
        <p:nvCxnSpPr>
          <p:cNvPr id="29" name="Straight Connector 47"/>
          <p:cNvCxnSpPr/>
          <p:nvPr/>
        </p:nvCxnSpPr>
        <p:spPr>
          <a:xfrm flipV="1">
            <a:off x="6689780" y="1606046"/>
            <a:ext cx="920751" cy="3175"/>
          </a:xfrm>
          <a:prstGeom prst="line">
            <a:avLst/>
          </a:prstGeom>
          <a:noFill/>
          <a:ln w="127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 type="oval" w="lg" len="lg"/>
          </a:ln>
          <a:extLst/>
        </p:spPr>
      </p:cxnSp>
      <p:cxnSp>
        <p:nvCxnSpPr>
          <p:cNvPr id="30" name="Straight Connector 50"/>
          <p:cNvCxnSpPr/>
          <p:nvPr/>
        </p:nvCxnSpPr>
        <p:spPr>
          <a:xfrm flipH="1" flipV="1">
            <a:off x="4273754" y="1620333"/>
            <a:ext cx="920751" cy="3175"/>
          </a:xfrm>
          <a:prstGeom prst="line">
            <a:avLst/>
          </a:prstGeom>
          <a:noFill/>
          <a:ln w="12700" cap="flat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/>
            <a:tailEnd type="oval" w="lg" len="lg"/>
          </a:ln>
          <a:extLst/>
        </p:spPr>
      </p:cxnSp>
    </p:spTree>
    <p:extLst>
      <p:ext uri="{BB962C8B-B14F-4D97-AF65-F5344CB8AC3E}">
        <p14:creationId xmlns:p14="http://schemas.microsoft.com/office/powerpoint/2010/main" val="30062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96851"/>
              </p:ext>
            </p:extLst>
          </p:nvPr>
        </p:nvGraphicFramePr>
        <p:xfrm>
          <a:off x="671125" y="647705"/>
          <a:ext cx="10635617" cy="5870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931"/>
                <a:gridCol w="2170361"/>
                <a:gridCol w="2286000"/>
                <a:gridCol w="2219325"/>
              </a:tblGrid>
              <a:tr h="8458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Районы, города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 2019г.,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млн. руб.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 1 квартал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2019г.,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млн. руб.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Исполнение, в процентах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Воловский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151,1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36,1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23,9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Грязинский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593,7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132,0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22,2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Данковский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339,7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73,8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21,7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Добринский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382,5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110,4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28,9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Добровский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256,3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49,8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19,4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Долгоруковский</a:t>
                      </a:r>
                      <a:endParaRPr lang="ru-RU" sz="2400" b="1" i="0" u="none" strike="noStrike" dirty="0" smtClean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202,9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40,8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20,1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effectLst/>
                          <a:latin typeface="Calibri" panose="020F0502020204030204" pitchFamily="34" charset="0"/>
                        </a:rPr>
                        <a:t>Елецкий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315,2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68,3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21,7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Задонский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338,8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63,5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18,7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6596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Измалковский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201,0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38,9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19,4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6596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Краснинский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159,3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30,9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19,4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46596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Лебедянский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428,9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89,7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20,9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3334205" y="-199124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128" tIns="34286" rIns="68128" bIns="34286" numCol="1" anchor="t" anchorCtr="0" compatLnSpc="1">
            <a:prstTxWarp prst="textNoShape">
              <a:avLst/>
            </a:prstTxWarp>
          </a:bodyPr>
          <a:lstStyle/>
          <a:p>
            <a:pPr defTabSz="68065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7707" y="121921"/>
            <a:ext cx="10020300" cy="533400"/>
          </a:xfrm>
        </p:spPr>
        <p:txBody>
          <a:bodyPr/>
          <a:lstStyle/>
          <a:p>
            <a:r>
              <a:rPr lang="ru-RU" sz="1900" b="1" dirty="0"/>
              <a:t>Исполнение консолидированных местных и областного бюджетов  по налоговым и неналоговым доходам за 1 квартал 2019 года  (1)</a:t>
            </a:r>
          </a:p>
        </p:txBody>
      </p:sp>
    </p:spTree>
    <p:extLst>
      <p:ext uri="{BB962C8B-B14F-4D97-AF65-F5344CB8AC3E}">
        <p14:creationId xmlns:p14="http://schemas.microsoft.com/office/powerpoint/2010/main" val="2381117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57293"/>
              </p:ext>
            </p:extLst>
          </p:nvPr>
        </p:nvGraphicFramePr>
        <p:xfrm>
          <a:off x="409575" y="771524"/>
          <a:ext cx="11391900" cy="560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763"/>
                <a:gridCol w="2521373"/>
                <a:gridCol w="2394083"/>
                <a:gridCol w="2325681"/>
              </a:tblGrid>
              <a:tr h="72900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Районы, города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 2019г.,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млн. руб.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 1 квартал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2019г.,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процентах</a:t>
                      </a:r>
                    </a:p>
                    <a:p>
                      <a:pPr marL="0" algn="ctr" defTabSz="914400" rtl="0" eaLnBrk="1" fontAlgn="ctr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25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effectLst/>
                          <a:latin typeface="Calibri" panose="020F0502020204030204" pitchFamily="34" charset="0"/>
                        </a:rPr>
                        <a:t>Лев-Толстовский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171,7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34,6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20,2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825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effectLst/>
                          <a:latin typeface="Calibri" panose="020F0502020204030204" pitchFamily="34" charset="0"/>
                        </a:rPr>
                        <a:t>Липецкий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568,1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118,5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20,9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8393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Становлянский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194,3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38,9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20,0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825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Тербунский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230,3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55,6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24,1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825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Усманский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442,0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99,8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22,6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794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>
                          <a:effectLst/>
                          <a:latin typeface="Calibri" panose="020F0502020204030204" pitchFamily="34" charset="0"/>
                        </a:rPr>
                        <a:t>Хлевенский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209,5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49,3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23,5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825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Чаплыгинский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334,7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79,5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23,7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82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ИТОГО по МО</a:t>
                      </a:r>
                      <a:endParaRPr lang="ru-RU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5 520,2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1 210,3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21,9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825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Г. Елец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675,5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130,1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19,3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825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Г. Липецк</a:t>
                      </a:r>
                      <a:endParaRPr lang="ru-RU" sz="2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4 612,0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1 022,7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22,2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3682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ИТОГО по ГО</a:t>
                      </a:r>
                      <a:endParaRPr lang="ru-RU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5 287,5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1 152,8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21,8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82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Областной бюджет</a:t>
                      </a:r>
                      <a:endParaRPr lang="ru-RU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46 049,5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10 198,4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22,1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82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ВСЕГО</a:t>
                      </a:r>
                      <a:endParaRPr lang="ru-RU" sz="24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56 857,2</a:t>
                      </a:r>
                      <a:endParaRPr lang="ru-RU" sz="23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12 561,0</a:t>
                      </a:r>
                      <a:endParaRPr lang="ru-RU" sz="23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/>
                        <a:t>22,1</a:t>
                      </a:r>
                      <a:endParaRPr lang="ru-RU" sz="23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3334179" y="-199124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149" tIns="34286" rIns="68149" bIns="34286" numCol="1" anchor="t" anchorCtr="0" compatLnSpc="1">
            <a:prstTxWarp prst="textNoShape">
              <a:avLst/>
            </a:prstTxWarp>
          </a:bodyPr>
          <a:lstStyle/>
          <a:p>
            <a:pPr defTabSz="680906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7700" y="3"/>
            <a:ext cx="10036175" cy="619124"/>
          </a:xfrm>
        </p:spPr>
        <p:txBody>
          <a:bodyPr/>
          <a:lstStyle/>
          <a:p>
            <a:r>
              <a:rPr lang="ru-RU" sz="1900" b="1" dirty="0"/>
              <a:t>Исполнение консолидированных местных и областного бюджетов  по налоговым и неналоговым доходам за 1 квартал 2019 года (2)</a:t>
            </a:r>
          </a:p>
        </p:txBody>
      </p:sp>
    </p:spTree>
    <p:extLst>
      <p:ext uri="{BB962C8B-B14F-4D97-AF65-F5344CB8AC3E}">
        <p14:creationId xmlns:p14="http://schemas.microsoft.com/office/powerpoint/2010/main" val="4211654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5543" y="128857"/>
            <a:ext cx="9420233" cy="861059"/>
          </a:xfrm>
        </p:spPr>
        <p:txBody>
          <a:bodyPr/>
          <a:lstStyle/>
          <a:p>
            <a:r>
              <a:rPr lang="ru-RU" sz="2000" dirty="0"/>
              <a:t>Динамика сумм переплаты НДФЛ в разрезе районов и городов области, млн руб.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957797"/>
              </p:ext>
            </p:extLst>
          </p:nvPr>
        </p:nvGraphicFramePr>
        <p:xfrm>
          <a:off x="527384" y="1124772"/>
          <a:ext cx="11137237" cy="532859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763485"/>
                <a:gridCol w="2039752"/>
                <a:gridCol w="2039752"/>
                <a:gridCol w="3294248"/>
              </a:tblGrid>
              <a:tr h="953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+mj-lt"/>
                        </a:rPr>
                        <a:t>Наименование</a:t>
                      </a:r>
                      <a:r>
                        <a:rPr lang="en-US" sz="17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700" b="1" u="none" strike="noStrike" dirty="0" smtClean="0">
                          <a:effectLst/>
                          <a:latin typeface="+mj-lt"/>
                        </a:rPr>
                        <a:t>городов</a:t>
                      </a:r>
                      <a:r>
                        <a:rPr lang="ru-RU" sz="1700" b="1" u="none" strike="noStrike" baseline="0" dirty="0" smtClean="0">
                          <a:effectLst/>
                          <a:latin typeface="+mj-lt"/>
                        </a:rPr>
                        <a:t> и районов 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+mj-lt"/>
                        </a:rPr>
                        <a:t>01.01.2018 г.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+mj-lt"/>
                        </a:rPr>
                        <a:t>01.01.2019 г.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j-lt"/>
                        </a:rPr>
                        <a:t>темп роста /</a:t>
                      </a:r>
                      <a:r>
                        <a:rPr lang="ru-RU" sz="1700" b="1" u="none" strike="noStrike" dirty="0" smtClean="0">
                          <a:effectLst/>
                          <a:latin typeface="+mj-lt"/>
                        </a:rPr>
                        <a:t>снижения (%)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6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Воловский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47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48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102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86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Грязинский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291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344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118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86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Данковский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132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144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109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86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Добринский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119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134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113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86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+mj-lt"/>
                        </a:rPr>
                        <a:t>Добровский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62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91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  <a:latin typeface="+mj-lt"/>
                        </a:rPr>
                        <a:t>147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86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Долгоруковский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50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58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116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86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Елецкий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71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87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123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86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Задонский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114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132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116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86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Измалковский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42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48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114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230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Рисунок 3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4072259445"/>
              </p:ext>
            </p:extLst>
          </p:nvPr>
        </p:nvGraphicFramePr>
        <p:xfrm>
          <a:off x="527381" y="1052739"/>
          <a:ext cx="11041226" cy="547261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731041"/>
                <a:gridCol w="2022168"/>
                <a:gridCol w="2022168"/>
                <a:gridCol w="3265849"/>
              </a:tblGrid>
              <a:tr h="415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+mj-lt"/>
                        </a:rPr>
                        <a:t>Наименование</a:t>
                      </a:r>
                      <a:r>
                        <a:rPr lang="en-US" sz="1700" b="1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1700" b="1" u="none" strike="noStrike" dirty="0" smtClean="0">
                          <a:effectLst/>
                          <a:latin typeface="+mj-lt"/>
                        </a:rPr>
                        <a:t>городов</a:t>
                      </a:r>
                      <a:r>
                        <a:rPr lang="ru-RU" sz="1700" b="1" u="none" strike="noStrike" baseline="0" dirty="0" smtClean="0">
                          <a:effectLst/>
                          <a:latin typeface="+mj-lt"/>
                        </a:rPr>
                        <a:t> и районов 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+mj-lt"/>
                        </a:rPr>
                        <a:t>01.01.2018 г.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effectLst/>
                          <a:latin typeface="+mj-lt"/>
                        </a:rPr>
                        <a:t>01.01.2019 г.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>
                          <a:effectLst/>
                          <a:latin typeface="+mj-lt"/>
                        </a:rPr>
                        <a:t>темп роста /</a:t>
                      </a:r>
                      <a:r>
                        <a:rPr lang="ru-RU" sz="1700" b="1" u="none" strike="noStrike" dirty="0" smtClean="0">
                          <a:effectLst/>
                          <a:latin typeface="+mj-lt"/>
                        </a:rPr>
                        <a:t>снижения (%)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Краснинский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51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59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116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1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Лебедянский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195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216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111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1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Лев-Толстовский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50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59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118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1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Липецкий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193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225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117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1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+mj-lt"/>
                        </a:rPr>
                        <a:t>Становлянский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56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78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  <a:latin typeface="+mj-lt"/>
                        </a:rPr>
                        <a:t>139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1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Тербунский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86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99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115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1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>
                          <a:effectLst/>
                          <a:latin typeface="+mj-lt"/>
                        </a:rPr>
                        <a:t>Усманский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137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  <a:latin typeface="+mj-lt"/>
                        </a:rPr>
                        <a:t>137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1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Хлевенский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46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56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122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1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+mj-lt"/>
                        </a:rPr>
                        <a:t>Чаплыгинский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92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97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105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1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 smtClean="0">
                          <a:effectLst/>
                          <a:latin typeface="+mj-lt"/>
                        </a:rPr>
                        <a:t>г. Елец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386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416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 smtClean="0">
                          <a:effectLst/>
                          <a:latin typeface="+mj-lt"/>
                        </a:rPr>
                        <a:t>108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155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u="none" strike="noStrike" dirty="0" smtClean="0">
                          <a:effectLst/>
                          <a:latin typeface="+mj-lt"/>
                        </a:rPr>
                        <a:t>г. Липецк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2484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u="none" strike="noStrike" dirty="0">
                          <a:effectLst/>
                          <a:latin typeface="+mj-lt"/>
                        </a:rPr>
                        <a:t>3251</a:t>
                      </a:r>
                      <a:endParaRPr lang="ru-RU" sz="2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300" b="1" u="none" strike="noStrike" dirty="0" smtClean="0">
                          <a:effectLst/>
                          <a:latin typeface="+mj-lt"/>
                        </a:rPr>
                        <a:t>131</a:t>
                      </a:r>
                      <a:endParaRPr lang="ru-RU" sz="2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/>
                </a:tc>
              </a:tr>
              <a:tr h="48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+mj-lt"/>
                        </a:rPr>
                        <a:t>Всего по области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+mj-lt"/>
                        </a:rPr>
                        <a:t>4667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+mj-lt"/>
                        </a:rPr>
                        <a:t>5779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  <a:latin typeface="+mj-lt"/>
                        </a:rPr>
                        <a:t>124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3709" marR="13709" marT="1050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Динамика сумм переплаты НДФЛ в разрезе районов и городов области,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35697618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1531" y="260869"/>
            <a:ext cx="10020300" cy="588961"/>
          </a:xfrm>
        </p:spPr>
        <p:txBody>
          <a:bodyPr/>
          <a:lstStyle/>
          <a:p>
            <a:r>
              <a:rPr lang="ru-RU" sz="1900" dirty="0"/>
              <a:t>Перечень   основных юридических лиц по каждому муниципальному образованию области, у которых произошло увеличение  суммы переплаты НДФЛ на 01.01.2019 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196269"/>
              </p:ext>
            </p:extLst>
          </p:nvPr>
        </p:nvGraphicFramePr>
        <p:xfrm>
          <a:off x="527484" y="1196780"/>
          <a:ext cx="11207751" cy="518457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60599"/>
                <a:gridCol w="1908020"/>
                <a:gridCol w="1484729"/>
                <a:gridCol w="1428527"/>
                <a:gridCol w="1428527"/>
                <a:gridCol w="1297349"/>
              </a:tblGrid>
              <a:tr h="3779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наименование юридического лица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наименование района, города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на 01.01.2018,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на 01.01.2019,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отклонение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(+/-),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6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ОБУ «Центр социальной защиты населения по Воловскому району"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Воловский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774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1 162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388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582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«Обо Беттерманн производство"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Грязинский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5 558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9 500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3 942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582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«Добринский элеватор"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Добринский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1 149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2 628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1 479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229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582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«Агрокомплекс Добровский"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Добровский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2 173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15 437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13 264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710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573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«Агрофирма Трио"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Долгоруковский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4 310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8 368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4 058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609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«Елецкий горнообогатительный рудник"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г. Елец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2 255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10 252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7 997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455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7114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«Тепличный комбинат «Елецкие овощи"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Елецкий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2 054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7 180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5 126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350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7815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dirty="0"/>
              <a:t>Перечень   основных юридических лиц по каждому муниципальному образованию области, у которых произошло увеличение  суммы переплаты НДФЛ на 01.01.2019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46006"/>
              </p:ext>
            </p:extLst>
          </p:nvPr>
        </p:nvGraphicFramePr>
        <p:xfrm>
          <a:off x="623544" y="908723"/>
          <a:ext cx="11114449" cy="552122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30125"/>
                <a:gridCol w="1770792"/>
                <a:gridCol w="1593713"/>
                <a:gridCol w="1416635"/>
                <a:gridCol w="1416635"/>
                <a:gridCol w="1286549"/>
              </a:tblGrid>
              <a:tr h="3843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наименование юридического лица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наименование района, города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на 01.01.2018,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на 01.01.2019,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отклонение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(+/-),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j-lt"/>
                        </a:rPr>
                        <a:t> 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4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Проект КГ"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Задонский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320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1 878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1 558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587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384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«Согласие"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Измалковский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5 932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10 434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4 502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384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«Агроном-сад"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Лебедянский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4 564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7 002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2 438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384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«Агрофирма «Колос"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Лев-Толстовский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1 218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1 698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480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909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ПАО «Новолипецкий металлургический комбинат"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г. Липецк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585 904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924 657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338 753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384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СПССПК «Экоптица"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Липецкий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14 934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17 690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2 756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384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АО «Агрофирма «Заречье"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Становлянский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3 011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21 422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18 411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711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384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АО «Рафарма"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Тербунский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3 534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5 690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2 156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384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ОП «ООО «Стпрайм""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Усманский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2 484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11 693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9 209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471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384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«Дон"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Хлевенский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373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1 202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829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322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  <a:tr h="384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ООО «Хорш русь"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Чаплыгинский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1 422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2 379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957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+mj-lt"/>
                        </a:rPr>
                        <a:t>167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937" marR="11937" marT="914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94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82102"/>
              </p:ext>
            </p:extLst>
          </p:nvPr>
        </p:nvGraphicFramePr>
        <p:xfrm>
          <a:off x="431384" y="885856"/>
          <a:ext cx="11521279" cy="546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648"/>
                <a:gridCol w="1772821"/>
                <a:gridCol w="864096"/>
                <a:gridCol w="2400267"/>
                <a:gridCol w="864096"/>
                <a:gridCol w="2400267"/>
                <a:gridCol w="768084"/>
              </a:tblGrid>
              <a:tr h="13201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Регион ЦФО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5" marB="4571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Кол-во субъектов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МСП на 1000 жителей, ед.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 ЦФО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поступлений по спец. налоговым режимам в налоговых доходах,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 ЦФО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нагрузка на 1 плательщика по спец. режимам, тыс. руб.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 ЦФО</a:t>
                      </a:r>
                    </a:p>
                    <a:p>
                      <a:pPr marL="0" algn="ctr" defTabSz="914400" rtl="0" eaLnBrk="1" fontAlgn="ctr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212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Белгородская обл.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41,8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4,1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54,6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Брянская область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34,7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66,4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10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Владимирская обл.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39,0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7,8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79,2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624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Воронежская обл.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38,2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7,0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76,0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228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Ивановская обл.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43,3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10,3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62,2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74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Калужская область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43,4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5,4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12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74,7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62601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Костромская</a:t>
                      </a:r>
                      <a:r>
                        <a:rPr lang="ru-RU" sz="1600" b="1" baseline="0" dirty="0" smtClean="0"/>
                        <a:t> обл.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37,3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10,3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93,1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655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Курская область</a:t>
                      </a:r>
                      <a:endParaRPr lang="ru-RU" sz="16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33,1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17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5,1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66,7</a:t>
                      </a:r>
                      <a:endParaRPr lang="ru-RU" sz="1900" b="1" dirty="0"/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0995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Липецкая обл.</a:t>
                      </a:r>
                      <a:endParaRPr lang="ru-RU" sz="16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35,1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15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3,9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18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58,6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/>
                        <a:t>16</a:t>
                      </a:r>
                      <a:endParaRPr lang="ru-RU" sz="1900" b="1" dirty="0"/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AutoShape 15"/>
          <p:cNvSpPr>
            <a:spLocks noChangeAspect="1" noChangeArrowheads="1" noTextEdit="1"/>
          </p:cNvSpPr>
          <p:nvPr/>
        </p:nvSpPr>
        <p:spPr bwMode="auto">
          <a:xfrm>
            <a:off x="3334366" y="-199124"/>
            <a:ext cx="3217863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892" tIns="34286" rIns="67892" bIns="34286" numCol="1" anchor="t" anchorCtr="0" compatLnSpc="1">
            <a:prstTxWarp prst="textNoShape">
              <a:avLst/>
            </a:prstTxWarp>
          </a:bodyPr>
          <a:lstStyle/>
          <a:p>
            <a:pPr defTabSz="677982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5543" y="128777"/>
            <a:ext cx="9420233" cy="861059"/>
          </a:xfrm>
        </p:spPr>
        <p:txBody>
          <a:bodyPr/>
          <a:lstStyle/>
          <a:p>
            <a:r>
              <a:rPr lang="ru-RU" sz="1900" b="1" dirty="0"/>
              <a:t>Налоговые поступления от субъектов МСП в регионах Центрального Федерального округа в 2018 году  (1)</a:t>
            </a:r>
          </a:p>
        </p:txBody>
      </p:sp>
    </p:spTree>
    <p:extLst>
      <p:ext uri="{BB962C8B-B14F-4D97-AF65-F5344CB8AC3E}">
        <p14:creationId xmlns:p14="http://schemas.microsoft.com/office/powerpoint/2010/main" val="1243241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1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6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7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6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7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8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0_Lipeck">
  <a:themeElements>
    <a:clrScheme name="Липецкая Област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3333"/>
      </a:accent1>
      <a:accent2>
        <a:srgbClr val="F2AC44"/>
      </a:accent2>
      <a:accent3>
        <a:srgbClr val="92D050"/>
      </a:accent3>
      <a:accent4>
        <a:srgbClr val="007FAC"/>
      </a:accent4>
      <a:accent5>
        <a:srgbClr val="007FAC"/>
      </a:accent5>
      <a:accent6>
        <a:srgbClr val="00668A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4610</TotalTime>
  <Words>2740</Words>
  <Application>Microsoft Office PowerPoint</Application>
  <PresentationFormat>Произвольный</PresentationFormat>
  <Paragraphs>1087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21</vt:i4>
      </vt:variant>
    </vt:vector>
  </HeadingPairs>
  <TitlesOfParts>
    <vt:vector size="47" baseType="lpstr">
      <vt:lpstr>Arial</vt:lpstr>
      <vt:lpstr>Calibri</vt:lpstr>
      <vt:lpstr>Gotham Pro</vt:lpstr>
      <vt:lpstr>Montserrat</vt:lpstr>
      <vt:lpstr>Times New Roman</vt:lpstr>
      <vt:lpstr>Arial Cyr</vt:lpstr>
      <vt:lpstr>1_Lipeck</vt:lpstr>
      <vt:lpstr>4_Lipeck</vt:lpstr>
      <vt:lpstr>5_Lipeck</vt:lpstr>
      <vt:lpstr>12_Lipeck</vt:lpstr>
      <vt:lpstr>13_Lipeck</vt:lpstr>
      <vt:lpstr>14_Lipeck</vt:lpstr>
      <vt:lpstr>15_Lipeck</vt:lpstr>
      <vt:lpstr>9_Lipeck</vt:lpstr>
      <vt:lpstr>10_Lipeck</vt:lpstr>
      <vt:lpstr>11_Lipeck</vt:lpstr>
      <vt:lpstr>16_Lipeck</vt:lpstr>
      <vt:lpstr>Тема Office</vt:lpstr>
      <vt:lpstr>Lipeck</vt:lpstr>
      <vt:lpstr>3_Lipeck</vt:lpstr>
      <vt:lpstr>17_Lipeck</vt:lpstr>
      <vt:lpstr>6_Lipeck</vt:lpstr>
      <vt:lpstr>7_Lipeck</vt:lpstr>
      <vt:lpstr>8_Lipeck</vt:lpstr>
      <vt:lpstr>18_Lipeck</vt:lpstr>
      <vt:lpstr>19_Lipeck</vt:lpstr>
      <vt:lpstr>Динамика поступлений основных налогов  по Липецкой области, ЦФО и РФ за 2018 год </vt:lpstr>
      <vt:lpstr>Динамика поступлений основных налогов  по Липецкой области, ЦФО и РФ за 1 квартал 2019 года </vt:lpstr>
      <vt:lpstr>Исполнение консолидированных местных и областного бюджетов  по налоговым и неналоговым доходам за 1 квартал 2019 года  (1)</vt:lpstr>
      <vt:lpstr>Исполнение консолидированных местных и областного бюджетов  по налоговым и неналоговым доходам за 1 квартал 2019 года (2)</vt:lpstr>
      <vt:lpstr>Динамика сумм переплаты НДФЛ в разрезе районов и городов области, млн руб.</vt:lpstr>
      <vt:lpstr>Динамика сумм переплаты НДФЛ в разрезе районов и городов области, млн руб.</vt:lpstr>
      <vt:lpstr>Перечень   основных юридических лиц по каждому муниципальному образованию области, у которых произошло увеличение  суммы переплаты НДФЛ на 01.01.2019 г.</vt:lpstr>
      <vt:lpstr>Перечень   основных юридических лиц по каждому муниципальному образованию области, у которых произошло увеличение  суммы переплаты НДФЛ на 01.01.2019 г.</vt:lpstr>
      <vt:lpstr>Налоговые поступления от субъектов МСП в регионах Центрального Федерального округа в 2018 году  (1)</vt:lpstr>
      <vt:lpstr>Налоговые поступления от субъектов МСП в регионах Центрального Федерального округа в 2018 году  (2)</vt:lpstr>
      <vt:lpstr>Реализация полномочий ОМСУ в налоговой сфере (1)</vt:lpstr>
      <vt:lpstr>Реализация полномочий ОМСУ в налоговой сфере (2)</vt:lpstr>
      <vt:lpstr>Недоимка по имущественным налогам с физических лиц  на 01.04.2019 г.(1)</vt:lpstr>
      <vt:lpstr>Недоимка по имущественным налогам с физических лиц  на 01.04.2019 г. (2)</vt:lpstr>
      <vt:lpstr>Задолженность по арендной плате за землю, основные должники (1)</vt:lpstr>
      <vt:lpstr>Задолженность по арендной плате за землю, основные должники (2)</vt:lpstr>
      <vt:lpstr>Резервы дополнительных доходов в консолидированные  местные бюджеты на 2019 год, тыс. руб. </vt:lpstr>
      <vt:lpstr>Резервы дополнительных доходов в консолидированные  местные бюджеты на 2019 год, тыс. руб. </vt:lpstr>
      <vt:lpstr>Меры налоговой политики, реализуемые с 2019 года</vt:lpstr>
      <vt:lpstr>КОНЦЕПЦИЯ «НАЛОГОВЫХ РАСХОДОВ»</vt:lpstr>
      <vt:lpstr>Перечень и реестр источников доходов бюджетов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Нарывончик Сергей</cp:lastModifiedBy>
  <cp:revision>137</cp:revision>
  <dcterms:created xsi:type="dcterms:W3CDTF">2018-01-21T18:20:29Z</dcterms:created>
  <dcterms:modified xsi:type="dcterms:W3CDTF">2019-04-24T06:05:11Z</dcterms:modified>
</cp:coreProperties>
</file>