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9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09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2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1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09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05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5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98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11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553A1-5CFF-4B07-8207-6009750C8953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CB827-B624-408C-BD14-DD9EC4C6D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55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67796"/>
              </p:ext>
            </p:extLst>
          </p:nvPr>
        </p:nvGraphicFramePr>
        <p:xfrm>
          <a:off x="755576" y="548680"/>
          <a:ext cx="8136904" cy="5256586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467436"/>
                <a:gridCol w="4933163"/>
                <a:gridCol w="2736305"/>
              </a:tblGrid>
              <a:tr h="1344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Федеральный стандарт (ФС)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(срок) вступления в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силу ФС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286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Концептуальные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основы бухгалтерского учета  и отчетности для организаций государственного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сектора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(256н)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6326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Представление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бухгалтерской (финансовой)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отчетности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(260н)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4936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средства (257н)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4936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Аренда(258н)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8995"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Обесценение активов(259н)</a:t>
                      </a: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0" lvl="0" indent="-18034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01.01.2018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864" marR="57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789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Основные мероприятия по ФС «Аренда». 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67941"/>
              </p:ext>
            </p:extLst>
          </p:nvPr>
        </p:nvGraphicFramePr>
        <p:xfrm>
          <a:off x="457200" y="1268760"/>
          <a:ext cx="8507288" cy="5200587"/>
        </p:xfrm>
        <a:graphic>
          <a:graphicData uri="http://schemas.openxmlformats.org/drawingml/2006/table">
            <a:tbl>
              <a:tblPr/>
              <a:tblGrid>
                <a:gridCol w="473983"/>
                <a:gridCol w="47230"/>
                <a:gridCol w="298715"/>
                <a:gridCol w="341389"/>
                <a:gridCol w="309383"/>
                <a:gridCol w="210320"/>
                <a:gridCol w="153931"/>
                <a:gridCol w="265187"/>
                <a:gridCol w="224036"/>
                <a:gridCol w="245374"/>
                <a:gridCol w="234706"/>
                <a:gridCol w="234706"/>
                <a:gridCol w="5468328"/>
              </a:tblGrid>
              <a:tr h="33572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2 0 1 7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2018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КОСГУ 450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</a:tr>
              <a:tr h="388596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активами</a:t>
                      </a:r>
                    </a:p>
                  </a:txBody>
                  <a:tcPr marL="857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3165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жилищами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зданиями (кроме жилых) и сооружениями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машинами и оборудованием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транспортными средствами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инвентарем производственным и хозяйственным 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биологическими ресурсами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прочими основными средствами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615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непроизведенными активами</a:t>
                      </a:r>
                    </a:p>
                  </a:txBody>
                  <a:tcPr marL="600075" marR="9525" marT="9524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132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мероприятия по ФС «Аренда».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Провести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инвентаризацию объектов имущества, полученных (переданных) в пользование в соответствии с договорами, заключенными до 01.01.2018г. и действующими договорами со сроком действия как в 2018 году, так и в последующие годы: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целью выявления объектов аренды, подлежащих отражению на балансовых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забалансовых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счетах,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оставшихся сроков полезного использования объектов операционной аренды,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суммы обязательств по оплате арендных платежей с 01.01.2018г. и до конца сроков использования.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определения суммы ожидаемых доходов от арендных платежей, условных арендных платежей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разделения договоров и объектов учета по видам ар. отношений ( операционная и финансовая аренда)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83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мероприятия по ФС «Аренда».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При вовлечении в хозяйственный оборот земель неразграниченной собственности (получения доходов от их использования) проверить наличие отражения земельных участков на балансовом учете (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сч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103.13) у субъекта учета, издавшего приказ об их использовании.</a:t>
            </a:r>
          </a:p>
          <a:p>
            <a:pPr marL="0" indent="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Уточнить 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Росреестре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кадастровую стоимость предоставленных в аренду земель неразграниченной собственности. При документально подтвержденном отсутствии данных сведений, стоимость оценивается по кадастровой стоимости любого граничащего участка (минимальной). При невозможности определения такой стоимости – в условной оценке (1рубь)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41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30475" y="260648"/>
            <a:ext cx="8229600" cy="1143000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Арендатор</a:t>
            </a:r>
            <a:r>
              <a:rPr lang="ru-RU" sz="24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(пользователь) объектов учета операционной аренды формирует входящие остатки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3075" y="1916113"/>
            <a:ext cx="4027488" cy="6477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в суммах прав пользования объектами операционной аренды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53000" y="2036763"/>
            <a:ext cx="3754438" cy="40163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0 111 4х 000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0 401 30 000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2814638"/>
            <a:ext cx="4043363" cy="646112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объем принятых обязательств по оплате арендных платежей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32363" y="2947988"/>
            <a:ext cx="3749675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0 401 30 000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0 302 24 000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4397375"/>
            <a:ext cx="4043363" cy="923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обеспечивается сверка показателей, принимаемых объектов учета аренды на балансовые счета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22838" y="4397375"/>
            <a:ext cx="3455987" cy="954088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объема принятых обязательств, отраженных по итогам 2017 года  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0 502 01 000, 0 502 02 000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05025" y="5572125"/>
            <a:ext cx="4572000" cy="954088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по 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з/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сч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01</a:t>
            </a: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«Имущество в пользовании» отражается выбытие (уменьшение) объектов, находящихся в пользовании</a:t>
            </a:r>
          </a:p>
        </p:txBody>
      </p:sp>
      <p:cxnSp>
        <p:nvCxnSpPr>
          <p:cNvPr id="10" name="Прямая со стрелкой 9"/>
          <p:cNvCxnSpPr>
            <a:stCxn id="3" idx="3"/>
          </p:cNvCxnSpPr>
          <p:nvPr/>
        </p:nvCxnSpPr>
        <p:spPr>
          <a:xfrm flipV="1">
            <a:off x="4500563" y="2227263"/>
            <a:ext cx="442912" cy="12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3"/>
          </p:cNvCxnSpPr>
          <p:nvPr/>
        </p:nvCxnSpPr>
        <p:spPr>
          <a:xfrm flipV="1">
            <a:off x="4500563" y="3127375"/>
            <a:ext cx="452437" cy="111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3"/>
            <a:endCxn id="8" idx="1"/>
          </p:cNvCxnSpPr>
          <p:nvPr/>
        </p:nvCxnSpPr>
        <p:spPr>
          <a:xfrm>
            <a:off x="4500563" y="4859338"/>
            <a:ext cx="422275" cy="15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00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Заголовок 1"/>
          <p:cNvSpPr txBox="1">
            <a:spLocks/>
          </p:cNvSpPr>
          <p:nvPr/>
        </p:nvSpPr>
        <p:spPr>
          <a:xfrm>
            <a:off x="485775" y="188913"/>
            <a:ext cx="8229600" cy="647700"/>
          </a:xfrm>
          <a:prstGeom prst="rect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rtlCol="0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Арендодатель</a:t>
            </a:r>
            <a:r>
              <a:rPr lang="ru-RU" sz="2400" u="sng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(балансодержатель) объектов учета операционной аренды  формирует входящие остатки</a:t>
            </a:r>
            <a:endParaRPr lang="ru-RU" sz="2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179388" y="1412875"/>
            <a:ext cx="4572000" cy="1200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в ∑ расчетов с пользователями имущества по арендным платежам за оставшиеся сроки полезного использования объектов учета аренды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140325" y="1739900"/>
            <a:ext cx="3824288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0 205 21 000 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0 401 30 000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77800" y="3128963"/>
            <a:ext cx="4572000" cy="646112"/>
          </a:xfrm>
          <a:prstGeom prst="rect">
            <a:avLst/>
          </a:prstGeom>
          <a:solidFill>
            <a:srgbClr val="FFFF99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одновременно отражается объем ожидаемого дохода от арендных платежей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116513" y="3308350"/>
            <a:ext cx="3954462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0 401 30 000 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0 401 40 121 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80975" y="4487863"/>
            <a:ext cx="4068763" cy="923925"/>
          </a:xfrm>
          <a:prstGeom prst="rect">
            <a:avLst/>
          </a:prstGeom>
          <a:solidFill>
            <a:srgbClr val="CCFF99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проводит сверку показателей принимаемых объектов учета аренды </a:t>
            </a: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на балансовые счета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602163" y="4487863"/>
            <a:ext cx="4572000" cy="923925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показателей, отраженных по итогам 2017 года (по состоянию на 01.01. 2018 )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по з/</a:t>
            </a:r>
            <a:r>
              <a:rPr lang="ru-RU" b="1" dirty="0" err="1">
                <a:solidFill>
                  <a:prstClr val="black"/>
                </a:solidFill>
                <a:latin typeface="+mn-lt"/>
                <a:cs typeface="+mn-cs"/>
              </a:rPr>
              <a:t>сч</a:t>
            </a: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 25 и 26</a:t>
            </a:r>
          </a:p>
        </p:txBody>
      </p:sp>
      <p:cxnSp>
        <p:nvCxnSpPr>
          <p:cNvPr id="38" name="Прямая со стрелкой 37"/>
          <p:cNvCxnSpPr>
            <a:stCxn id="32" idx="3"/>
            <a:endCxn id="33" idx="1"/>
          </p:cNvCxnSpPr>
          <p:nvPr/>
        </p:nvCxnSpPr>
        <p:spPr>
          <a:xfrm flipV="1">
            <a:off x="4751388" y="1939925"/>
            <a:ext cx="388937" cy="730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34" idx="3"/>
            <a:endCxn id="35" idx="1"/>
          </p:cNvCxnSpPr>
          <p:nvPr/>
        </p:nvCxnSpPr>
        <p:spPr>
          <a:xfrm>
            <a:off x="4749800" y="3451225"/>
            <a:ext cx="366713" cy="571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6" idx="3"/>
            <a:endCxn id="37" idx="1"/>
          </p:cNvCxnSpPr>
          <p:nvPr/>
        </p:nvCxnSpPr>
        <p:spPr>
          <a:xfrm>
            <a:off x="4249738" y="4949825"/>
            <a:ext cx="3524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506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84784"/>
            <a:ext cx="7848872" cy="40257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>
              <a:lnSpc>
                <a:spcPct val="115000"/>
              </a:lnSpc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Кроме того, субъекту учета необходимо проверить 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наличие информации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передаче имущества (части имущества) иному пользователю в рамках операционной аренды в Инвентарной карточке учета нефинансовых активов (ф. 0504031)</a:t>
            </a:r>
          </a:p>
          <a:p>
            <a:pPr indent="449263" algn="just">
              <a:lnSpc>
                <a:spcPct val="115000"/>
              </a:lnSpc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indent="449263" algn="just">
              <a:lnSpc>
                <a:spcPct val="115000"/>
              </a:lnSpc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отсутствии указанной информации в Инвентарной карточке (ф.0504031), ее необходимо внести</a:t>
            </a:r>
          </a:p>
          <a:p>
            <a:pPr indent="449263" algn="just">
              <a:lnSpc>
                <a:spcPct val="115000"/>
              </a:lnSpc>
            </a:pPr>
            <a:endParaRPr lang="ru-RU" dirty="0" smtClean="0">
              <a:ea typeface="Calibri" pitchFamily="34" charset="0"/>
              <a:cs typeface="Times New Roman" pitchFamily="18" charset="0"/>
            </a:endParaRPr>
          </a:p>
          <a:p>
            <a:pPr indent="449263" algn="just"/>
            <a:r>
              <a:rPr lang="ru-RU" b="1" dirty="0" smtClean="0">
                <a:latin typeface="Times New Roman" pitchFamily="18" charset="0"/>
                <a:cs typeface="Calibri" pitchFamily="34" charset="0"/>
              </a:rPr>
              <a:t>Дополнительно</a:t>
            </a:r>
            <a:r>
              <a:rPr lang="ru-RU" dirty="0" smtClean="0">
                <a:latin typeface="Times New Roman" pitchFamily="18" charset="0"/>
                <a:cs typeface="Calibri" pitchFamily="34" charset="0"/>
              </a:rPr>
              <a:t> субъект учета осуществляет </a:t>
            </a:r>
            <a:r>
              <a:rPr lang="ru-RU" b="1" dirty="0" smtClean="0">
                <a:latin typeface="Times New Roman" pitchFamily="18" charset="0"/>
                <a:cs typeface="Calibri" pitchFamily="34" charset="0"/>
              </a:rPr>
              <a:t>сверку прогнозных показателей </a:t>
            </a:r>
            <a:r>
              <a:rPr lang="ru-RU" dirty="0" smtClean="0">
                <a:latin typeface="Times New Roman" pitchFamily="18" charset="0"/>
                <a:cs typeface="Calibri" pitchFamily="34" charset="0"/>
              </a:rPr>
              <a:t>по доходам бюджета (доходам по данным Плана финансово-хозяйственной деятельности) с объемом ожидаемых доходов от арендных платежей (счет</a:t>
            </a:r>
            <a:r>
              <a:rPr lang="ru-RU" b="1" dirty="0" smtClean="0">
                <a:latin typeface="Times New Roman" pitchFamily="18" charset="0"/>
                <a:cs typeface="Calibri" pitchFamily="34" charset="0"/>
              </a:rPr>
              <a:t>0 401 40 121</a:t>
            </a:r>
            <a:r>
              <a:rPr lang="ru-RU" dirty="0" smtClean="0">
                <a:latin typeface="Times New Roman" pitchFamily="18" charset="0"/>
                <a:cs typeface="Calibri" pitchFamily="34" charset="0"/>
              </a:rPr>
              <a:t>) и по необходимости их уточнить.</a:t>
            </a:r>
          </a:p>
          <a:p>
            <a:pPr indent="449263" algn="just"/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32656"/>
            <a:ext cx="7344816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ОБРАТИТЕ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332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Договора безвозмездного пользования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арендодателя (передающая сторона)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составить бухгалтерские справки (ф.0504833) для отражения движения за 2018 год по договорам безвозмездного пользования: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-по внутреннему перемещению объекта от материально-ответственного лица арендодателя (передающей стороны) к руководителю арендатора (принимающей стороны) при заключении договора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0101ХХ310 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0101ХХ310;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-на сумму справедливой стоимости за весь срок пользования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021005560 «Расчеты с прочими дебиторами</a:t>
            </a:r>
            <a:r>
              <a:rPr lang="ru-RU" sz="450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500" smtClean="0">
                <a:latin typeface="Times New Roman" pitchFamily="18" charset="0"/>
                <a:cs typeface="Times New Roman" pitchFamily="18" charset="0"/>
              </a:rPr>
              <a:t>и Кт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040140121 «Доходы будущих периодов по операционной аренде», 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и одновременно</a:t>
            </a:r>
          </a:p>
          <a:p>
            <a:pPr algn="just"/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0401502ХХ «Расходы будущих периодов» и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021005660 «Расчеты с прочими дебиторами».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-на сумму признаваемых расходов за месяц (ежемесячных расчетных сумм)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0401202ХХ 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0401502ХХ;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-на сумму признаваемых доходов за месяц (ежемесячных расчетных сумм)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040140121 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040110121;</a:t>
            </a:r>
          </a:p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-отразить показатели передаваемых объектов учета аренды на </a:t>
            </a:r>
            <a:r>
              <a:rPr lang="ru-RU" sz="4500" dirty="0" err="1">
                <a:latin typeface="Times New Roman" pitchFamily="18" charset="0"/>
                <a:cs typeface="Times New Roman" pitchFamily="18" charset="0"/>
              </a:rPr>
              <a:t>забалансовом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 счете 26 «Имущество, переданное в безвозмездное пользование».</a:t>
            </a:r>
          </a:p>
        </p:txBody>
      </p:sp>
    </p:spTree>
    <p:extLst>
      <p:ext uri="{BB962C8B-B14F-4D97-AF65-F5344CB8AC3E}">
        <p14:creationId xmlns:p14="http://schemas.microsoft.com/office/powerpoint/2010/main" val="1257033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Договора безвозмездного пользования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арендополучателя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(принимающая сторона)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составить бухгалтерские справки (ф.0504833) для отражения движения за 2018 г. по договорам безвозмездного пользования: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-по справедливой стоимости на весь срок договора                  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0111ХХ350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040140182,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-на сумму признаваемых доходов за месяц (ежемесячных расчетных сумм)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040140182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040110182,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-на сумму признаваемых расходов за месяц - амортизации (ежемесячных расчетных сумм)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0401202ХХ 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01044X450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833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42888"/>
            <a:ext cx="8229600" cy="1143000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rtlCol="0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27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 мероприятия по формированию входящих остатков по объектам учета финансовой (</a:t>
            </a:r>
            <a:r>
              <a:rPr lang="ru-RU" sz="3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неоперационной</a:t>
            </a:r>
            <a:r>
              <a:rPr lang="ru-RU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аренды</a:t>
            </a:r>
            <a:r>
              <a:rPr lang="ru-RU" sz="3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000" b="1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50825" y="1557338"/>
            <a:ext cx="8642350" cy="489585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>
              <a:lnSpc>
                <a:spcPct val="115000"/>
              </a:lnSpc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инвентаризацию объектов имущества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полученных (переданных) в пользование в соответствии с договорами, заключенными до 1 января 2018 года и действующими в период применения СГС «Аренда» (по договорам со сроком действия как в 2017 году, так и в год(ы), следующий(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за ним</a:t>
            </a:r>
            <a:endParaRPr lang="ru-RU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оставшиеся сроки полезного использования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объектов финансовой (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неоперационной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аренды (оставшиеся сроки пользования объектами имущества, оставшиеся сроки выкупа имущества)</a:t>
            </a:r>
            <a:endParaRPr lang="ru-RU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суммы обязательств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уплате арендных платежей за оставшиеся сроки полезного использования объектов (начиная с 2018 года и до завершения сроков использования объектов учета аренды)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78730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85775" y="188913"/>
            <a:ext cx="8229600" cy="647700"/>
          </a:xfrm>
          <a:prstGeom prst="rect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rtlCol="0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Арендодатель</a:t>
            </a:r>
            <a:r>
              <a:rPr lang="ru-RU" sz="2400" u="sng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(балансодержатель) объектов учета финансовой (неоперационной) аренды  формирует входящие остатки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1450" y="2052638"/>
            <a:ext cx="4572000" cy="1200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в ∑ расчетов с пользователями имущества по арендным платежам за оставшиеся сроки полезного использования объектов учета аренды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89538" y="2452688"/>
            <a:ext cx="3824287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0 205 22 000 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0 401 30 000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5" y="3752850"/>
            <a:ext cx="4572000" cy="6477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одновременно отражается объем ожидаемого дохода от арендных платежей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89538" y="3876675"/>
            <a:ext cx="3954462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0 401 30 000 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0 401 40 122 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7800" y="4949825"/>
            <a:ext cx="4068763" cy="923925"/>
          </a:xfrm>
          <a:prstGeom prst="rect">
            <a:avLst/>
          </a:prstGeom>
          <a:solidFill>
            <a:srgbClr val="CCFF99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проводит сверку показателей принимаемых объектов учета аренды </a:t>
            </a: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на балансовые счета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4940300"/>
            <a:ext cx="4572000" cy="922338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показателей, отраженных по итогам 2017 года (по состоянию на 01.01. 2018 )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по з/</a:t>
            </a:r>
            <a:r>
              <a:rPr lang="ru-RU" b="1" dirty="0" err="1">
                <a:solidFill>
                  <a:prstClr val="black"/>
                </a:solidFill>
                <a:latin typeface="+mn-lt"/>
                <a:cs typeface="+mn-cs"/>
              </a:rPr>
              <a:t>сч</a:t>
            </a:r>
            <a:r>
              <a:rPr lang="ru-RU" b="1" dirty="0">
                <a:solidFill>
                  <a:prstClr val="black"/>
                </a:solidFill>
                <a:latin typeface="+mn-lt"/>
                <a:cs typeface="+mn-cs"/>
              </a:rPr>
              <a:t> 25 и 26</a:t>
            </a:r>
          </a:p>
        </p:txBody>
      </p:sp>
      <p:cxnSp>
        <p:nvCxnSpPr>
          <p:cNvPr id="9" name="Прямая со стрелкой 8"/>
          <p:cNvCxnSpPr>
            <a:stCxn id="3" idx="3"/>
            <a:endCxn id="4" idx="1"/>
          </p:cNvCxnSpPr>
          <p:nvPr/>
        </p:nvCxnSpPr>
        <p:spPr>
          <a:xfrm flipV="1">
            <a:off x="4743450" y="2652713"/>
            <a:ext cx="4460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3"/>
            <a:endCxn id="6" idx="1"/>
          </p:cNvCxnSpPr>
          <p:nvPr/>
        </p:nvCxnSpPr>
        <p:spPr>
          <a:xfrm flipV="1">
            <a:off x="4600575" y="4076700"/>
            <a:ext cx="58896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7" idx="3"/>
            <a:endCxn id="8" idx="1"/>
          </p:cNvCxnSpPr>
          <p:nvPr/>
        </p:nvCxnSpPr>
        <p:spPr>
          <a:xfrm flipV="1">
            <a:off x="4246563" y="5402263"/>
            <a:ext cx="325437" cy="95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5775" y="1098550"/>
            <a:ext cx="3294063" cy="6461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Выбытие объекта переданного в финансовую аренду</a:t>
            </a:r>
          </a:p>
        </p:txBody>
      </p:sp>
      <p:sp>
        <p:nvSpPr>
          <p:cNvPr id="13" name="TextBox 19"/>
          <p:cNvSpPr txBox="1">
            <a:spLocks noChangeArrowheads="1"/>
          </p:cNvSpPr>
          <p:nvPr/>
        </p:nvSpPr>
        <p:spPr bwMode="auto">
          <a:xfrm>
            <a:off x="5281613" y="1079500"/>
            <a:ext cx="3640137" cy="706438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Дт 0 401 30 000  Кт 0 101 хх 410</a:t>
            </a:r>
          </a:p>
          <a:p>
            <a:pPr eaLnBrk="1" hangingPunct="1"/>
            <a:r>
              <a:rPr lang="ru-RU" sz="2000" b="1">
                <a:solidFill>
                  <a:srgbClr val="000000"/>
                </a:solidFill>
                <a:latin typeface="Calibri" pitchFamily="34" charset="0"/>
              </a:rPr>
              <a:t>Дт 0 104 хх 411   Кт 0 401 30 000</a:t>
            </a:r>
          </a:p>
        </p:txBody>
      </p:sp>
      <p:cxnSp>
        <p:nvCxnSpPr>
          <p:cNvPr id="14" name="Прямая со стрелкой 13"/>
          <p:cNvCxnSpPr>
            <a:stCxn id="12" idx="3"/>
            <a:endCxn id="13" idx="1"/>
          </p:cNvCxnSpPr>
          <p:nvPr/>
        </p:nvCxnSpPr>
        <p:spPr>
          <a:xfrm>
            <a:off x="3779838" y="1420813"/>
            <a:ext cx="1501775" cy="12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05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632848" cy="1296144"/>
          </a:xfrm>
        </p:spPr>
        <p:txBody>
          <a:bodyPr>
            <a:normAutofit/>
          </a:bodyPr>
          <a:lstStyle/>
          <a:p>
            <a:r>
              <a:rPr lang="ru-RU" sz="3600" b="1" dirty="0"/>
              <a:t>Уточнение (разработка) правовых актов субъекта учета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8064896" cy="4968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1.1Внесение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изменений в приказ(ы) по утверждению </a:t>
            </a:r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учетной политики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учреждения (субъекта учета):</a:t>
            </a:r>
          </a:p>
          <a:p>
            <a:pPr lvl="0" algn="just"/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уточнить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рабочий план счетов;</a:t>
            </a:r>
          </a:p>
          <a:p>
            <a:pPr algn="just"/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отдельные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положения по учетным процедурам (метод начисления амортизации, порядок определения стоимостных оценок объектов имущества, дополнительная детализация аналитического учета и др.);</a:t>
            </a:r>
          </a:p>
          <a:p>
            <a:pPr algn="just"/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порядок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инвентаризации;</a:t>
            </a:r>
          </a:p>
          <a:p>
            <a:pPr algn="just"/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определить перечень событий после отчетной даты</a:t>
            </a:r>
          </a:p>
          <a:p>
            <a:pPr algn="just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350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Арендатор</a:t>
            </a:r>
            <a:r>
              <a:rPr lang="ru-RU" sz="24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(пользователь) объектов учета финансовой (неоперационной) аренды формирует входящие остатки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3075" y="1916113"/>
            <a:ext cx="4027488" cy="647700"/>
          </a:xfrm>
          <a:prstGeom prst="rect">
            <a:avLst/>
          </a:prstGeom>
          <a:solidFill>
            <a:srgbClr val="CCFFCC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Отражение объекта ОС на балансовых счетах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53000" y="2036763"/>
            <a:ext cx="3754438" cy="40163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0 101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хх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000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0 401 30 000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2814638"/>
            <a:ext cx="4043363" cy="646112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Объем принятых обязательств по оплате арендных платежей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32363" y="2947988"/>
            <a:ext cx="3749675" cy="400050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Дт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0 401 30 000    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Кт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0 302 24 000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4397375"/>
            <a:ext cx="4043363" cy="923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обеспечивается сверка показателей, принимаемых объектов учета аренды на балансовые счета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22838" y="4397375"/>
            <a:ext cx="3455987" cy="954088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объема принятых обязательств, отраженных по итогам 2017 года  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0 502 01 000, 0 502 02 000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05025" y="5572125"/>
            <a:ext cx="4572000" cy="954088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по 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з/</a:t>
            </a:r>
            <a:r>
              <a:rPr lang="ru-RU" sz="2000" b="1" dirty="0" err="1">
                <a:solidFill>
                  <a:prstClr val="black"/>
                </a:solidFill>
                <a:latin typeface="+mn-lt"/>
                <a:cs typeface="+mn-cs"/>
              </a:rPr>
              <a:t>сч</a:t>
            </a:r>
            <a:r>
              <a:rPr lang="ru-RU" sz="2000" b="1" dirty="0">
                <a:solidFill>
                  <a:prstClr val="black"/>
                </a:solidFill>
                <a:latin typeface="+mn-lt"/>
                <a:cs typeface="+mn-cs"/>
              </a:rPr>
              <a:t> 01</a:t>
            </a:r>
            <a:r>
              <a:rPr lang="ru-RU" dirty="0">
                <a:solidFill>
                  <a:prstClr val="black"/>
                </a:solidFill>
                <a:latin typeface="+mn-lt"/>
                <a:cs typeface="+mn-cs"/>
              </a:rPr>
              <a:t> «Имущество в пользовании» отражается выбытие (уменьшение) объектов, находящихся в пользовании</a:t>
            </a:r>
          </a:p>
        </p:txBody>
      </p:sp>
      <p:cxnSp>
        <p:nvCxnSpPr>
          <p:cNvPr id="10" name="Прямая со стрелкой 9"/>
          <p:cNvCxnSpPr>
            <a:stCxn id="3" idx="3"/>
          </p:cNvCxnSpPr>
          <p:nvPr/>
        </p:nvCxnSpPr>
        <p:spPr>
          <a:xfrm flipV="1">
            <a:off x="4500563" y="2227263"/>
            <a:ext cx="442912" cy="12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3"/>
          </p:cNvCxnSpPr>
          <p:nvPr/>
        </p:nvCxnSpPr>
        <p:spPr>
          <a:xfrm flipV="1">
            <a:off x="4500563" y="3127375"/>
            <a:ext cx="452437" cy="111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3"/>
            <a:endCxn id="8" idx="1"/>
          </p:cNvCxnSpPr>
          <p:nvPr/>
        </p:nvCxnSpPr>
        <p:spPr>
          <a:xfrm>
            <a:off x="4500563" y="4859338"/>
            <a:ext cx="422275" cy="15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486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44116"/>
              </p:ext>
            </p:extLst>
          </p:nvPr>
        </p:nvGraphicFramePr>
        <p:xfrm>
          <a:off x="457201" y="332657"/>
          <a:ext cx="8363273" cy="6189292"/>
        </p:xfrm>
        <a:graphic>
          <a:graphicData uri="http://schemas.openxmlformats.org/drawingml/2006/table">
            <a:tbl>
              <a:tblPr/>
              <a:tblGrid>
                <a:gridCol w="433581"/>
                <a:gridCol w="74602"/>
                <a:gridCol w="293816"/>
                <a:gridCol w="335790"/>
                <a:gridCol w="304309"/>
                <a:gridCol w="206871"/>
                <a:gridCol w="151406"/>
                <a:gridCol w="260837"/>
                <a:gridCol w="220362"/>
                <a:gridCol w="241350"/>
                <a:gridCol w="230856"/>
                <a:gridCol w="230856"/>
                <a:gridCol w="5378637"/>
              </a:tblGrid>
              <a:tr h="63386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2 0 1 7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2018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КОСГУ 412,  432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5180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Обесценение недвижимого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имущества учреждения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85180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Обесценение иного движимого имущества учреждения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851808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1" u="none" strike="noStrike" kern="0" cap="none" spc="0" normalizeH="0" baseline="0" noProof="0" dirty="0" smtClean="0">
                          <a:ln>
                            <a:solidFill>
                              <a:srgbClr val="1F497D"/>
                            </a:solidFill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Arial" pitchFamily="34" charset="0"/>
                        </a:rPr>
                        <a:t>Обесценение непроизведенных активов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1" i="1" u="none" strike="noStrike" kern="0" cap="none" spc="0" normalizeH="0" baseline="0" noProof="0" dirty="0" smtClean="0">
                        <a:ln>
                          <a:solidFill>
                            <a:srgbClr val="1F497D"/>
                          </a:solidFill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1" i="1" u="none" strike="noStrike" kern="0" cap="none" spc="0" normalizeH="0" baseline="0" noProof="0" dirty="0" smtClean="0">
                        <a:ln>
                          <a:solidFill>
                            <a:srgbClr val="1F497D"/>
                          </a:solidFill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688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806450" y="469900"/>
            <a:ext cx="7889875" cy="1086892"/>
          </a:xfrm>
          <a:prstGeom prst="rect">
            <a:avLst/>
          </a:prstGeom>
          <a:ln w="57150">
            <a:solidFill>
              <a:srgbClr val="92D050"/>
            </a:solidFill>
            <a:prstDash val="solid"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113">
              <a:lnSpc>
                <a:spcPct val="8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Обесценение актива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3"/>
          <p:cNvSpPr txBox="1">
            <a:spLocks noChangeArrowheads="1"/>
          </p:cNvSpPr>
          <p:nvPr/>
        </p:nvSpPr>
        <p:spPr bwMode="auto">
          <a:xfrm>
            <a:off x="941388" y="1314450"/>
            <a:ext cx="75057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1113" defTabSz="806450" eaLnBrk="0" hangingPunct="0"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06450" eaLnBrk="0" hangingPunct="0"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06450" eaLnBrk="0" hangingPunct="0"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06450" eaLnBrk="0" hangingPunct="0"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06450" eaLnBrk="0" hangingPunct="0"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06450"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06450"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06450"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06450"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buClr>
                <a:srgbClr val="096234"/>
              </a:buClr>
            </a:pPr>
            <a:endParaRPr lang="ru-RU" sz="15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  <a:buClr>
                <a:srgbClr val="096234"/>
              </a:buClr>
            </a:pPr>
            <a:endParaRPr lang="ru-RU" sz="15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096234"/>
              </a:buClr>
            </a:pPr>
            <a:r>
              <a:rPr lang="en-US" sz="1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814388" y="2033588"/>
            <a:ext cx="7620000" cy="4029075"/>
            <a:chOff x="692738" y="1275454"/>
            <a:chExt cx="8635345" cy="4565322"/>
          </a:xfrm>
        </p:grpSpPr>
        <p:sp>
          <p:nvSpPr>
            <p:cNvPr id="6" name="object 3"/>
            <p:cNvSpPr txBox="1">
              <a:spLocks noChangeArrowheads="1"/>
            </p:cNvSpPr>
            <p:nvPr/>
          </p:nvSpPr>
          <p:spPr bwMode="auto">
            <a:xfrm>
              <a:off x="692738" y="1500302"/>
              <a:ext cx="8635345" cy="4340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11113" defTabSz="806450" eaLnBrk="0" hangingPunct="0"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806450" eaLnBrk="0" hangingPunct="0"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806450" eaLnBrk="0" hangingPunct="0"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806450" eaLnBrk="0" hangingPunct="0"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806450" eaLnBrk="0" hangingPunct="0"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80645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80645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80645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80645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12725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  <a:buClr>
                  <a:srgbClr val="096234"/>
                </a:buClr>
              </a:pPr>
              <a:r>
                <a:rPr lang="ru-RU" sz="17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                          -  </a:t>
              </a:r>
              <a:r>
                <a:rPr lang="ru-RU" sz="24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это снижение стоимости актива</a:t>
              </a:r>
              <a:r>
                <a:rPr lang="ru-RU" sz="2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 превышающее плановое (нормальное) снижение его стоимости в связи с владением (использованием) таким активом (нормальным физическим и (или) моральным износом), </a:t>
              </a:r>
              <a:r>
                <a:rPr lang="ru-RU" sz="24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связанное со снижением ценности актива</a:t>
              </a:r>
              <a:r>
                <a:rPr lang="ru-RU" sz="17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algn="just" eaLnBrk="1" hangingPunct="1">
                <a:lnSpc>
                  <a:spcPct val="150000"/>
                </a:lnSpc>
                <a:buClr>
                  <a:srgbClr val="096234"/>
                </a:buClr>
                <a:buFont typeface="Arial" pitchFamily="34" charset="0"/>
                <a:buChar char="•"/>
              </a:pPr>
              <a:endParaRPr lang="ru-RU" sz="1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692738" y="1275454"/>
              <a:ext cx="3445323" cy="770589"/>
              <a:chOff x="1143000" y="3276600"/>
              <a:chExt cx="3886200" cy="833293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8" name="Скругленный прямоугольник 7"/>
              <p:cNvSpPr/>
              <p:nvPr/>
            </p:nvSpPr>
            <p:spPr>
              <a:xfrm>
                <a:off x="1143000" y="3276600"/>
                <a:ext cx="3886200" cy="833293"/>
              </a:xfrm>
              <a:prstGeom prst="roundRect">
                <a:avLst/>
              </a:prstGeom>
              <a:grpFill/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588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214233" y="3426989"/>
                <a:ext cx="3776062" cy="545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 defTabSz="80686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294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Обесценение актива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57755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813" y="1196975"/>
            <a:ext cx="3074987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1. Определяем категорию к которой относится актив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51088" y="2409825"/>
            <a:ext cx="561975" cy="3698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ГДП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43325" y="2371725"/>
            <a:ext cx="685800" cy="3698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нГДП</a:t>
            </a:r>
            <a:endParaRPr lang="ru-RU" dirty="0"/>
          </a:p>
        </p:txBody>
      </p:sp>
      <p:cxnSp>
        <p:nvCxnSpPr>
          <p:cNvPr id="5" name="Прямая со стрелкой 4"/>
          <p:cNvCxnSpPr>
            <a:stCxn id="2" idx="2"/>
            <a:endCxn id="3" idx="0"/>
          </p:cNvCxnSpPr>
          <p:nvPr/>
        </p:nvCxnSpPr>
        <p:spPr>
          <a:xfrm flipH="1">
            <a:off x="2632075" y="2111375"/>
            <a:ext cx="452438" cy="2984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2" idx="2"/>
            <a:endCxn id="4" idx="0"/>
          </p:cNvCxnSpPr>
          <p:nvPr/>
        </p:nvCxnSpPr>
        <p:spPr>
          <a:xfrm>
            <a:off x="3084513" y="2111375"/>
            <a:ext cx="1001712" cy="2603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95963" y="1260475"/>
            <a:ext cx="2952750" cy="7080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2. Проверка наличия признаков обесценения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5795963" y="1990725"/>
            <a:ext cx="2736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>
                <a:latin typeface="Calibri" pitchFamily="34" charset="0"/>
              </a:rPr>
              <a:t>Если признаки обесценения выявлены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4163" y="2852738"/>
            <a:ext cx="3384550" cy="70802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3. Проверяем справедливую стоимость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4163" y="3968750"/>
            <a:ext cx="3384550" cy="708025"/>
          </a:xfrm>
          <a:prstGeom prst="rect">
            <a:avLst/>
          </a:prstGeom>
          <a:solidFill>
            <a:srgbClr val="FDE3F8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4. Признаем убыток от обесценения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4163" y="5022850"/>
            <a:ext cx="3384550" cy="708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5. Распределяем его на активы, входящие в ЕГДП</a:t>
            </a:r>
          </a:p>
        </p:txBody>
      </p:sp>
      <p:sp>
        <p:nvSpPr>
          <p:cNvPr id="12" name="TextBox 24"/>
          <p:cNvSpPr txBox="1">
            <a:spLocks noChangeArrowheads="1"/>
          </p:cNvSpPr>
          <p:nvPr/>
        </p:nvSpPr>
        <p:spPr bwMode="auto">
          <a:xfrm>
            <a:off x="1403350" y="3498850"/>
            <a:ext cx="32194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2000">
                <a:latin typeface="Calibri" pitchFamily="34" charset="0"/>
              </a:rPr>
              <a:t>Информацию о категории актива и сумму убытка от обесценения необходимо отражать в карточке объекта</a:t>
            </a:r>
          </a:p>
        </p:txBody>
      </p:sp>
      <p:pic>
        <p:nvPicPr>
          <p:cNvPr id="1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560763"/>
            <a:ext cx="7842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5345113"/>
            <a:ext cx="442595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467544" y="236760"/>
            <a:ext cx="7378525" cy="5760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ПРОЦЕСС ОБЕСЦЕНЕНИЯ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715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3568" y="260648"/>
            <a:ext cx="7921625" cy="3794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Процедура тестирования на наличие обесценения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4306" y="737155"/>
            <a:ext cx="4417514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Проводит </a:t>
            </a:r>
            <a:r>
              <a:rPr lang="ru-RU" sz="2400" b="1" dirty="0">
                <a:solidFill>
                  <a:srgbClr val="FF0000"/>
                </a:solidFill>
              </a:rPr>
              <a:t>инвентаризационная комиссия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в  рамках инвентаризации в целях составления годовой отчетности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613" y="4059238"/>
            <a:ext cx="3600450" cy="923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Принимается решение о необходимости определения справедливой стоимости объектов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3105" y="2885405"/>
            <a:ext cx="2881312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Выявлены</a:t>
            </a:r>
            <a:r>
              <a:rPr lang="ru-RU" sz="2000" dirty="0"/>
              <a:t> признаки обесценения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2950" y="2941638"/>
            <a:ext cx="3114675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Не выявлены </a:t>
            </a:r>
            <a:r>
              <a:rPr lang="ru-RU" sz="2000" dirty="0"/>
              <a:t>признаки обесценения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6825" y="4059238"/>
            <a:ext cx="2879725" cy="646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Справедливая стоимость не определяется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9700" y="5038725"/>
            <a:ext cx="3673475" cy="1200150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Инвентаризационная комиссия пишет </a:t>
            </a:r>
            <a:r>
              <a:rPr lang="ru-RU" b="1" dirty="0"/>
              <a:t>в ПРОТОКОЛЕ</a:t>
            </a:r>
            <a:r>
              <a:rPr lang="ru-RU" dirty="0"/>
              <a:t>, что признаков обесценения не выявлено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263" y="5338763"/>
            <a:ext cx="3959225" cy="646112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Определяется убыток от обесценения и признается в бухгалтерском учете</a:t>
            </a:r>
          </a:p>
        </p:txBody>
      </p:sp>
      <p:sp>
        <p:nvSpPr>
          <p:cNvPr id="10" name="Стрелка вниз 9"/>
          <p:cNvSpPr/>
          <p:nvPr/>
        </p:nvSpPr>
        <p:spPr>
          <a:xfrm rot="17323340">
            <a:off x="4979195" y="1701006"/>
            <a:ext cx="303212" cy="1844675"/>
          </a:xfrm>
          <a:prstGeom prst="downArrow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7391616">
            <a:off x="6285707" y="3361531"/>
            <a:ext cx="328612" cy="949325"/>
          </a:xfrm>
          <a:prstGeom prst="downArrow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4315774">
            <a:off x="2379663" y="1790700"/>
            <a:ext cx="350838" cy="1589087"/>
          </a:xfrm>
          <a:prstGeom prst="downArrow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4315774">
            <a:off x="1453357" y="3305969"/>
            <a:ext cx="350837" cy="1031875"/>
          </a:xfrm>
          <a:prstGeom prst="downArrow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4315774">
            <a:off x="1370807" y="4777581"/>
            <a:ext cx="349250" cy="798513"/>
          </a:xfrm>
          <a:prstGeom prst="downArrow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7391616">
            <a:off x="6746875" y="4460875"/>
            <a:ext cx="328613" cy="849313"/>
          </a:xfrm>
          <a:prstGeom prst="downArrow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6053138" y="3990975"/>
            <a:ext cx="966787" cy="7397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15038" y="3990975"/>
            <a:ext cx="869950" cy="723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289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107950" y="1196975"/>
            <a:ext cx="9036050" cy="40465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01625" algn="just">
              <a:spcBef>
                <a:spcPct val="0"/>
              </a:spcBef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endParaRPr lang="ru-RU" sz="24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Убыток от обесценения актива</a:t>
            </a: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единовременно</a:t>
            </a: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признается в составе расходов</a:t>
            </a: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отчетного периода</a:t>
            </a:r>
          </a:p>
          <a:p>
            <a:pPr marL="0" indent="301625" algn="just">
              <a:spcBef>
                <a:spcPct val="0"/>
              </a:spcBef>
            </a:pPr>
            <a:endParaRPr lang="ru-RU" sz="24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01625" algn="just">
              <a:spcBef>
                <a:spcPct val="0"/>
              </a:spcBef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Сумма ранее начисленной амортизации актива </a:t>
            </a: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корректируется</a:t>
            </a:r>
            <a:endParaRPr lang="ru-RU" sz="2400" b="1" smtClean="0">
              <a:latin typeface="Calibri" pitchFamily="34" charset="0"/>
              <a:cs typeface="Times New Roman" pitchFamily="18" charset="0"/>
            </a:endParaRPr>
          </a:p>
          <a:p>
            <a:pPr marL="0" indent="301625">
              <a:spcBef>
                <a:spcPct val="0"/>
              </a:spcBef>
            </a:pPr>
            <a:endParaRPr lang="ru-RU" sz="15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1567119"/>
            <a:ext cx="1444600" cy="857217"/>
          </a:xfrm>
          <a:prstGeom prst="round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Убыток от обесценения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51921" y="1483060"/>
            <a:ext cx="1440160" cy="9144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Остаточная стоимость актива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22187" y="1567119"/>
            <a:ext cx="1681104" cy="9144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Справедливая стоимость актива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18072" y="1538525"/>
            <a:ext cx="1584176" cy="9144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Затраты на выбытие актива</a:t>
            </a:r>
          </a:p>
        </p:txBody>
      </p:sp>
      <p:pic>
        <p:nvPicPr>
          <p:cNvPr id="7" name="Picture 12" descr="http://www.shkola-48.ru/data/objects/412/images/vazh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106738"/>
            <a:ext cx="14351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Равно 7"/>
          <p:cNvSpPr/>
          <p:nvPr/>
        </p:nvSpPr>
        <p:spPr>
          <a:xfrm>
            <a:off x="1665288" y="1751013"/>
            <a:ext cx="804862" cy="48895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Минус 8"/>
          <p:cNvSpPr/>
          <p:nvPr/>
        </p:nvSpPr>
        <p:spPr>
          <a:xfrm>
            <a:off x="3913188" y="1827213"/>
            <a:ext cx="638175" cy="33655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Минус 9"/>
          <p:cNvSpPr/>
          <p:nvPr/>
        </p:nvSpPr>
        <p:spPr>
          <a:xfrm>
            <a:off x="6403975" y="1827213"/>
            <a:ext cx="544513" cy="33655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4422775" y="1482725"/>
            <a:ext cx="217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5400">
                <a:latin typeface="Calibri" pitchFamily="34" charset="0"/>
              </a:rPr>
              <a:t>(</a:t>
            </a: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8674100" y="1466850"/>
            <a:ext cx="39528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540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2510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право 1"/>
          <p:cNvSpPr/>
          <p:nvPr/>
        </p:nvSpPr>
        <p:spPr>
          <a:xfrm>
            <a:off x="539750" y="2860675"/>
            <a:ext cx="3360738" cy="1238250"/>
          </a:xfrm>
          <a:prstGeom prst="rightArrowCallout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Убыток от обесценения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4067175" y="2925763"/>
            <a:ext cx="6064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6600">
                <a:latin typeface="Calibri" pitchFamily="34" charset="0"/>
              </a:rPr>
              <a:t>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0938" y="3217863"/>
            <a:ext cx="1125537" cy="523875"/>
          </a:xfrm>
          <a:prstGeom prst="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НУЛЮ</a:t>
            </a:r>
          </a:p>
        </p:txBody>
      </p:sp>
      <p:sp>
        <p:nvSpPr>
          <p:cNvPr id="5" name="TextBox 9"/>
          <p:cNvSpPr txBox="1">
            <a:spLocks noChangeArrowheads="1"/>
          </p:cNvSpPr>
          <p:nvPr/>
        </p:nvSpPr>
        <p:spPr bwMode="auto">
          <a:xfrm>
            <a:off x="755650" y="4972050"/>
            <a:ext cx="39179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800">
                <a:latin typeface="Calibri" pitchFamily="34" charset="0"/>
              </a:rPr>
              <a:t>Минуса быть не может</a:t>
            </a:r>
          </a:p>
          <a:p>
            <a:pPr eaLnBrk="1" hangingPunct="1"/>
            <a:r>
              <a:rPr lang="ru-RU" sz="2800">
                <a:latin typeface="Calibri" pitchFamily="34" charset="0"/>
              </a:rPr>
              <a:t> </a:t>
            </a:r>
          </a:p>
        </p:txBody>
      </p:sp>
      <p:pic>
        <p:nvPicPr>
          <p:cNvPr id="6" name="Picture 12" descr="http://www.shkola-48.ru/data/objects/412/images/vazh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4513263"/>
            <a:ext cx="942975" cy="135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Выноска со стрелкой вправо 6"/>
          <p:cNvSpPr/>
          <p:nvPr/>
        </p:nvSpPr>
        <p:spPr>
          <a:xfrm>
            <a:off x="539750" y="1273175"/>
            <a:ext cx="3360738" cy="1238250"/>
          </a:xfrm>
          <a:prstGeom prst="rightArrowCallout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Убыток от обесценения</a:t>
            </a:r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4071938" y="1338263"/>
            <a:ext cx="6064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6600">
                <a:latin typeface="Calibri" pitchFamily="34" charset="0"/>
              </a:rPr>
              <a:t>≤</a:t>
            </a:r>
          </a:p>
        </p:txBody>
      </p:sp>
      <p:sp>
        <p:nvSpPr>
          <p:cNvPr id="9" name="Выноска со стрелкой влево 8"/>
          <p:cNvSpPr/>
          <p:nvPr/>
        </p:nvSpPr>
        <p:spPr>
          <a:xfrm>
            <a:off x="4884738" y="1338263"/>
            <a:ext cx="3016250" cy="1108075"/>
          </a:xfrm>
          <a:prstGeom prst="leftArrowCallout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Остаточная стоимость</a:t>
            </a:r>
          </a:p>
        </p:txBody>
      </p:sp>
    </p:spTree>
    <p:extLst>
      <p:ext uri="{BB962C8B-B14F-4D97-AF65-F5344CB8AC3E}">
        <p14:creationId xmlns:p14="http://schemas.microsoft.com/office/powerpoint/2010/main" val="15186390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 txBox="1">
            <a:spLocks/>
          </p:cNvSpPr>
          <p:nvPr/>
        </p:nvSpPr>
        <p:spPr>
          <a:xfrm>
            <a:off x="457200" y="1556792"/>
            <a:ext cx="8229600" cy="511256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  <a:extLst/>
        </p:spPr>
        <p:txBody>
          <a:bodyPr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buFont typeface="Arial" pitchFamily="34" charset="0"/>
              <a:buNone/>
              <a:defRPr/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indent="-4572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события и обстоятельства</a:t>
            </a:r>
            <a:r>
              <a:rPr lang="ru-RU" sz="3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которые привели к признанию или восстановлению убытка от обесценения актива</a:t>
            </a:r>
          </a:p>
          <a:p>
            <a:pPr marL="800100" indent="-4572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ru-RU" sz="3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сумму признанного или восстановленного</a:t>
            </a:r>
            <a:r>
              <a:rPr lang="ru-RU" sz="3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убытка от обесценения актива</a:t>
            </a:r>
          </a:p>
          <a:p>
            <a:pPr marL="800100" indent="-4572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ru-RU" sz="3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группа, к которой относится актив</a:t>
            </a:r>
            <a:r>
              <a:rPr lang="ru-RU" sz="3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если предоставление такой информации предусмотрено нормативными правовыми актами, регулирующими ведение бухгалтерского учета и составление бухгалтерской (финансовой) отчетности</a:t>
            </a:r>
          </a:p>
          <a:p>
            <a:pPr marL="800100" indent="-457200" algn="just">
              <a:spcBef>
                <a:spcPts val="1200"/>
              </a:spcBef>
              <a:buFont typeface="Wingdings" panose="05000000000000000000" pitchFamily="2" charset="2"/>
              <a:buChar char="ü"/>
              <a:defRPr/>
            </a:pPr>
            <a:r>
              <a:rPr lang="ru-RU" sz="3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методы, использованные для определения справедливой стоимости </a:t>
            </a:r>
            <a:r>
              <a:rPr lang="ru-RU" sz="3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при проведении теста на обесценение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332656"/>
            <a:ext cx="734481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 суммам убытка от обесценения актива, признанного или восстановленного в течение периода, субъект учета раскрывает следующую информацию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1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632848" cy="1440161"/>
          </a:xfrm>
        </p:spPr>
        <p:txBody>
          <a:bodyPr>
            <a:normAutofit/>
          </a:bodyPr>
          <a:lstStyle/>
          <a:p>
            <a:r>
              <a:rPr lang="ru-RU" sz="3600" b="1" dirty="0"/>
              <a:t>Уточнение (разработка) правовых актов субъекта учета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8064896" cy="4968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1.2. Внести изменения в положение об инвентаризационной комиссии, дополнив функцией:</a:t>
            </a:r>
          </a:p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состояния объекта (статус объекта и целевая функция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1.3 Разработать и утвердить организационно-распорядительный документ, устанавливающий правила документооборота, порядок, сроки, ответственных лиц по предоставлению первичных учетных документов для отражения их в бюджетном (бухгалтерском учете).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1.4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Подготовить приказ и провести (выборочную) инвентаризацию нефинансовых и финансовых активов по состоянию на 1 января 2018 года и на дату проведения инвентаризации в целях реализации мероприятий по применению и отражению в бухгалтерском учете положений ФС «Основные средства» и «Аренда».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17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3813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мероприятия по внедрению ФС «Основные средства»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связи с изменением состава групп основных средств, формирующих аналитику синтетического счета (0101хх000), отдельные объекты основных средств, отраженные на балансовых счетах, необходимо перевести в иную учетную группу основных средств без изменения их балансовых оценок и без изменения сумм накопленной амортизации.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437112"/>
            <a:ext cx="4608512" cy="18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 состоянию на 1 января 2018 г. без изменения балансовой стоимости в </a:t>
            </a:r>
            <a:r>
              <a:rPr lang="ru-RU" dirty="0" err="1"/>
              <a:t>межотчетный</a:t>
            </a:r>
            <a:r>
              <a:rPr lang="ru-RU" dirty="0"/>
              <a:t> период с использованием счета 040130000 «Финансовый результат прошлых отчетных периодов» на основании бухгалтерской справки (</a:t>
            </a:r>
            <a:r>
              <a:rPr lang="ru-RU" dirty="0" smtClean="0"/>
              <a:t>ф.0504833)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4437112"/>
            <a:ext cx="3312368" cy="1872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Составить бухгалтерские справки (ф.0504833) по движению объектов основных средств за 2018 год с использованием исправительных записей «Красное </a:t>
            </a:r>
            <a:r>
              <a:rPr lang="ru-RU" dirty="0" err="1"/>
              <a:t>сторно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02921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196055"/>
              </p:ext>
            </p:extLst>
          </p:nvPr>
        </p:nvGraphicFramePr>
        <p:xfrm>
          <a:off x="467544" y="332656"/>
          <a:ext cx="8363272" cy="6063364"/>
        </p:xfrm>
        <a:graphic>
          <a:graphicData uri="http://schemas.openxmlformats.org/drawingml/2006/table">
            <a:tbl>
              <a:tblPr/>
              <a:tblGrid>
                <a:gridCol w="233854"/>
                <a:gridCol w="271330"/>
                <a:gridCol w="310307"/>
                <a:gridCol w="250343"/>
                <a:gridCol w="308807"/>
                <a:gridCol w="2812167"/>
                <a:gridCol w="160476"/>
                <a:gridCol w="266833"/>
                <a:gridCol w="278826"/>
                <a:gridCol w="295315"/>
                <a:gridCol w="256340"/>
                <a:gridCol w="224859"/>
                <a:gridCol w="2693815"/>
              </a:tblGrid>
              <a:tr h="78603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2 0 1 7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Основные средства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2018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Основные средства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</a:tr>
              <a:tr h="89534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Основные средства – недвижимое имущество учреждения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Основные средства – недвижимое имущество учреждения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233"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Жилые помещения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Жилые помещения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003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Нежилые помещения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Нежилые помещения (здания и сооружения)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00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Сооружения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Инвестиционная недвижимость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Машины и оборудование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Машины и оборудование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Транспортные средства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Транспортные средства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95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Производственный и хозяйственный инвентарь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Инвентарь 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производственный и хозяйственный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4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Библиотечный фонд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Биологические ресурсы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43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Прочие основные средства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Прочие основные средства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flipV="1">
            <a:off x="2267744" y="3140968"/>
            <a:ext cx="2664296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067944" y="5661248"/>
            <a:ext cx="252028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3275856" y="5733256"/>
            <a:ext cx="3744416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54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577946"/>
              </p:ext>
            </p:extLst>
          </p:nvPr>
        </p:nvGraphicFramePr>
        <p:xfrm>
          <a:off x="539553" y="188642"/>
          <a:ext cx="8219255" cy="6237541"/>
        </p:xfrm>
        <a:graphic>
          <a:graphicData uri="http://schemas.openxmlformats.org/drawingml/2006/table">
            <a:tbl>
              <a:tblPr/>
              <a:tblGrid>
                <a:gridCol w="194380"/>
                <a:gridCol w="276616"/>
                <a:gridCol w="290074"/>
                <a:gridCol w="330445"/>
                <a:gridCol w="300540"/>
                <a:gridCol w="2604683"/>
                <a:gridCol w="300541"/>
                <a:gridCol w="260169"/>
                <a:gridCol w="249702"/>
                <a:gridCol w="311007"/>
                <a:gridCol w="249703"/>
                <a:gridCol w="221293"/>
                <a:gridCol w="2630102"/>
              </a:tblGrid>
              <a:tr h="62277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2 0 1 7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2018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CF9D"/>
                    </a:solidFill>
                  </a:tcPr>
                </a:tc>
              </a:tr>
              <a:tr h="37261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10724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недвижимого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недвижимого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0724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особо ценного 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особо ценного 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5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 иного 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иного движимого имущества учреждения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9990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предметов лизинга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прав пользования активами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281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имущества, составляющего казну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имущества, составляющего казну 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5988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Амортизация имущества в концессии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3203848" y="1700808"/>
            <a:ext cx="1800200" cy="2880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203848" y="2924944"/>
            <a:ext cx="2232248" cy="16561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203848" y="3933056"/>
            <a:ext cx="2088232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03848" y="4581128"/>
            <a:ext cx="2520280" cy="180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79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Основные мероприятия по внедрению ФС «Основные средства»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Перенести с балансового учета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забалансовый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учет выявленные по состоянию на 01.01.2018г. объекты ОС, не соответствующие критериям активов (не приносящие экономические выгоды, не имеющие полезного потенциала и в отношении которых в дальнейшем не предусматривается получение экономических выгод).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Оформить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бухгалтерские справки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межотчетным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периодом с применением счета 040130000 «Финансовый результат прошлых отчетных периодов».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сложившимся операциям за 2018 год (списание указанных объектов ОС) составить бухгалтерские справки с использованием исправительных записей «Красное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сторно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по объектам ОС, переведенным с балансового учета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забалансовый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учет.</a:t>
            </a:r>
          </a:p>
        </p:txBody>
      </p:sp>
      <p:sp>
        <p:nvSpPr>
          <p:cNvPr id="4" name="Овал 3"/>
          <p:cNvSpPr/>
          <p:nvPr/>
        </p:nvSpPr>
        <p:spPr>
          <a:xfrm>
            <a:off x="1579709" y="5517232"/>
            <a:ext cx="6984776" cy="100811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Если принято решение о передаче объекта другому учреждению – восстанавливаем объект имущества на балансовых счетах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98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Основные мероприятия по внедрению ФС «Основные средства»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Бюджетным (автономным) учреждениям согласовать с учредителем и уточнить перечни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связи с переводом объектов основных средств между балансовыми счетами и списанием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забалансовый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связи с изменением стоимостных критериев основных средств с 01.01.2018г. проверить правильность отражения в учете по объектам ОС, приобретенным в 2018 году, стоимостью до 10 000 рублей, сделать исправительные записи (перевести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забалансовый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учет).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Доначислить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амортизацию по объектам стоимостью от 10 000 до 100 000 рублей. Данные операции оформить бухгалтерской справкой (ф.0504833).</a:t>
            </a:r>
          </a:p>
        </p:txBody>
      </p:sp>
    </p:spTree>
    <p:extLst>
      <p:ext uri="{BB962C8B-B14F-4D97-AF65-F5344CB8AC3E}">
        <p14:creationId xmlns:p14="http://schemas.microsoft.com/office/powerpoint/2010/main" val="382971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Autofit/>
          </a:bodyPr>
          <a:lstStyle/>
          <a:p>
            <a:r>
              <a:rPr lang="ru-RU" sz="3200" b="1" dirty="0"/>
              <a:t>Основные мероприятия по ФС «Аренда». 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200072"/>
              </p:ext>
            </p:extLst>
          </p:nvPr>
        </p:nvGraphicFramePr>
        <p:xfrm>
          <a:off x="683568" y="1196751"/>
          <a:ext cx="8219254" cy="5280297"/>
        </p:xfrm>
        <a:graphic>
          <a:graphicData uri="http://schemas.openxmlformats.org/drawingml/2006/table">
            <a:tbl>
              <a:tblPr/>
              <a:tblGrid>
                <a:gridCol w="457816"/>
                <a:gridCol w="47762"/>
                <a:gridCol w="288527"/>
                <a:gridCol w="329744"/>
                <a:gridCol w="298831"/>
                <a:gridCol w="203146"/>
                <a:gridCol w="148680"/>
                <a:gridCol w="256141"/>
                <a:gridCol w="216395"/>
                <a:gridCol w="237004"/>
                <a:gridCol w="226700"/>
                <a:gridCol w="226700"/>
                <a:gridCol w="5281808"/>
              </a:tblGrid>
              <a:tr h="24231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2 0 1 7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CCC1DA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2018 </a:t>
                      </a:r>
                      <a:r>
                        <a:rPr kumimoji="0" lang="ru-RU" sz="2000" b="0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г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КОСГУ 350       450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1875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нефинансовыми активами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31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жилыми помещениями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3732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нежилыми помещениями (зданиями и сооружениями)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31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машинами и оборудованием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731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транспортными средствами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31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инвентарем производственным и хозяйственным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7311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биологическими ресурсами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3619"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прочими основными средствами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Права пользования непроизведенными активами</a:t>
                      </a:r>
                    </a:p>
                  </a:txBody>
                  <a:tcPr marL="685800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050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1905</Words>
  <Application>Microsoft Office PowerPoint</Application>
  <PresentationFormat>Экран (4:3)</PresentationFormat>
  <Paragraphs>555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Уточнение (разработка) правовых актов субъекта учета</vt:lpstr>
      <vt:lpstr>Уточнение (разработка) правовых актов субъекта учета</vt:lpstr>
      <vt:lpstr>Основные мероприятия по внедрению ФС «Основные средства»</vt:lpstr>
      <vt:lpstr>Презентация PowerPoint</vt:lpstr>
      <vt:lpstr>Презентация PowerPoint</vt:lpstr>
      <vt:lpstr>Основные мероприятия по внедрению ФС «Основные средства»</vt:lpstr>
      <vt:lpstr>Основные мероприятия по внедрению ФС «Основные средства»</vt:lpstr>
      <vt:lpstr>Основные мероприятия по ФС «Аренда». </vt:lpstr>
      <vt:lpstr>Основные мероприятия по ФС «Аренда». </vt:lpstr>
      <vt:lpstr>Основные мероприятия по ФС «Аренда». </vt:lpstr>
      <vt:lpstr>Основные мероприятия по ФС «Аренда».</vt:lpstr>
      <vt:lpstr>Презентация PowerPoint</vt:lpstr>
      <vt:lpstr>Презентация PowerPoint</vt:lpstr>
      <vt:lpstr>Презентация PowerPoint</vt:lpstr>
      <vt:lpstr>Договора безвозмездного пользования</vt:lpstr>
      <vt:lpstr>Договора безвозмездного пользования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Уточнение (разработка) правовых актов субъекта учета</dc:title>
  <dc:creator>Гизенгер Анжела Владимировна</dc:creator>
  <cp:lastModifiedBy>Гизенгер Анжела Владимировна</cp:lastModifiedBy>
  <cp:revision>20</cp:revision>
  <cp:lastPrinted>2018-12-06T05:41:25Z</cp:lastPrinted>
  <dcterms:created xsi:type="dcterms:W3CDTF">2018-12-05T13:28:11Z</dcterms:created>
  <dcterms:modified xsi:type="dcterms:W3CDTF">2018-12-06T06:57:22Z</dcterms:modified>
</cp:coreProperties>
</file>