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7"/>
  </p:notesMasterIdLst>
  <p:handoutMasterIdLst>
    <p:handoutMasterId r:id="rId8"/>
  </p:handoutMasterIdLst>
  <p:sldIdLst>
    <p:sldId id="543" r:id="rId2"/>
    <p:sldId id="541" r:id="rId3"/>
    <p:sldId id="544" r:id="rId4"/>
    <p:sldId id="546" r:id="rId5"/>
    <p:sldId id="545" r:id="rId6"/>
  </p:sldIdLst>
  <p:sldSz cx="9144000" cy="6858000" type="screen4x3"/>
  <p:notesSz cx="6808788" cy="9939338"/>
  <p:defaultTextStyle>
    <a:defPPr>
      <a:defRPr lang="ru-RU"/>
    </a:defPPr>
    <a:lvl1pPr algn="l" rtl="0" fontAlgn="base">
      <a:spcBef>
        <a:spcPct val="0"/>
      </a:spcBef>
      <a:spcAft>
        <a:spcPct val="0"/>
      </a:spcAft>
      <a:defRPr sz="1600" kern="1200">
        <a:solidFill>
          <a:schemeClr val="tx1"/>
        </a:solidFill>
        <a:latin typeface="Arial" charset="0"/>
        <a:ea typeface="+mn-ea"/>
        <a:cs typeface="Arial" charset="0"/>
      </a:defRPr>
    </a:lvl1pPr>
    <a:lvl2pPr marL="457200" algn="l" rtl="0" fontAlgn="base">
      <a:spcBef>
        <a:spcPct val="0"/>
      </a:spcBef>
      <a:spcAft>
        <a:spcPct val="0"/>
      </a:spcAft>
      <a:defRPr sz="1600" kern="1200">
        <a:solidFill>
          <a:schemeClr val="tx1"/>
        </a:solidFill>
        <a:latin typeface="Arial" charset="0"/>
        <a:ea typeface="+mn-ea"/>
        <a:cs typeface="Arial" charset="0"/>
      </a:defRPr>
    </a:lvl2pPr>
    <a:lvl3pPr marL="914400" algn="l" rtl="0" fontAlgn="base">
      <a:spcBef>
        <a:spcPct val="0"/>
      </a:spcBef>
      <a:spcAft>
        <a:spcPct val="0"/>
      </a:spcAft>
      <a:defRPr sz="1600" kern="1200">
        <a:solidFill>
          <a:schemeClr val="tx1"/>
        </a:solidFill>
        <a:latin typeface="Arial" charset="0"/>
        <a:ea typeface="+mn-ea"/>
        <a:cs typeface="Arial" charset="0"/>
      </a:defRPr>
    </a:lvl3pPr>
    <a:lvl4pPr marL="1371600" algn="l" rtl="0" fontAlgn="base">
      <a:spcBef>
        <a:spcPct val="0"/>
      </a:spcBef>
      <a:spcAft>
        <a:spcPct val="0"/>
      </a:spcAft>
      <a:defRPr sz="1600" kern="1200">
        <a:solidFill>
          <a:schemeClr val="tx1"/>
        </a:solidFill>
        <a:latin typeface="Arial" charset="0"/>
        <a:ea typeface="+mn-ea"/>
        <a:cs typeface="Arial" charset="0"/>
      </a:defRPr>
    </a:lvl4pPr>
    <a:lvl5pPr marL="1828800" algn="l" rtl="0" fontAlgn="base">
      <a:spcBef>
        <a:spcPct val="0"/>
      </a:spcBef>
      <a:spcAft>
        <a:spcPct val="0"/>
      </a:spcAft>
      <a:defRPr sz="1600" kern="1200">
        <a:solidFill>
          <a:schemeClr val="tx1"/>
        </a:solidFill>
        <a:latin typeface="Arial" charset="0"/>
        <a:ea typeface="+mn-ea"/>
        <a:cs typeface="Arial" charset="0"/>
      </a:defRPr>
    </a:lvl5pPr>
    <a:lvl6pPr marL="2286000" algn="l" defTabSz="914400" rtl="0" eaLnBrk="1" latinLnBrk="0" hangingPunct="1">
      <a:defRPr sz="1600" kern="1200">
        <a:solidFill>
          <a:schemeClr val="tx1"/>
        </a:solidFill>
        <a:latin typeface="Arial" charset="0"/>
        <a:ea typeface="+mn-ea"/>
        <a:cs typeface="Arial" charset="0"/>
      </a:defRPr>
    </a:lvl6pPr>
    <a:lvl7pPr marL="2743200" algn="l" defTabSz="914400" rtl="0" eaLnBrk="1" latinLnBrk="0" hangingPunct="1">
      <a:defRPr sz="1600" kern="1200">
        <a:solidFill>
          <a:schemeClr val="tx1"/>
        </a:solidFill>
        <a:latin typeface="Arial" charset="0"/>
        <a:ea typeface="+mn-ea"/>
        <a:cs typeface="Arial" charset="0"/>
      </a:defRPr>
    </a:lvl7pPr>
    <a:lvl8pPr marL="3200400" algn="l" defTabSz="914400" rtl="0" eaLnBrk="1" latinLnBrk="0" hangingPunct="1">
      <a:defRPr sz="1600" kern="1200">
        <a:solidFill>
          <a:schemeClr val="tx1"/>
        </a:solidFill>
        <a:latin typeface="Arial" charset="0"/>
        <a:ea typeface="+mn-ea"/>
        <a:cs typeface="Arial" charset="0"/>
      </a:defRPr>
    </a:lvl8pPr>
    <a:lvl9pPr marL="3657600" algn="l" defTabSz="914400" rtl="0" eaLnBrk="1" latinLnBrk="0" hangingPunct="1">
      <a:defRPr sz="16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D961"/>
    <a:srgbClr val="6666FF"/>
    <a:srgbClr val="FFFFFF"/>
    <a:srgbClr val="DB8403"/>
    <a:srgbClr val="F9880B"/>
    <a:srgbClr val="FF6600"/>
    <a:srgbClr val="FFCC00"/>
    <a:srgbClr val="33CC33"/>
    <a:srgbClr val="FF99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1E171933-4619-4E11-9A3F-F7608DF75F80}" styleName="Средний стиль 1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Средний стиль 1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7294" autoAdjust="0"/>
    <p:restoredTop sz="94665" autoAdjust="0"/>
  </p:normalViewPr>
  <p:slideViewPr>
    <p:cSldViewPr>
      <p:cViewPr varScale="1">
        <p:scale>
          <a:sx n="83" d="100"/>
          <a:sy n="83" d="100"/>
        </p:scale>
        <p:origin x="-12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3"/>
            <a:ext cx="2951217" cy="495854"/>
          </a:xfrm>
          <a:prstGeom prst="rect">
            <a:avLst/>
          </a:prstGeom>
          <a:noFill/>
          <a:ln w="9525">
            <a:noFill/>
            <a:miter lim="800000"/>
            <a:headEnd/>
            <a:tailEnd/>
          </a:ln>
          <a:effectLst/>
        </p:spPr>
        <p:txBody>
          <a:bodyPr vert="horz" wrap="square" lIns="92016" tIns="46008" rIns="92016" bIns="46008" numCol="1" anchor="t" anchorCtr="0" compatLnSpc="1">
            <a:prstTxWarp prst="textNoShape">
              <a:avLst/>
            </a:prstTxWarp>
          </a:bodyPr>
          <a:lstStyle>
            <a:lvl1pPr defTabSz="919108">
              <a:defRPr sz="1200" b="1">
                <a:cs typeface="+mn-cs"/>
              </a:defRPr>
            </a:lvl1pPr>
          </a:lstStyle>
          <a:p>
            <a:pPr>
              <a:defRPr/>
            </a:pPr>
            <a:endParaRPr lang="ru-RU"/>
          </a:p>
        </p:txBody>
      </p:sp>
      <p:sp>
        <p:nvSpPr>
          <p:cNvPr id="13315" name="Rectangle 3"/>
          <p:cNvSpPr>
            <a:spLocks noGrp="1" noChangeArrowheads="1"/>
          </p:cNvSpPr>
          <p:nvPr>
            <p:ph type="dt" sz="quarter" idx="1"/>
          </p:nvPr>
        </p:nvSpPr>
        <p:spPr bwMode="auto">
          <a:xfrm>
            <a:off x="3857572" y="3"/>
            <a:ext cx="2951217" cy="495854"/>
          </a:xfrm>
          <a:prstGeom prst="rect">
            <a:avLst/>
          </a:prstGeom>
          <a:noFill/>
          <a:ln w="9525">
            <a:noFill/>
            <a:miter lim="800000"/>
            <a:headEnd/>
            <a:tailEnd/>
          </a:ln>
          <a:effectLst/>
        </p:spPr>
        <p:txBody>
          <a:bodyPr vert="horz" wrap="square" lIns="92016" tIns="46008" rIns="92016" bIns="46008" numCol="1" anchor="t" anchorCtr="0" compatLnSpc="1">
            <a:prstTxWarp prst="textNoShape">
              <a:avLst/>
            </a:prstTxWarp>
          </a:bodyPr>
          <a:lstStyle>
            <a:lvl1pPr algn="r" defTabSz="919108">
              <a:defRPr sz="1200" b="1">
                <a:cs typeface="+mn-cs"/>
              </a:defRPr>
            </a:lvl1pPr>
          </a:lstStyle>
          <a:p>
            <a:pPr>
              <a:defRPr/>
            </a:pPr>
            <a:endParaRPr lang="ru-RU"/>
          </a:p>
        </p:txBody>
      </p:sp>
      <p:sp>
        <p:nvSpPr>
          <p:cNvPr id="13316" name="Rectangle 4"/>
          <p:cNvSpPr>
            <a:spLocks noGrp="1" noChangeArrowheads="1"/>
          </p:cNvSpPr>
          <p:nvPr>
            <p:ph type="ftr" sz="quarter" idx="2"/>
          </p:nvPr>
        </p:nvSpPr>
        <p:spPr bwMode="auto">
          <a:xfrm>
            <a:off x="0" y="9443484"/>
            <a:ext cx="2951217" cy="495854"/>
          </a:xfrm>
          <a:prstGeom prst="rect">
            <a:avLst/>
          </a:prstGeom>
          <a:noFill/>
          <a:ln w="9525">
            <a:noFill/>
            <a:miter lim="800000"/>
            <a:headEnd/>
            <a:tailEnd/>
          </a:ln>
          <a:effectLst/>
        </p:spPr>
        <p:txBody>
          <a:bodyPr vert="horz" wrap="square" lIns="92016" tIns="46008" rIns="92016" bIns="46008" numCol="1" anchor="b" anchorCtr="0" compatLnSpc="1">
            <a:prstTxWarp prst="textNoShape">
              <a:avLst/>
            </a:prstTxWarp>
          </a:bodyPr>
          <a:lstStyle>
            <a:lvl1pPr defTabSz="919108">
              <a:defRPr sz="1200" b="1">
                <a:cs typeface="+mn-cs"/>
              </a:defRPr>
            </a:lvl1pPr>
          </a:lstStyle>
          <a:p>
            <a:pPr>
              <a:defRPr/>
            </a:pPr>
            <a:endParaRPr lang="ru-RU"/>
          </a:p>
        </p:txBody>
      </p:sp>
      <p:sp>
        <p:nvSpPr>
          <p:cNvPr id="13317" name="Rectangle 5"/>
          <p:cNvSpPr>
            <a:spLocks noGrp="1" noChangeArrowheads="1"/>
          </p:cNvSpPr>
          <p:nvPr>
            <p:ph type="sldNum" sz="quarter" idx="3"/>
          </p:nvPr>
        </p:nvSpPr>
        <p:spPr bwMode="auto">
          <a:xfrm>
            <a:off x="3857572" y="9443484"/>
            <a:ext cx="2951217" cy="495854"/>
          </a:xfrm>
          <a:prstGeom prst="rect">
            <a:avLst/>
          </a:prstGeom>
          <a:noFill/>
          <a:ln w="9525">
            <a:noFill/>
            <a:miter lim="800000"/>
            <a:headEnd/>
            <a:tailEnd/>
          </a:ln>
          <a:effectLst/>
        </p:spPr>
        <p:txBody>
          <a:bodyPr vert="horz" wrap="square" lIns="92016" tIns="46008" rIns="92016" bIns="46008" numCol="1" anchor="b" anchorCtr="0" compatLnSpc="1">
            <a:prstTxWarp prst="textNoShape">
              <a:avLst/>
            </a:prstTxWarp>
          </a:bodyPr>
          <a:lstStyle>
            <a:lvl1pPr algn="r" defTabSz="919108">
              <a:defRPr sz="1200" b="1">
                <a:cs typeface="+mn-cs"/>
              </a:defRPr>
            </a:lvl1pPr>
          </a:lstStyle>
          <a:p>
            <a:pPr>
              <a:defRPr/>
            </a:pPr>
            <a:fld id="{4F025E0A-4287-449B-9283-07F16F171DC3}" type="slidenum">
              <a:rPr lang="ru-RU"/>
              <a:pPr>
                <a:defRPr/>
              </a:pPr>
              <a:t>‹#›</a:t>
            </a:fld>
            <a:endParaRPr lang="ru-RU"/>
          </a:p>
        </p:txBody>
      </p:sp>
    </p:spTree>
    <p:extLst>
      <p:ext uri="{BB962C8B-B14F-4D97-AF65-F5344CB8AC3E}">
        <p14:creationId xmlns:p14="http://schemas.microsoft.com/office/powerpoint/2010/main" xmlns="" val="3673998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3"/>
            <a:ext cx="2951217" cy="495854"/>
          </a:xfrm>
          <a:prstGeom prst="rect">
            <a:avLst/>
          </a:prstGeom>
          <a:noFill/>
          <a:ln w="9525">
            <a:noFill/>
            <a:miter lim="800000"/>
            <a:headEnd/>
            <a:tailEnd/>
          </a:ln>
          <a:effectLst/>
        </p:spPr>
        <p:txBody>
          <a:bodyPr vert="horz" wrap="square" lIns="92016" tIns="46008" rIns="92016" bIns="46008" numCol="1" anchor="t" anchorCtr="0" compatLnSpc="1">
            <a:prstTxWarp prst="textNoShape">
              <a:avLst/>
            </a:prstTxWarp>
          </a:bodyPr>
          <a:lstStyle>
            <a:lvl1pPr defTabSz="919108">
              <a:defRPr sz="1200">
                <a:latin typeface="Times New Roman" pitchFamily="18" charset="0"/>
                <a:cs typeface="+mn-cs"/>
              </a:defRPr>
            </a:lvl1pPr>
          </a:lstStyle>
          <a:p>
            <a:pPr>
              <a:defRPr/>
            </a:pPr>
            <a:endParaRPr lang="ru-RU"/>
          </a:p>
        </p:txBody>
      </p:sp>
      <p:sp>
        <p:nvSpPr>
          <p:cNvPr id="28675" name="Rectangle 3"/>
          <p:cNvSpPr>
            <a:spLocks noGrp="1" noChangeArrowheads="1"/>
          </p:cNvSpPr>
          <p:nvPr>
            <p:ph type="dt" idx="1"/>
          </p:nvPr>
        </p:nvSpPr>
        <p:spPr bwMode="auto">
          <a:xfrm>
            <a:off x="3855982" y="3"/>
            <a:ext cx="2951217" cy="495854"/>
          </a:xfrm>
          <a:prstGeom prst="rect">
            <a:avLst/>
          </a:prstGeom>
          <a:noFill/>
          <a:ln w="9525">
            <a:noFill/>
            <a:miter lim="800000"/>
            <a:headEnd/>
            <a:tailEnd/>
          </a:ln>
          <a:effectLst/>
        </p:spPr>
        <p:txBody>
          <a:bodyPr vert="horz" wrap="square" lIns="92016" tIns="46008" rIns="92016" bIns="46008" numCol="1" anchor="t" anchorCtr="0" compatLnSpc="1">
            <a:prstTxWarp prst="textNoShape">
              <a:avLst/>
            </a:prstTxWarp>
          </a:bodyPr>
          <a:lstStyle>
            <a:lvl1pPr algn="r" defTabSz="919108">
              <a:defRPr sz="1200">
                <a:latin typeface="Times New Roman" pitchFamily="18" charset="0"/>
                <a:cs typeface="+mn-cs"/>
              </a:defRPr>
            </a:lvl1pPr>
          </a:lstStyle>
          <a:p>
            <a:pPr>
              <a:defRPr/>
            </a:pPr>
            <a:endParaRPr lang="ru-RU"/>
          </a:p>
        </p:txBody>
      </p:sp>
      <p:sp>
        <p:nvSpPr>
          <p:cNvPr id="14340" name="Rectangle 4"/>
          <p:cNvSpPr>
            <a:spLocks noGrp="1" noRot="1" noChangeAspect="1" noChangeArrowheads="1" noTextEdit="1"/>
          </p:cNvSpPr>
          <p:nvPr>
            <p:ph type="sldImg" idx="2"/>
          </p:nvPr>
        </p:nvSpPr>
        <p:spPr bwMode="auto">
          <a:xfrm>
            <a:off x="923925" y="746125"/>
            <a:ext cx="4972050" cy="3729038"/>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0561" y="4721743"/>
            <a:ext cx="5447667" cy="4472226"/>
          </a:xfrm>
          <a:prstGeom prst="rect">
            <a:avLst/>
          </a:prstGeom>
          <a:noFill/>
          <a:ln w="9525">
            <a:noFill/>
            <a:miter lim="800000"/>
            <a:headEnd/>
            <a:tailEnd/>
          </a:ln>
          <a:effectLst/>
        </p:spPr>
        <p:txBody>
          <a:bodyPr vert="horz" wrap="square" lIns="92016" tIns="46008" rIns="92016" bIns="46008"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8678" name="Rectangle 6"/>
          <p:cNvSpPr>
            <a:spLocks noGrp="1" noChangeArrowheads="1"/>
          </p:cNvSpPr>
          <p:nvPr>
            <p:ph type="ftr" sz="quarter" idx="4"/>
          </p:nvPr>
        </p:nvSpPr>
        <p:spPr bwMode="auto">
          <a:xfrm>
            <a:off x="0" y="9441896"/>
            <a:ext cx="2951217" cy="495854"/>
          </a:xfrm>
          <a:prstGeom prst="rect">
            <a:avLst/>
          </a:prstGeom>
          <a:noFill/>
          <a:ln w="9525">
            <a:noFill/>
            <a:miter lim="800000"/>
            <a:headEnd/>
            <a:tailEnd/>
          </a:ln>
          <a:effectLst/>
        </p:spPr>
        <p:txBody>
          <a:bodyPr vert="horz" wrap="square" lIns="92016" tIns="46008" rIns="92016" bIns="46008" numCol="1" anchor="b" anchorCtr="0" compatLnSpc="1">
            <a:prstTxWarp prst="textNoShape">
              <a:avLst/>
            </a:prstTxWarp>
          </a:bodyPr>
          <a:lstStyle>
            <a:lvl1pPr defTabSz="919108">
              <a:defRPr sz="1200">
                <a:latin typeface="Times New Roman" pitchFamily="18" charset="0"/>
                <a:cs typeface="+mn-cs"/>
              </a:defRPr>
            </a:lvl1pPr>
          </a:lstStyle>
          <a:p>
            <a:pPr>
              <a:defRPr/>
            </a:pPr>
            <a:endParaRPr lang="ru-RU"/>
          </a:p>
        </p:txBody>
      </p:sp>
      <p:sp>
        <p:nvSpPr>
          <p:cNvPr id="28679" name="Rectangle 7"/>
          <p:cNvSpPr>
            <a:spLocks noGrp="1" noChangeArrowheads="1"/>
          </p:cNvSpPr>
          <p:nvPr>
            <p:ph type="sldNum" sz="quarter" idx="5"/>
          </p:nvPr>
        </p:nvSpPr>
        <p:spPr bwMode="auto">
          <a:xfrm>
            <a:off x="3855982" y="9441896"/>
            <a:ext cx="2951217" cy="495854"/>
          </a:xfrm>
          <a:prstGeom prst="rect">
            <a:avLst/>
          </a:prstGeom>
          <a:noFill/>
          <a:ln w="9525">
            <a:noFill/>
            <a:miter lim="800000"/>
            <a:headEnd/>
            <a:tailEnd/>
          </a:ln>
          <a:effectLst/>
        </p:spPr>
        <p:txBody>
          <a:bodyPr vert="horz" wrap="square" lIns="92016" tIns="46008" rIns="92016" bIns="46008" numCol="1" anchor="b" anchorCtr="0" compatLnSpc="1">
            <a:prstTxWarp prst="textNoShape">
              <a:avLst/>
            </a:prstTxWarp>
          </a:bodyPr>
          <a:lstStyle>
            <a:lvl1pPr algn="r" defTabSz="919108">
              <a:defRPr sz="1200">
                <a:latin typeface="Times New Roman" pitchFamily="18" charset="0"/>
                <a:cs typeface="+mn-cs"/>
              </a:defRPr>
            </a:lvl1pPr>
          </a:lstStyle>
          <a:p>
            <a:pPr>
              <a:defRPr/>
            </a:pPr>
            <a:fld id="{8DBD69CE-858B-42EF-A9BA-ED029291FB4B}" type="slidenum">
              <a:rPr lang="ru-RU"/>
              <a:pPr>
                <a:defRPr/>
              </a:pPr>
              <a:t>‹#›</a:t>
            </a:fld>
            <a:endParaRPr lang="ru-RU"/>
          </a:p>
        </p:txBody>
      </p:sp>
    </p:spTree>
    <p:extLst>
      <p:ext uri="{BB962C8B-B14F-4D97-AF65-F5344CB8AC3E}">
        <p14:creationId xmlns:p14="http://schemas.microsoft.com/office/powerpoint/2010/main" xmlns="" val="22315069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8DBD69CE-858B-42EF-A9BA-ED029291FB4B}" type="slidenum">
              <a:rPr lang="ru-RU" smtClean="0"/>
              <a:pPr>
                <a:defRPr/>
              </a:pPr>
              <a:t>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dirty="0"/>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1DC41F4D-0BD1-4301-8A8C-2FBB6905554C}" type="slidenum">
              <a:rPr lang="ru-RU" smtClean="0"/>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6856047C-7BF9-43E1-B3CB-5F1DCC1290F1}"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B0916599-A8F6-48DA-9386-483EE624974A}" type="slidenum">
              <a:rPr lang="ru-RU" smtClean="0"/>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A475DF49-A273-4A26-A47F-514B59C15CC5}" type="slidenum">
              <a:rPr lang="ru-RU" smtClean="0"/>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CB7552AA-3C0B-4367-9992-04007784721A}" type="slidenum">
              <a:rPr lang="ru-RU" smtClean="0"/>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3E9F1C13-2898-427C-A22A-F3B50B4F2730}" type="slidenum">
              <a:rPr lang="ru-RU" smtClean="0"/>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a:defRPr/>
            </a:pPr>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9" name="Номер слайда 8"/>
          <p:cNvSpPr>
            <a:spLocks noGrp="1"/>
          </p:cNvSpPr>
          <p:nvPr>
            <p:ph type="sldNum" sz="quarter" idx="12"/>
          </p:nvPr>
        </p:nvSpPr>
        <p:spPr/>
        <p:txBody>
          <a:bodyPr/>
          <a:lstStyle/>
          <a:p>
            <a:pPr>
              <a:defRPr/>
            </a:pPr>
            <a:fld id="{E9FB29AA-62AF-48F9-B8C1-7A7B7C48B5D0}" type="slidenum">
              <a:rPr lang="ru-RU" smtClean="0"/>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91C39A89-9B5F-4FB8-B18D-A1294AC249BD}" type="slidenum">
              <a:rPr lang="ru-RU" smtClean="0"/>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87747CFB-F703-4FF0-8544-D2D176BCC8BE}"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026C2490-E4BB-4AB8-9E45-16CEA0BFEB39}" type="slidenum">
              <a:rPr lang="ru-RU" smtClean="0"/>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764D88C0-1B2C-4EC9-8774-3B6780BF677F}" type="slidenum">
              <a:rPr lang="ru-RU" smtClean="0"/>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66000"/>
          </a:schemeClr>
        </a:solidFill>
        <a:effectLst/>
      </p:bgPr>
    </p:bg>
    <p:spTree>
      <p:nvGrpSpPr>
        <p:cNvPr id="1" name=""/>
        <p:cNvGrpSpPr/>
        <p:nvPr/>
      </p:nvGrpSpPr>
      <p:grpSpPr>
        <a:xfrm>
          <a:off x="0" y="0"/>
          <a:ext cx="0" cy="0"/>
          <a:chOff x="0" y="0"/>
          <a:chExt cx="0" cy="0"/>
        </a:xfrm>
      </p:grpSpPr>
      <p:pic>
        <p:nvPicPr>
          <p:cNvPr id="8" name="Picture 4"/>
          <p:cNvPicPr>
            <a:picLocks noChangeAspect="1" noChangeArrowheads="1"/>
          </p:cNvPicPr>
          <p:nvPr/>
        </p:nvPicPr>
        <p:blipFill>
          <a:blip r:embed="rId13" cstate="print"/>
          <a:srcRect/>
          <a:stretch>
            <a:fillRect/>
          </a:stretch>
        </p:blipFill>
        <p:spPr bwMode="auto">
          <a:xfrm>
            <a:off x="107504" y="116632"/>
            <a:ext cx="8928992" cy="6666047"/>
          </a:xfrm>
          <a:prstGeom prst="rect">
            <a:avLst/>
          </a:prstGeom>
          <a:noFill/>
          <a:ln w="9525">
            <a:noFill/>
            <a:miter lim="800000"/>
            <a:headEnd/>
            <a:tailEnd/>
          </a:ln>
          <a:effectLst/>
        </p:spPr>
      </p:pic>
      <p:pic>
        <p:nvPicPr>
          <p:cNvPr id="9" name="Picture 2"/>
          <p:cNvPicPr>
            <a:picLocks noChangeAspect="1" noChangeArrowheads="1"/>
          </p:cNvPicPr>
          <p:nvPr/>
        </p:nvPicPr>
        <p:blipFill>
          <a:blip r:embed="rId14" cstate="print"/>
          <a:srcRect/>
          <a:stretch>
            <a:fillRect/>
          </a:stretch>
        </p:blipFill>
        <p:spPr bwMode="auto">
          <a:xfrm>
            <a:off x="157591" y="4437112"/>
            <a:ext cx="2614210" cy="2160240"/>
          </a:xfrm>
          <a:prstGeom prst="rect">
            <a:avLst/>
          </a:prstGeom>
          <a:noFill/>
          <a:ln w="9525">
            <a:noFill/>
            <a:miter lim="800000"/>
            <a:headEnd/>
            <a:tailEnd/>
          </a:ln>
          <a:effectLst/>
        </p:spPr>
      </p:pic>
      <p:pic>
        <p:nvPicPr>
          <p:cNvPr id="10" name="Picture 3"/>
          <p:cNvPicPr>
            <a:picLocks noChangeAspect="1" noChangeArrowheads="1"/>
          </p:cNvPicPr>
          <p:nvPr/>
        </p:nvPicPr>
        <p:blipFill>
          <a:blip r:embed="rId15" cstate="print"/>
          <a:srcRect/>
          <a:stretch>
            <a:fillRect/>
          </a:stretch>
        </p:blipFill>
        <p:spPr bwMode="auto">
          <a:xfrm>
            <a:off x="262790" y="188640"/>
            <a:ext cx="492785" cy="576063"/>
          </a:xfrm>
          <a:prstGeom prst="rect">
            <a:avLst/>
          </a:prstGeom>
          <a:noFill/>
          <a:ln w="9525">
            <a:noFill/>
            <a:miter lim="800000"/>
            <a:headEnd/>
            <a:tailEnd/>
          </a:ln>
          <a:effectLst/>
        </p:spPr>
      </p:pic>
      <p:sp>
        <p:nvSpPr>
          <p:cNvPr id="2" name="Заголовок 1"/>
          <p:cNvSpPr>
            <a:spLocks noGrp="1"/>
          </p:cNvSpPr>
          <p:nvPr>
            <p:ph type="title"/>
          </p:nvPr>
        </p:nvSpPr>
        <p:spPr>
          <a:xfrm>
            <a:off x="827584" y="116632"/>
            <a:ext cx="8136904" cy="864096"/>
          </a:xfrm>
          <a:prstGeom prst="rect">
            <a:avLst/>
          </a:prstGeom>
          <a:solidFill>
            <a:schemeClr val="bg1">
              <a:alpha val="65000"/>
            </a:schemeClr>
          </a:solidFill>
          <a:effectLst>
            <a:outerShdw blurRad="88900" dist="127000" dir="2700000" algn="tl" rotWithShape="0">
              <a:prstClr val="black">
                <a:alpha val="16000"/>
              </a:prstClr>
            </a:outerShdw>
          </a:effectLst>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827584" y="1124744"/>
            <a:ext cx="7992888" cy="5184576"/>
          </a:xfrm>
          <a:prstGeom prst="rect">
            <a:avLst/>
          </a:prstGeom>
          <a:solidFill>
            <a:schemeClr val="bg1">
              <a:alpha val="60000"/>
            </a:schemeClr>
          </a:solidFill>
          <a:effectLst>
            <a:outerShdw blurRad="88900" dist="127000" dir="2700000" algn="tl" rotWithShape="0">
              <a:prstClr val="black">
                <a:alpha val="16000"/>
              </a:prstClr>
            </a:outerShdw>
          </a:effectLst>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8388424" y="116632"/>
            <a:ext cx="621432" cy="365125"/>
          </a:xfrm>
          <a:prstGeom prst="rect">
            <a:avLst/>
          </a:prstGeom>
          <a:effectLst>
            <a:outerShdw blurRad="50800" dist="38100" dir="2700000" algn="tl" rotWithShape="0">
              <a:prstClr val="black">
                <a:alpha val="40000"/>
              </a:prstClr>
            </a:outerShdw>
          </a:effectLst>
        </p:spPr>
        <p:txBody>
          <a:bodyPr vert="horz" lIns="91440" tIns="45720" rIns="91440" bIns="45720" rtlCol="0" anchor="ctr"/>
          <a:lstStyle>
            <a:lvl1pPr algn="r">
              <a:defRPr sz="1400" b="1">
                <a:solidFill>
                  <a:schemeClr val="tx1">
                    <a:tint val="75000"/>
                  </a:schemeClr>
                </a:solidFill>
              </a:defRPr>
            </a:lvl1pPr>
          </a:lstStyle>
          <a:p>
            <a:pPr>
              <a:defRPr/>
            </a:pPr>
            <a:fld id="{BC4202D7-333A-4BB8-9C34-D84F1E668E62}" type="slidenum">
              <a:rPr lang="ru-RU" smtClean="0"/>
              <a:pPr>
                <a:defRPr/>
              </a:pPr>
              <a:t>‹#›</a:t>
            </a:fld>
            <a:endParaRPr lang="ru-RU"/>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ftr="0" dt="0"/>
  <p:txStyles>
    <p:titleStyle>
      <a:lvl1pPr algn="ctr" defTabSz="914400" rtl="0" eaLnBrk="1" latinLnBrk="0" hangingPunct="1">
        <a:spcBef>
          <a:spcPct val="0"/>
        </a:spcBef>
        <a:buNone/>
        <a:defRPr sz="2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title"/>
          </p:nvPr>
        </p:nvSpPr>
        <p:spPr>
          <a:xfrm>
            <a:off x="971600" y="116632"/>
            <a:ext cx="7992888" cy="1152128"/>
          </a:xfrm>
        </p:spPr>
        <p:txBody>
          <a:bodyPr>
            <a:normAutofit/>
          </a:bodyPr>
          <a:lstStyle/>
          <a:p>
            <a:r>
              <a:rPr lang="ru-RU" sz="3200" b="1" dirty="0"/>
              <a:t>Завершение операций в конце 2018 года</a:t>
            </a:r>
            <a:endParaRPr lang="ru-RU" sz="3200" dirty="0"/>
          </a:p>
        </p:txBody>
      </p:sp>
      <p:sp>
        <p:nvSpPr>
          <p:cNvPr id="334854" name="Text Box 6"/>
          <p:cNvSpPr txBox="1">
            <a:spLocks noChangeArrowheads="1"/>
          </p:cNvSpPr>
          <p:nvPr/>
        </p:nvSpPr>
        <p:spPr bwMode="auto">
          <a:xfrm>
            <a:off x="323528" y="1628800"/>
            <a:ext cx="8712968" cy="4401205"/>
          </a:xfrm>
          <a:prstGeom prst="rect">
            <a:avLst/>
          </a:prstGeom>
          <a:noFill/>
          <a:ln w="9525">
            <a:noFill/>
            <a:miter lim="800000"/>
            <a:headEnd/>
            <a:tailEnd/>
          </a:ln>
          <a:effectLst/>
        </p:spPr>
        <p:txBody>
          <a:bodyPr wrap="square">
            <a:spAutoFit/>
          </a:bodyPr>
          <a:lstStyle/>
          <a:p>
            <a:r>
              <a:rPr lang="ru-RU" sz="2800" b="1" u="sng" dirty="0">
                <a:solidFill>
                  <a:srgbClr val="0070C0"/>
                </a:solidFill>
              </a:rPr>
              <a:t>26 декабря 2018 </a:t>
            </a:r>
            <a:r>
              <a:rPr lang="ru-RU" sz="2800" b="1" u="sng" dirty="0" smtClean="0">
                <a:solidFill>
                  <a:srgbClr val="0070C0"/>
                </a:solidFill>
              </a:rPr>
              <a:t>года:</a:t>
            </a:r>
            <a:endParaRPr lang="ru-RU" sz="2800" dirty="0">
              <a:solidFill>
                <a:srgbClr val="0070C0"/>
              </a:solidFill>
            </a:endParaRPr>
          </a:p>
          <a:p>
            <a:r>
              <a:rPr lang="ru-RU" sz="1800" dirty="0"/>
              <a:t> </a:t>
            </a:r>
          </a:p>
          <a:p>
            <a:r>
              <a:rPr lang="ru-RU" sz="1800" b="1" i="1" dirty="0"/>
              <a:t>- последний день принятия Управлением Федерального казначейства по Липецкой области платежных поручений по целевым расходам </a:t>
            </a:r>
            <a:endParaRPr lang="ru-RU" sz="1800" dirty="0"/>
          </a:p>
          <a:p>
            <a:r>
              <a:rPr lang="ru-RU" sz="1800" b="1" i="1" dirty="0"/>
              <a:t>(</a:t>
            </a:r>
            <a:r>
              <a:rPr lang="ru-RU" sz="1800" b="1" i="1" dirty="0" err="1"/>
              <a:t>софинансирование</a:t>
            </a:r>
            <a:r>
              <a:rPr lang="ru-RU" sz="1800" b="1" i="1" dirty="0"/>
              <a:t> с федеральным бюджетом)</a:t>
            </a:r>
            <a:endParaRPr lang="ru-RU" sz="1800" dirty="0"/>
          </a:p>
          <a:p>
            <a:r>
              <a:rPr lang="ru-RU" sz="1800" dirty="0"/>
              <a:t> </a:t>
            </a:r>
          </a:p>
          <a:p>
            <a:pPr algn="just"/>
            <a:r>
              <a:rPr lang="ru-RU" sz="1800" dirty="0"/>
              <a:t>      </a:t>
            </a:r>
            <a:r>
              <a:rPr lang="ru-RU" sz="1800" dirty="0" smtClean="0"/>
              <a:t> Основание</a:t>
            </a:r>
            <a:r>
              <a:rPr lang="ru-RU" sz="1800" dirty="0"/>
              <a:t>:  </a:t>
            </a:r>
            <a:r>
              <a:rPr lang="ru-RU" sz="1800" dirty="0" smtClean="0"/>
              <a:t> пункт  20  приказа  Казначейства  </a:t>
            </a:r>
            <a:r>
              <a:rPr lang="ru-RU" sz="1800" dirty="0"/>
              <a:t>России </a:t>
            </a:r>
            <a:r>
              <a:rPr lang="ru-RU" sz="1800" dirty="0" smtClean="0"/>
              <a:t> от </a:t>
            </a:r>
            <a:r>
              <a:rPr lang="ru-RU" sz="1800" dirty="0"/>
              <a:t>30.11.2017 </a:t>
            </a:r>
            <a:r>
              <a:rPr lang="ru-RU" sz="1800" dirty="0" smtClean="0"/>
              <a:t> года </a:t>
            </a:r>
          </a:p>
          <a:p>
            <a:pPr algn="just"/>
            <a:r>
              <a:rPr lang="ru-RU" sz="1800" dirty="0" smtClean="0"/>
              <a:t>№ </a:t>
            </a:r>
            <a:r>
              <a:rPr lang="ru-RU" sz="1800" dirty="0"/>
              <a:t>32н «О порядке осуществления территориальными органами Федерального казначейства полномочий получателя средств федерального бюджета (бюджета субъекта Российской Федерации) по перечислению межбюджетных трансфертов, предоставляемых из федерального бюджета (бюджета субъекта Российской Федерации) бюджету субъекта Российской Федерации (местному бюджету) в форме субсидий, субвенций и иных межбюджетных трансфертов, имеющих целевое назначение». </a:t>
            </a:r>
          </a:p>
          <a:p>
            <a:pPr marL="342900" indent="-342900"/>
            <a:endParaRPr lang="ru-RU" sz="1800" dirty="0"/>
          </a:p>
        </p:txBody>
      </p:sp>
      <p:sp>
        <p:nvSpPr>
          <p:cNvPr id="6" name="Номер слайда 3"/>
          <p:cNvSpPr>
            <a:spLocks noGrp="1"/>
          </p:cNvSpPr>
          <p:nvPr>
            <p:ph type="sldNum" sz="quarter" idx="12"/>
          </p:nvPr>
        </p:nvSpPr>
        <p:spPr>
          <a:xfrm>
            <a:off x="8388424" y="116632"/>
            <a:ext cx="621432" cy="365125"/>
          </a:xfrm>
        </p:spPr>
        <p:txBody>
          <a:bodyPr/>
          <a:lstStyle/>
          <a:p>
            <a:pPr>
              <a:defRPr/>
            </a:pPr>
            <a:fld id="{A475DF49-A273-4A26-A47F-514B59C15CC5}" type="slidenum">
              <a:rPr lang="ru-RU" smtClean="0"/>
              <a:pPr>
                <a:defRPr/>
              </a:pPr>
              <a:t>1</a:t>
            </a:fld>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9" name="Rectangle 5"/>
          <p:cNvSpPr>
            <a:spLocks noGrp="1" noChangeArrowheads="1"/>
          </p:cNvSpPr>
          <p:nvPr>
            <p:ph type="body" idx="1"/>
          </p:nvPr>
        </p:nvSpPr>
        <p:spPr>
          <a:xfrm>
            <a:off x="971600" y="188641"/>
            <a:ext cx="7344816" cy="3240360"/>
          </a:xfrm>
        </p:spPr>
        <p:txBody>
          <a:bodyPr/>
          <a:lstStyle/>
          <a:p>
            <a:pPr algn="ctr"/>
            <a:r>
              <a:rPr lang="ru-RU" sz="2000" dirty="0"/>
              <a:t>     	</a:t>
            </a:r>
            <a:r>
              <a:rPr lang="ru-RU" sz="2000" b="1" dirty="0" smtClean="0"/>
              <a:t>УПРАВЛЕНИЕ ФИНАНСОВ ЛИПЕЦКОЙ ОБЛАСТИ</a:t>
            </a:r>
          </a:p>
          <a:p>
            <a:pPr algn="ctr"/>
            <a:r>
              <a:rPr lang="ru-RU" sz="2000" b="1" dirty="0" smtClean="0"/>
              <a:t>ПРИКАЗ</a:t>
            </a:r>
          </a:p>
          <a:p>
            <a:pPr algn="ctr"/>
            <a:r>
              <a:rPr lang="ru-RU" sz="2000" b="1" dirty="0" smtClean="0">
                <a:solidFill>
                  <a:schemeClr val="accent1">
                    <a:lumMod val="75000"/>
                  </a:schemeClr>
                </a:solidFill>
              </a:rPr>
              <a:t>от 30 октября 2012 года N 156</a:t>
            </a:r>
          </a:p>
          <a:p>
            <a:pPr algn="ctr"/>
            <a:endParaRPr lang="ru-RU" sz="2000" b="1" dirty="0" smtClean="0">
              <a:solidFill>
                <a:schemeClr val="accent1">
                  <a:lumMod val="75000"/>
                </a:schemeClr>
              </a:solidFill>
            </a:endParaRPr>
          </a:p>
          <a:p>
            <a:pPr algn="ctr"/>
            <a:r>
              <a:rPr lang="ru-RU" sz="2000" dirty="0" smtClean="0"/>
              <a:t>О ПОРЯДКЕ ВЗЫСКАНИЯ НЕИСПОЛЬЗОВАННЫХ ОСТАТКОВ МЕЖБЮДЖЕТНЫХ ТРАНСФЕРТОВ, ПОЛУЧЕННЫХ В ФОРМЕ СУБСИДИЙ, СУБВЕНЦИЙ И ИНЫХ МЕЖБЮДЖЕТНЫХ ТРАНСФЕРТОВ, ИМЕЮЩИХ ЦЕЛЕВОЕ НАЗНАЧЕНИЕ, ПРЕДОСТАВЛЕННЫХ ИЗ ОБЛАТНОГО БЮДЖЕТА</a:t>
            </a:r>
            <a:endParaRPr lang="ru-RU" sz="2000" dirty="0">
              <a:solidFill>
                <a:srgbClr val="002060"/>
              </a:solidFill>
            </a:endParaRPr>
          </a:p>
        </p:txBody>
      </p:sp>
      <p:sp>
        <p:nvSpPr>
          <p:cNvPr id="333832" name="Rectangle 8"/>
          <p:cNvSpPr>
            <a:spLocks noChangeArrowheads="1"/>
          </p:cNvSpPr>
          <p:nvPr/>
        </p:nvSpPr>
        <p:spPr bwMode="auto">
          <a:xfrm>
            <a:off x="1187624" y="404812"/>
            <a:ext cx="7416626" cy="431899"/>
          </a:xfrm>
          <a:prstGeom prst="rect">
            <a:avLst/>
          </a:prstGeom>
          <a:noFill/>
          <a:ln w="9525">
            <a:noFill/>
            <a:miter lim="800000"/>
            <a:headEnd/>
            <a:tailEnd/>
          </a:ln>
          <a:effectLst/>
        </p:spPr>
        <p:txBody>
          <a:bodyPr/>
          <a:lstStyle/>
          <a:p>
            <a:pPr marL="342900" indent="-342900" algn="ctr">
              <a:lnSpc>
                <a:spcPct val="80000"/>
              </a:lnSpc>
              <a:spcBef>
                <a:spcPct val="20000"/>
              </a:spcBef>
            </a:pPr>
            <a:endParaRPr lang="ru-RU" sz="2000" dirty="0"/>
          </a:p>
        </p:txBody>
      </p:sp>
      <p:sp>
        <p:nvSpPr>
          <p:cNvPr id="6" name="Номер слайда 3"/>
          <p:cNvSpPr>
            <a:spLocks noGrp="1"/>
          </p:cNvSpPr>
          <p:nvPr>
            <p:ph type="sldNum" sz="quarter" idx="12"/>
          </p:nvPr>
        </p:nvSpPr>
        <p:spPr>
          <a:xfrm>
            <a:off x="8388424" y="116632"/>
            <a:ext cx="621432" cy="365125"/>
          </a:xfrm>
        </p:spPr>
        <p:txBody>
          <a:bodyPr/>
          <a:lstStyle/>
          <a:p>
            <a:pPr>
              <a:defRPr/>
            </a:pPr>
            <a:fld id="{A475DF49-A273-4A26-A47F-514B59C15CC5}" type="slidenum">
              <a:rPr lang="ru-RU" smtClean="0"/>
              <a:pPr>
                <a:defRPr/>
              </a:pPr>
              <a:t>2</a:t>
            </a:fld>
            <a:endParaRPr lang="ru-RU" dirty="0"/>
          </a:p>
        </p:txBody>
      </p:sp>
      <p:sp>
        <p:nvSpPr>
          <p:cNvPr id="8" name="Вертикальный свиток 7"/>
          <p:cNvSpPr/>
          <p:nvPr/>
        </p:nvSpPr>
        <p:spPr>
          <a:xfrm>
            <a:off x="1691680" y="3676041"/>
            <a:ext cx="7344816" cy="2489264"/>
          </a:xfrm>
          <a:prstGeom prst="verticalScroll">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ru-RU" sz="1600" dirty="0" smtClean="0">
                <a:solidFill>
                  <a:schemeClr val="accent1">
                    <a:lumMod val="75000"/>
                  </a:schemeClr>
                </a:solidFill>
                <a:cs typeface="Tahoma" panose="020B0604030504040204" pitchFamily="34" charset="0"/>
              </a:rPr>
              <a:t>     НЕ ИСПОЛЬЗОВАННЫЕ ПО СОСТОЯНИЮ НА 1 ЯНВАРЯ 2019 ГОДА ОСТАТКИ ЦЕЛЕВЫХ СРЕДСТВ ОБЛАСТНОГО БЮДЖЕТА ПОДЛЕЖАТ ВОЗВРАТУ В ОБЛАСТНОЙ БЮДЖЕТ  МУНИЦИПАЛЬНЫМИ ОБРАЗОВАНИЯМИ </a:t>
            </a:r>
          </a:p>
          <a:p>
            <a:pPr algn="ctr"/>
            <a:r>
              <a:rPr lang="ru-RU" sz="1600" dirty="0" smtClean="0">
                <a:solidFill>
                  <a:schemeClr val="accent1">
                    <a:lumMod val="75000"/>
                  </a:schemeClr>
                </a:solidFill>
                <a:cs typeface="Tahoma" panose="020B0604030504040204" pitchFamily="34" charset="0"/>
              </a:rPr>
              <a:t>В СРОК ДО 1 АПРЕЛЯ 2019 ГОДА</a:t>
            </a:r>
            <a:endParaRPr lang="ru-RU" sz="16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9" name="Rectangle 5"/>
          <p:cNvSpPr>
            <a:spLocks noGrp="1" noChangeArrowheads="1"/>
          </p:cNvSpPr>
          <p:nvPr>
            <p:ph type="body" idx="1"/>
          </p:nvPr>
        </p:nvSpPr>
        <p:spPr>
          <a:xfrm>
            <a:off x="1187624" y="332656"/>
            <a:ext cx="7128792" cy="2736304"/>
          </a:xfrm>
        </p:spPr>
        <p:txBody>
          <a:bodyPr/>
          <a:lstStyle/>
          <a:p>
            <a:pPr algn="ctr"/>
            <a:r>
              <a:rPr lang="ru-RU" sz="2000" dirty="0"/>
              <a:t>     	</a:t>
            </a:r>
            <a:r>
              <a:rPr lang="ru-RU" sz="2000" b="1" dirty="0" smtClean="0"/>
              <a:t>БЮДЖЕТНЫЙ КОДЕКС РОССИЙСКОЙ ФЕДЕРАЦИИ</a:t>
            </a:r>
            <a:endParaRPr lang="ru-RU" sz="2000" b="1" dirty="0"/>
          </a:p>
          <a:p>
            <a:pPr algn="ctr"/>
            <a:r>
              <a:rPr lang="ru-RU" sz="2000" b="1" dirty="0" smtClean="0"/>
              <a:t>ФЕДЕРАЛЬНЫЙ ЗАКОН</a:t>
            </a:r>
            <a:endParaRPr lang="ru-RU" sz="2000" b="1" dirty="0"/>
          </a:p>
          <a:p>
            <a:pPr algn="ctr"/>
            <a:r>
              <a:rPr lang="ru-RU" sz="2000" b="1" dirty="0">
                <a:solidFill>
                  <a:schemeClr val="accent1">
                    <a:lumMod val="75000"/>
                  </a:schemeClr>
                </a:solidFill>
              </a:rPr>
              <a:t>от </a:t>
            </a:r>
            <a:r>
              <a:rPr lang="ru-RU" sz="2000" b="1" dirty="0" smtClean="0">
                <a:solidFill>
                  <a:schemeClr val="accent1">
                    <a:lumMod val="75000"/>
                  </a:schemeClr>
                </a:solidFill>
              </a:rPr>
              <a:t>31 июля 1998 года </a:t>
            </a:r>
            <a:r>
              <a:rPr lang="ru-RU" sz="2000" b="1" dirty="0">
                <a:solidFill>
                  <a:schemeClr val="accent1">
                    <a:lumMod val="75000"/>
                  </a:schemeClr>
                </a:solidFill>
              </a:rPr>
              <a:t>N </a:t>
            </a:r>
            <a:r>
              <a:rPr lang="ru-RU" sz="2000" b="1" dirty="0" smtClean="0">
                <a:solidFill>
                  <a:schemeClr val="accent1">
                    <a:lumMod val="75000"/>
                  </a:schemeClr>
                </a:solidFill>
              </a:rPr>
              <a:t>145-ФЗ</a:t>
            </a:r>
            <a:endParaRPr lang="ru-RU" sz="2000" b="1" dirty="0">
              <a:solidFill>
                <a:schemeClr val="accent1">
                  <a:lumMod val="75000"/>
                </a:schemeClr>
              </a:solidFill>
            </a:endParaRPr>
          </a:p>
          <a:p>
            <a:pPr algn="ctr"/>
            <a:endParaRPr lang="ru-RU" sz="2000" b="1" dirty="0">
              <a:solidFill>
                <a:schemeClr val="accent1">
                  <a:lumMod val="75000"/>
                </a:schemeClr>
              </a:solidFill>
            </a:endParaRPr>
          </a:p>
          <a:p>
            <a:pPr marL="0" indent="0" algn="ctr">
              <a:buNone/>
            </a:pPr>
            <a:r>
              <a:rPr lang="ru-RU" sz="2000" dirty="0" smtClean="0"/>
              <a:t>ПУНКТ 5 СТАТЬИ 242 БЮДЖЕТНОГО КОДЕКСА РФ</a:t>
            </a:r>
            <a:endParaRPr lang="ru-RU" sz="2000" dirty="0">
              <a:solidFill>
                <a:srgbClr val="002060"/>
              </a:solidFill>
            </a:endParaRPr>
          </a:p>
        </p:txBody>
      </p:sp>
      <p:sp>
        <p:nvSpPr>
          <p:cNvPr id="333832" name="Rectangle 8"/>
          <p:cNvSpPr>
            <a:spLocks noChangeArrowheads="1"/>
          </p:cNvSpPr>
          <p:nvPr/>
        </p:nvSpPr>
        <p:spPr bwMode="auto">
          <a:xfrm>
            <a:off x="1187624" y="404812"/>
            <a:ext cx="7416626" cy="431899"/>
          </a:xfrm>
          <a:prstGeom prst="rect">
            <a:avLst/>
          </a:prstGeom>
          <a:noFill/>
          <a:ln w="9525">
            <a:noFill/>
            <a:miter lim="800000"/>
            <a:headEnd/>
            <a:tailEnd/>
          </a:ln>
          <a:effectLst/>
        </p:spPr>
        <p:txBody>
          <a:bodyPr/>
          <a:lstStyle/>
          <a:p>
            <a:pPr marL="342900" indent="-342900" algn="ctr">
              <a:lnSpc>
                <a:spcPct val="80000"/>
              </a:lnSpc>
              <a:spcBef>
                <a:spcPct val="20000"/>
              </a:spcBef>
            </a:pPr>
            <a:endParaRPr lang="ru-RU" sz="2000" dirty="0"/>
          </a:p>
        </p:txBody>
      </p:sp>
      <p:sp>
        <p:nvSpPr>
          <p:cNvPr id="6" name="Номер слайда 3"/>
          <p:cNvSpPr>
            <a:spLocks noGrp="1"/>
          </p:cNvSpPr>
          <p:nvPr>
            <p:ph type="sldNum" sz="quarter" idx="12"/>
          </p:nvPr>
        </p:nvSpPr>
        <p:spPr>
          <a:xfrm>
            <a:off x="8388424" y="116632"/>
            <a:ext cx="621432" cy="365125"/>
          </a:xfrm>
        </p:spPr>
        <p:txBody>
          <a:bodyPr/>
          <a:lstStyle/>
          <a:p>
            <a:pPr>
              <a:defRPr/>
            </a:pPr>
            <a:fld id="{A475DF49-A273-4A26-A47F-514B59C15CC5}" type="slidenum">
              <a:rPr lang="ru-RU" smtClean="0"/>
              <a:pPr>
                <a:defRPr/>
              </a:pPr>
              <a:t>3</a:t>
            </a:fld>
            <a:endParaRPr lang="ru-RU" dirty="0"/>
          </a:p>
        </p:txBody>
      </p:sp>
      <p:sp>
        <p:nvSpPr>
          <p:cNvPr id="8" name="Вертикальный свиток 7"/>
          <p:cNvSpPr/>
          <p:nvPr/>
        </p:nvSpPr>
        <p:spPr>
          <a:xfrm>
            <a:off x="1259633" y="3356993"/>
            <a:ext cx="7344617" cy="2808312"/>
          </a:xfrm>
          <a:prstGeom prst="verticalScroll">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ru-RU" sz="1600" dirty="0">
                <a:solidFill>
                  <a:schemeClr val="accent1">
                    <a:lumMod val="75000"/>
                  </a:schemeClr>
                </a:solidFill>
                <a:cs typeface="Tahoma" panose="020B0604030504040204" pitchFamily="34" charset="0"/>
              </a:rPr>
              <a:t>НЕ ИСПОЛЬЗОВАННЫЕ ПО СОСТОЯНИЮ НА 1 ЯНВАРЯ 2019 ГОДА </a:t>
            </a:r>
            <a:r>
              <a:rPr lang="ru-RU" sz="1600" dirty="0" smtClean="0">
                <a:solidFill>
                  <a:schemeClr val="accent1">
                    <a:lumMod val="75000"/>
                  </a:schemeClr>
                </a:solidFill>
                <a:cs typeface="Tahoma" panose="020B0604030504040204" pitchFamily="34" charset="0"/>
              </a:rPr>
              <a:t>МЕЖБЮДЖЕТНЫЕ ТРАНСФЕРТЫ, ПОЛУЧЕННЫЕ ИЗ ФЕДЕРАЛЬНОГО БЮДЖЕТА </a:t>
            </a:r>
            <a:r>
              <a:rPr lang="ru-RU" sz="1600" dirty="0">
                <a:solidFill>
                  <a:schemeClr val="accent1">
                    <a:lumMod val="75000"/>
                  </a:schemeClr>
                </a:solidFill>
                <a:cs typeface="Tahoma" panose="020B0604030504040204" pitchFamily="34" charset="0"/>
              </a:rPr>
              <a:t>ПОДЛЕЖАТ ВОЗВРАТУ В </a:t>
            </a:r>
            <a:r>
              <a:rPr lang="ru-RU" sz="1600" dirty="0" smtClean="0">
                <a:solidFill>
                  <a:schemeClr val="accent1">
                    <a:lumMod val="75000"/>
                  </a:schemeClr>
                </a:solidFill>
                <a:cs typeface="Tahoma" panose="020B0604030504040204" pitchFamily="34" charset="0"/>
              </a:rPr>
              <a:t>ФЕДЕРАЛЬНЫЙ БЮДЖЕТ  ГЛАВНЫМИ АДМИНИСТРАТОРАМИ СРЕДСТВ ОБЛАСТНОГО БЮДЖЕТА</a:t>
            </a:r>
            <a:endParaRPr lang="ru-RU" sz="1600" dirty="0">
              <a:solidFill>
                <a:schemeClr val="accent1">
                  <a:lumMod val="75000"/>
                </a:schemeClr>
              </a:solidFill>
              <a:cs typeface="Tahoma" panose="020B0604030504040204" pitchFamily="34" charset="0"/>
            </a:endParaRPr>
          </a:p>
          <a:p>
            <a:pPr algn="ctr"/>
            <a:r>
              <a:rPr lang="ru-RU" sz="1600" dirty="0" smtClean="0">
                <a:solidFill>
                  <a:schemeClr val="accent1">
                    <a:lumMod val="75000"/>
                  </a:schemeClr>
                </a:solidFill>
                <a:cs typeface="Tahoma" panose="020B0604030504040204" pitchFamily="34" charset="0"/>
              </a:rPr>
              <a:t>ДО 30 ЯНВАРЯ </a:t>
            </a:r>
            <a:r>
              <a:rPr lang="ru-RU" sz="1600" dirty="0">
                <a:solidFill>
                  <a:schemeClr val="accent1">
                    <a:lumMod val="75000"/>
                  </a:schemeClr>
                </a:solidFill>
                <a:cs typeface="Tahoma" panose="020B0604030504040204" pitchFamily="34" charset="0"/>
              </a:rPr>
              <a:t>2019 </a:t>
            </a:r>
            <a:r>
              <a:rPr lang="ru-RU" sz="1600" dirty="0" smtClean="0">
                <a:solidFill>
                  <a:schemeClr val="accent1">
                    <a:lumMod val="75000"/>
                  </a:schemeClr>
                </a:solidFill>
                <a:cs typeface="Tahoma" panose="020B0604030504040204" pitchFamily="34" charset="0"/>
              </a:rPr>
              <a:t>ГОДА</a:t>
            </a:r>
          </a:p>
          <a:p>
            <a:pPr algn="ctr"/>
            <a:r>
              <a:rPr lang="ru-RU" sz="1600" dirty="0" smtClean="0">
                <a:solidFill>
                  <a:schemeClr val="accent1">
                    <a:lumMod val="75000"/>
                  </a:schemeClr>
                </a:solidFill>
                <a:cs typeface="Tahoma" panose="020B0604030504040204" pitchFamily="34" charset="0"/>
              </a:rPr>
              <a:t>(СЛЕДОВАТЕЛЬНО МУНИЦИПАЛЬНЫМ ОБРАЗОВАНИЯМ НЕОБХОДИМО ОСУЩЕСТВИТЬ ВОЗВРАТ МБТ ДО 25 ЯНВАРЯ 2019 ГОДА) </a:t>
            </a:r>
            <a:endParaRPr lang="ru-RU" sz="1600" dirty="0">
              <a:solidFill>
                <a:schemeClr val="accent1">
                  <a:lumMod val="75000"/>
                </a:schemeClr>
              </a:solidFill>
            </a:endParaRPr>
          </a:p>
        </p:txBody>
      </p:sp>
    </p:spTree>
    <p:extLst>
      <p:ext uri="{BB962C8B-B14F-4D97-AF65-F5344CB8AC3E}">
        <p14:creationId xmlns:p14="http://schemas.microsoft.com/office/powerpoint/2010/main" xmlns="" val="3752667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9" name="Rectangle 5"/>
          <p:cNvSpPr>
            <a:spLocks noGrp="1" noChangeArrowheads="1"/>
          </p:cNvSpPr>
          <p:nvPr>
            <p:ph type="body" idx="1"/>
          </p:nvPr>
        </p:nvSpPr>
        <p:spPr>
          <a:xfrm>
            <a:off x="1214414" y="428604"/>
            <a:ext cx="7344816" cy="2857520"/>
          </a:xfrm>
        </p:spPr>
        <p:txBody>
          <a:bodyPr>
            <a:normAutofit fontScale="92500" lnSpcReduction="10000"/>
          </a:bodyPr>
          <a:lstStyle/>
          <a:p>
            <a:pPr algn="ctr"/>
            <a:r>
              <a:rPr lang="ru-RU" sz="2000" dirty="0"/>
              <a:t>     	</a:t>
            </a:r>
            <a:r>
              <a:rPr lang="ru-RU" sz="2000" b="1" dirty="0" smtClean="0"/>
              <a:t>Правительство Российской Федерации</a:t>
            </a:r>
          </a:p>
          <a:p>
            <a:pPr algn="ctr"/>
            <a:r>
              <a:rPr lang="ru-RU" sz="2000" b="1" dirty="0" smtClean="0"/>
              <a:t>ПОСТАНОВЛЕНИЕ</a:t>
            </a:r>
          </a:p>
          <a:p>
            <a:pPr algn="ctr"/>
            <a:r>
              <a:rPr lang="ru-RU" sz="2000" b="1" dirty="0" smtClean="0">
                <a:solidFill>
                  <a:schemeClr val="accent1">
                    <a:lumMod val="75000"/>
                  </a:schemeClr>
                </a:solidFill>
              </a:rPr>
              <a:t>От 17 марта 2017 года N 315</a:t>
            </a:r>
          </a:p>
          <a:p>
            <a:pPr algn="ctr"/>
            <a:endParaRPr lang="ru-RU" sz="2000" b="1" dirty="0" smtClean="0">
              <a:solidFill>
                <a:schemeClr val="accent1">
                  <a:lumMod val="75000"/>
                </a:schemeClr>
              </a:solidFill>
            </a:endParaRPr>
          </a:p>
          <a:p>
            <a:pPr algn="ctr"/>
            <a:r>
              <a:rPr lang="ru-RU" sz="2000" dirty="0" smtClean="0"/>
              <a:t>О ВНЕСЕНИИ ИЗМЕНЕНИЙ В ПРАВИЛА ОСУЩЕСТВЛЕНИЯ КОНТРОЛЯ, ПРЕДУСМОТРЕННОГО ЧАСТЬЮ 5 СТАТЬИ 99 ФЕДЕРАЛЬНОГО ЗАКОНА "О КОНТРАКТНОЙ СИСТЕМЕ В СФЕРЕ ЗАКУПОК ТОВАРОВ, РАБОТ, УСЛУГ ДЛЯ ОБЕСПЕЧЕНИЯ ГОСУДАРСТВЕННЫХ И МУНИЦИПАЛЬНЫХ НУЖД"</a:t>
            </a:r>
            <a:endParaRPr lang="ru-RU" sz="2000" dirty="0">
              <a:solidFill>
                <a:srgbClr val="002060"/>
              </a:solidFill>
            </a:endParaRPr>
          </a:p>
        </p:txBody>
      </p:sp>
      <p:sp>
        <p:nvSpPr>
          <p:cNvPr id="333832" name="Rectangle 8"/>
          <p:cNvSpPr>
            <a:spLocks noChangeArrowheads="1"/>
          </p:cNvSpPr>
          <p:nvPr/>
        </p:nvSpPr>
        <p:spPr bwMode="auto">
          <a:xfrm>
            <a:off x="1187624" y="404812"/>
            <a:ext cx="7416626" cy="431899"/>
          </a:xfrm>
          <a:prstGeom prst="rect">
            <a:avLst/>
          </a:prstGeom>
          <a:noFill/>
          <a:ln w="9525">
            <a:noFill/>
            <a:miter lim="800000"/>
            <a:headEnd/>
            <a:tailEnd/>
          </a:ln>
          <a:effectLst/>
        </p:spPr>
        <p:txBody>
          <a:bodyPr/>
          <a:lstStyle/>
          <a:p>
            <a:pPr marL="342900" indent="-342900" algn="ctr">
              <a:lnSpc>
                <a:spcPct val="80000"/>
              </a:lnSpc>
              <a:spcBef>
                <a:spcPct val="20000"/>
              </a:spcBef>
            </a:pPr>
            <a:endParaRPr lang="ru-RU" sz="2000" dirty="0"/>
          </a:p>
        </p:txBody>
      </p:sp>
      <p:sp>
        <p:nvSpPr>
          <p:cNvPr id="6" name="Номер слайда 3"/>
          <p:cNvSpPr>
            <a:spLocks noGrp="1"/>
          </p:cNvSpPr>
          <p:nvPr>
            <p:ph type="sldNum" sz="quarter" idx="12"/>
          </p:nvPr>
        </p:nvSpPr>
        <p:spPr>
          <a:xfrm>
            <a:off x="8388424" y="116632"/>
            <a:ext cx="621432" cy="365125"/>
          </a:xfrm>
        </p:spPr>
        <p:txBody>
          <a:bodyPr/>
          <a:lstStyle/>
          <a:p>
            <a:pPr>
              <a:defRPr/>
            </a:pPr>
            <a:fld id="{A475DF49-A273-4A26-A47F-514B59C15CC5}" type="slidenum">
              <a:rPr lang="ru-RU" smtClean="0"/>
              <a:pPr>
                <a:defRPr/>
              </a:pPr>
              <a:t>4</a:t>
            </a:fld>
            <a:endParaRPr lang="ru-RU" dirty="0"/>
          </a:p>
        </p:txBody>
      </p:sp>
      <p:sp>
        <p:nvSpPr>
          <p:cNvPr id="9" name="Вертикальный свиток 8"/>
          <p:cNvSpPr/>
          <p:nvPr/>
        </p:nvSpPr>
        <p:spPr>
          <a:xfrm>
            <a:off x="1428728" y="3571876"/>
            <a:ext cx="7344816" cy="2489264"/>
          </a:xfrm>
          <a:prstGeom prst="verticalScroll">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ru-RU" sz="1600" dirty="0" smtClean="0">
                <a:solidFill>
                  <a:schemeClr val="accent1">
                    <a:lumMod val="75000"/>
                  </a:schemeClr>
                </a:solidFill>
              </a:rPr>
              <a:t>Пунктом 3 постановления до 1 января 2019 годы было приостановлено действие положений абзаца 2 пункта 14, абзаца 2 пункта 15 Правил осуществления контроля, п</a:t>
            </a:r>
            <a:r>
              <a:rPr lang="ru-RU" sz="1600" dirty="0" smtClean="0">
                <a:solidFill>
                  <a:schemeClr val="tx2"/>
                </a:solidFill>
              </a:rPr>
              <a:t>редусмотренного частью 5 статьи 99 Федерального закона "О контрактной системе в сфере закупок товаров, работ, услуг для обеспечения государственных и муниципальных нужд", утвержденных постановлением Правительства Российской Федерации от 12 декабря 2015 г. N 1367 </a:t>
            </a:r>
          </a:p>
          <a:p>
            <a:pPr algn="ctr"/>
            <a:endParaRPr lang="ru-RU" sz="16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9" name="Rectangle 5"/>
          <p:cNvSpPr>
            <a:spLocks noGrp="1" noChangeArrowheads="1"/>
          </p:cNvSpPr>
          <p:nvPr>
            <p:ph type="body" idx="1"/>
          </p:nvPr>
        </p:nvSpPr>
        <p:spPr>
          <a:xfrm>
            <a:off x="1214414" y="428604"/>
            <a:ext cx="7344816" cy="2668855"/>
          </a:xfrm>
        </p:spPr>
        <p:txBody>
          <a:bodyPr/>
          <a:lstStyle/>
          <a:p>
            <a:pPr algn="ctr"/>
            <a:r>
              <a:rPr lang="ru-RU" sz="2000" dirty="0"/>
              <a:t>     	</a:t>
            </a:r>
            <a:r>
              <a:rPr lang="ru-RU" sz="2000" b="1" dirty="0" smtClean="0"/>
              <a:t>Правительство Российской Федерации</a:t>
            </a:r>
          </a:p>
          <a:p>
            <a:pPr algn="ctr"/>
            <a:r>
              <a:rPr lang="ru-RU" sz="2000" b="1" dirty="0" smtClean="0"/>
              <a:t>ПОСТАНОВЛЕНИЕ</a:t>
            </a:r>
          </a:p>
          <a:p>
            <a:pPr algn="ctr"/>
            <a:r>
              <a:rPr lang="ru-RU" sz="2000" b="1" dirty="0" smtClean="0">
                <a:solidFill>
                  <a:schemeClr val="accent1">
                    <a:lumMod val="75000"/>
                  </a:schemeClr>
                </a:solidFill>
              </a:rPr>
              <a:t>от 13 апреля 2017 года N 443</a:t>
            </a:r>
          </a:p>
          <a:p>
            <a:pPr algn="ctr"/>
            <a:endParaRPr lang="ru-RU" sz="2000" b="1" dirty="0" smtClean="0">
              <a:solidFill>
                <a:schemeClr val="accent1">
                  <a:lumMod val="75000"/>
                </a:schemeClr>
              </a:solidFill>
            </a:endParaRPr>
          </a:p>
          <a:p>
            <a:pPr algn="ctr"/>
            <a:r>
              <a:rPr lang="ru-RU" sz="2000" dirty="0" smtClean="0"/>
              <a:t>О ВНЕСЕНИИ ИЗМЕНЕНИЙ В ПОСТАНОВЛЕНИЕ ПРАВИТЕЛЬСТВА РОССИЙСКОЙ ФЕДЕРАЦИИ ОТ 28 НОЯБРЯ 2013 Г. N 1084 </a:t>
            </a:r>
            <a:endParaRPr lang="ru-RU" sz="2000" dirty="0">
              <a:solidFill>
                <a:srgbClr val="002060"/>
              </a:solidFill>
            </a:endParaRPr>
          </a:p>
        </p:txBody>
      </p:sp>
      <p:sp>
        <p:nvSpPr>
          <p:cNvPr id="333832" name="Rectangle 8"/>
          <p:cNvSpPr>
            <a:spLocks noChangeArrowheads="1"/>
          </p:cNvSpPr>
          <p:nvPr/>
        </p:nvSpPr>
        <p:spPr bwMode="auto">
          <a:xfrm>
            <a:off x="1187624" y="404812"/>
            <a:ext cx="7416626" cy="431899"/>
          </a:xfrm>
          <a:prstGeom prst="rect">
            <a:avLst/>
          </a:prstGeom>
          <a:noFill/>
          <a:ln w="9525">
            <a:noFill/>
            <a:miter lim="800000"/>
            <a:headEnd/>
            <a:tailEnd/>
          </a:ln>
          <a:effectLst/>
        </p:spPr>
        <p:txBody>
          <a:bodyPr/>
          <a:lstStyle/>
          <a:p>
            <a:pPr marL="342900" indent="-342900" algn="ctr">
              <a:lnSpc>
                <a:spcPct val="80000"/>
              </a:lnSpc>
              <a:spcBef>
                <a:spcPct val="20000"/>
              </a:spcBef>
            </a:pPr>
            <a:endParaRPr lang="ru-RU" sz="2000" dirty="0"/>
          </a:p>
        </p:txBody>
      </p:sp>
      <p:sp>
        <p:nvSpPr>
          <p:cNvPr id="6" name="Номер слайда 3"/>
          <p:cNvSpPr>
            <a:spLocks noGrp="1"/>
          </p:cNvSpPr>
          <p:nvPr>
            <p:ph type="sldNum" sz="quarter" idx="12"/>
          </p:nvPr>
        </p:nvSpPr>
        <p:spPr>
          <a:xfrm>
            <a:off x="8388424" y="116632"/>
            <a:ext cx="621432" cy="365125"/>
          </a:xfrm>
        </p:spPr>
        <p:txBody>
          <a:bodyPr/>
          <a:lstStyle/>
          <a:p>
            <a:pPr>
              <a:defRPr/>
            </a:pPr>
            <a:fld id="{A475DF49-A273-4A26-A47F-514B59C15CC5}" type="slidenum">
              <a:rPr lang="ru-RU" smtClean="0"/>
              <a:pPr>
                <a:defRPr/>
              </a:pPr>
              <a:t>5</a:t>
            </a:fld>
            <a:endParaRPr lang="ru-RU" dirty="0"/>
          </a:p>
        </p:txBody>
      </p:sp>
      <p:sp>
        <p:nvSpPr>
          <p:cNvPr id="8" name="Вертикальный свиток 7"/>
          <p:cNvSpPr/>
          <p:nvPr/>
        </p:nvSpPr>
        <p:spPr>
          <a:xfrm>
            <a:off x="1428728" y="3571876"/>
            <a:ext cx="7344816" cy="2489264"/>
          </a:xfrm>
          <a:prstGeom prst="verticalScroll">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ru-RU" sz="1600" dirty="0" smtClean="0">
                <a:solidFill>
                  <a:schemeClr val="accent1">
                    <a:lumMod val="75000"/>
                  </a:schemeClr>
                </a:solidFill>
              </a:rPr>
              <a:t>Пунктом 2 постановления до 1 января 2019 годы было приостановлено действие подпункта «в» пункта 14 Правил ведения реестра контрактов , заключенных заказчиками, утвержденных постановлением Правительства РФ от 28.11.2013года №1084</a:t>
            </a:r>
            <a:endParaRPr lang="ru-RU" sz="1600" dirty="0">
              <a:solidFill>
                <a:schemeClr val="accent1">
                  <a:lumMod val="7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шаблон ЛО3">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48204</TotalTime>
  <Words>192</Words>
  <Application>Microsoft Office PowerPoint</Application>
  <PresentationFormat>Экран (4:3)</PresentationFormat>
  <Paragraphs>41</Paragraphs>
  <Slides>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шаблон ЛО3</vt:lpstr>
      <vt:lpstr>Завершение операций в конце 2018 года</vt:lpstr>
      <vt:lpstr>Слайд 2</vt:lpstr>
      <vt:lpstr>Слайд 3</vt:lpstr>
      <vt:lpstr>Слайд 4</vt:lpstr>
      <vt:lpstr>Слайд 5</vt:lpstr>
    </vt:vector>
  </TitlesOfParts>
  <Company>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mahortovas</cp:lastModifiedBy>
  <cp:revision>1407</cp:revision>
  <cp:lastPrinted>2018-11-29T06:46:19Z</cp:lastPrinted>
  <dcterms:created xsi:type="dcterms:W3CDTF">2006-12-13T06:39:00Z</dcterms:created>
  <dcterms:modified xsi:type="dcterms:W3CDTF">2018-12-05T11:05:04Z</dcterms:modified>
</cp:coreProperties>
</file>