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118" r:id="rId1"/>
  </p:sldMasterIdLst>
  <p:notesMasterIdLst>
    <p:notesMasterId r:id="rId11"/>
  </p:notesMasterIdLst>
  <p:handoutMasterIdLst>
    <p:handoutMasterId r:id="rId12"/>
  </p:handoutMasterIdLst>
  <p:sldIdLst>
    <p:sldId id="3084" r:id="rId2"/>
    <p:sldId id="3071" r:id="rId3"/>
    <p:sldId id="3077" r:id="rId4"/>
    <p:sldId id="3078" r:id="rId5"/>
    <p:sldId id="3079" r:id="rId6"/>
    <p:sldId id="3080" r:id="rId7"/>
    <p:sldId id="3081" r:id="rId8"/>
    <p:sldId id="3082" r:id="rId9"/>
    <p:sldId id="3083" r:id="rId10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DB7DF-0DCD-4BEC-8B22-2B09BDAE43C7}">
          <p14:sldIdLst>
            <p14:sldId id="3084"/>
            <p14:sldId id="3071"/>
            <p14:sldId id="3077"/>
            <p14:sldId id="3078"/>
            <p14:sldId id="3079"/>
            <p14:sldId id="3080"/>
            <p14:sldId id="3081"/>
            <p14:sldId id="3082"/>
            <p14:sldId id="3083"/>
          </p14:sldIdLst>
        </p14:section>
        <p14:section name="Раздел без заголовка" id="{C973758B-F81F-4F7F-84F9-213B1C8434E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71" userDrawn="1">
          <p15:clr>
            <a:srgbClr val="A4A3A4"/>
          </p15:clr>
        </p15:guide>
        <p15:guide id="3" pos="314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orient="horz" pos="2128" userDrawn="1">
          <p15:clr>
            <a:srgbClr val="A4A3A4"/>
          </p15:clr>
        </p15:guide>
        <p15:guide id="5" orient="horz" pos="2139" userDrawn="1">
          <p15:clr>
            <a:srgbClr val="A4A3A4"/>
          </p15:clr>
        </p15:guide>
        <p15:guide id="6" pos="3130" userDrawn="1">
          <p15:clr>
            <a:srgbClr val="A4A3A4"/>
          </p15:clr>
        </p15:guide>
        <p15:guide id="7" orient="horz" pos="4684" userDrawn="1">
          <p15:clr>
            <a:srgbClr val="A4A3A4"/>
          </p15:clr>
        </p15:guide>
        <p15:guide id="8" orient="horz" pos="4709" userDrawn="1">
          <p15:clr>
            <a:srgbClr val="A4A3A4"/>
          </p15:clr>
        </p15:guide>
        <p15:guide id="9" orient="horz" pos="3205" userDrawn="1">
          <p15:clr>
            <a:srgbClr val="A4A3A4"/>
          </p15:clr>
        </p15:guide>
        <p15:guide id="10" orient="horz" pos="3225" userDrawn="1">
          <p15:clr>
            <a:srgbClr val="A4A3A4"/>
          </p15:clr>
        </p15:guide>
        <p15:guide id="11" pos="1533" userDrawn="1">
          <p15:clr>
            <a:srgbClr val="A4A3A4"/>
          </p15:clr>
        </p15:guide>
        <p15:guide id="12" pos="2238" userDrawn="1">
          <p15:clr>
            <a:srgbClr val="A4A3A4"/>
          </p15:clr>
        </p15:guide>
        <p15:guide id="13" orient="horz" pos="3018" userDrawn="1">
          <p15:clr>
            <a:srgbClr val="A4A3A4"/>
          </p15:clr>
        </p15:guide>
        <p15:guide id="14" orient="horz" pos="3032" userDrawn="1">
          <p15:clr>
            <a:srgbClr val="A4A3A4"/>
          </p15:clr>
        </p15:guide>
        <p15:guide id="15" orient="horz" pos="2064" userDrawn="1">
          <p15:clr>
            <a:srgbClr val="A4A3A4"/>
          </p15:clr>
        </p15:guide>
        <p15:guide id="16" orient="horz" pos="2076" userDrawn="1">
          <p15:clr>
            <a:srgbClr val="A4A3A4"/>
          </p15:clr>
        </p15:guide>
        <p15:guide id="17" orient="horz" pos="4543" userDrawn="1">
          <p15:clr>
            <a:srgbClr val="A4A3A4"/>
          </p15:clr>
        </p15:guide>
        <p15:guide id="18" orient="horz" pos="4568" userDrawn="1">
          <p15:clr>
            <a:srgbClr val="A4A3A4"/>
          </p15:clr>
        </p15:guide>
        <p15:guide id="19" orient="horz" pos="3109" userDrawn="1">
          <p15:clr>
            <a:srgbClr val="A4A3A4"/>
          </p15:clr>
        </p15:guide>
        <p15:guide id="20" pos="2052" userDrawn="1">
          <p15:clr>
            <a:srgbClr val="A4A3A4"/>
          </p15:clr>
        </p15:guide>
        <p15:guide id="21" pos="2997" userDrawn="1">
          <p15:clr>
            <a:srgbClr val="A4A3A4"/>
          </p15:clr>
        </p15:guide>
        <p15:guide id="22" pos="1468" userDrawn="1">
          <p15:clr>
            <a:srgbClr val="A4A3A4"/>
          </p15:clr>
        </p15:guide>
        <p15:guide id="23" orient="horz" pos="3111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orient="horz" pos="2129" userDrawn="1">
          <p15:clr>
            <a:srgbClr val="A4A3A4"/>
          </p15:clr>
        </p15:guide>
        <p15:guide id="26" orient="horz" pos="2140" userDrawn="1">
          <p15:clr>
            <a:srgbClr val="A4A3A4"/>
          </p15:clr>
        </p15:guide>
        <p15:guide id="27" orient="horz" pos="4686" userDrawn="1">
          <p15:clr>
            <a:srgbClr val="A4A3A4"/>
          </p15:clr>
        </p15:guide>
        <p15:guide id="28" orient="horz" pos="4711" userDrawn="1">
          <p15:clr>
            <a:srgbClr val="A4A3A4"/>
          </p15:clr>
        </p15:guide>
        <p15:guide id="29" orient="horz" pos="3207" userDrawn="1">
          <p15:clr>
            <a:srgbClr val="A4A3A4"/>
          </p15:clr>
        </p15:guide>
        <p15:guide id="30" orient="horz" pos="3227" userDrawn="1">
          <p15:clr>
            <a:srgbClr val="A4A3A4"/>
          </p15:clr>
        </p15:guide>
        <p15:guide id="31" orient="horz" pos="3019" userDrawn="1">
          <p15:clr>
            <a:srgbClr val="A4A3A4"/>
          </p15:clr>
        </p15:guide>
        <p15:guide id="32" orient="horz" pos="3033" userDrawn="1">
          <p15:clr>
            <a:srgbClr val="A4A3A4"/>
          </p15:clr>
        </p15:guide>
        <p15:guide id="33" orient="horz" pos="2065" userDrawn="1">
          <p15:clr>
            <a:srgbClr val="A4A3A4"/>
          </p15:clr>
        </p15:guide>
        <p15:guide id="34" orient="horz" pos="2077" userDrawn="1">
          <p15:clr>
            <a:srgbClr val="A4A3A4"/>
          </p15:clr>
        </p15:guide>
        <p15:guide id="35" orient="horz" pos="4545" userDrawn="1">
          <p15:clr>
            <a:srgbClr val="A4A3A4"/>
          </p15:clr>
        </p15:guide>
        <p15:guide id="36" orient="horz" pos="4570" userDrawn="1">
          <p15:clr>
            <a:srgbClr val="A4A3A4"/>
          </p15:clr>
        </p15:guide>
        <p15:guide id="37" pos="2142" userDrawn="1">
          <p15:clr>
            <a:srgbClr val="A4A3A4"/>
          </p15:clr>
        </p15:guide>
        <p15:guide id="38" pos="3129" userDrawn="1">
          <p15:clr>
            <a:srgbClr val="A4A3A4"/>
          </p15:clr>
        </p15:guide>
        <p15:guide id="39" pos="1532" userDrawn="1">
          <p15:clr>
            <a:srgbClr val="A4A3A4"/>
          </p15:clr>
        </p15:guide>
        <p15:guide id="40" pos="2237" userDrawn="1">
          <p15:clr>
            <a:srgbClr val="A4A3A4"/>
          </p15:clr>
        </p15:guide>
        <p15:guide id="41" pos="2051" userDrawn="1">
          <p15:clr>
            <a:srgbClr val="A4A3A4"/>
          </p15:clr>
        </p15:guide>
        <p15:guide id="42" pos="2996" userDrawn="1">
          <p15:clr>
            <a:srgbClr val="A4A3A4"/>
          </p15:clr>
        </p15:guide>
        <p15:guide id="43" pos="1467" userDrawn="1">
          <p15:clr>
            <a:srgbClr val="A4A3A4"/>
          </p15:clr>
        </p15:guide>
        <p15:guide id="44" orient="horz" pos="3108" userDrawn="1">
          <p15:clr>
            <a:srgbClr val="A4A3A4"/>
          </p15:clr>
        </p15:guide>
        <p15:guide id="45" orient="horz" pos="3125" userDrawn="1">
          <p15:clr>
            <a:srgbClr val="A4A3A4"/>
          </p15:clr>
        </p15:guide>
        <p15:guide id="46" orient="horz" pos="2138" userDrawn="1">
          <p15:clr>
            <a:srgbClr val="A4A3A4"/>
          </p15:clr>
        </p15:guide>
        <p15:guide id="47" orient="horz" pos="4683" userDrawn="1">
          <p15:clr>
            <a:srgbClr val="A4A3A4"/>
          </p15:clr>
        </p15:guide>
        <p15:guide id="48" orient="horz" pos="4707" userDrawn="1">
          <p15:clr>
            <a:srgbClr val="A4A3A4"/>
          </p15:clr>
        </p15:guide>
        <p15:guide id="49" orient="horz" pos="3203" userDrawn="1">
          <p15:clr>
            <a:srgbClr val="A4A3A4"/>
          </p15:clr>
        </p15:guide>
        <p15:guide id="50" orient="horz" pos="3224" userDrawn="1">
          <p15:clr>
            <a:srgbClr val="A4A3A4"/>
          </p15:clr>
        </p15:guide>
        <p15:guide id="51" orient="horz" pos="3016" userDrawn="1">
          <p15:clr>
            <a:srgbClr val="A4A3A4"/>
          </p15:clr>
        </p15:guide>
        <p15:guide id="52" orient="horz" pos="3031" userDrawn="1">
          <p15:clr>
            <a:srgbClr val="A4A3A4"/>
          </p15:clr>
        </p15:guide>
        <p15:guide id="53" orient="horz" pos="2063" userDrawn="1">
          <p15:clr>
            <a:srgbClr val="A4A3A4"/>
          </p15:clr>
        </p15:guide>
        <p15:guide id="54" orient="horz" pos="2075" userDrawn="1">
          <p15:clr>
            <a:srgbClr val="A4A3A4"/>
          </p15:clr>
        </p15:guide>
        <p15:guide id="55" orient="horz" pos="4542" userDrawn="1">
          <p15:clr>
            <a:srgbClr val="A4A3A4"/>
          </p15:clr>
        </p15:guide>
        <p15:guide id="56" orient="horz" pos="4567" userDrawn="1">
          <p15:clr>
            <a:srgbClr val="A4A3A4"/>
          </p15:clr>
        </p15:guide>
        <p15:guide id="57" orient="horz" pos="3127" userDrawn="1">
          <p15:clr>
            <a:srgbClr val="A4A3A4"/>
          </p15:clr>
        </p15:guide>
        <p15:guide id="58" orient="horz" pos="4708" userDrawn="1">
          <p15:clr>
            <a:srgbClr val="A4A3A4"/>
          </p15:clr>
        </p15:guide>
        <p15:guide id="59" orient="horz" pos="3206" userDrawn="1">
          <p15:clr>
            <a:srgbClr val="A4A3A4"/>
          </p15:clr>
        </p15:guide>
        <p15:guide id="60" orient="horz" pos="4544" userDrawn="1">
          <p15:clr>
            <a:srgbClr val="A4A3A4"/>
          </p15:clr>
        </p15:guide>
        <p15:guide id="61" orient="horz" pos="4569" userDrawn="1">
          <p15:clr>
            <a:srgbClr val="A4A3A4"/>
          </p15:clr>
        </p15:guide>
        <p15:guide id="62" pos="2144" userDrawn="1">
          <p15:clr>
            <a:srgbClr val="A4A3A4"/>
          </p15:clr>
        </p15:guide>
        <p15:guide id="63" pos="3131" userDrawn="1">
          <p15:clr>
            <a:srgbClr val="A4A3A4"/>
          </p15:clr>
        </p15:guide>
        <p15:guide id="64" pos="1534" userDrawn="1">
          <p15:clr>
            <a:srgbClr val="A4A3A4"/>
          </p15:clr>
        </p15:guide>
        <p15:guide id="65" pos="2239" userDrawn="1">
          <p15:clr>
            <a:srgbClr val="A4A3A4"/>
          </p15:clr>
        </p15:guide>
        <p15:guide id="66" pos="2053" userDrawn="1">
          <p15:clr>
            <a:srgbClr val="A4A3A4"/>
          </p15:clr>
        </p15:guide>
        <p15:guide id="67" pos="2998" userDrawn="1">
          <p15:clr>
            <a:srgbClr val="A4A3A4"/>
          </p15:clr>
        </p15:guide>
        <p15:guide id="68" pos="1469" userDrawn="1">
          <p15:clr>
            <a:srgbClr val="A4A3A4"/>
          </p15:clr>
        </p15:guide>
        <p15:guide id="69" orient="horz" pos="3093" userDrawn="1">
          <p15:clr>
            <a:srgbClr val="A4A3A4"/>
          </p15:clr>
        </p15:guide>
        <p15:guide id="70" orient="horz" pos="2116" userDrawn="1">
          <p15:clr>
            <a:srgbClr val="A4A3A4"/>
          </p15:clr>
        </p15:guide>
        <p15:guide id="71" orient="horz" pos="2127" userDrawn="1">
          <p15:clr>
            <a:srgbClr val="A4A3A4"/>
          </p15:clr>
        </p15:guide>
        <p15:guide id="72" orient="horz" pos="4659" userDrawn="1">
          <p15:clr>
            <a:srgbClr val="A4A3A4"/>
          </p15:clr>
        </p15:guide>
        <p15:guide id="73" orient="horz" pos="3188" userDrawn="1">
          <p15:clr>
            <a:srgbClr val="A4A3A4"/>
          </p15:clr>
        </p15:guide>
        <p15:guide id="74" orient="horz" pos="3002" userDrawn="1">
          <p15:clr>
            <a:srgbClr val="A4A3A4"/>
          </p15:clr>
        </p15:guide>
        <p15:guide id="75" orient="horz" pos="2053" userDrawn="1">
          <p15:clr>
            <a:srgbClr val="A4A3A4"/>
          </p15:clr>
        </p15:guide>
        <p15:guide id="76" orient="horz" pos="4518" userDrawn="1">
          <p15:clr>
            <a:srgbClr val="A4A3A4"/>
          </p15:clr>
        </p15:guide>
        <p15:guide id="77" orient="horz" pos="3092" userDrawn="1">
          <p15:clr>
            <a:srgbClr val="A4A3A4"/>
          </p15:clr>
        </p15:guide>
        <p15:guide id="78" orient="horz" pos="3094" userDrawn="1">
          <p15:clr>
            <a:srgbClr val="A4A3A4"/>
          </p15:clr>
        </p15:guide>
        <p15:guide id="79" orient="horz" pos="2117" userDrawn="1">
          <p15:clr>
            <a:srgbClr val="A4A3A4"/>
          </p15:clr>
        </p15:guide>
        <p15:guide id="80" orient="horz" pos="4661" userDrawn="1">
          <p15:clr>
            <a:srgbClr val="A4A3A4"/>
          </p15:clr>
        </p15:guide>
        <p15:guide id="81" orient="horz" pos="3190" userDrawn="1">
          <p15:clr>
            <a:srgbClr val="A4A3A4"/>
          </p15:clr>
        </p15:guide>
        <p15:guide id="82" orient="horz" pos="3209" userDrawn="1">
          <p15:clr>
            <a:srgbClr val="A4A3A4"/>
          </p15:clr>
        </p15:guide>
        <p15:guide id="83" orient="horz" pos="3003" userDrawn="1">
          <p15:clr>
            <a:srgbClr val="A4A3A4"/>
          </p15:clr>
        </p15:guide>
        <p15:guide id="84" orient="horz" pos="3017" userDrawn="1">
          <p15:clr>
            <a:srgbClr val="A4A3A4"/>
          </p15:clr>
        </p15:guide>
        <p15:guide id="85" orient="horz" pos="2054" userDrawn="1">
          <p15:clr>
            <a:srgbClr val="A4A3A4"/>
          </p15:clr>
        </p15:guide>
        <p15:guide id="86" orient="horz" pos="2066" userDrawn="1">
          <p15:clr>
            <a:srgbClr val="A4A3A4"/>
          </p15:clr>
        </p15:guide>
        <p15:guide id="87" orient="horz" pos="4520" userDrawn="1">
          <p15:clr>
            <a:srgbClr val="A4A3A4"/>
          </p15:clr>
        </p15:guide>
        <p15:guide id="88" orient="horz" pos="3091" userDrawn="1">
          <p15:clr>
            <a:srgbClr val="A4A3A4"/>
          </p15:clr>
        </p15:guide>
        <p15:guide id="89" orient="horz" pos="2126" userDrawn="1">
          <p15:clr>
            <a:srgbClr val="A4A3A4"/>
          </p15:clr>
        </p15:guide>
        <p15:guide id="90" orient="horz" pos="4658" userDrawn="1">
          <p15:clr>
            <a:srgbClr val="A4A3A4"/>
          </p15:clr>
        </p15:guide>
        <p15:guide id="91" orient="horz" pos="4682" userDrawn="1">
          <p15:clr>
            <a:srgbClr val="A4A3A4"/>
          </p15:clr>
        </p15:guide>
        <p15:guide id="92" orient="horz" pos="3186" userDrawn="1">
          <p15:clr>
            <a:srgbClr val="A4A3A4"/>
          </p15:clr>
        </p15:guide>
        <p15:guide id="93" orient="horz" pos="3000" userDrawn="1">
          <p15:clr>
            <a:srgbClr val="A4A3A4"/>
          </p15:clr>
        </p15:guide>
        <p15:guide id="94" orient="horz" pos="3015" userDrawn="1">
          <p15:clr>
            <a:srgbClr val="A4A3A4"/>
          </p15:clr>
        </p15:guide>
        <p15:guide id="95" orient="horz" pos="2052" userDrawn="1">
          <p15:clr>
            <a:srgbClr val="A4A3A4"/>
          </p15:clr>
        </p15:guide>
        <p15:guide id="96" orient="horz" pos="4517" userDrawn="1">
          <p15:clr>
            <a:srgbClr val="A4A3A4"/>
          </p15:clr>
        </p15:guide>
        <p15:guide id="97" orient="horz" pos="3189" userDrawn="1">
          <p15:clr>
            <a:srgbClr val="A4A3A4"/>
          </p15:clr>
        </p15:guide>
        <p15:guide id="98" orient="horz" pos="4519" userDrawn="1">
          <p15:clr>
            <a:srgbClr val="A4A3A4"/>
          </p15:clr>
        </p15:guide>
        <p15:guide id="99" orient="horz" pos="3144" userDrawn="1">
          <p15:clr>
            <a:srgbClr val="A4A3A4"/>
          </p15:clr>
        </p15:guide>
        <p15:guide id="100" orient="horz" pos="2151" userDrawn="1">
          <p15:clr>
            <a:srgbClr val="A4A3A4"/>
          </p15:clr>
        </p15:guide>
        <p15:guide id="101" orient="horz" pos="4710" userDrawn="1">
          <p15:clr>
            <a:srgbClr val="A4A3A4"/>
          </p15:clr>
        </p15:guide>
        <p15:guide id="102" orient="horz" pos="4736" userDrawn="1">
          <p15:clr>
            <a:srgbClr val="A4A3A4"/>
          </p15:clr>
        </p15:guide>
        <p15:guide id="103" orient="horz" pos="3244" userDrawn="1">
          <p15:clr>
            <a:srgbClr val="A4A3A4"/>
          </p15:clr>
        </p15:guide>
        <p15:guide id="104" orient="horz" pos="3035" userDrawn="1">
          <p15:clr>
            <a:srgbClr val="A4A3A4"/>
          </p15:clr>
        </p15:guide>
        <p15:guide id="105" orient="horz" pos="3050" userDrawn="1">
          <p15:clr>
            <a:srgbClr val="A4A3A4"/>
          </p15:clr>
        </p15:guide>
        <p15:guide id="106" orient="horz" pos="2088" userDrawn="1">
          <p15:clr>
            <a:srgbClr val="A4A3A4"/>
          </p15:clr>
        </p15:guide>
        <p15:guide id="107" orient="horz" pos="4594" userDrawn="1">
          <p15:clr>
            <a:srgbClr val="A4A3A4"/>
          </p15:clr>
        </p15:guide>
        <p15:guide id="108" orient="horz" pos="3129" userDrawn="1">
          <p15:clr>
            <a:srgbClr val="A4A3A4"/>
          </p15:clr>
        </p15:guide>
        <p15:guide id="109" orient="horz" pos="3146" userDrawn="1">
          <p15:clr>
            <a:srgbClr val="A4A3A4"/>
          </p15:clr>
        </p15:guide>
        <p15:guide id="110" orient="horz" pos="2141" userDrawn="1">
          <p15:clr>
            <a:srgbClr val="A4A3A4"/>
          </p15:clr>
        </p15:guide>
        <p15:guide id="111" orient="horz" pos="2152" userDrawn="1">
          <p15:clr>
            <a:srgbClr val="A4A3A4"/>
          </p15:clr>
        </p15:guide>
        <p15:guide id="112" orient="horz" pos="4712" userDrawn="1">
          <p15:clr>
            <a:srgbClr val="A4A3A4"/>
          </p15:clr>
        </p15:guide>
        <p15:guide id="113" orient="horz" pos="4738" userDrawn="1">
          <p15:clr>
            <a:srgbClr val="A4A3A4"/>
          </p15:clr>
        </p15:guide>
        <p15:guide id="114" orient="horz" pos="3226" userDrawn="1">
          <p15:clr>
            <a:srgbClr val="A4A3A4"/>
          </p15:clr>
        </p15:guide>
        <p15:guide id="115" orient="horz" pos="3246" userDrawn="1">
          <p15:clr>
            <a:srgbClr val="A4A3A4"/>
          </p15:clr>
        </p15:guide>
        <p15:guide id="116" orient="horz" pos="3036" userDrawn="1">
          <p15:clr>
            <a:srgbClr val="A4A3A4"/>
          </p15:clr>
        </p15:guide>
        <p15:guide id="117" orient="horz" pos="3051" userDrawn="1">
          <p15:clr>
            <a:srgbClr val="A4A3A4"/>
          </p15:clr>
        </p15:guide>
        <p15:guide id="118" orient="horz" pos="2089" userDrawn="1">
          <p15:clr>
            <a:srgbClr val="A4A3A4"/>
          </p15:clr>
        </p15:guide>
        <p15:guide id="119" orient="horz" pos="4571" userDrawn="1">
          <p15:clr>
            <a:srgbClr val="A4A3A4"/>
          </p15:clr>
        </p15:guide>
        <p15:guide id="120" orient="horz" pos="4596" userDrawn="1">
          <p15:clr>
            <a:srgbClr val="A4A3A4"/>
          </p15:clr>
        </p15:guide>
        <p15:guide id="121" orient="horz" pos="3143" userDrawn="1">
          <p15:clr>
            <a:srgbClr val="A4A3A4"/>
          </p15:clr>
        </p15:guide>
        <p15:guide id="122" orient="horz" pos="2150" userDrawn="1">
          <p15:clr>
            <a:srgbClr val="A4A3A4"/>
          </p15:clr>
        </p15:guide>
        <p15:guide id="123" orient="horz" pos="4734" userDrawn="1">
          <p15:clr>
            <a:srgbClr val="A4A3A4"/>
          </p15:clr>
        </p15:guide>
        <p15:guide id="124" orient="horz" pos="3222" userDrawn="1">
          <p15:clr>
            <a:srgbClr val="A4A3A4"/>
          </p15:clr>
        </p15:guide>
        <p15:guide id="125" orient="horz" pos="3243" userDrawn="1">
          <p15:clr>
            <a:srgbClr val="A4A3A4"/>
          </p15:clr>
        </p15:guide>
        <p15:guide id="126" orient="horz" pos="3049" userDrawn="1">
          <p15:clr>
            <a:srgbClr val="A4A3A4"/>
          </p15:clr>
        </p15:guide>
        <p15:guide id="127" orient="horz" pos="2087" userDrawn="1">
          <p15:clr>
            <a:srgbClr val="A4A3A4"/>
          </p15:clr>
        </p15:guide>
        <p15:guide id="128" orient="horz" pos="4593" userDrawn="1">
          <p15:clr>
            <a:srgbClr val="A4A3A4"/>
          </p15:clr>
        </p15:guide>
        <p15:guide id="129" orient="horz" pos="3145" userDrawn="1">
          <p15:clr>
            <a:srgbClr val="A4A3A4"/>
          </p15:clr>
        </p15:guide>
        <p15:guide id="130" orient="horz" pos="4735" userDrawn="1">
          <p15:clr>
            <a:srgbClr val="A4A3A4"/>
          </p15:clr>
        </p15:guide>
        <p15:guide id="131" orient="horz" pos="4595" userDrawn="1">
          <p15:clr>
            <a:srgbClr val="A4A3A4"/>
          </p15:clr>
        </p15:guide>
        <p15:guide id="132" orient="horz" pos="3112" userDrawn="1">
          <p15:clr>
            <a:srgbClr val="A4A3A4"/>
          </p15:clr>
        </p15:guide>
        <p15:guide id="133" orient="horz" pos="4688" userDrawn="1">
          <p15:clr>
            <a:srgbClr val="A4A3A4"/>
          </p15:clr>
        </p15:guide>
        <p15:guide id="134" orient="horz" pos="3208" userDrawn="1">
          <p15:clr>
            <a:srgbClr val="A4A3A4"/>
          </p15:clr>
        </p15:guide>
        <p15:guide id="135" orient="horz" pos="3228" userDrawn="1">
          <p15:clr>
            <a:srgbClr val="A4A3A4"/>
          </p15:clr>
        </p15:guide>
        <p15:guide id="136" orient="horz" pos="3020" userDrawn="1">
          <p15:clr>
            <a:srgbClr val="A4A3A4"/>
          </p15:clr>
        </p15:guide>
        <p15:guide id="137" orient="horz" pos="3034" userDrawn="1">
          <p15:clr>
            <a:srgbClr val="A4A3A4"/>
          </p15:clr>
        </p15:guide>
        <p15:guide id="138" orient="horz" pos="2078" userDrawn="1">
          <p15:clr>
            <a:srgbClr val="A4A3A4"/>
          </p15:clr>
        </p15:guide>
        <p15:guide id="139" orient="horz" pos="4546" userDrawn="1">
          <p15:clr>
            <a:srgbClr val="A4A3A4"/>
          </p15:clr>
        </p15:guide>
        <p15:guide id="140" orient="horz" pos="4685" userDrawn="1">
          <p15:clr>
            <a:srgbClr val="A4A3A4"/>
          </p15:clr>
        </p15:guide>
        <p15:guide id="141" orient="horz" pos="3204" userDrawn="1">
          <p15:clr>
            <a:srgbClr val="A4A3A4"/>
          </p15:clr>
        </p15:guide>
        <p15:guide id="142" pos="2141" userDrawn="1">
          <p15:clr>
            <a:srgbClr val="A4A3A4"/>
          </p15:clr>
        </p15:guide>
        <p15:guide id="143" pos="3128" userDrawn="1">
          <p15:clr>
            <a:srgbClr val="A4A3A4"/>
          </p15:clr>
        </p15:guide>
        <p15:guide id="144" pos="1531" userDrawn="1">
          <p15:clr>
            <a:srgbClr val="A4A3A4"/>
          </p15:clr>
        </p15:guide>
        <p15:guide id="145" pos="2236" userDrawn="1">
          <p15:clr>
            <a:srgbClr val="A4A3A4"/>
          </p15:clr>
        </p15:guide>
        <p15:guide id="146" pos="2050" userDrawn="1">
          <p15:clr>
            <a:srgbClr val="A4A3A4"/>
          </p15:clr>
        </p15:guide>
        <p15:guide id="147" pos="2995" userDrawn="1">
          <p15:clr>
            <a:srgbClr val="A4A3A4"/>
          </p15:clr>
        </p15:guide>
        <p15:guide id="148" pos="14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Евгения Игоревна" initials="В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A"/>
    <a:srgbClr val="FF6699"/>
    <a:srgbClr val="7F7F7F"/>
    <a:srgbClr val="D74B88"/>
    <a:srgbClr val="BFBFBF"/>
    <a:srgbClr val="FFFF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8" autoAdjust="0"/>
    <p:restoredTop sz="92230" autoAdjust="0"/>
  </p:normalViewPr>
  <p:slideViewPr>
    <p:cSldViewPr snapToGrid="0" showGuides="1">
      <p:cViewPr>
        <p:scale>
          <a:sx n="70" d="100"/>
          <a:sy n="70" d="100"/>
        </p:scale>
        <p:origin x="-426" y="-72"/>
      </p:cViewPr>
      <p:guideLst>
        <p:guide orient="horz" pos="2137"/>
        <p:guide orient="horz" pos="935"/>
        <p:guide pos="2871"/>
        <p:guide pos="3143"/>
      </p:guideLst>
    </p:cSldViewPr>
  </p:slideViewPr>
  <p:outlineViewPr>
    <p:cViewPr>
      <p:scale>
        <a:sx n="33" d="100"/>
        <a:sy n="33" d="100"/>
      </p:scale>
      <p:origin x="0" y="35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 snapToGrid="0" showGuides="1">
      <p:cViewPr varScale="1">
        <p:scale>
          <a:sx n="64" d="100"/>
          <a:sy n="64" d="100"/>
        </p:scale>
        <p:origin x="-3444" y="-114"/>
      </p:cViewPr>
      <p:guideLst>
        <p:guide orient="horz" pos="3093"/>
        <p:guide orient="horz" pos="3109"/>
        <p:guide orient="horz" pos="2116"/>
        <p:guide orient="horz" pos="2127"/>
        <p:guide orient="horz" pos="4658"/>
        <p:guide orient="horz" pos="4683"/>
        <p:guide orient="horz" pos="3187"/>
        <p:guide orient="horz" pos="3207"/>
        <p:guide orient="horz" pos="3001"/>
        <p:guide orient="horz" pos="3015"/>
        <p:guide orient="horz" pos="2052"/>
        <p:guide orient="horz" pos="2064"/>
        <p:guide orient="horz" pos="4518"/>
        <p:guide orient="horz" pos="4542"/>
        <p:guide orient="horz" pos="3092"/>
        <p:guide orient="horz" pos="3094"/>
        <p:guide orient="horz" pos="3110"/>
        <p:guide orient="horz" pos="2117"/>
        <p:guide orient="horz" pos="2128"/>
        <p:guide orient="horz" pos="4660"/>
        <p:guide orient="horz" pos="4685"/>
        <p:guide orient="horz" pos="3189"/>
        <p:guide orient="horz" pos="3209"/>
        <p:guide orient="horz" pos="3002"/>
        <p:guide orient="horz" pos="3016"/>
        <p:guide orient="horz" pos="2053"/>
        <p:guide orient="horz" pos="2065"/>
        <p:guide orient="horz" pos="4520"/>
        <p:guide orient="horz" pos="4544"/>
        <p:guide orient="horz" pos="3091"/>
        <p:guide orient="horz" pos="3108"/>
        <p:guide orient="horz" pos="2126"/>
        <p:guide orient="horz" pos="4657"/>
        <p:guide orient="horz" pos="4681"/>
        <p:guide orient="horz" pos="3185"/>
        <p:guide orient="horz" pos="3206"/>
        <p:guide orient="horz" pos="2999"/>
        <p:guide orient="horz" pos="3014"/>
        <p:guide orient="horz" pos="2051"/>
        <p:guide orient="horz" pos="2063"/>
        <p:guide orient="horz" pos="4517"/>
        <p:guide orient="horz" pos="4541"/>
        <p:guide orient="horz" pos="4682"/>
        <p:guide orient="horz" pos="3188"/>
        <p:guide orient="horz" pos="4519"/>
        <p:guide orient="horz" pos="4543"/>
        <p:guide orient="horz" pos="3076"/>
        <p:guide orient="horz" pos="2104"/>
        <p:guide orient="horz" pos="2115"/>
        <p:guide orient="horz" pos="4633"/>
        <p:guide orient="horz" pos="3170"/>
        <p:guide orient="horz" pos="2985"/>
        <p:guide orient="horz" pos="2042"/>
        <p:guide orient="horz" pos="4493"/>
        <p:guide orient="horz" pos="3075"/>
        <p:guide orient="horz" pos="3077"/>
        <p:guide orient="horz" pos="2105"/>
        <p:guide orient="horz" pos="4635"/>
        <p:guide orient="horz" pos="3172"/>
        <p:guide orient="horz" pos="3191"/>
        <p:guide orient="horz" pos="2986"/>
        <p:guide orient="horz" pos="3000"/>
        <p:guide orient="horz" pos="2043"/>
        <p:guide orient="horz" pos="2054"/>
        <p:guide orient="horz" pos="4495"/>
        <p:guide orient="horz" pos="3074"/>
        <p:guide orient="horz" pos="2114"/>
        <p:guide orient="horz" pos="4632"/>
        <p:guide orient="horz" pos="4656"/>
        <p:guide orient="horz" pos="3168"/>
        <p:guide orient="horz" pos="2983"/>
        <p:guide orient="horz" pos="2998"/>
        <p:guide orient="horz" pos="2041"/>
        <p:guide orient="horz" pos="4492"/>
        <p:guide orient="horz" pos="3171"/>
        <p:guide orient="horz" pos="4494"/>
        <p:guide orient="horz" pos="3126"/>
        <p:guide orient="horz" pos="2139"/>
        <p:guide orient="horz" pos="4684"/>
        <p:guide orient="horz" pos="4709"/>
        <p:guide orient="horz" pos="3226"/>
        <p:guide orient="horz" pos="3018"/>
        <p:guide orient="horz" pos="3033"/>
        <p:guide orient="horz" pos="2076"/>
        <p:guide orient="horz" pos="4568"/>
        <p:guide orient="horz" pos="3111"/>
        <p:guide orient="horz" pos="3128"/>
        <p:guide orient="horz" pos="2129"/>
        <p:guide orient="horz" pos="2140"/>
        <p:guide orient="horz" pos="4686"/>
        <p:guide orient="horz" pos="4711"/>
        <p:guide orient="horz" pos="3208"/>
        <p:guide orient="horz" pos="3228"/>
        <p:guide orient="horz" pos="3019"/>
        <p:guide orient="horz" pos="3034"/>
        <p:guide orient="horz" pos="2077"/>
        <p:guide orient="horz" pos="4545"/>
        <p:guide orient="horz" pos="4570"/>
        <p:guide orient="horz" pos="3125"/>
        <p:guide orient="horz" pos="2138"/>
        <p:guide orient="horz" pos="4708"/>
        <p:guide orient="horz" pos="3204"/>
        <p:guide orient="horz" pos="3225"/>
        <p:guide orient="horz" pos="3032"/>
        <p:guide orient="horz" pos="2075"/>
        <p:guide orient="horz" pos="4567"/>
        <p:guide orient="horz" pos="3127"/>
        <p:guide orient="horz" pos="4569"/>
        <p:guide orient="horz" pos="3095"/>
        <p:guide orient="horz" pos="4662"/>
        <p:guide orient="horz" pos="3190"/>
        <p:guide orient="horz" pos="3210"/>
        <p:guide orient="horz" pos="3003"/>
        <p:guide orient="horz" pos="3017"/>
        <p:guide orient="horz" pos="2066"/>
        <p:guide orient="horz" pos="4521"/>
        <p:guide orient="horz" pos="4659"/>
        <p:guide orient="horz" pos="3186"/>
        <p:guide pos="2143"/>
        <p:guide pos="3130"/>
        <p:guide pos="1533"/>
        <p:guide pos="2238"/>
        <p:guide pos="2052"/>
        <p:guide pos="2997"/>
        <p:guide pos="1468"/>
        <p:guide pos="2142"/>
        <p:guide pos="3129"/>
        <p:guide pos="1532"/>
        <p:guide pos="2237"/>
        <p:guide pos="2051"/>
        <p:guide pos="2996"/>
        <p:guide pos="1467"/>
        <p:guide pos="2144"/>
        <p:guide pos="3131"/>
        <p:guide pos="1534"/>
        <p:guide pos="2239"/>
        <p:guide pos="2053"/>
        <p:guide pos="2998"/>
        <p:guide pos="1469"/>
        <p:guide pos="3128"/>
        <p:guide pos="1531"/>
        <p:guide pos="2236"/>
        <p:guide pos="2050"/>
        <p:guide pos="2995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6" y="4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281A29-9329-48C1-8AE1-2EE09069E34A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6" y="9377138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F977BF2-ED17-4F72-8220-00BB24B0B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9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6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E1FB25-AC94-4311-8405-98E030E3C7E8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6663"/>
            <a:ext cx="481012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694"/>
            <a:ext cx="5438140" cy="38868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6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888364-E983-4F71-A493-2D2BEFB94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02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72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49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30416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0421125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cap="none" baseline="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cap="none" baseline="0" dirty="0" smtClean="0">
                <a:solidFill>
                  <a:schemeClr val="bg1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/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59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77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2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7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6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5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00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1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4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6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76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281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804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9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1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_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704335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555750"/>
            <a:ext cx="4578350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555750"/>
            <a:ext cx="4562475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700" b="0" kern="1200" cap="all" baseline="0" dirty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A8A8D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70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523880"/>
            <a:ext cx="185221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baseline="0" dirty="0" smtClean="0">
                <a:solidFill>
                  <a:schemeClr val="tx1"/>
                </a:solidFill>
              </a:rPr>
              <a:t>ОТДЕЛЕНИЕ ЛИПЕЦК</a:t>
            </a:r>
            <a:endParaRPr lang="en-US" sz="80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120" r:id="rId2"/>
    <p:sldLayoutId id="2147492121" r:id="rId3"/>
    <p:sldLayoutId id="2147492122" r:id="rId4"/>
    <p:sldLayoutId id="2147492123" r:id="rId5"/>
    <p:sldLayoutId id="2147492124" r:id="rId6"/>
    <p:sldLayoutId id="2147492125" r:id="rId7"/>
    <p:sldLayoutId id="2147492126" r:id="rId8"/>
    <p:sldLayoutId id="2147492127" r:id="rId9"/>
    <p:sldLayoutId id="2147492128" r:id="rId10"/>
    <p:sldLayoutId id="2147492129" r:id="rId11"/>
    <p:sldLayoutId id="2147492130" r:id="rId12"/>
    <p:sldLayoutId id="2147492131" r:id="rId13"/>
    <p:sldLayoutId id="2147492132" r:id="rId14"/>
    <p:sldLayoutId id="2147492133" r:id="rId15"/>
    <p:sldLayoutId id="2147492134" r:id="rId16"/>
    <p:sldLayoutId id="2147492327" r:id="rId17"/>
    <p:sldLayoutId id="2147492135" r:id="rId18"/>
    <p:sldLayoutId id="2147492136" r:id="rId19"/>
    <p:sldLayoutId id="2147492137" r:id="rId20"/>
    <p:sldLayoutId id="2147492138" r:id="rId21"/>
    <p:sldLayoutId id="2147492139" r:id="rId22"/>
    <p:sldLayoutId id="2147492140" r:id="rId23"/>
    <p:sldLayoutId id="2147492141" r:id="rId24"/>
    <p:sldLayoutId id="2147492142" r:id="rId25"/>
    <p:sldLayoutId id="2147492143" r:id="rId26"/>
    <p:sldLayoutId id="2147492144" r:id="rId27"/>
    <p:sldLayoutId id="2147492145" r:id="rId28"/>
    <p:sldLayoutId id="2147492146" r:id="rId29"/>
    <p:sldLayoutId id="2147492147" r:id="rId30"/>
    <p:sldLayoutId id="2147492148" r:id="rId31"/>
    <p:sldLayoutId id="2147492149" r:id="rId32"/>
    <p:sldLayoutId id="2147492150" r:id="rId33"/>
    <p:sldLayoutId id="2147492151" r:id="rId34"/>
    <p:sldLayoutId id="2147492152" r:id="rId35"/>
    <p:sldLayoutId id="2147492153" r:id="rId36"/>
    <p:sldLayoutId id="2147492154" r:id="rId37"/>
    <p:sldLayoutId id="2147492155" r:id="rId38"/>
    <p:sldLayoutId id="2147492156" r:id="rId39"/>
    <p:sldLayoutId id="2147492036" r:id="rId40"/>
    <p:sldLayoutId id="2147492061" r:id="rId41"/>
    <p:sldLayoutId id="2147492040" r:id="rId42"/>
    <p:sldLayoutId id="2147492041" r:id="rId43"/>
    <p:sldLayoutId id="2147492066" r:id="rId44"/>
    <p:sldLayoutId id="2147492042" r:id="rId45"/>
    <p:sldLayoutId id="2147492043" r:id="rId46"/>
    <p:sldLayoutId id="2147492044" r:id="rId47"/>
    <p:sldLayoutId id="2147492045" r:id="rId48"/>
    <p:sldLayoutId id="2147492046" r:id="rId49"/>
    <p:sldLayoutId id="2147492047" r:id="rId50"/>
    <p:sldLayoutId id="2147492048" r:id="rId51"/>
    <p:sldLayoutId id="2147492049" r:id="rId52"/>
    <p:sldLayoutId id="2147492189" r:id="rId53"/>
    <p:sldLayoutId id="2147492050" r:id="rId54"/>
    <p:sldLayoutId id="2147492051" r:id="rId55"/>
    <p:sldLayoutId id="2147492052" r:id="rId56"/>
    <p:sldLayoutId id="2147492067" r:id="rId57"/>
    <p:sldLayoutId id="2147492053" r:id="rId58"/>
    <p:sldLayoutId id="2147492069" r:id="rId59"/>
    <p:sldLayoutId id="2147492068" r:id="rId60"/>
    <p:sldLayoutId id="2147492054" r:id="rId61"/>
    <p:sldLayoutId id="2147492056" r:id="rId62"/>
    <p:sldLayoutId id="2147492057" r:id="rId63"/>
    <p:sldLayoutId id="2147492058" r:id="rId64"/>
    <p:sldLayoutId id="2147492059" r:id="rId65"/>
    <p:sldLayoutId id="2147492060" r:id="rId66"/>
    <p:sldLayoutId id="2147492236" r:id="rId67"/>
    <p:sldLayoutId id="2147492278" r:id="rId68"/>
    <p:sldLayoutId id="2147492288" r:id="rId69"/>
    <p:sldLayoutId id="2147492287" r:id="rId70"/>
    <p:sldLayoutId id="2147492290" r:id="rId71"/>
    <p:sldLayoutId id="2147492291" r:id="rId72"/>
    <p:sldLayoutId id="2147492292" r:id="rId73"/>
    <p:sldLayoutId id="2147492293" r:id="rId74"/>
    <p:sldLayoutId id="2147492294" r:id="rId75"/>
    <p:sldLayoutId id="2147492295" r:id="rId76"/>
    <p:sldLayoutId id="2147492296" r:id="rId77"/>
    <p:sldLayoutId id="2147492297" r:id="rId78"/>
    <p:sldLayoutId id="2147492298" r:id="rId79"/>
    <p:sldLayoutId id="2147492299" r:id="rId80"/>
    <p:sldLayoutId id="2147492300" r:id="rId81"/>
    <p:sldLayoutId id="2147492301" r:id="rId82"/>
    <p:sldLayoutId id="2147492302" r:id="rId83"/>
    <p:sldLayoutId id="2147492303" r:id="rId84"/>
    <p:sldLayoutId id="2147492304" r:id="rId85"/>
    <p:sldLayoutId id="2147492305" r:id="rId86"/>
    <p:sldLayoutId id="2147492306" r:id="rId87"/>
    <p:sldLayoutId id="2147492317" r:id="rId88"/>
    <p:sldLayoutId id="2147492318" r:id="rId89"/>
    <p:sldLayoutId id="2147492319" r:id="rId90"/>
    <p:sldLayoutId id="2147492320" r:id="rId91"/>
    <p:sldLayoutId id="2147492329" r:id="rId92"/>
    <p:sldLayoutId id="2147492331" r:id="rId93"/>
    <p:sldLayoutId id="2147492333" r:id="rId94"/>
    <p:sldLayoutId id="2147492334" r:id="rId95"/>
    <p:sldLayoutId id="2147492335" r:id="rId9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0484" y="4451685"/>
            <a:ext cx="6187160" cy="1285155"/>
          </a:xfrm>
        </p:spPr>
        <p:txBody>
          <a:bodyPr>
            <a:noAutofit/>
          </a:bodyPr>
          <a:lstStyle/>
          <a:p>
            <a:pPr algn="r"/>
            <a:r>
              <a:rPr lang="ru-RU" sz="2500" b="1" dirty="0" smtClean="0"/>
              <a:t>МОНИТОРИНГ ДОСТУПНОСТИ РЫНКА ФИНАНСОВЫХ УСЛУГ В РЕГИОНЕ </a:t>
            </a:r>
            <a:endParaRPr lang="ru-RU" sz="2500" dirty="0"/>
          </a:p>
        </p:txBody>
      </p:sp>
      <p:pic>
        <p:nvPicPr>
          <p:cNvPr id="1026" name="Picture 2" descr="\\ML350\uso\Галушкин\CLIPART\personal-dev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0" y="1604210"/>
            <a:ext cx="3175908" cy="25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009" y="5943602"/>
            <a:ext cx="5710989" cy="609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cap="none" baseline="0" dirty="0" smtClean="0">
                <a:solidFill>
                  <a:schemeClr val="bg1"/>
                </a:solidFill>
              </a:rPr>
              <a:t>Ведущий экономист экономического отдела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Ракитина И.С.</a:t>
            </a:r>
            <a:endParaRPr lang="ru-RU" sz="2000" cap="none" baseline="0" dirty="0" smtClean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8627" y="48126"/>
            <a:ext cx="3500041" cy="1556084"/>
            <a:chOff x="3360821" y="-729916"/>
            <a:chExt cx="3500041" cy="1556084"/>
          </a:xfrm>
        </p:grpSpPr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821" y="-729916"/>
              <a:ext cx="3500041" cy="15560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4608160" y="205808"/>
              <a:ext cx="2161608" cy="532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Главное управление Центрального банка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Российской Федерации по Центральному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федеральному округу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Отделение по Липецкой области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" t="-1" r="13869" b="3089"/>
          <a:stretch/>
        </p:blipFill>
        <p:spPr>
          <a:xfrm>
            <a:off x="1" y="1604210"/>
            <a:ext cx="3738239" cy="2548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r="35305" b="30626"/>
          <a:stretch/>
        </p:blipFill>
        <p:spPr>
          <a:xfrm flipH="1">
            <a:off x="6914147" y="1604210"/>
            <a:ext cx="2991853" cy="25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404860" cy="648558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solidFill>
                  <a:srgbClr val="777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выборки субъектов </a:t>
            </a:r>
            <a:r>
              <a:rPr lang="ru-RU" sz="2000" b="1" dirty="0" smtClean="0">
                <a:solidFill>
                  <a:srgbClr val="777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r>
              <a:rPr lang="ru-RU" sz="2000" b="1" dirty="0">
                <a:solidFill>
                  <a:srgbClr val="777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777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b="1" cap="none" dirty="0" smtClean="0">
                <a:solidFill>
                  <a:srgbClr val="777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ипецкой области </a:t>
            </a:r>
            <a:endParaRPr lang="ru-RU" sz="20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05704"/>
              </p:ext>
            </p:extLst>
          </p:nvPr>
        </p:nvGraphicFramePr>
        <p:xfrm>
          <a:off x="423863" y="1168098"/>
          <a:ext cx="9211456" cy="311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4734"/>
                <a:gridCol w="3507653"/>
                <a:gridCol w="2459069"/>
              </a:tblGrid>
              <a:tr h="623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Наименование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Число субъектов МСП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Доля в выборке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</a:tr>
              <a:tr h="62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/>
                        </a:rPr>
                        <a:t>Микропредприятия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26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50%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</a:tr>
              <a:tr h="62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Малые предприятия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18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36%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</a:tr>
              <a:tr h="62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Средние предприятия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14%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</a:tr>
              <a:tr h="62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51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100%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678356" cy="648558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Структура источников финансирования, используемых</a:t>
            </a:r>
            <a:r>
              <a:rPr lang="en-US" sz="2100" b="1" cap="none" dirty="0" smtClean="0">
                <a:solidFill>
                  <a:srgbClr val="77777A"/>
                </a:solidFill>
              </a:rPr>
              <a:t> </a:t>
            </a:r>
            <a:r>
              <a:rPr lang="ru-RU" sz="2100" b="1" cap="none" dirty="0" smtClean="0">
                <a:solidFill>
                  <a:srgbClr val="77777A"/>
                </a:solidFill>
              </a:rPr>
              <a:t>субъектами МСП</a:t>
            </a:r>
            <a:endParaRPr lang="ru-RU" sz="2100" b="1" cap="none" dirty="0">
              <a:solidFill>
                <a:srgbClr val="7777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84654"/>
              </p:ext>
            </p:extLst>
          </p:nvPr>
        </p:nvGraphicFramePr>
        <p:xfrm>
          <a:off x="432657" y="968991"/>
          <a:ext cx="9077326" cy="555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Документ" r:id="rId5" imgW="9611252" imgH="6214226" progId="Word.Document.12">
                  <p:embed/>
                </p:oleObj>
              </mc:Choice>
              <mc:Fallback>
                <p:oleObj name="Документ" r:id="rId5" imgW="9611252" imgH="6214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657" y="968991"/>
                        <a:ext cx="9077326" cy="5557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0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946949"/>
            <a:ext cx="9073008" cy="53783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rgbClr val="77777A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254735" cy="648558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  <a:latin typeface="+mj-lt"/>
              </a:rPr>
              <a:t>Структура банковских кредитов субъектов </a:t>
            </a:r>
            <a:r>
              <a:rPr lang="ru-RU" sz="2100" b="1" dirty="0" smtClean="0">
                <a:solidFill>
                  <a:srgbClr val="77777A"/>
                </a:solidFill>
                <a:latin typeface="+mj-lt"/>
              </a:rPr>
              <a:t>МСП</a:t>
            </a:r>
            <a:endParaRPr lang="ru-RU" sz="2100" b="1" dirty="0">
              <a:solidFill>
                <a:srgbClr val="77777A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6575"/>
              </p:ext>
            </p:extLst>
          </p:nvPr>
        </p:nvGraphicFramePr>
        <p:xfrm>
          <a:off x="464024" y="982639"/>
          <a:ext cx="9045960" cy="562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Документ" r:id="rId5" imgW="9649409" imgH="6385168" progId="Word.Document.12">
                  <p:embed/>
                </p:oleObj>
              </mc:Choice>
              <mc:Fallback>
                <p:oleObj name="Документ" r:id="rId5" imgW="9649409" imgH="6385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4" y="982639"/>
                        <a:ext cx="9045960" cy="562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678356" cy="648558"/>
          </a:xfrm>
        </p:spPr>
        <p:txBody>
          <a:bodyPr>
            <a:no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Виды финансовых услуг, которые предоставлялись банками субъектам </a:t>
            </a:r>
            <a:r>
              <a:rPr lang="ru-RU" sz="2100" b="1" dirty="0" smtClean="0">
                <a:solidFill>
                  <a:srgbClr val="77777A"/>
                </a:solidFill>
              </a:rPr>
              <a:t>МСП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45480"/>
              </p:ext>
            </p:extLst>
          </p:nvPr>
        </p:nvGraphicFramePr>
        <p:xfrm>
          <a:off x="344487" y="955343"/>
          <a:ext cx="9359071" cy="563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Документ" r:id="rId5" imgW="9611252" imgH="5925134" progId="Word.Document.12">
                  <p:embed/>
                </p:oleObj>
              </mc:Choice>
              <mc:Fallback>
                <p:oleObj name="Документ" r:id="rId5" imgW="9611252" imgH="5925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87" y="955343"/>
                        <a:ext cx="9359071" cy="5633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1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473099" cy="648558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Уровень востребованности финансовых услуг субъектами </a:t>
            </a:r>
            <a:r>
              <a:rPr lang="ru-RU" sz="2100" b="1" dirty="0" smtClean="0">
                <a:solidFill>
                  <a:srgbClr val="77777A"/>
                </a:solidFill>
              </a:rPr>
              <a:t>МСП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35902"/>
              </p:ext>
            </p:extLst>
          </p:nvPr>
        </p:nvGraphicFramePr>
        <p:xfrm>
          <a:off x="534794" y="851415"/>
          <a:ext cx="8882702" cy="575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Документ" r:id="rId5" imgW="9714924" imgH="6138452" progId="Word.Document.12">
                  <p:embed/>
                </p:oleObj>
              </mc:Choice>
              <mc:Fallback>
                <p:oleObj name="Документ" r:id="rId5" imgW="9714924" imgH="6138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794" y="851415"/>
                        <a:ext cx="8882702" cy="5753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7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568633" cy="648558"/>
          </a:xfrm>
        </p:spPr>
        <p:txBody>
          <a:bodyPr>
            <a:no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Уровень удовлетворенности качеством оказанных финансовых услуг субъектам МСП</a:t>
            </a:r>
            <a:endParaRPr lang="ru-RU" sz="21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63754"/>
              </p:ext>
            </p:extLst>
          </p:nvPr>
        </p:nvGraphicFramePr>
        <p:xfrm>
          <a:off x="344487" y="968991"/>
          <a:ext cx="9073009" cy="562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Документ" r:id="rId5" imgW="9695845" imgH="6385168" progId="Word.Document.12">
                  <p:embed/>
                </p:oleObj>
              </mc:Choice>
              <mc:Fallback>
                <p:oleObj name="Документ" r:id="rId5" imgW="9695845" imgH="6385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87" y="968991"/>
                        <a:ext cx="9073009" cy="562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6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582281" cy="648558"/>
          </a:xfrm>
        </p:spPr>
        <p:txBody>
          <a:bodyPr>
            <a:no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Уровень использования услуг добровольного страхования субъектами МСП</a:t>
            </a:r>
            <a:endParaRPr lang="ru-RU" sz="21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58086"/>
              </p:ext>
            </p:extLst>
          </p:nvPr>
        </p:nvGraphicFramePr>
        <p:xfrm>
          <a:off x="344488" y="955343"/>
          <a:ext cx="9165495" cy="551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Документ" r:id="rId5" imgW="9971224" imgH="6651276" progId="Word.Document.12">
                  <p:embed/>
                </p:oleObj>
              </mc:Choice>
              <mc:Fallback>
                <p:oleObj name="Документ" r:id="rId5" imgW="9971224" imgH="6651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88" y="955343"/>
                        <a:ext cx="9165495" cy="5519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3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09550"/>
            <a:ext cx="6678356" cy="648558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rgbClr val="77777A"/>
                </a:solidFill>
              </a:rPr>
              <a:t>Уровень удовлетворенности инфраструктурой субъектов МСП</a:t>
            </a:r>
            <a:endParaRPr lang="ru-RU" sz="21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37402"/>
              </p:ext>
            </p:extLst>
          </p:nvPr>
        </p:nvGraphicFramePr>
        <p:xfrm>
          <a:off x="344488" y="982639"/>
          <a:ext cx="9304479" cy="560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Документ" r:id="rId5" imgW="9611252" imgH="6081351" progId="Word.Document.12">
                  <p:embed/>
                </p:oleObj>
              </mc:Choice>
              <mc:Fallback>
                <p:oleObj name="Документ" r:id="rId5" imgW="9611252" imgH="6081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88" y="982639"/>
                        <a:ext cx="9304479" cy="5606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4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 от ОЮВ</Template>
  <TotalTime>6015</TotalTime>
  <Words>197</Words>
  <Application>Microsoft Office PowerPoint</Application>
  <PresentationFormat>Лист A4 (210x297 мм)</PresentationFormat>
  <Paragraphs>64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БР от ОЮВ</vt:lpstr>
      <vt:lpstr>Документ</vt:lpstr>
      <vt:lpstr>МОНИТОРИНГ ДОСТУПНОСТИ РЫНКА ФИНАНСОВЫХ УСЛУГ В РЕГИОНЕ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Central Bank of Russian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Ачкасов Юрий Константинович</dc:creator>
  <cp:lastModifiedBy>u2051n1</cp:lastModifiedBy>
  <cp:revision>686</cp:revision>
  <cp:lastPrinted>2018-12-10T10:13:56Z</cp:lastPrinted>
  <dcterms:created xsi:type="dcterms:W3CDTF">2018-10-03T14:32:58Z</dcterms:created>
  <dcterms:modified xsi:type="dcterms:W3CDTF">2019-01-09T14:48:12Z</dcterms:modified>
</cp:coreProperties>
</file>