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83" r:id="rId2"/>
    <p:sldId id="284" r:id="rId3"/>
    <p:sldId id="286" r:id="rId4"/>
    <p:sldId id="287" r:id="rId5"/>
    <p:sldId id="288" r:id="rId6"/>
    <p:sldId id="289" r:id="rId7"/>
    <p:sldId id="290" r:id="rId8"/>
    <p:sldId id="291" r:id="rId9"/>
    <p:sldId id="277" r:id="rId10"/>
    <p:sldId id="278" r:id="rId11"/>
    <p:sldId id="268" r:id="rId12"/>
    <p:sldId id="264" r:id="rId13"/>
    <p:sldId id="285" r:id="rId14"/>
    <p:sldId id="263" r:id="rId15"/>
    <p:sldId id="280" r:id="rId16"/>
    <p:sldId id="266" r:id="rId17"/>
    <p:sldId id="262" r:id="rId18"/>
    <p:sldId id="265" r:id="rId19"/>
    <p:sldId id="269" r:id="rId20"/>
    <p:sldId id="270" r:id="rId21"/>
    <p:sldId id="271" r:id="rId22"/>
    <p:sldId id="272" r:id="rId23"/>
    <p:sldId id="273" r:id="rId24"/>
    <p:sldId id="274" r:id="rId25"/>
    <p:sldId id="281" r:id="rId26"/>
    <p:sldId id="282" r:id="rId2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CCCC"/>
    <a:srgbClr val="33CC33"/>
    <a:srgbClr val="FF99FF"/>
    <a:srgbClr val="FFFFFF"/>
    <a:srgbClr val="6666FF"/>
    <a:srgbClr val="FF0000"/>
    <a:srgbClr val="A5BC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797" autoAdjust="0"/>
  </p:normalViewPr>
  <p:slideViewPr>
    <p:cSldViewPr>
      <p:cViewPr>
        <p:scale>
          <a:sx n="75" d="100"/>
          <a:sy n="75" d="100"/>
        </p:scale>
        <p:origin x="-171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2" tIns="46127" rIns="92252" bIns="46127" numCol="1" anchor="t" anchorCtr="0" compatLnSpc="1">
            <a:prstTxWarp prst="textNoShape">
              <a:avLst/>
            </a:prstTxWarp>
          </a:bodyPr>
          <a:lstStyle>
            <a:lvl1pPr defTabSz="921120">
              <a:defRPr sz="1200" b="1"/>
            </a:lvl1pPr>
          </a:lstStyle>
          <a:p>
            <a:endParaRPr lang="ru-RU" alt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02" y="0"/>
            <a:ext cx="2945873" cy="49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2" tIns="46127" rIns="92252" bIns="46127" numCol="1" anchor="t" anchorCtr="0" compatLnSpc="1">
            <a:prstTxWarp prst="textNoShape">
              <a:avLst/>
            </a:prstTxWarp>
          </a:bodyPr>
          <a:lstStyle>
            <a:lvl1pPr algn="r" defTabSz="921120">
              <a:defRPr sz="1200" b="1"/>
            </a:lvl1pPr>
          </a:lstStyle>
          <a:p>
            <a:endParaRPr lang="ru-RU" alt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454"/>
            <a:ext cx="2945873" cy="49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2" tIns="46127" rIns="92252" bIns="46127" numCol="1" anchor="b" anchorCtr="0" compatLnSpc="1">
            <a:prstTxWarp prst="textNoShape">
              <a:avLst/>
            </a:prstTxWarp>
          </a:bodyPr>
          <a:lstStyle>
            <a:lvl1pPr defTabSz="921120">
              <a:defRPr sz="1200" b="1"/>
            </a:lvl1pPr>
          </a:lstStyle>
          <a:p>
            <a:endParaRPr lang="ru-RU" alt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02" y="9432454"/>
            <a:ext cx="2945873" cy="49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2" tIns="46127" rIns="92252" bIns="46127" numCol="1" anchor="b" anchorCtr="0" compatLnSpc="1">
            <a:prstTxWarp prst="textNoShape">
              <a:avLst/>
            </a:prstTxWarp>
          </a:bodyPr>
          <a:lstStyle>
            <a:lvl1pPr algn="r" defTabSz="921120">
              <a:defRPr sz="1200" b="1"/>
            </a:lvl1pPr>
          </a:lstStyle>
          <a:p>
            <a:fld id="{11AF9354-D010-4B4B-99F3-AEB09A6765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14833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2" tIns="46127" rIns="92252" bIns="46127" numCol="1" anchor="t" anchorCtr="0" compatLnSpc="1">
            <a:prstTxWarp prst="textNoShape">
              <a:avLst/>
            </a:prstTxWarp>
          </a:bodyPr>
          <a:lstStyle>
            <a:lvl1pPr defTabSz="921120">
              <a:defRPr sz="120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97" y="0"/>
            <a:ext cx="2945873" cy="49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2" tIns="46127" rIns="92252" bIns="46127" numCol="1" anchor="t" anchorCtr="0" compatLnSpc="1">
            <a:prstTxWarp prst="textNoShape">
              <a:avLst/>
            </a:prstTxWarp>
          </a:bodyPr>
          <a:lstStyle>
            <a:lvl1pPr algn="r" defTabSz="921120">
              <a:defRPr sz="120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7" y="4716228"/>
            <a:ext cx="5438783" cy="446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2" tIns="46127" rIns="92252" bIns="46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855"/>
            <a:ext cx="2945873" cy="49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2" tIns="46127" rIns="92252" bIns="46127" numCol="1" anchor="b" anchorCtr="0" compatLnSpc="1">
            <a:prstTxWarp prst="textNoShape">
              <a:avLst/>
            </a:prstTxWarp>
          </a:bodyPr>
          <a:lstStyle>
            <a:lvl1pPr defTabSz="921120">
              <a:defRPr sz="120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97" y="9430855"/>
            <a:ext cx="2945873" cy="49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2" tIns="46127" rIns="92252" bIns="46127" numCol="1" anchor="b" anchorCtr="0" compatLnSpc="1">
            <a:prstTxWarp prst="textNoShape">
              <a:avLst/>
            </a:prstTxWarp>
          </a:bodyPr>
          <a:lstStyle>
            <a:lvl1pPr algn="r" defTabSz="921120">
              <a:defRPr sz="1200">
                <a:latin typeface="Times New Roman" pitchFamily="18" charset="0"/>
              </a:defRPr>
            </a:lvl1pPr>
          </a:lstStyle>
          <a:p>
            <a:fld id="{B5539434-6700-4227-8ADD-F585B959D8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4283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99575-1B28-45FA-BF25-2B3CB5539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9074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56F54-1CD1-4346-9E16-01AA2E2971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8251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61928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6192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ED561-6633-43D2-A1BE-EB563618FD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1872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8064500" cy="8651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79388" y="1125538"/>
            <a:ext cx="8785225" cy="518318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133600" cy="268287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268287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53188"/>
            <a:ext cx="2133600" cy="268287"/>
          </a:xfrm>
        </p:spPr>
        <p:txBody>
          <a:bodyPr/>
          <a:lstStyle>
            <a:lvl1pPr>
              <a:defRPr/>
            </a:lvl1pPr>
          </a:lstStyle>
          <a:p>
            <a:fld id="{C04E4C2B-CC63-43BE-B52F-B4AB813C31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3937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C9641-8DC5-4FA5-A9C0-3FB2F54628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03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0687F-1F63-4CEB-BEE3-37CD57E36D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0320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316412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316413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91366-3570-4BBA-9BAD-0DDCAEB375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7136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11A4B-F848-460E-BB50-F846CA6928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3832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9C0A4-F29C-4EEB-8C6B-5C43B03F79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5043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9643B-DF51-4C39-9B4B-F161DD1B2A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7502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B1F5A-933E-4F5F-B5F3-EFCDF8D80E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3735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EF3D6-E9B4-452B-9F28-1ECEBCE725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3620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15888"/>
            <a:ext cx="80645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8785225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68FAF5-80B2-4F0A-BFCB-640DD0E1E2AA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550862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исполнения консолидированных местных бюджетов  по налоговым и неналоговым доходам в 2018 года </a:t>
            </a: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0287"/>
            <a:ext cx="8785225" cy="49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69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МОБИЛИЗАЦИИ НАЛОГОВЫХ И НЕНАЛОГОВЫХ ДОХОДОВ ЗА </a:t>
            </a:r>
            <a:r>
              <a:rPr lang="ru-RU" dirty="0" smtClean="0"/>
              <a:t>201</a:t>
            </a:r>
            <a:r>
              <a:rPr lang="en-US" dirty="0" smtClean="0"/>
              <a:t>6</a:t>
            </a:r>
            <a:r>
              <a:rPr lang="ru-RU" dirty="0" smtClean="0"/>
              <a:t> </a:t>
            </a:r>
            <a:r>
              <a:rPr lang="ru-RU" dirty="0"/>
              <a:t>- 2018гг..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6895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994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параметры прогноза социально-экономического развития Липецкой области на 2019 год и на плановый период 2020 и 2021 годов.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2537536"/>
              </p:ext>
            </p:extLst>
          </p:nvPr>
        </p:nvGraphicFramePr>
        <p:xfrm>
          <a:off x="251519" y="1196752"/>
          <a:ext cx="8568953" cy="5183186"/>
        </p:xfrm>
        <a:graphic>
          <a:graphicData uri="http://schemas.openxmlformats.org/drawingml/2006/table">
            <a:tbl>
              <a:tblPr/>
              <a:tblGrid>
                <a:gridCol w="2691991"/>
                <a:gridCol w="564986"/>
                <a:gridCol w="1354305"/>
                <a:gridCol w="1318300"/>
                <a:gridCol w="1321071"/>
                <a:gridCol w="1318300"/>
              </a:tblGrid>
              <a:tr h="2937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mbria"/>
                        </a:rPr>
                        <a:t>Наименование показателя</a:t>
                      </a:r>
                    </a:p>
                  </a:txBody>
                  <a:tcPr marL="7344" marR="7344" marT="7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mbria"/>
                        </a:rPr>
                        <a:t>Ед. изм.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mbria"/>
                        </a:rPr>
                        <a:t>Значение показателя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mbria"/>
                        </a:rPr>
                        <a:t>2018 год                                              (оценка)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mbria"/>
                        </a:rPr>
                        <a:t>2019 год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mbria"/>
                        </a:rPr>
                        <a:t>2020 год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mbria"/>
                        </a:rPr>
                        <a:t>2021 год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69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Cambria"/>
                        </a:rPr>
                        <a:t>Уровень инфляции </a:t>
                      </a:r>
                    </a:p>
                  </a:txBody>
                  <a:tcPr marL="7344" marR="7344" marT="7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103,5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104,0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104,0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104,0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622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Cambria"/>
                        </a:rPr>
                        <a:t>Темп роста ВРП (индекс физического объема ВРП)</a:t>
                      </a:r>
                    </a:p>
                  </a:txBody>
                  <a:tcPr marL="7344" marR="7344" marT="7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101,5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102,0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102,1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102,2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8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Фонд заработной платы</a:t>
                      </a:r>
                    </a:p>
                  </a:txBody>
                  <a:tcPr marL="7344" marR="7344" marT="7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Cambria"/>
                        </a:rPr>
                        <a:t>млрд. руб.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139,3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151,0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163,6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mbria"/>
                        </a:rPr>
                        <a:t>177,2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17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>
                          <a:effectLst/>
                          <a:latin typeface="Cambria"/>
                        </a:rPr>
                        <a:t>Темп роста</a:t>
                      </a:r>
                    </a:p>
                  </a:txBody>
                  <a:tcPr marL="7344" marR="7344" marT="7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Cambria"/>
                        </a:rPr>
                        <a:t>110,3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Cambria"/>
                        </a:rPr>
                        <a:t>108,4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Cambria"/>
                        </a:rPr>
                        <a:t>108,3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Cambria"/>
                        </a:rPr>
                        <a:t>108,3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65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Cambria"/>
                        </a:rPr>
                        <a:t>Налогооблагаемая прибыль</a:t>
                      </a:r>
                    </a:p>
                  </a:txBody>
                  <a:tcPr marL="7344" marR="7344" marT="7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Cambria"/>
                        </a:rPr>
                        <a:t>млрд.  руб.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107,3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111,3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115,6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mbria"/>
                        </a:rPr>
                        <a:t>120,2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68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>
                          <a:effectLst/>
                          <a:latin typeface="Cambria"/>
                        </a:rPr>
                        <a:t>Темп роста</a:t>
                      </a:r>
                    </a:p>
                  </a:txBody>
                  <a:tcPr marL="7344" marR="7344" marT="7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Cambria"/>
                        </a:rPr>
                        <a:t>105,2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Cambria"/>
                        </a:rPr>
                        <a:t>103,8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Cambria"/>
                        </a:rPr>
                        <a:t>103,9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Cambria"/>
                        </a:rPr>
                        <a:t>103,9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Cambria"/>
                        </a:rPr>
                        <a:t>Объем налоговых и неналоговых доходов консолидированного бюджета</a:t>
                      </a:r>
                      <a:r>
                        <a:rPr lang="ru-RU" sz="1400" b="1" i="1" u="none" strike="noStrike" dirty="0">
                          <a:effectLst/>
                          <a:latin typeface="Cambria"/>
                        </a:rPr>
                        <a:t> ( без разовых)</a:t>
                      </a:r>
                      <a:endParaRPr lang="ru-RU" sz="1400" b="1" i="0" u="none" strike="noStrike" dirty="0">
                        <a:effectLst/>
                        <a:latin typeface="Cambria"/>
                      </a:endParaRPr>
                    </a:p>
                  </a:txBody>
                  <a:tcPr marL="7344" marR="7344" marT="7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Cambria"/>
                        </a:rPr>
                        <a:t>млрд.  руб.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54,3                   </a:t>
                      </a:r>
                      <a:r>
                        <a:rPr lang="ru-RU" sz="1400" b="1" i="1" u="none" strike="noStrike">
                          <a:effectLst/>
                          <a:latin typeface="Cambria"/>
                        </a:rPr>
                        <a:t>(53,2)</a:t>
                      </a:r>
                      <a:endParaRPr lang="ru-RU" sz="1400" b="1" i="0" u="none" strike="noStrike">
                        <a:effectLst/>
                        <a:latin typeface="Cambria"/>
                      </a:endParaRP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55,4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57,9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mbria"/>
                        </a:rPr>
                        <a:t>60,6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434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 dirty="0">
                          <a:effectLst/>
                          <a:latin typeface="Cambria"/>
                        </a:rPr>
                        <a:t>Темп роста</a:t>
                      </a:r>
                    </a:p>
                  </a:txBody>
                  <a:tcPr marL="7344" marR="7344" marT="7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Cambria"/>
                        </a:rPr>
                        <a:t>100,3                (105,1)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Cambria"/>
                        </a:rPr>
                        <a:t>102,1                              (104,2) 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Cambria"/>
                        </a:rPr>
                        <a:t>104,5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Cambria"/>
                        </a:rPr>
                        <a:t>104,6</a:t>
                      </a:r>
                    </a:p>
                  </a:txBody>
                  <a:tcPr marL="7344" marR="7344" marT="7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0656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15888"/>
            <a:ext cx="7704980" cy="1008856"/>
          </a:xfrm>
        </p:spPr>
        <p:txBody>
          <a:bodyPr/>
          <a:lstStyle/>
          <a:p>
            <a:r>
              <a:rPr lang="ru-RU" dirty="0"/>
              <a:t>МЕРЫ НАЛОГОВОЙ ПОЛИТИКИ, </a:t>
            </a:r>
            <a:br>
              <a:rPr lang="ru-RU" dirty="0"/>
            </a:br>
            <a:r>
              <a:rPr lang="ru-RU" dirty="0"/>
              <a:t>ПЛАНИРУЕМЫЕ К РЕАЛИЗАЦИИ С 2019 </a:t>
            </a:r>
            <a:r>
              <a:rPr lang="ru-RU" dirty="0" smtClean="0"/>
              <a:t>ГОДА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(проект федерального закона) 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045291"/>
              </p:ext>
            </p:extLst>
          </p:nvPr>
        </p:nvGraphicFramePr>
        <p:xfrm>
          <a:off x="406401" y="1321595"/>
          <a:ext cx="8331199" cy="4167419"/>
        </p:xfrm>
        <a:graphic>
          <a:graphicData uri="http://schemas.openxmlformats.org/drawingml/2006/table">
            <a:tbl>
              <a:tblPr/>
              <a:tblGrid>
                <a:gridCol w="4086285"/>
                <a:gridCol w="180837"/>
                <a:gridCol w="4064077"/>
              </a:tblGrid>
              <a:tr h="59845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 Cyr"/>
                        </a:rPr>
                        <a:t>Налог на прибыль организаций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536">
                <a:tc gridSpan="3"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5846">
                <a:tc gridSpan="3">
                  <a:txBody>
                    <a:bodyPr/>
                    <a:lstStyle/>
                    <a:p>
                      <a:pPr algn="just" fontAlgn="auto"/>
                      <a:r>
                        <a:rPr lang="ru-RU" sz="2000" b="1" i="0" u="none" strike="noStrike">
                          <a:effectLst/>
                          <a:latin typeface="Arial Cyr"/>
                        </a:rPr>
                        <a:t>Продление централизации одного процента налога на прибыль организаций в федеральный бюджет  до 2024 года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517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8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8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8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246272">
                <a:tc gridSpan="3">
                  <a:txBody>
                    <a:bodyPr/>
                    <a:lstStyle/>
                    <a:p>
                      <a:pPr algn="just" fontAlgn="auto"/>
                      <a:r>
                        <a:rPr lang="ru-RU" sz="2000" b="1" i="0" u="none" strike="noStrike" dirty="0">
                          <a:effectLst/>
                          <a:latin typeface="Arial Cyr"/>
                        </a:rPr>
                        <a:t>Отмена безусловного права субъектов Российской Федерации на снижение базовой ставки налога на прибыль, зачисляемого в региональные бюджеты, на 4,5 процентных пункта для отдельных категорий налогоплательщиков (установленные пониженные налоговые ставки подлежат применению до даты окончания срока их действия, но не позднее 1 января 2022 года)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8228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15888"/>
            <a:ext cx="7704980" cy="1008856"/>
          </a:xfrm>
        </p:spPr>
        <p:txBody>
          <a:bodyPr/>
          <a:lstStyle/>
          <a:p>
            <a:r>
              <a:rPr lang="ru-RU" dirty="0"/>
              <a:t>МЕРЫ НАЛОГОВОЙ ПОЛИТИКИ, </a:t>
            </a:r>
            <a:br>
              <a:rPr lang="ru-RU" dirty="0"/>
            </a:br>
            <a:r>
              <a:rPr lang="ru-RU" dirty="0"/>
              <a:t>ПЛАНИРУЕМЫЕ К РЕАЛИЗАЦИИ С 2019 </a:t>
            </a:r>
            <a:r>
              <a:rPr lang="ru-RU" dirty="0" smtClean="0"/>
              <a:t>ГОДА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FF"/>
                </a:solidFill>
              </a:rPr>
              <a:t>  (региональное законодательство)	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8721985"/>
              </p:ext>
            </p:extLst>
          </p:nvPr>
        </p:nvGraphicFramePr>
        <p:xfrm>
          <a:off x="323527" y="1118419"/>
          <a:ext cx="8424937" cy="5197425"/>
        </p:xfrm>
        <a:graphic>
          <a:graphicData uri="http://schemas.openxmlformats.org/drawingml/2006/table">
            <a:tbl>
              <a:tblPr/>
              <a:tblGrid>
                <a:gridCol w="4023477"/>
                <a:gridCol w="178058"/>
                <a:gridCol w="4223402"/>
              </a:tblGrid>
              <a:tr h="4438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effectLst/>
                          <a:latin typeface="Arial Cyr"/>
                        </a:rPr>
                        <a:t>Налог на прибыль организаций</a:t>
                      </a:r>
                    </a:p>
                  </a:txBody>
                  <a:tcPr marL="8219" marR="8219" marT="82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242">
                <a:tc gridSpan="3">
                  <a:txBody>
                    <a:bodyPr/>
                    <a:lstStyle/>
                    <a:p>
                      <a:pPr algn="ctr" fontAlgn="ctr"/>
                      <a:endParaRPr lang="ru-RU" sz="1700" b="1" i="0" u="none" strike="noStrike">
                        <a:effectLst/>
                        <a:latin typeface="Arial Cyr"/>
                      </a:endParaRPr>
                    </a:p>
                  </a:txBody>
                  <a:tcPr marL="8219" marR="8219" marT="82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2090">
                <a:tc gridSpan="3">
                  <a:txBody>
                    <a:bodyPr/>
                    <a:lstStyle/>
                    <a:p>
                      <a:pPr algn="ctr" fontAlgn="auto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Реализация полномочий по установлению пониженной налоговой ставки налога на прибыль, зачисляемого в бюджет субъекта, для инвесторов - участников региональных инвестиционных проектов (РИП) и специальных инвестиционных контрактов (СПИК) 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40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526045">
                <a:tc gridSpan="3">
                  <a:txBody>
                    <a:bodyPr/>
                    <a:lstStyle/>
                    <a:p>
                      <a:pPr algn="just" fontAlgn="auto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– для участников РИП понижение размера ставки налога на прибыль до 10 процентов;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242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7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7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7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517826">
                <a:tc gridSpan="3">
                  <a:txBody>
                    <a:bodyPr/>
                    <a:lstStyle/>
                    <a:p>
                      <a:pPr algn="just" fontAlgn="auto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– для участников СПИК, заключенных от имени Российской Федерации, понижение размера ставки налога на прибыль до 0 процентов;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40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789067">
                <a:tc gridSpan="3">
                  <a:txBody>
                    <a:bodyPr/>
                    <a:lstStyle/>
                    <a:p>
                      <a:pPr algn="just" fontAlgn="auto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– для участников СПИК, заключенных от имени Липецкой области, понижение размера ставки налога на прибыль организаций на 4,5 процентных пункта.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1945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ru-RU" sz="1400" b="0" i="1" u="none" strike="noStrike" dirty="0">
                          <a:effectLst/>
                          <a:latin typeface="Arial Cyr"/>
                        </a:rPr>
                        <a:t>(проект закона Липецкой области «О внесении изменений в статью 2 Закона Липецкой области «О применении пониженной налоговой ставки налога на прибыль организаций, подлежащего зачислению в областной бюджет»)</a:t>
                      </a:r>
                    </a:p>
                  </a:txBody>
                  <a:tcPr marL="8219" marR="8219" marT="82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971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15888"/>
            <a:ext cx="7704980" cy="1008856"/>
          </a:xfrm>
        </p:spPr>
        <p:txBody>
          <a:bodyPr/>
          <a:lstStyle/>
          <a:p>
            <a:r>
              <a:rPr lang="ru-RU" dirty="0"/>
              <a:t>МЕРЫ НАЛОГОВОЙ ПОЛИТИКИ, </a:t>
            </a:r>
            <a:br>
              <a:rPr lang="ru-RU" dirty="0"/>
            </a:br>
            <a:r>
              <a:rPr lang="ru-RU" dirty="0"/>
              <a:t>ПЛАНИРУЕМЫЕ К РЕАЛИЗАЦИИ С 2019 </a:t>
            </a:r>
            <a:r>
              <a:rPr lang="ru-RU" dirty="0" smtClean="0"/>
              <a:t>ГОДА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FF"/>
                </a:solidFill>
              </a:rPr>
              <a:t>  (региональное законодательство)	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8128843"/>
              </p:ext>
            </p:extLst>
          </p:nvPr>
        </p:nvGraphicFramePr>
        <p:xfrm>
          <a:off x="374651" y="1303496"/>
          <a:ext cx="8229797" cy="4796884"/>
        </p:xfrm>
        <a:graphic>
          <a:graphicData uri="http://schemas.openxmlformats.org/drawingml/2006/table">
            <a:tbl>
              <a:tblPr/>
              <a:tblGrid>
                <a:gridCol w="4007553"/>
                <a:gridCol w="177353"/>
                <a:gridCol w="4044891"/>
              </a:tblGrid>
              <a:tr h="5859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 Cyr"/>
                        </a:rPr>
                        <a:t>Налог на прибыль организаций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885">
                <a:tc gridSpan="3"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675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 Cyr"/>
                        </a:rPr>
                        <a:t>Реализация полномочий субъекта Российской Федерации по предоставлению организациям права на инвестиционный налоговый вычет по налогу на прибыль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642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800" b="1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8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8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928018">
                <a:tc gridSpan="3">
                  <a:txBody>
                    <a:bodyPr/>
                    <a:lstStyle/>
                    <a:p>
                      <a:pPr algn="just" fontAlgn="auto"/>
                      <a:r>
                        <a:rPr lang="ru-RU" sz="1800" b="1" i="0" u="none" strike="noStrike" dirty="0">
                          <a:effectLst/>
                          <a:latin typeface="Arial Cyr"/>
                        </a:rPr>
                        <a:t>Инвестиционный налоговый вычет позволяет единовременно уменьшить налог на прибыль на расходы по приобретению, достройке, дооборудованию и другие подобные расходы (кроме расходов на ликвидацию) по категориям основных средств 3 - 7 амортизационных групп (т.е. по объектам сроком полезного использования от 3 лет до 20 лет включительно)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885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20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20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20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453651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ru-RU" sz="1600" b="0" i="1" u="none" strike="noStrike" dirty="0">
                          <a:effectLst/>
                          <a:latin typeface="Arial Cyr"/>
                        </a:rPr>
                        <a:t>(проект закона Липецкой области «Об инвестиционном налоговом вычете")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250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15888"/>
            <a:ext cx="7704980" cy="1008856"/>
          </a:xfrm>
        </p:spPr>
        <p:txBody>
          <a:bodyPr/>
          <a:lstStyle/>
          <a:p>
            <a:r>
              <a:rPr lang="ru-RU" dirty="0"/>
              <a:t>МЕРЫ НАЛОГОВОЙ ПОЛИТИКИ, </a:t>
            </a:r>
            <a:br>
              <a:rPr lang="ru-RU" dirty="0"/>
            </a:br>
            <a:r>
              <a:rPr lang="ru-RU" dirty="0"/>
              <a:t>ПЛАНИРУЕМЫЕ К РЕАЛИЗАЦИИ С 2019 </a:t>
            </a:r>
            <a:r>
              <a:rPr lang="ru-RU" dirty="0" smtClean="0"/>
              <a:t>ГОДА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(проект федерального закона) 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5538"/>
            <a:ext cx="8496943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7319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15888"/>
            <a:ext cx="7704980" cy="1008856"/>
          </a:xfrm>
        </p:spPr>
        <p:txBody>
          <a:bodyPr/>
          <a:lstStyle/>
          <a:p>
            <a:r>
              <a:rPr lang="ru-RU" dirty="0"/>
              <a:t>МЕРЫ НАЛОГОВОЙ ПОЛИТИКИ, </a:t>
            </a:r>
            <a:br>
              <a:rPr lang="ru-RU" dirty="0"/>
            </a:br>
            <a:r>
              <a:rPr lang="ru-RU" dirty="0"/>
              <a:t>ПЛАНИРУЕМЫЕ К РЕАЛИЗАЦИИ С 2019 </a:t>
            </a:r>
            <a:r>
              <a:rPr lang="ru-RU" dirty="0" smtClean="0"/>
              <a:t>ГОДА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(проект федерального закона) 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06401" y="1203484"/>
          <a:ext cx="8331199" cy="5027295"/>
        </p:xfrm>
        <a:graphic>
          <a:graphicData uri="http://schemas.openxmlformats.org/drawingml/2006/table">
            <a:tbl>
              <a:tblPr/>
              <a:tblGrid>
                <a:gridCol w="4086285"/>
                <a:gridCol w="180837"/>
                <a:gridCol w="4064077"/>
              </a:tblGrid>
              <a:tr h="6953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Arial Cyr"/>
                        </a:rPr>
                        <a:t>Налог на имущество организаций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gridSpan="3"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750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ru-RU" sz="2200" b="1" i="0" u="none" strike="noStrike">
                          <a:effectLst/>
                          <a:latin typeface="Arial Cyr"/>
                        </a:rPr>
                        <a:t>Исключение движимого имущества из объекта налогообложения по налогу на имущество организаций (без ограничений)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8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8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800" b="1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885825">
                <a:tc gridSpan="3">
                  <a:txBody>
                    <a:bodyPr/>
                    <a:lstStyle/>
                    <a:p>
                      <a:pPr algn="just" fontAlgn="auto"/>
                      <a:r>
                        <a:rPr lang="ru-RU" sz="1800" b="1" i="1" u="none" strike="noStrike">
                          <a:effectLst/>
                          <a:latin typeface="Arial Cyr"/>
                        </a:rPr>
                        <a:t>Справочно: до 1 января 2018 года в отношении движимого имущества, принятого на учет с 1 января 2013 года, льгота была установлена НК РФ.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225">
                <a:tc gridSpan="3">
                  <a:txBody>
                    <a:bodyPr/>
                    <a:lstStyle/>
                    <a:p>
                      <a:pPr algn="just" fontAlgn="auto"/>
                      <a:r>
                        <a:rPr lang="ru-RU" sz="1800" b="1" i="1" u="none" strike="noStrike" dirty="0">
                          <a:effectLst/>
                          <a:latin typeface="Arial Cyr"/>
                        </a:rPr>
                        <a:t>     С 1 января 2018 года - льгота предоставлялась по решению субъекта РФ. В Липецкой области на 2018 год бывшая федеральная льгота сохранена в полном объеме (решения о полном освобождении были приняты в 7 регионах РФ: Владимирской, Ивановской, Липецкой, Московской, Орловской областях, </a:t>
                      </a:r>
                      <a:r>
                        <a:rPr lang="ru-RU" sz="1800" b="1" i="1" u="none" strike="noStrike" dirty="0" err="1">
                          <a:effectLst/>
                          <a:latin typeface="Arial Cyr"/>
                        </a:rPr>
                        <a:t>г.Москва</a:t>
                      </a:r>
                      <a:r>
                        <a:rPr lang="ru-RU" sz="1800" b="1" i="1" u="none" strike="noStrike" dirty="0">
                          <a:effectLst/>
                          <a:latin typeface="Arial Cyr"/>
                        </a:rPr>
                        <a:t> и Чеченской республике)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5803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15888"/>
            <a:ext cx="7704980" cy="1008856"/>
          </a:xfrm>
        </p:spPr>
        <p:txBody>
          <a:bodyPr/>
          <a:lstStyle/>
          <a:p>
            <a:r>
              <a:rPr lang="ru-RU" dirty="0"/>
              <a:t>МЕРЫ НАЛОГОВОЙ ПОЛИТИКИ, </a:t>
            </a:r>
            <a:br>
              <a:rPr lang="ru-RU" dirty="0"/>
            </a:br>
            <a:r>
              <a:rPr lang="ru-RU" dirty="0"/>
              <a:t>ПЛАНИРУЕМЫЕ К РЕАЛИЗАЦИИ С 2019 </a:t>
            </a:r>
            <a:r>
              <a:rPr lang="ru-RU" dirty="0" smtClean="0"/>
              <a:t>ГОДА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</a:t>
            </a:r>
            <a:r>
              <a:rPr lang="ru-RU" dirty="0">
                <a:solidFill>
                  <a:srgbClr val="0000FF"/>
                </a:solidFill>
              </a:rPr>
              <a:t>(региональное законодательство)	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7376174"/>
              </p:ext>
            </p:extLst>
          </p:nvPr>
        </p:nvGraphicFramePr>
        <p:xfrm>
          <a:off x="406400" y="1273969"/>
          <a:ext cx="8331200" cy="4886325"/>
        </p:xfrm>
        <a:graphic>
          <a:graphicData uri="http://schemas.openxmlformats.org/drawingml/2006/table">
            <a:tbl>
              <a:tblPr/>
              <a:tblGrid>
                <a:gridCol w="8331200"/>
              </a:tblGrid>
              <a:tr h="695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 Cyr"/>
                        </a:rPr>
                        <a:t>Налог на имущество организаций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>
                          <a:effectLst/>
                          <a:latin typeface="Arial Cyr"/>
                        </a:rPr>
                        <a:t>Налогообложение исходя из кадастровой стоимости отдельных объектов недвижимого имущества без ограничения по площади: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>
                          <a:effectLst/>
                          <a:latin typeface="Arial Cyr"/>
                        </a:rPr>
                        <a:t>- административно-деловых и торговых центров (комплексов) и помещений в них;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>
                          <a:effectLst/>
                          <a:latin typeface="Arial Cyr"/>
                        </a:rPr>
                        <a:t>- нежилых помещений, назначение, разрешенное использование которых или фактическое использование предусматривает размещение офисов и торговых объектов, объектов общественного питания и бытового обслуживания.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1" u="none" strike="noStrike" dirty="0">
                          <a:effectLst/>
                          <a:latin typeface="Arial Cyr"/>
                        </a:rPr>
                        <a:t>(проект закона Липецкой области «О внесении изменений в Закон Липецкой области «О налоге на имущество организаций в Липецкой области»)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899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НАЛОГОВОЙ ПОЛИТИКИ, ПЛАНИРУЕМЫЕ К РЕАЛИЗАЦИИ </a:t>
            </a:r>
            <a:r>
              <a:rPr lang="ru-RU" dirty="0" smtClean="0"/>
              <a:t>С </a:t>
            </a:r>
            <a:r>
              <a:rPr lang="ru-RU" dirty="0"/>
              <a:t>2019 ГОДА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5329932"/>
              </p:ext>
            </p:extLst>
          </p:nvPr>
        </p:nvGraphicFramePr>
        <p:xfrm>
          <a:off x="179388" y="1268760"/>
          <a:ext cx="8785225" cy="4780247"/>
        </p:xfrm>
        <a:graphic>
          <a:graphicData uri="http://schemas.openxmlformats.org/drawingml/2006/table">
            <a:tbl>
              <a:tblPr/>
              <a:tblGrid>
                <a:gridCol w="5740293"/>
                <a:gridCol w="3044932"/>
              </a:tblGrid>
              <a:tr h="5760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 НА ИМУЩЕСТВО ФИЗИЧЕСКИХ ЛИЦ</a:t>
                      </a:r>
                    </a:p>
                  </a:txBody>
                  <a:tcPr marL="9202" marR="9202" marT="92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073">
                <a:tc gridSpan="2">
                  <a:txBody>
                    <a:bodyPr/>
                    <a:lstStyle/>
                    <a:p>
                      <a:pPr algn="ctr" fontAlgn="b"/>
                      <a:endParaRPr lang="ru-RU" sz="2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2" marR="9202" marT="9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830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Переход на исчисление налога на имущество физических лиц исходя из кадастровой стоимости                                             (срок уплаты за 2018 год - 1 декабря 2019 года) </a:t>
                      </a:r>
                    </a:p>
                  </a:txBody>
                  <a:tcPr marL="9202" marR="9202" marT="92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093">
                <a:tc>
                  <a:txBody>
                    <a:bodyPr/>
                    <a:lstStyle/>
                    <a:p>
                      <a:pPr algn="l" fontAlgn="b"/>
                      <a:endParaRPr lang="ru-RU" sz="18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02" marR="9202" marT="9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2" marR="9202" marT="9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89571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соответствии с законом Липецкой области от 07.08.2017 г.  №87-ОЗ "Об установлении единой даты начала применения на территории Липецкой области порядка определения налоговой базы  по налогу на имущество физических лиц исходя из кадастровой стоимости объектов налогообложения" и нормативными правовыми актами органов местного самоуправления </a:t>
                      </a:r>
                    </a:p>
                  </a:txBody>
                  <a:tcPr marL="9202" marR="9202" marT="92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3181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Подходы к анализу эффективности региональных налоговых льгот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578" y="980728"/>
            <a:ext cx="857684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836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исполнения консолидированных местных бюджетов  по налоговым и неналоговым доходам в 2018 года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532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230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B050"/>
                </a:solidFill>
              </a:rPr>
              <a:t>Подходы к оценке эффективности региональных налоговых льгот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70" y="1125538"/>
            <a:ext cx="837046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4070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B050"/>
                </a:solidFill>
              </a:rPr>
              <a:t>ПОДХОДЫ к оценке </a:t>
            </a:r>
            <a:r>
              <a:rPr lang="ru-RU" sz="2400" u="sng" dirty="0" smtClean="0">
                <a:solidFill>
                  <a:srgbClr val="00B050"/>
                </a:solidFill>
              </a:rPr>
              <a:t>СТИМУЛИРУЮЩИХ</a:t>
            </a:r>
            <a:r>
              <a:rPr lang="ru-RU" sz="2400" dirty="0" smtClean="0">
                <a:solidFill>
                  <a:srgbClr val="00B050"/>
                </a:solidFill>
              </a:rPr>
              <a:t>            налоговых льгот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92" y="1125538"/>
            <a:ext cx="7999017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861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График внедрения системы оценки эффективности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83" y="1125538"/>
            <a:ext cx="8373434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2941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Арендная плата за земли сельскохозяйственного назначения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4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0700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Арендная плата за земли сельскохозяйственного назначения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5538"/>
            <a:ext cx="8640959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9017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4832771" cy="865187"/>
          </a:xfrm>
        </p:spPr>
        <p:txBody>
          <a:bodyPr/>
          <a:lstStyle/>
          <a:p>
            <a:r>
              <a:rPr lang="ru-RU" dirty="0"/>
              <a:t>Ставки и льготы по налогу на имущество физических лиц,  установленные ОМСУ 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5538"/>
            <a:ext cx="8469188" cy="525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5732884" y="332656"/>
            <a:ext cx="2987824" cy="820719"/>
          </a:xfrm>
          <a:prstGeom prst="wedgeRectCallout">
            <a:avLst>
              <a:gd name="adj1" fmla="val -25386"/>
              <a:gd name="adj2" fmla="val 8321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u="sng" dirty="0">
                <a:solidFill>
                  <a:srgbClr val="0070C0"/>
                </a:solidFill>
              </a:rPr>
              <a:t>Установленные НК</a:t>
            </a:r>
            <a:r>
              <a:rPr lang="ru-RU" sz="1200" b="1" dirty="0">
                <a:solidFill>
                  <a:srgbClr val="0070C0"/>
                </a:solidFill>
              </a:rPr>
              <a:t>                                      до 300 </a:t>
            </a:r>
            <a:r>
              <a:rPr lang="ru-RU" sz="1200" b="1" dirty="0" err="1">
                <a:solidFill>
                  <a:srgbClr val="0070C0"/>
                </a:solidFill>
              </a:rPr>
              <a:t>т.руб</a:t>
            </a:r>
            <a:r>
              <a:rPr lang="ru-RU" sz="1200" b="1" dirty="0">
                <a:solidFill>
                  <a:srgbClr val="0070C0"/>
                </a:solidFill>
              </a:rPr>
              <a:t>. - до 0,1%;                           св. 300 до 500 </a:t>
            </a:r>
            <a:r>
              <a:rPr lang="ru-RU" sz="1200" b="1" dirty="0" err="1">
                <a:solidFill>
                  <a:srgbClr val="0070C0"/>
                </a:solidFill>
              </a:rPr>
              <a:t>т.руб</a:t>
            </a:r>
            <a:r>
              <a:rPr lang="ru-RU" sz="1200" b="1" dirty="0">
                <a:solidFill>
                  <a:srgbClr val="0070C0"/>
                </a:solidFill>
              </a:rPr>
              <a:t>. - св. 0,1 до 0,3%;           </a:t>
            </a:r>
            <a:r>
              <a:rPr lang="ru-RU" sz="1200" b="1" u="sng" dirty="0">
                <a:solidFill>
                  <a:srgbClr val="0070C0"/>
                </a:solidFill>
              </a:rPr>
              <a:t>св. 500 </a:t>
            </a:r>
            <a:r>
              <a:rPr lang="ru-RU" sz="1200" b="1" u="sng" dirty="0" err="1">
                <a:solidFill>
                  <a:srgbClr val="0070C0"/>
                </a:solidFill>
              </a:rPr>
              <a:t>т.руб</a:t>
            </a:r>
            <a:r>
              <a:rPr lang="ru-RU" sz="1200" b="1" u="sng" dirty="0">
                <a:solidFill>
                  <a:srgbClr val="0070C0"/>
                </a:solidFill>
              </a:rPr>
              <a:t>. - св. 0,3 до 2% </a:t>
            </a:r>
          </a:p>
        </p:txBody>
      </p:sp>
    </p:spTree>
    <p:extLst>
      <p:ext uri="{BB962C8B-B14F-4D97-AF65-F5344CB8AC3E}">
        <p14:creationId xmlns:p14="http://schemas.microsoft.com/office/powerpoint/2010/main" xmlns="" val="2333561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7200279" cy="865187"/>
          </a:xfrm>
        </p:spPr>
        <p:txBody>
          <a:bodyPr/>
          <a:lstStyle/>
          <a:p>
            <a:r>
              <a:rPr lang="ru-RU" dirty="0"/>
              <a:t>Ставки и льготы по налогу на имущество физических лиц,  установленные ОМСУ 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5538"/>
            <a:ext cx="8496943" cy="532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029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недоимки в территориальный бюджет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87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недоимки в территориальный бюджет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0"/>
            <a:ext cx="864096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81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Недоимка по имущественным налогам с физических лиц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522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52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Недоимка по имущественным налогам с физических лиц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522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5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задолженности арендной платы за землю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3450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23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задолженности арендной платы за землю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8000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90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МОБИЛИЗАЦИИ НАЛОГОВЫХ И НЕНАЛОГОВЫХ ДОХОДОВ ЗА </a:t>
            </a:r>
            <a:r>
              <a:rPr lang="ru-RU" dirty="0" smtClean="0"/>
              <a:t>201</a:t>
            </a:r>
            <a:r>
              <a:rPr lang="en-US" dirty="0" smtClean="0"/>
              <a:t>6</a:t>
            </a:r>
            <a:r>
              <a:rPr lang="ru-RU" dirty="0" smtClean="0"/>
              <a:t> </a:t>
            </a:r>
            <a:r>
              <a:rPr lang="ru-RU" dirty="0"/>
              <a:t>- 2018гг..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81" y="1268760"/>
            <a:ext cx="848629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8718186"/>
      </p:ext>
    </p:extLst>
  </p:cSld>
  <p:clrMapOvr>
    <a:masterClrMapping/>
  </p:clrMapOvr>
</p:sld>
</file>

<file path=ppt/theme/theme1.xml><?xml version="1.0" encoding="utf-8"?>
<a:theme xmlns:a="http://schemas.openxmlformats.org/drawingml/2006/main" name="lip_adm">
  <a:themeElements>
    <a:clrScheme name="lip_ad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p_ad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66"/>
            </a:gs>
            <a:gs pos="100000">
              <a:schemeClr val="bg1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66"/>
            </a:gs>
            <a:gs pos="100000">
              <a:schemeClr val="bg1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ip_ad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p_ad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p_ad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p_ad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p_ad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p_ad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p_ad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p_ad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p_ad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p_ad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p_ad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p_ad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lip_adm</Template>
  <TotalTime>17363</TotalTime>
  <Words>881</Words>
  <Application>Microsoft Office PowerPoint</Application>
  <PresentationFormat>Экран (4:3)</PresentationFormat>
  <Paragraphs>129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lip_adm</vt:lpstr>
      <vt:lpstr>Оценка исполнения консолидированных местных бюджетов  по налоговым и неналоговым доходам в 2018 года </vt:lpstr>
      <vt:lpstr>Оценка исполнения консолидированных местных бюджетов  по налоговым и неналоговым доходам в 2018 года </vt:lpstr>
      <vt:lpstr>Динамика недоимки в территориальный бюджет </vt:lpstr>
      <vt:lpstr>Динамика недоимки в территориальный бюджет </vt:lpstr>
      <vt:lpstr>Недоимка по имущественным налогам с физических лиц </vt:lpstr>
      <vt:lpstr>Недоимка по имущественным налогам с физических лиц </vt:lpstr>
      <vt:lpstr>Динамика задолженности арендной платы за землю </vt:lpstr>
      <vt:lpstr>Динамика задолженности арендной платы за землю </vt:lpstr>
      <vt:lpstr>ДИНАМИКА МОБИЛИЗАЦИИ НАЛОГОВЫХ И НЕНАЛОГОВЫХ ДОХОДОВ ЗА 2016 - 2018гг..</vt:lpstr>
      <vt:lpstr>ДИНАМИКА МОБИЛИЗАЦИИ НАЛОГОВЫХ И НЕНАЛОГОВЫХ ДОХОДОВ ЗА 2016 - 2018гг..</vt:lpstr>
      <vt:lpstr>Основные параметры прогноза социально-экономического развития Липецкой области на 2019 год и на плановый период 2020 и 2021 годов.</vt:lpstr>
      <vt:lpstr>МЕРЫ НАЛОГОВОЙ ПОЛИТИКИ,  ПЛАНИРУЕМЫЕ К РЕАЛИЗАЦИИ С 2019 ГОДА (проект федерального закона)  </vt:lpstr>
      <vt:lpstr>МЕРЫ НАЛОГОВОЙ ПОЛИТИКИ,  ПЛАНИРУЕМЫЕ К РЕАЛИЗАЦИИ С 2019 ГОДА   (региональное законодательство) </vt:lpstr>
      <vt:lpstr>МЕРЫ НАЛОГОВОЙ ПОЛИТИКИ,  ПЛАНИРУЕМЫЕ К РЕАЛИЗАЦИИ С 2019 ГОДА   (региональное законодательство) </vt:lpstr>
      <vt:lpstr>МЕРЫ НАЛОГОВОЙ ПОЛИТИКИ,  ПЛАНИРУЕМЫЕ К РЕАЛИЗАЦИИ С 2019 ГОДА (проект федерального закона)  </vt:lpstr>
      <vt:lpstr>МЕРЫ НАЛОГОВОЙ ПОЛИТИКИ,  ПЛАНИРУЕМЫЕ К РЕАЛИЗАЦИИ С 2019 ГОДА (проект федерального закона)  </vt:lpstr>
      <vt:lpstr>МЕРЫ НАЛОГОВОЙ ПОЛИТИКИ,  ПЛАНИРУЕМЫЕ К РЕАЛИЗАЦИИ С 2019 ГОДА   (региональное законодательство) </vt:lpstr>
      <vt:lpstr>МЕРЫ НАЛОГОВОЙ ПОЛИТИКИ, ПЛАНИРУЕМЫЕ К РЕАЛИЗАЦИИ С 2019 ГОДА</vt:lpstr>
      <vt:lpstr>Подходы к анализу эффективности региональных налоговых льгот</vt:lpstr>
      <vt:lpstr>Подходы к оценке эффективности региональных налоговых льгот</vt:lpstr>
      <vt:lpstr>ПОДХОДЫ к оценке СТИМУЛИРУЮЩИХ            налоговых льгот</vt:lpstr>
      <vt:lpstr>График внедрения системы оценки эффективности</vt:lpstr>
      <vt:lpstr>Арендная плата за земли сельскохозяйственного назначения</vt:lpstr>
      <vt:lpstr>Арендная плата за земли сельскохозяйственного назначения</vt:lpstr>
      <vt:lpstr>Ставки и льготы по налогу на имущество физических лиц,  установленные ОМСУ </vt:lpstr>
      <vt:lpstr>Ставки и льготы по налогу на имущество физических лиц,  установленные ОМСУ 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anikina</cp:lastModifiedBy>
  <cp:revision>426</cp:revision>
  <cp:lastPrinted>2018-07-05T09:45:50Z</cp:lastPrinted>
  <dcterms:created xsi:type="dcterms:W3CDTF">2006-12-13T06:39:00Z</dcterms:created>
  <dcterms:modified xsi:type="dcterms:W3CDTF">2018-09-17T13:23:57Z</dcterms:modified>
</cp:coreProperties>
</file>