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79" r:id="rId2"/>
    <p:sldId id="283" r:id="rId3"/>
    <p:sldId id="282" r:id="rId4"/>
    <p:sldId id="265" r:id="rId5"/>
    <p:sldId id="266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80" r:id="rId14"/>
    <p:sldId id="281" r:id="rId15"/>
    <p:sldId id="271" r:id="rId16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CC"/>
    <a:srgbClr val="33CC33"/>
    <a:srgbClr val="FF99FF"/>
    <a:srgbClr val="FFFFFF"/>
    <a:srgbClr val="6666FF"/>
    <a:srgbClr val="FF0000"/>
    <a:srgbClr val="A5B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797" autoAdjust="0"/>
  </p:normalViewPr>
  <p:slideViewPr>
    <p:cSldViewPr>
      <p:cViewPr>
        <p:scale>
          <a:sx n="75" d="100"/>
          <a:sy n="75" d="100"/>
        </p:scale>
        <p:origin x="-98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02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algn="r"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2454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02" y="9432454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algn="r" defTabSz="921120">
              <a:defRPr sz="1200" b="1"/>
            </a:lvl1pPr>
          </a:lstStyle>
          <a:p>
            <a:fld id="{11AF9354-D010-4B4B-99F3-AEB09A6765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833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197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algn="r"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47" y="4716228"/>
            <a:ext cx="5438783" cy="4466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855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197" y="9430855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algn="r" defTabSz="921120">
              <a:defRPr sz="1200">
                <a:latin typeface="Times New Roman" pitchFamily="18" charset="0"/>
              </a:defRPr>
            </a:lvl1pPr>
          </a:lstStyle>
          <a:p>
            <a:fld id="{B5539434-6700-4227-8ADD-F585B959D8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4283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осуществления оплаты в соответствии с соглашением от ГРБС МО направляет ГРБС областного уровня  документы свидетельствующие о выполнении обязательств.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6404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основание документов</a:t>
            </a:r>
            <a:r>
              <a:rPr lang="ru-RU" baseline="0" dirty="0" smtClean="0"/>
              <a:t> оснований ГРСБ формирует ЛБО и Распоряжение на финансирование, где получателем значится 14 л/с.</a:t>
            </a:r>
          </a:p>
          <a:p>
            <a:r>
              <a:rPr lang="ru-RU" baseline="0" dirty="0" smtClean="0"/>
              <a:t>При этом в качестве суммы финансирования указывается фактический объем необходимых средств необходимых для оплаты по документам-основаниям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основание документов</a:t>
            </a:r>
            <a:r>
              <a:rPr lang="ru-RU" baseline="0" dirty="0" smtClean="0"/>
              <a:t> оснований ГРСБ формирует ЛБО и Распоряжение на финансирование, где получателем значится 14 л/с.</a:t>
            </a:r>
          </a:p>
          <a:p>
            <a:r>
              <a:rPr lang="ru-RU" baseline="0" dirty="0" smtClean="0"/>
              <a:t>При этом в качестве суммы финансирования указывается фактический объем необходимых средств необходимых для оплаты по документам-основаниям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основание документов</a:t>
            </a:r>
            <a:r>
              <a:rPr lang="ru-RU" baseline="0" dirty="0" smtClean="0"/>
              <a:t> оснований ГРСБ формирует ЛБО и Распоряжение на финансирование, где получателем значится 14 л/с.</a:t>
            </a:r>
          </a:p>
          <a:p>
            <a:r>
              <a:rPr lang="ru-RU" baseline="0" dirty="0" smtClean="0"/>
              <a:t>При этом в качестве суммы финансирования указывается фактический объем необходимых средств необходимых для оплаты по документам-основаниям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основание документов</a:t>
            </a:r>
            <a:r>
              <a:rPr lang="ru-RU" baseline="0" dirty="0" smtClean="0"/>
              <a:t> оснований ГРСБ формирует ЛБО и Распоряжение на финансирование, где получателем значится 14 л/с.</a:t>
            </a:r>
          </a:p>
          <a:p>
            <a:r>
              <a:rPr lang="ru-RU" baseline="0" dirty="0" smtClean="0"/>
              <a:t>При этом в качестве суммы финансирования указывается фактический объем необходимых средств необходимых для оплаты по документам-основаниям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Формирование ГРБС (РБС) заявок на кассовый расход и прикрепление к ним оправдательных документов и направление в УФК.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При этом используется л/с отправителя местного бюджета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99575-1B28-45FA-BF25-2B3CB55394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074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56F54-1CD1-4346-9E16-01AA2E2971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251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69100" y="115888"/>
            <a:ext cx="2195513" cy="61928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37312" cy="6192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ED561-6633-43D2-A1BE-EB563618FD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8729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8"/>
            <a:ext cx="8064500" cy="8651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5183187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453188"/>
            <a:ext cx="2133600" cy="268287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53188"/>
            <a:ext cx="2895600" cy="268287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453188"/>
            <a:ext cx="2133600" cy="268287"/>
          </a:xfrm>
        </p:spPr>
        <p:txBody>
          <a:bodyPr/>
          <a:lstStyle>
            <a:lvl1pPr>
              <a:defRPr/>
            </a:lvl1pPr>
          </a:lstStyle>
          <a:p>
            <a:fld id="{C04E4C2B-CC63-43BE-B52F-B4AB813C31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937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C9641-8DC5-4FA5-A9C0-3FB2F54628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0687F-1F63-4CEB-BEE3-37CD57E36D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320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91366-3570-4BBA-9BAD-0DDCAEB375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1367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11A4B-F848-460E-BB50-F846CA6928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832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9C0A4-F29C-4EEB-8C6B-5C43B03F79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043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9643B-DF51-4C39-9B4B-F161DD1B2A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502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B1F5A-933E-4F5F-B5F3-EFCDF8D80E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735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3EF3D6-E9B4-452B-9F28-1ECEBCE725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620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115888"/>
            <a:ext cx="806450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268FAF5-80B2-4F0A-BFCB-640DD0E1E2AA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73735" name="Picture 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550862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3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Нормативные правовые </a:t>
            </a:r>
            <a:r>
              <a:rPr lang="ru-RU" dirty="0" smtClean="0"/>
              <a:t>акты</a:t>
            </a:r>
            <a:endParaRPr lang="ru-RU" dirty="0"/>
          </a:p>
        </p:txBody>
      </p:sp>
      <p:sp>
        <p:nvSpPr>
          <p:cNvPr id="4" name="TextBox 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Бюджетный кодекс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Постановление от 30 сентября 2014 г. № 999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формировании, предоставлении и распределении субсидий из федерального бюджета бюджетам субъектов Российской Федерации»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Приказ Минфина России от 13.12.2017 N 232н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Типовой формы соглашения о предоставлении субсидии из федерального бюджета бюджету субъекта Российской Федерации»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от 12.12.2017 г. N 223н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порядка проведения санкционирования оплаты денежных обязательств по расходам получателей средств бюджета субъекта Российской Федерации, в целях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которых предоставляется субсидия из федерального бюджета бюджету субъекта Российской Федерации»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Приказ от 30.11.2017г. №32Н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Порядке осуществления территориальными органами Федерального казначейства полномочий получателя средств федерального бюджета (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субъекта Российской Федерации) по перечислению межбюджетных трансфертов, предоставляемых из федерального бюджета (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субъекта Российской Федерации) бюджету субъекта Российской Федерации (местному бюджету) в форме субсидий, субвенций и иных межбюджетных трансфертов, имеющих целевое назначение»</a:t>
            </a:r>
            <a:endParaRPr lang="ru-RU" dirty="0" smtClean="0"/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Закон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областном бюджете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Порядки предоставления МБТ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программы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 стрелкой 27"/>
          <p:cNvCxnSpPr/>
          <p:nvPr/>
        </p:nvCxnSpPr>
        <p:spPr bwMode="auto">
          <a:xfrm>
            <a:off x="1403648" y="5377360"/>
            <a:ext cx="2704288" cy="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Прямая со стрелкой 28"/>
          <p:cNvCxnSpPr/>
          <p:nvPr/>
        </p:nvCxnSpPr>
        <p:spPr bwMode="auto">
          <a:xfrm>
            <a:off x="1259632" y="2112443"/>
            <a:ext cx="0" cy="227912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414556" y="4077072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6</a:t>
            </a:r>
          </a:p>
          <a:p>
            <a:pPr algn="ctr"/>
            <a:r>
              <a:rPr lang="ru-RU" b="1" dirty="0" smtClean="0"/>
              <a:t>УФК осуществляет проверку платежных документов на соответствие заключенным Соглашениям и Порядку санкционирования</a:t>
            </a:r>
            <a:endParaRPr lang="ru-RU" b="1" dirty="0"/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660187" y="5449604"/>
            <a:ext cx="36256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4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Получение</a:t>
            </a:r>
            <a:endParaRPr lang="ru-RU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выписки по 14… л/с </a:t>
            </a:r>
            <a:r>
              <a:rPr lang="ru-RU" b="1" dirty="0" err="1" smtClean="0">
                <a:solidFill>
                  <a:schemeClr val="bg1">
                    <a:lumMod val="85000"/>
                  </a:schemeClr>
                </a:solidFill>
              </a:rPr>
              <a:t>с</a:t>
            </a:r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 отражением в ПОФ федеральной и областной долей</a:t>
            </a:r>
            <a:endParaRPr lang="ru-RU" b="1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 bwMode="auto">
          <a:xfrm flipH="1" flipV="1">
            <a:off x="1139090" y="2092737"/>
            <a:ext cx="1954" cy="2272367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1259632" y="2784536"/>
            <a:ext cx="25812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5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Направление </a:t>
            </a:r>
            <a:endParaRPr lang="ru-RU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платежного поручения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и оправдательных документов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Ф + О + МО части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 bwMode="auto">
          <a:xfrm flipH="1">
            <a:off x="1450608" y="5224957"/>
            <a:ext cx="2657328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Box 29"/>
          <p:cNvSpPr txBox="1"/>
          <p:nvPr/>
        </p:nvSpPr>
        <p:spPr>
          <a:xfrm>
            <a:off x="1696185" y="1180503"/>
            <a:ext cx="27363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Этап 4.1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Направление выписок по 14… л/с</a:t>
            </a:r>
          </a:p>
          <a:p>
            <a:pPr marL="342900" indent="-342900">
              <a:buAutoNum type="arabicParenR"/>
            </a:pPr>
            <a:endParaRPr lang="ru-RU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ru-RU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Открытие касс. плана под потребность</a:t>
            </a:r>
            <a:endParaRPr lang="ru-RU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12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329" y="4652811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050" y="2243584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867917" y="2937531"/>
            <a:ext cx="29639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7</a:t>
            </a:r>
          </a:p>
          <a:p>
            <a:pPr algn="ctr"/>
            <a:r>
              <a:rPr lang="ru-RU" b="1" dirty="0" smtClean="0"/>
              <a:t>УФК делает запрос подкрепления за счет федеральных и областных средств </a:t>
            </a:r>
            <a:endParaRPr lang="ru-RU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965982" y="5224957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6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УФК осуществляет проверку платежных документов на соответствие заключенным Соглашениям и Порядку санкционирования</a:t>
            </a:r>
            <a:endParaRPr lang="ru-RU" b="1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22" name="Прямая со стрелкой 21"/>
          <p:cNvCxnSpPr>
            <a:stCxn id="5124" idx="2"/>
          </p:cNvCxnSpPr>
          <p:nvPr/>
        </p:nvCxnSpPr>
        <p:spPr bwMode="auto">
          <a:xfrm flipH="1">
            <a:off x="4449224" y="3587860"/>
            <a:ext cx="1" cy="97559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Прямая со стрелкой 25"/>
          <p:cNvCxnSpPr/>
          <p:nvPr/>
        </p:nvCxnSpPr>
        <p:spPr bwMode="auto">
          <a:xfrm flipH="1">
            <a:off x="5006316" y="3702340"/>
            <a:ext cx="2486337" cy="1149146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492653" y="3993487"/>
            <a:ext cx="1239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Счет </a:t>
            </a:r>
          </a:p>
          <a:p>
            <a:pPr algn="ctr"/>
            <a:r>
              <a:rPr lang="ru-RU" sz="2000" b="1" dirty="0" smtClean="0"/>
              <a:t>40105</a:t>
            </a:r>
            <a:endParaRPr lang="ru-RU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76468" y="2837010"/>
            <a:ext cx="1239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Счет </a:t>
            </a:r>
          </a:p>
          <a:p>
            <a:pPr algn="ctr"/>
            <a:r>
              <a:rPr lang="ru-RU" sz="2000" b="1" dirty="0" smtClean="0"/>
              <a:t>40201</a:t>
            </a:r>
            <a:endParaRPr lang="ru-RU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745" y="2712224"/>
            <a:ext cx="761231" cy="130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1095365" y="620688"/>
            <a:ext cx="7273086" cy="181588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alpha val="73000"/>
                </a:schemeClr>
              </a:gs>
              <a:gs pos="35000">
                <a:schemeClr val="accent1">
                  <a:tint val="37000"/>
                  <a:satMod val="300000"/>
                  <a:alpha val="79000"/>
                </a:schemeClr>
              </a:gs>
              <a:gs pos="100000">
                <a:schemeClr val="accent1">
                  <a:tint val="15000"/>
                  <a:satMod val="350000"/>
                  <a:alpha val="77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УФК</a:t>
            </a:r>
          </a:p>
          <a:p>
            <a:pPr algn="ctr"/>
            <a:endParaRPr lang="ru-RU" sz="1400" b="1" dirty="0" smtClean="0"/>
          </a:p>
          <a:p>
            <a:pPr marL="342900" indent="-342900" algn="ctr">
              <a:buAutoNum type="arabicParenR"/>
            </a:pPr>
            <a:r>
              <a:rPr lang="ru-RU" sz="1800" b="1" dirty="0" smtClean="0"/>
              <a:t>Формирование заявок до 17</a:t>
            </a:r>
            <a:r>
              <a:rPr lang="ru-RU" sz="1800" b="1" dirty="0" smtClean="0">
                <a:sym typeface="Wingdings" panose="05000000000000000000" pitchFamily="2" charset="2"/>
              </a:rPr>
              <a:t>:00 ежедневно</a:t>
            </a:r>
          </a:p>
          <a:p>
            <a:pPr marL="342900" indent="-342900" algn="ctr">
              <a:buAutoNum type="arabicParenR"/>
            </a:pPr>
            <a:endParaRPr lang="ru-RU" sz="1800" b="1" dirty="0" smtClean="0">
              <a:sym typeface="Wingdings" panose="05000000000000000000" pitchFamily="2" charset="2"/>
            </a:endParaRPr>
          </a:p>
          <a:p>
            <a:pPr algn="ctr"/>
            <a:r>
              <a:rPr lang="ru-RU" sz="1800" b="1" dirty="0" smtClean="0">
                <a:sym typeface="Wingdings" panose="05000000000000000000" pitchFamily="2" charset="2"/>
              </a:rPr>
              <a:t>2) п/п направляются в ЦБ не позднее рабочего дня следующего за днем формирования заявки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403148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1986133" y="2344307"/>
            <a:ext cx="505778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</a:t>
            </a:r>
            <a:r>
              <a:rPr lang="ru-RU" sz="2000" b="1" dirty="0"/>
              <a:t>8</a:t>
            </a:r>
            <a:endParaRPr lang="ru-RU" sz="2000" b="1" dirty="0" smtClean="0"/>
          </a:p>
          <a:p>
            <a:pPr algn="ctr"/>
            <a:r>
              <a:rPr lang="ru-RU" b="1" dirty="0" smtClean="0"/>
              <a:t>Подкрепление средств на счете администраторов доходов (АД)</a:t>
            </a:r>
            <a:endParaRPr lang="ru-RU" b="1" dirty="0"/>
          </a:p>
        </p:txBody>
      </p:sp>
      <p:cxnSp>
        <p:nvCxnSpPr>
          <p:cNvPr id="26" name="Прямая со стрелкой 25"/>
          <p:cNvCxnSpPr>
            <a:stCxn id="34" idx="2"/>
            <a:endCxn id="2052" idx="0"/>
          </p:cNvCxnSpPr>
          <p:nvPr/>
        </p:nvCxnSpPr>
        <p:spPr bwMode="auto">
          <a:xfrm flipH="1">
            <a:off x="5908526" y="2386296"/>
            <a:ext cx="1875706" cy="2029608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1331640" y="515719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Обл. бюджет</a:t>
            </a:r>
          </a:p>
          <a:p>
            <a:pPr algn="ctr"/>
            <a:r>
              <a:rPr lang="ru-RU" sz="2000" b="1" dirty="0" smtClean="0"/>
              <a:t>Счет 40</a:t>
            </a:r>
            <a:r>
              <a:rPr lang="en-US" sz="2000" b="1" dirty="0" smtClean="0"/>
              <a:t>2</a:t>
            </a:r>
            <a:r>
              <a:rPr lang="ru-RU" sz="2000" b="1" dirty="0" smtClean="0"/>
              <a:t>0</a:t>
            </a:r>
            <a:r>
              <a:rPr lang="en-US" sz="2000" b="1" dirty="0" smtClean="0"/>
              <a:t>1</a:t>
            </a:r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406" y="1033686"/>
            <a:ext cx="630237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0" name="Прямая со стрелкой 19"/>
          <p:cNvCxnSpPr>
            <a:stCxn id="35" idx="2"/>
            <a:endCxn id="2051" idx="0"/>
          </p:cNvCxnSpPr>
          <p:nvPr/>
        </p:nvCxnSpPr>
        <p:spPr bwMode="auto">
          <a:xfrm>
            <a:off x="1226432" y="2694072"/>
            <a:ext cx="2009042" cy="1721832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15904"/>
            <a:ext cx="4953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876" y="4415904"/>
            <a:ext cx="4953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5263952" y="515719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/>
              <a:t>Фед</a:t>
            </a:r>
            <a:r>
              <a:rPr lang="ru-RU" sz="2000" b="1" dirty="0" smtClean="0"/>
              <a:t>. бюджет</a:t>
            </a:r>
          </a:p>
          <a:p>
            <a:pPr algn="ctr"/>
            <a:r>
              <a:rPr lang="ru-RU" sz="2000" b="1" dirty="0" smtClean="0"/>
              <a:t>Счет 40</a:t>
            </a:r>
            <a:r>
              <a:rPr lang="en-US" sz="2000" b="1" dirty="0" smtClean="0"/>
              <a:t>1</a:t>
            </a:r>
            <a:r>
              <a:rPr lang="ru-RU" sz="2000" b="1" dirty="0" smtClean="0"/>
              <a:t>0</a:t>
            </a:r>
            <a:r>
              <a:rPr lang="en-US" sz="2000" b="1" dirty="0" smtClean="0"/>
              <a:t>5</a:t>
            </a:r>
            <a:endParaRPr lang="ru-RU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524092" y="1986186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л/с 04…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-33708" y="1986186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л/с 04…</a:t>
            </a:r>
          </a:p>
          <a:p>
            <a:pPr algn="ctr"/>
            <a:r>
              <a:rPr lang="ru-RU" sz="2000" b="1" dirty="0"/>
              <a:t>Счет </a:t>
            </a:r>
            <a:r>
              <a:rPr lang="ru-RU" sz="2000" b="1" dirty="0" smtClean="0"/>
              <a:t>40204</a:t>
            </a:r>
          </a:p>
        </p:txBody>
      </p:sp>
      <p:cxnSp>
        <p:nvCxnSpPr>
          <p:cNvPr id="40" name="Прямая со стрелкой 39"/>
          <p:cNvCxnSpPr>
            <a:endCxn id="2050" idx="1"/>
          </p:cNvCxnSpPr>
          <p:nvPr/>
        </p:nvCxnSpPr>
        <p:spPr bwMode="auto">
          <a:xfrm flipV="1">
            <a:off x="1612194" y="1509936"/>
            <a:ext cx="6068212" cy="14288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 rot="2434994">
            <a:off x="725993" y="35221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Сумма подкрепления ОБ</a:t>
            </a:r>
            <a:endParaRPr lang="ru-RU" sz="1400" b="1" dirty="0"/>
          </a:p>
        </p:txBody>
      </p:sp>
      <p:sp>
        <p:nvSpPr>
          <p:cNvPr id="60" name="TextBox 59"/>
          <p:cNvSpPr txBox="1"/>
          <p:nvPr/>
        </p:nvSpPr>
        <p:spPr>
          <a:xfrm rot="18806983">
            <a:off x="5878680" y="3253073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Сумма подкрепления ФБ</a:t>
            </a:r>
            <a:endParaRPr lang="ru-RU" sz="14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540076" y="1532979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Сумма подкрепления ФБ</a:t>
            </a:r>
            <a:endParaRPr lang="ru-RU" sz="1400" b="1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69" y="1055117"/>
            <a:ext cx="619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446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 стрелкой 27"/>
          <p:cNvCxnSpPr/>
          <p:nvPr/>
        </p:nvCxnSpPr>
        <p:spPr bwMode="auto">
          <a:xfrm>
            <a:off x="1403648" y="5377360"/>
            <a:ext cx="2704288" cy="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Прямая со стрелкой 28"/>
          <p:cNvCxnSpPr/>
          <p:nvPr/>
        </p:nvCxnSpPr>
        <p:spPr bwMode="auto">
          <a:xfrm>
            <a:off x="1259632" y="2112443"/>
            <a:ext cx="0" cy="227912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408893" y="2276029"/>
            <a:ext cx="4165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9</a:t>
            </a:r>
          </a:p>
          <a:p>
            <a:pPr algn="ctr"/>
            <a:r>
              <a:rPr lang="ru-RU" b="1" dirty="0" smtClean="0"/>
              <a:t>Исполнение платежного поручения не позднее 2-го рабочего дня, следующего за днем представления в УФК</a:t>
            </a:r>
            <a:endParaRPr lang="ru-RU" b="1" dirty="0"/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 стрелкой 18"/>
          <p:cNvCxnSpPr/>
          <p:nvPr/>
        </p:nvCxnSpPr>
        <p:spPr bwMode="auto">
          <a:xfrm flipH="1" flipV="1">
            <a:off x="1139090" y="2092737"/>
            <a:ext cx="1954" cy="2272367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1259632" y="2784536"/>
            <a:ext cx="25812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5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Направление </a:t>
            </a:r>
            <a:endParaRPr lang="ru-RU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платежного поручения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и оправдательных документов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Ф + О + МО части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 bwMode="auto">
          <a:xfrm flipH="1">
            <a:off x="1450608" y="5224957"/>
            <a:ext cx="2657328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782045"/>
            <a:ext cx="9429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Прямая со стрелкой 17"/>
          <p:cNvCxnSpPr>
            <a:stCxn id="17" idx="1"/>
          </p:cNvCxnSpPr>
          <p:nvPr/>
        </p:nvCxnSpPr>
        <p:spPr bwMode="auto">
          <a:xfrm flipH="1" flipV="1">
            <a:off x="4709848" y="5224957"/>
            <a:ext cx="3102512" cy="23336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067" y="4827288"/>
            <a:ext cx="84772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1620430" y="1023855"/>
            <a:ext cx="7273086" cy="1200329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alpha val="73000"/>
                </a:schemeClr>
              </a:gs>
              <a:gs pos="35000">
                <a:schemeClr val="accent1">
                  <a:tint val="37000"/>
                  <a:satMod val="300000"/>
                  <a:alpha val="79000"/>
                </a:schemeClr>
              </a:gs>
              <a:gs pos="100000">
                <a:schemeClr val="accent1">
                  <a:tint val="15000"/>
                  <a:satMod val="350000"/>
                  <a:alpha val="77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В конце финансового года платежные поручения принимаются УФК не позднее </a:t>
            </a:r>
          </a:p>
          <a:p>
            <a:pPr algn="ctr"/>
            <a:r>
              <a:rPr lang="ru-RU" sz="2400" b="1" dirty="0" smtClean="0"/>
              <a:t>3-х рабочих дней до его окончания 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52424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0.29392 0.036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87" y="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 стрелкой 27"/>
          <p:cNvCxnSpPr/>
          <p:nvPr/>
        </p:nvCxnSpPr>
        <p:spPr bwMode="auto">
          <a:xfrm>
            <a:off x="1526807" y="5224957"/>
            <a:ext cx="2325113" cy="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Прямая со стрелкой 28"/>
          <p:cNvCxnSpPr/>
          <p:nvPr/>
        </p:nvCxnSpPr>
        <p:spPr bwMode="auto">
          <a:xfrm flipH="1">
            <a:off x="4845067" y="1986186"/>
            <a:ext cx="2751270" cy="261229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081737" y="3659758"/>
            <a:ext cx="3600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10</a:t>
            </a:r>
          </a:p>
          <a:p>
            <a:pPr algn="ctr"/>
            <a:r>
              <a:rPr lang="ru-RU" b="1" dirty="0" smtClean="0"/>
              <a:t>Не позднее следующего рабочего дня УФК направляет выписки из л/с по переданным полномочиям </a:t>
            </a:r>
          </a:p>
          <a:p>
            <a:pPr algn="ctr"/>
            <a:r>
              <a:rPr lang="ru-RU" b="1" dirty="0" smtClean="0"/>
              <a:t>и</a:t>
            </a:r>
          </a:p>
          <a:p>
            <a:pPr algn="ctr"/>
            <a:r>
              <a:rPr lang="ru-RU" b="1" dirty="0" smtClean="0"/>
              <a:t>Ф.№0531778</a:t>
            </a:r>
            <a:endParaRPr lang="ru-RU" b="1" dirty="0"/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34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51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Подготовительные мероприятия при реализации и «сквозного механизма» </a:t>
            </a:r>
            <a:r>
              <a:rPr lang="ru-RU" dirty="0"/>
              <a:t>предоставления целевых  субсидий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403648" y="1255004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передачи полномочий получателя средств от ГРБС ЛО к УФК</a:t>
            </a:r>
            <a:endParaRPr lang="ru-RU" b="1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013176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Прямая со стрелкой 17"/>
          <p:cNvCxnSpPr/>
          <p:nvPr/>
        </p:nvCxnSpPr>
        <p:spPr bwMode="auto">
          <a:xfrm flipV="1">
            <a:off x="2189758" y="3078338"/>
            <a:ext cx="4470474" cy="194421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0000FF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Box 20"/>
          <p:cNvSpPr txBox="1"/>
          <p:nvPr/>
        </p:nvSpPr>
        <p:spPr>
          <a:xfrm rot="20160507">
            <a:off x="2518042" y="3421990"/>
            <a:ext cx="3625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Решение о передаче полномочий </a:t>
            </a:r>
          </a:p>
          <a:p>
            <a:pPr algn="ctr"/>
            <a:r>
              <a:rPr lang="ru-RU" b="1" dirty="0" smtClean="0"/>
              <a:t>(приказ ГРБС)</a:t>
            </a:r>
            <a:endParaRPr lang="ru-RU" b="1" dirty="0"/>
          </a:p>
        </p:txBody>
      </p:sp>
      <p:cxnSp>
        <p:nvCxnSpPr>
          <p:cNvPr id="22" name="Прямая со стрелкой 21"/>
          <p:cNvCxnSpPr/>
          <p:nvPr/>
        </p:nvCxnSpPr>
        <p:spPr bwMode="auto">
          <a:xfrm flipH="1">
            <a:off x="2483768" y="3714377"/>
            <a:ext cx="4140633" cy="1730847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0000FF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 rot="20255361">
            <a:off x="3036457" y="4572890"/>
            <a:ext cx="3625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Открытие  14.. л/с по переданным полномочиям</a:t>
            </a:r>
            <a:endParaRPr lang="ru-R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8564" y="2780928"/>
            <a:ext cx="4762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232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-0.4724 0.2740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28" y="1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Подготовительные мероприятия при реализации и «сквозного механизма» </a:t>
            </a:r>
            <a:r>
              <a:rPr lang="ru-RU" dirty="0"/>
              <a:t>предоставления целевых  субсидий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360" y="2056854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792" y="2037804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493" y="2047329"/>
            <a:ext cx="7143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05" y="5445224"/>
            <a:ext cx="14573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Прямая со стрелкой 11"/>
          <p:cNvCxnSpPr/>
          <p:nvPr/>
        </p:nvCxnSpPr>
        <p:spPr bwMode="auto">
          <a:xfrm flipV="1">
            <a:off x="4788024" y="2990304"/>
            <a:ext cx="1" cy="231090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C0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 стрелкой 8"/>
          <p:cNvCxnSpPr/>
          <p:nvPr/>
        </p:nvCxnSpPr>
        <p:spPr bwMode="auto">
          <a:xfrm flipV="1">
            <a:off x="5148064" y="3140968"/>
            <a:ext cx="2231429" cy="216024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C0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Прямая со стрелкой 14"/>
          <p:cNvCxnSpPr/>
          <p:nvPr/>
        </p:nvCxnSpPr>
        <p:spPr bwMode="auto">
          <a:xfrm flipV="1">
            <a:off x="4499992" y="2990304"/>
            <a:ext cx="0" cy="231090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0000FF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Прямая со стрелкой 19"/>
          <p:cNvCxnSpPr/>
          <p:nvPr/>
        </p:nvCxnSpPr>
        <p:spPr bwMode="auto">
          <a:xfrm flipH="1" flipV="1">
            <a:off x="1302123" y="3140970"/>
            <a:ext cx="2189757" cy="194421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0000FF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561" y="2437853"/>
            <a:ext cx="83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05" y="2342429"/>
            <a:ext cx="83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592" y="2812356"/>
            <a:ext cx="44767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47" y="2990304"/>
            <a:ext cx="44767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2551080" y="1255004"/>
            <a:ext cx="5045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заключения соглашения </a:t>
            </a:r>
            <a:r>
              <a:rPr lang="ru-RU" sz="2000" b="1" dirty="0"/>
              <a:t>о предоставлении субсидии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0513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33333E-6 L -0.26476 0.35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47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96296E-6 L 0.01944 0.3622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1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-0.03108 0.364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3" y="18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85185E-6 L 0.29132 0.35695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6" y="1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 smtClean="0"/>
              <a:t>Схема «сквозного механизма» предоставления целевых  субсидий </a:t>
            </a:r>
            <a:endParaRPr lang="ru-RU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150577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617302"/>
            <a:ext cx="6285553" cy="6719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2551080" y="1255004"/>
            <a:ext cx="504525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1</a:t>
            </a:r>
            <a:endParaRPr lang="ru-RU" sz="2000" b="1" dirty="0"/>
          </a:p>
          <a:p>
            <a:pPr algn="ctr"/>
            <a:r>
              <a:rPr lang="ru-RU" b="1" dirty="0" smtClean="0"/>
              <a:t>При возникновении потребности в финансировании за счет целевых субсидий направление документов-оснований</a:t>
            </a:r>
            <a:endParaRPr lang="ru-RU" b="1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555" y="1286098"/>
            <a:ext cx="7715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389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4509E-6 L 0.5467 -0.0101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26" y="-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519461"/>
            <a:ext cx="6285553" cy="10456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2339752" y="729570"/>
            <a:ext cx="518457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1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При возникновении потребности в финансировании за счет целевых субсидий направление документов-оснований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31716" y="2454764"/>
            <a:ext cx="36768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2</a:t>
            </a:r>
            <a:endParaRPr lang="ru-RU" sz="2000" b="1" dirty="0"/>
          </a:p>
          <a:p>
            <a:pPr algn="ctr"/>
            <a:r>
              <a:rPr lang="ru-RU" b="1" dirty="0" smtClean="0"/>
              <a:t>Формирование распоряжения на финансирование </a:t>
            </a:r>
          </a:p>
          <a:p>
            <a:pPr algn="ctr"/>
            <a:r>
              <a:rPr lang="ru-RU" b="1" dirty="0" smtClean="0"/>
              <a:t>с приложением к </a:t>
            </a:r>
            <a:r>
              <a:rPr lang="ru-RU" b="1" dirty="0"/>
              <a:t>нему  документов-оснований </a:t>
            </a:r>
          </a:p>
        </p:txBody>
      </p:sp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899592" y="4293096"/>
            <a:ext cx="7273086" cy="1477328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alpha val="73000"/>
                </a:schemeClr>
              </a:gs>
              <a:gs pos="35000">
                <a:schemeClr val="accent1">
                  <a:tint val="37000"/>
                  <a:satMod val="300000"/>
                  <a:alpha val="79000"/>
                </a:schemeClr>
              </a:gs>
              <a:gs pos="100000">
                <a:schemeClr val="accent1">
                  <a:tint val="15000"/>
                  <a:satMod val="350000"/>
                  <a:alpha val="77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Распоряжение на зачисление средств: </a:t>
            </a:r>
          </a:p>
          <a:p>
            <a:pPr algn="ctr"/>
            <a:r>
              <a:rPr lang="ru-RU" sz="1800" b="1" dirty="0" smtClean="0"/>
              <a:t>отправитель – 02462009070 (счет бюджета), </a:t>
            </a:r>
          </a:p>
          <a:p>
            <a:pPr algn="ctr"/>
            <a:r>
              <a:rPr lang="ru-RU" sz="1800" b="1" dirty="0" smtClean="0"/>
              <a:t>получатель -  л/с 14….</a:t>
            </a:r>
          </a:p>
          <a:p>
            <a:pPr algn="ctr"/>
            <a:r>
              <a:rPr lang="ru-RU" sz="1800" b="1" dirty="0" smtClean="0"/>
              <a:t>«Предельный объем финансирования»  формируется</a:t>
            </a:r>
          </a:p>
          <a:p>
            <a:pPr algn="ctr"/>
            <a:r>
              <a:rPr lang="ru-RU" sz="1800" b="1" dirty="0" smtClean="0"/>
              <a:t> на сумму выполненных обязательств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96495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519461"/>
            <a:ext cx="6285553" cy="10456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2339752" y="729570"/>
            <a:ext cx="518457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1</a:t>
            </a:r>
            <a:endParaRPr lang="ru-RU" sz="200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При возникновении потребности в финансировании за счет целевых субсидий направление документов-оснований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31716" y="2454764"/>
            <a:ext cx="36768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2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Формирование распоряжения на финансирование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с приложением к </a:t>
            </a:r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нему  документов-оснований </a:t>
            </a:r>
          </a:p>
        </p:txBody>
      </p:sp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679599" y="2927306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3</a:t>
            </a:r>
          </a:p>
          <a:p>
            <a:pPr algn="ctr"/>
            <a:r>
              <a:rPr lang="ru-RU" b="1" dirty="0"/>
              <a:t>Формирование </a:t>
            </a:r>
          </a:p>
          <a:p>
            <a:pPr algn="ctr"/>
            <a:r>
              <a:rPr lang="ru-RU" b="1" dirty="0"/>
              <a:t>расходного расписания </a:t>
            </a:r>
          </a:p>
          <a:p>
            <a:pPr algn="ctr"/>
            <a:r>
              <a:rPr lang="ru-RU" b="1" dirty="0"/>
              <a:t>на основании распоряжения </a:t>
            </a:r>
          </a:p>
          <a:p>
            <a:pPr algn="ctr"/>
            <a:r>
              <a:rPr lang="ru-RU" b="1" dirty="0"/>
              <a:t>на финансирование </a:t>
            </a:r>
          </a:p>
          <a:p>
            <a:pPr algn="ctr"/>
            <a:r>
              <a:rPr lang="ru-RU" b="1" dirty="0"/>
              <a:t>и направление его в УФК</a:t>
            </a:r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3480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519461"/>
            <a:ext cx="6285553" cy="10456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4897547" y="1623316"/>
            <a:ext cx="36768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2</a:t>
            </a:r>
            <a:endParaRPr lang="ru-RU" sz="20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Формирование распоряжения на финансирование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с приложением к </a:t>
            </a:r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нему  документов-оснований </a:t>
            </a:r>
          </a:p>
        </p:txBody>
      </p:sp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4437451" y="3283352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3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Формирование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расходного расписания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 основании распоряжения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 финансирование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и направление его в УФК</a:t>
            </a:r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 flipV="1">
            <a:off x="1545465" y="4992898"/>
            <a:ext cx="2438316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658293" y="5022130"/>
            <a:ext cx="36256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4</a:t>
            </a:r>
          </a:p>
          <a:p>
            <a:pPr algn="ctr"/>
            <a:r>
              <a:rPr lang="ru-RU" b="1" dirty="0" smtClean="0"/>
              <a:t>Получение</a:t>
            </a:r>
            <a:endParaRPr lang="ru-RU" b="1" dirty="0"/>
          </a:p>
          <a:p>
            <a:pPr algn="ctr"/>
            <a:r>
              <a:rPr lang="ru-RU" b="1" dirty="0" smtClean="0"/>
              <a:t>выписки по 14… л/с </a:t>
            </a:r>
            <a:r>
              <a:rPr lang="ru-RU" b="1" dirty="0" err="1" smtClean="0"/>
              <a:t>с</a:t>
            </a:r>
            <a:r>
              <a:rPr lang="ru-RU" b="1" dirty="0" smtClean="0"/>
              <a:t> отражением ПОФ (федеральной и областной долей)</a:t>
            </a:r>
            <a:endParaRPr lang="ru-RU" b="1" dirty="0"/>
          </a:p>
        </p:txBody>
      </p:sp>
      <p:cxnSp>
        <p:nvCxnSpPr>
          <p:cNvPr id="26" name="Прямая со стрелкой 25"/>
          <p:cNvCxnSpPr/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6779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4311749" y="3252004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3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Формирование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расходного расписания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на основании распоряжения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на финансирование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и направление его в УФК</a:t>
            </a:r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 flipV="1">
            <a:off x="1545465" y="4992898"/>
            <a:ext cx="2438316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658293" y="5022130"/>
            <a:ext cx="36256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4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Получение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выписки по 14… л/с </a:t>
            </a:r>
            <a:r>
              <a:rPr lang="ru-RU" b="1" dirty="0" err="1" smtClean="0">
                <a:solidFill>
                  <a:schemeClr val="bg1">
                    <a:lumMod val="65000"/>
                  </a:schemeClr>
                </a:solidFill>
              </a:rPr>
              <a:t>с</a:t>
            </a:r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 отражением в ПОФ федеральной и областной долей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Прямая со стрелкой 17"/>
          <p:cNvCxnSpPr>
            <a:stCxn id="21" idx="2"/>
          </p:cNvCxnSpPr>
          <p:nvPr/>
        </p:nvCxnSpPr>
        <p:spPr bwMode="auto">
          <a:xfrm>
            <a:off x="1141045" y="2085983"/>
            <a:ext cx="0" cy="227912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TextBox 21"/>
          <p:cNvSpPr txBox="1"/>
          <p:nvPr/>
        </p:nvSpPr>
        <p:spPr>
          <a:xfrm>
            <a:off x="1226541" y="2533045"/>
            <a:ext cx="27363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Этап 4.1</a:t>
            </a:r>
          </a:p>
          <a:p>
            <a:pPr marL="342900" indent="-342900">
              <a:buAutoNum type="arabicParenR"/>
            </a:pPr>
            <a:r>
              <a:rPr lang="ru-RU" b="1" dirty="0" smtClean="0"/>
              <a:t>Направление выписок по 14… л/с</a:t>
            </a:r>
          </a:p>
          <a:p>
            <a:pPr marL="342900" indent="-342900">
              <a:buAutoNum type="arabicParenR"/>
            </a:pPr>
            <a:endParaRPr lang="ru-RU" b="1" dirty="0" smtClean="0"/>
          </a:p>
          <a:p>
            <a:pPr marL="342900" indent="-342900">
              <a:buAutoNum type="arabicParenR"/>
            </a:pPr>
            <a:r>
              <a:rPr lang="ru-RU" b="1" dirty="0" smtClean="0"/>
              <a:t>Открытие касс. плана под потребность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02929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 стрелкой 27"/>
          <p:cNvCxnSpPr/>
          <p:nvPr/>
        </p:nvCxnSpPr>
        <p:spPr bwMode="auto">
          <a:xfrm>
            <a:off x="1403648" y="5377360"/>
            <a:ext cx="2704288" cy="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Прямая со стрелкой 28"/>
          <p:cNvCxnSpPr/>
          <p:nvPr/>
        </p:nvCxnSpPr>
        <p:spPr bwMode="auto">
          <a:xfrm>
            <a:off x="1259632" y="2112443"/>
            <a:ext cx="0" cy="227912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sz="1800" dirty="0"/>
              <a:t>Схема «сквозного механизма» предоставления целевых  субсидий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99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4256493" y="3127109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3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Формирование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расходного расписания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на основании распоряжения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на финансирование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и направление его в УФК</a:t>
            </a:r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20" y="4563779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660187" y="5449604"/>
            <a:ext cx="36256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4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Получение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выписки по 14… л/с </a:t>
            </a:r>
            <a:r>
              <a:rPr lang="ru-RU" b="1" dirty="0" err="1" smtClean="0">
                <a:solidFill>
                  <a:schemeClr val="bg1">
                    <a:lumMod val="75000"/>
                  </a:schemeClr>
                </a:solidFill>
              </a:rPr>
              <a:t>с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 отражением в ПОФ федеральной и областной долей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 стрелкой 18"/>
          <p:cNvCxnSpPr/>
          <p:nvPr/>
        </p:nvCxnSpPr>
        <p:spPr bwMode="auto">
          <a:xfrm flipH="1" flipV="1">
            <a:off x="1139090" y="2092737"/>
            <a:ext cx="1954" cy="2272367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1259632" y="2784536"/>
            <a:ext cx="25812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5</a:t>
            </a:r>
          </a:p>
          <a:p>
            <a:pPr algn="ctr"/>
            <a:r>
              <a:rPr lang="ru-RU" b="1" dirty="0"/>
              <a:t>Направление </a:t>
            </a:r>
            <a:endParaRPr lang="ru-RU" b="1" dirty="0" smtClean="0"/>
          </a:p>
          <a:p>
            <a:pPr algn="ctr"/>
            <a:r>
              <a:rPr lang="ru-RU" b="1" dirty="0" smtClean="0"/>
              <a:t>платежного поручения </a:t>
            </a:r>
          </a:p>
          <a:p>
            <a:pPr algn="ctr"/>
            <a:r>
              <a:rPr lang="ru-RU" b="1" dirty="0" smtClean="0"/>
              <a:t>и оправдательных документов </a:t>
            </a:r>
          </a:p>
          <a:p>
            <a:pPr algn="ctr"/>
            <a:r>
              <a:rPr lang="ru-RU" b="1" dirty="0" smtClean="0"/>
              <a:t>Ф + О + МО части</a:t>
            </a:r>
            <a:endParaRPr lang="ru-RU" b="1" dirty="0"/>
          </a:p>
        </p:txBody>
      </p:sp>
      <p:cxnSp>
        <p:nvCxnSpPr>
          <p:cNvPr id="25" name="Прямая со стрелкой 24"/>
          <p:cNvCxnSpPr/>
          <p:nvPr/>
        </p:nvCxnSpPr>
        <p:spPr bwMode="auto">
          <a:xfrm flipH="1">
            <a:off x="1450608" y="5224957"/>
            <a:ext cx="2657328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Box 29"/>
          <p:cNvSpPr txBox="1"/>
          <p:nvPr/>
        </p:nvSpPr>
        <p:spPr>
          <a:xfrm>
            <a:off x="1696185" y="1180503"/>
            <a:ext cx="27363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4.1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Направление выписок по 14… л/с</a:t>
            </a:r>
          </a:p>
          <a:p>
            <a:pPr marL="342900" indent="-342900">
              <a:buAutoNum type="arabicParenR"/>
            </a:pPr>
            <a:endParaRPr lang="ru-RU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Открытие касс. плана под потребность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227" y="2112443"/>
            <a:ext cx="84772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8447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1991 L 0.00017 0.20348 C 0.00017 0.28565 0.07743 0.38681 0.14045 0.38681 L 0.28073 0.38681 " pathEditMode="relative" rAng="5400000" ptsTypes="FfFF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28" y="1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ip_adm">
  <a:themeElements>
    <a:clrScheme name="lip_ad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ip_ad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CC66"/>
            </a:gs>
            <a:gs pos="100000">
              <a:schemeClr val="bg1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CC66"/>
            </a:gs>
            <a:gs pos="100000">
              <a:schemeClr val="bg1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ip_ad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lip_adm</Template>
  <TotalTime>16150</TotalTime>
  <Words>990</Words>
  <Application>Microsoft Office PowerPoint</Application>
  <PresentationFormat>Экран (4:3)</PresentationFormat>
  <Paragraphs>167</Paragraphs>
  <Slides>15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lip_adm</vt:lpstr>
      <vt:lpstr>Нормативные правовые акты</vt:lpstr>
      <vt:lpstr>Подготовительные мероприятия при реализации и «сквозного механизма» предоставления целевых  субсидий </vt:lpstr>
      <vt:lpstr>Подготовительные мероприятия при реализации и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Схема «сквозного механизма» предоставления целевых  субсидий </vt:lpstr>
      <vt:lpstr>Презентация PowerPoint</vt:lpstr>
    </vt:vector>
  </TitlesOfParts>
  <Company>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RePack by Diakov</cp:lastModifiedBy>
  <cp:revision>410</cp:revision>
  <cp:lastPrinted>2018-06-29T09:27:47Z</cp:lastPrinted>
  <dcterms:created xsi:type="dcterms:W3CDTF">2006-12-13T06:39:00Z</dcterms:created>
  <dcterms:modified xsi:type="dcterms:W3CDTF">2018-07-06T07:15:12Z</dcterms:modified>
</cp:coreProperties>
</file>