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00FF"/>
    <a:srgbClr val="33CC33"/>
    <a:srgbClr val="FF99FF"/>
    <a:srgbClr val="FFFFFF"/>
    <a:srgbClr val="6666FF"/>
    <a:srgbClr val="FF0000"/>
    <a:srgbClr val="A5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797" autoAdjust="0"/>
  </p:normalViewPr>
  <p:slideViewPr>
    <p:cSldViewPr>
      <p:cViewPr>
        <p:scale>
          <a:sx n="75" d="100"/>
          <a:sy n="75" d="100"/>
        </p:scale>
        <p:origin x="-2760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02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 b="1"/>
            </a:lvl1pPr>
          </a:lstStyle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02" y="9432454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 b="1"/>
            </a:lvl1pPr>
          </a:lstStyle>
          <a:p>
            <a:fld id="{11AF9354-D010-4B4B-99F3-AEB09A6765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833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0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7" y="4716228"/>
            <a:ext cx="5438783" cy="4466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defTabSz="921120">
              <a:defRPr sz="1200">
                <a:latin typeface="Times New Roman" pitchFamily="18" charset="0"/>
              </a:defRPr>
            </a:lvl1pPr>
          </a:lstStyle>
          <a:p>
            <a:endParaRPr lang="ru-RU" alt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430855"/>
            <a:ext cx="2945873" cy="49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52" tIns="46127" rIns="92252" bIns="46127" numCol="1" anchor="b" anchorCtr="0" compatLnSpc="1">
            <a:prstTxWarp prst="textNoShape">
              <a:avLst/>
            </a:prstTxWarp>
          </a:bodyPr>
          <a:lstStyle>
            <a:lvl1pPr algn="r" defTabSz="921120">
              <a:defRPr sz="1200">
                <a:latin typeface="Times New Roman" pitchFamily="18" charset="0"/>
              </a:defRPr>
            </a:lvl1pPr>
          </a:lstStyle>
          <a:p>
            <a:fld id="{B5539434-6700-4227-8ADD-F585B959D8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283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99575-1B28-45FA-BF25-2B3CB5539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074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56F54-1CD1-4346-9E16-01AA2E2971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251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9100" y="115888"/>
            <a:ext cx="2195513" cy="61928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37312" cy="6192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ED561-6633-43D2-A1BE-EB563618FD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872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15888"/>
            <a:ext cx="8064500" cy="8651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518318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453188"/>
            <a:ext cx="2895600" cy="268287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453188"/>
            <a:ext cx="2133600" cy="268287"/>
          </a:xfrm>
        </p:spPr>
        <p:txBody>
          <a:bodyPr/>
          <a:lstStyle>
            <a:lvl1pPr>
              <a:defRPr/>
            </a:lvl1pPr>
          </a:lstStyle>
          <a:p>
            <a:fld id="{C04E4C2B-CC63-43BE-B52F-B4AB813C31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93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C9641-8DC5-4FA5-A9C0-3FB2F54628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0687F-1F63-4CEB-BEE3-37CD57E36D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320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91366-3570-4BBA-9BAD-0DDCAEB375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36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11A4B-F848-460E-BB50-F846CA6928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832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9C0A4-F29C-4EEB-8C6B-5C43B03F79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043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9643B-DF51-4C39-9B4B-F161DD1B2A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0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B1F5A-933E-4F5F-B5F3-EFCDF8D80E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735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EF3D6-E9B4-452B-9F28-1ECEBCE725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20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15888"/>
            <a:ext cx="80645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68FAF5-80B2-4F0A-BFCB-640DD0E1E2AA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550862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муниципальных образований по группам долговой устойчивости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195897"/>
              </p:ext>
            </p:extLst>
          </p:nvPr>
        </p:nvGraphicFramePr>
        <p:xfrm>
          <a:off x="395536" y="1124744"/>
          <a:ext cx="8170380" cy="4787970"/>
        </p:xfrm>
        <a:graphic>
          <a:graphicData uri="http://schemas.openxmlformats.org/drawingml/2006/table">
            <a:tbl>
              <a:tblPr/>
              <a:tblGrid>
                <a:gridCol w="3311205"/>
                <a:gridCol w="1655094"/>
                <a:gridCol w="1637833"/>
                <a:gridCol w="1566248"/>
              </a:tblGrid>
              <a:tr h="8936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 А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(высокая долговая устойчивость)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 В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(средняя 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долговая устойчивость)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 С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(низкая 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долговая устойчивость)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Отношение объема долга к объему доходов бюджета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 учета безвозмездных поступлений и (или) поступлений налоговых доходов по доп. нормативам отчислений от НДФЛ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≤ 50%     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≤ 25% - </a:t>
                      </a:r>
                      <a:r>
                        <a:rPr lang="ru-RU" sz="1100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1100" smtClean="0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высокодотационных </a:t>
                      </a:r>
                      <a:r>
                        <a:rPr lang="ru-RU" sz="1100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50-85% 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25-45% </a:t>
                      </a:r>
                      <a:r>
                        <a:rPr lang="ru-RU" sz="1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для </a:t>
                      </a:r>
                      <a:r>
                        <a:rPr lang="ru-RU" sz="1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высокодотационных </a:t>
                      </a:r>
                      <a:r>
                        <a:rPr lang="ru-RU" sz="1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&gt; 85%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&gt;45%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для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высокодотационных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расходов на обслуживание долга в общем объеме расходов бюджета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 исключением объема расходов, осуществляемых за счет субвенций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≤ 5%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5-8%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&gt; 8%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Отношение годовой суммы платежей по погашению и обслуживанию долга к доходам бюджета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(налоговым, неналоговым и дотациям)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8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≤ 13%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13-18%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&gt; 18%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показатели из группы А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отнесены 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 А и С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менее 2-х показателей из группы С</a:t>
                      </a:r>
                      <a:endParaRPr lang="ru-RU" sz="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3711" marR="4371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392167"/>
      </p:ext>
    </p:extLst>
  </p:cSld>
  <p:clrMapOvr>
    <a:masterClrMapping/>
  </p:clrMapOvr>
</p:sld>
</file>

<file path=ppt/theme/theme1.xml><?xml version="1.0" encoding="utf-8"?>
<a:theme xmlns:a="http://schemas.openxmlformats.org/drawingml/2006/main" name="lip_adm">
  <a:themeElements>
    <a:clrScheme name="lip_ad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p_ad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CC66"/>
            </a:gs>
            <a:gs pos="100000">
              <a:schemeClr val="bg1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ip_ad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p_ad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p_ad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lip_adm</Template>
  <TotalTime>15958</TotalTime>
  <Words>157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lip_adm</vt:lpstr>
      <vt:lpstr>Классификация муниципальных образований по группам долговой устойчивости 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401</cp:revision>
  <cp:lastPrinted>2018-06-29T09:27:47Z</cp:lastPrinted>
  <dcterms:created xsi:type="dcterms:W3CDTF">2006-12-13T06:39:00Z</dcterms:created>
  <dcterms:modified xsi:type="dcterms:W3CDTF">2018-07-06T06:24:22Z</dcterms:modified>
</cp:coreProperties>
</file>