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613" r:id="rId2"/>
    <p:sldId id="721" r:id="rId3"/>
    <p:sldId id="728" r:id="rId4"/>
    <p:sldId id="734" r:id="rId5"/>
    <p:sldId id="735" r:id="rId6"/>
    <p:sldId id="799" r:id="rId7"/>
    <p:sldId id="800" r:id="rId8"/>
    <p:sldId id="795" r:id="rId9"/>
    <p:sldId id="797" r:id="rId10"/>
    <p:sldId id="798" r:id="rId11"/>
    <p:sldId id="792" r:id="rId12"/>
    <p:sldId id="793" r:id="rId13"/>
    <p:sldId id="794" r:id="rId14"/>
    <p:sldId id="706" r:id="rId15"/>
    <p:sldId id="786" r:id="rId16"/>
    <p:sldId id="757" r:id="rId17"/>
    <p:sldId id="756" r:id="rId18"/>
    <p:sldId id="710" r:id="rId19"/>
    <p:sldId id="712" r:id="rId20"/>
    <p:sldId id="713" r:id="rId21"/>
    <p:sldId id="614" r:id="rId22"/>
    <p:sldId id="764" r:id="rId23"/>
    <p:sldId id="765" r:id="rId24"/>
    <p:sldId id="766" r:id="rId25"/>
    <p:sldId id="791" r:id="rId26"/>
    <p:sldId id="767" r:id="rId27"/>
    <p:sldId id="768" r:id="rId28"/>
    <p:sldId id="778" r:id="rId29"/>
    <p:sldId id="779" r:id="rId30"/>
    <p:sldId id="781" r:id="rId31"/>
    <p:sldId id="782" r:id="rId32"/>
    <p:sldId id="783" r:id="rId33"/>
    <p:sldId id="784" r:id="rId34"/>
    <p:sldId id="785" r:id="rId35"/>
    <p:sldId id="627" r:id="rId36"/>
    <p:sldId id="700" r:id="rId37"/>
    <p:sldId id="755" r:id="rId38"/>
    <p:sldId id="699" r:id="rId39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580" autoAdjust="0"/>
  </p:normalViewPr>
  <p:slideViewPr>
    <p:cSldViewPr>
      <p:cViewPr>
        <p:scale>
          <a:sx n="66" d="100"/>
          <a:sy n="66" d="100"/>
        </p:scale>
        <p:origin x="-147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2561C-F584-4771-A1FA-E8DE2B6FA99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F9BA14-1448-482E-B6BA-8DE6374DA497}">
      <dgm:prSet phldrT="[Текст]" custT="1"/>
      <dgm:spPr/>
      <dgm:t>
        <a:bodyPr/>
        <a:lstStyle/>
        <a:p>
          <a:r>
            <a:rPr lang="ru-RU" sz="2400" dirty="0"/>
            <a:t>Представление путем передачи </a:t>
          </a:r>
          <a:r>
            <a:rPr lang="ru-RU" sz="2400" b="1" dirty="0"/>
            <a:t>на бумажном носителе</a:t>
          </a:r>
          <a:r>
            <a:rPr lang="ru-RU" sz="2400" dirty="0"/>
            <a:t>:  </a:t>
          </a:r>
        </a:p>
      </dgm:t>
    </dgm:pt>
    <dgm:pt modelId="{30E4FAE1-61C5-436D-9462-8EBD04921D71}" type="parTrans" cxnId="{B8FFBB93-84AA-46B7-846D-48A1F6C7704B}">
      <dgm:prSet/>
      <dgm:spPr/>
      <dgm:t>
        <a:bodyPr/>
        <a:lstStyle/>
        <a:p>
          <a:endParaRPr lang="ru-RU" sz="2000"/>
        </a:p>
      </dgm:t>
    </dgm:pt>
    <dgm:pt modelId="{56C513BE-FC79-4343-8A8C-DE7D17B37BA0}" type="sibTrans" cxnId="{B8FFBB93-84AA-46B7-846D-48A1F6C7704B}">
      <dgm:prSet/>
      <dgm:spPr/>
      <dgm:t>
        <a:bodyPr/>
        <a:lstStyle/>
        <a:p>
          <a:endParaRPr lang="ru-RU" sz="2000"/>
        </a:p>
      </dgm:t>
    </dgm:pt>
    <dgm:pt modelId="{70521558-A90F-48B0-8517-5632D6A14C18}">
      <dgm:prSet phldrT="[Текст]" custT="1"/>
      <dgm:spPr/>
      <dgm:t>
        <a:bodyPr/>
        <a:lstStyle/>
        <a:p>
          <a:r>
            <a:rPr lang="ru-RU" sz="2400" dirty="0"/>
            <a:t>Представление </a:t>
          </a:r>
          <a:r>
            <a:rPr lang="ru-RU" sz="2400" dirty="0">
              <a:solidFill>
                <a:srgbClr val="FF0000"/>
              </a:solidFill>
            </a:rPr>
            <a:t>в 2018 году </a:t>
          </a:r>
          <a:r>
            <a:rPr lang="ru-RU" sz="2400" dirty="0"/>
            <a:t>путем </a:t>
          </a:r>
          <a:r>
            <a:rPr lang="ru-RU" sz="2400" b="1" dirty="0"/>
            <a:t>размещения</a:t>
          </a:r>
          <a:r>
            <a:rPr lang="ru-RU" sz="2400" dirty="0"/>
            <a:t> в Электронном бюджете в сети Интернет:</a:t>
          </a:r>
        </a:p>
      </dgm:t>
    </dgm:pt>
    <dgm:pt modelId="{170F0BEA-B29B-49A6-A3D1-510E1942824D}" type="parTrans" cxnId="{7E28CB34-321F-41CA-9587-50CBCE22A0C1}">
      <dgm:prSet/>
      <dgm:spPr/>
      <dgm:t>
        <a:bodyPr/>
        <a:lstStyle/>
        <a:p>
          <a:endParaRPr lang="ru-RU" sz="2000"/>
        </a:p>
      </dgm:t>
    </dgm:pt>
    <dgm:pt modelId="{F44A09BE-58D7-45F0-BE32-F7CC638C25C0}" type="sibTrans" cxnId="{7E28CB34-321F-41CA-9587-50CBCE22A0C1}">
      <dgm:prSet/>
      <dgm:spPr/>
      <dgm:t>
        <a:bodyPr/>
        <a:lstStyle/>
        <a:p>
          <a:endParaRPr lang="ru-RU" sz="2000"/>
        </a:p>
      </dgm:t>
    </dgm:pt>
    <dgm:pt modelId="{873B8C6F-AB4E-46B1-9AA9-780F85B99F7F}">
      <dgm:prSet phldrT="[Текст]" custT="1"/>
      <dgm:spPr/>
      <dgm:t>
        <a:bodyPr/>
        <a:lstStyle/>
        <a:p>
          <a:r>
            <a:rPr lang="ru-RU" sz="1800" dirty="0"/>
            <a:t>законопроект</a:t>
          </a:r>
        </a:p>
      </dgm:t>
    </dgm:pt>
    <dgm:pt modelId="{73CD5F82-A56F-48AB-9F92-BC5FB2BA0B53}" type="parTrans" cxnId="{EA093F6F-AE2E-42D7-8987-DEFAEE54ECCD}">
      <dgm:prSet/>
      <dgm:spPr/>
      <dgm:t>
        <a:bodyPr/>
        <a:lstStyle/>
        <a:p>
          <a:endParaRPr lang="ru-RU" sz="2000"/>
        </a:p>
      </dgm:t>
    </dgm:pt>
    <dgm:pt modelId="{E01B9B8C-D671-459B-A15F-D01C9162CE4C}" type="sibTrans" cxnId="{EA093F6F-AE2E-42D7-8987-DEFAEE54ECCD}">
      <dgm:prSet/>
      <dgm:spPr/>
      <dgm:t>
        <a:bodyPr/>
        <a:lstStyle/>
        <a:p>
          <a:endParaRPr lang="ru-RU" sz="2000"/>
        </a:p>
      </dgm:t>
    </dgm:pt>
    <dgm:pt modelId="{CF1158BF-8AD3-4ED7-9E10-5438A434898B}">
      <dgm:prSet phldrT="[Текст]" custT="1"/>
      <dgm:spPr/>
      <dgm:t>
        <a:bodyPr/>
        <a:lstStyle/>
        <a:p>
          <a:r>
            <a:rPr lang="ru-RU" sz="1800" dirty="0"/>
            <a:t>пояснительная записка и другие документы по Регламенту Правительства РФ, например, распоряжение об официальном представителе</a:t>
          </a:r>
        </a:p>
      </dgm:t>
    </dgm:pt>
    <dgm:pt modelId="{C263C37B-55D2-452D-AD8F-4D0F5CB94E08}" type="parTrans" cxnId="{59E9EF0E-24D3-4F45-9BEC-CB723390ED85}">
      <dgm:prSet/>
      <dgm:spPr/>
      <dgm:t>
        <a:bodyPr/>
        <a:lstStyle/>
        <a:p>
          <a:endParaRPr lang="ru-RU" sz="2000"/>
        </a:p>
      </dgm:t>
    </dgm:pt>
    <dgm:pt modelId="{65877672-939A-4BED-B86D-BBCADD1992BE}" type="sibTrans" cxnId="{59E9EF0E-24D3-4F45-9BEC-CB723390ED85}">
      <dgm:prSet/>
      <dgm:spPr/>
      <dgm:t>
        <a:bodyPr/>
        <a:lstStyle/>
        <a:p>
          <a:endParaRPr lang="ru-RU" sz="2000"/>
        </a:p>
      </dgm:t>
    </dgm:pt>
    <dgm:pt modelId="{66EF5D21-6747-464B-8629-8BBC4A4323C2}">
      <dgm:prSet phldrT="[Текст]" custT="1"/>
      <dgm:spPr/>
      <dgm:t>
        <a:bodyPr/>
        <a:lstStyle/>
        <a:p>
          <a:r>
            <a:rPr lang="ru-RU" sz="1800" dirty="0">
              <a:latin typeface="+mn-lt"/>
              <a:ea typeface="+mn-ea"/>
              <a:cs typeface="+mn-cs"/>
            </a:rPr>
            <a:t>основные направления бюджетной</a:t>
          </a:r>
          <a:r>
            <a:rPr lang="ru-RU" sz="1800" baseline="0" dirty="0">
              <a:latin typeface="+mn-lt"/>
              <a:ea typeface="+mn-ea"/>
              <a:cs typeface="+mn-cs"/>
            </a:rPr>
            <a:t>, </a:t>
          </a:r>
          <a:r>
            <a:rPr lang="ru-RU" sz="1800" dirty="0">
              <a:latin typeface="+mn-lt"/>
              <a:ea typeface="+mn-ea"/>
              <a:cs typeface="+mn-cs"/>
            </a:rPr>
            <a:t>налоговой и таможенно-тарифной </a:t>
          </a:r>
          <a:r>
            <a:rPr lang="ru-RU" sz="1800" baseline="0" dirty="0">
              <a:latin typeface="+mn-lt"/>
              <a:ea typeface="+mn-ea"/>
              <a:cs typeface="+mn-cs"/>
            </a:rPr>
            <a:t> </a:t>
          </a:r>
          <a:r>
            <a:rPr lang="ru-RU" sz="1800" dirty="0">
              <a:latin typeface="+mn-lt"/>
              <a:ea typeface="+mn-ea"/>
              <a:cs typeface="+mn-cs"/>
            </a:rPr>
            <a:t>политики РФ </a:t>
          </a:r>
          <a:r>
            <a:rPr lang="ru-RU" sz="1800" dirty="0"/>
            <a:t>на очередную трехлетку</a:t>
          </a:r>
        </a:p>
      </dgm:t>
    </dgm:pt>
    <dgm:pt modelId="{62E0C61E-FDA5-42D7-8B1B-1257FEAEC9D5}" type="parTrans" cxnId="{4B2D8547-9D44-4CA2-9D39-2016DABE3023}">
      <dgm:prSet/>
      <dgm:spPr/>
      <dgm:t>
        <a:bodyPr/>
        <a:lstStyle/>
        <a:p>
          <a:endParaRPr lang="ru-RU" sz="2000"/>
        </a:p>
      </dgm:t>
    </dgm:pt>
    <dgm:pt modelId="{A6A16DEA-DB19-452E-9781-657BE392AFC4}" type="sibTrans" cxnId="{4B2D8547-9D44-4CA2-9D39-2016DABE3023}">
      <dgm:prSet/>
      <dgm:spPr/>
      <dgm:t>
        <a:bodyPr/>
        <a:lstStyle/>
        <a:p>
          <a:endParaRPr lang="ru-RU" sz="2000"/>
        </a:p>
      </dgm:t>
    </dgm:pt>
    <dgm:pt modelId="{B7B6042F-0BC9-48C3-8184-A9E1D9F74B95}">
      <dgm:prSet phldrT="[Текст]" custT="1"/>
      <dgm:spPr/>
      <dgm:t>
        <a:bodyPr/>
        <a:lstStyle/>
        <a:p>
          <a:r>
            <a:rPr lang="ru-RU" sz="1800" dirty="0"/>
            <a:t>прогноз социально-экономического развития РФ на очередную трехлетку </a:t>
          </a:r>
        </a:p>
      </dgm:t>
    </dgm:pt>
    <dgm:pt modelId="{91BFCC5E-6792-4D13-A39C-014322266640}" type="parTrans" cxnId="{36AD7DC9-472B-403F-BB54-FC7279973EDA}">
      <dgm:prSet/>
      <dgm:spPr/>
      <dgm:t>
        <a:bodyPr/>
        <a:lstStyle/>
        <a:p>
          <a:endParaRPr lang="ru-RU" sz="2000"/>
        </a:p>
      </dgm:t>
    </dgm:pt>
    <dgm:pt modelId="{54D69E9B-A645-43C6-A4F3-B16C4FABB5B5}" type="sibTrans" cxnId="{36AD7DC9-472B-403F-BB54-FC7279973EDA}">
      <dgm:prSet/>
      <dgm:spPr/>
      <dgm:t>
        <a:bodyPr/>
        <a:lstStyle/>
        <a:p>
          <a:endParaRPr lang="ru-RU" sz="2000"/>
        </a:p>
      </dgm:t>
    </dgm:pt>
    <dgm:pt modelId="{A61518B5-4675-44EE-B9FB-1E5791838636}">
      <dgm:prSet phldrT="[Текст]" custT="1"/>
      <dgm:spPr/>
      <dgm:t>
        <a:bodyPr/>
        <a:lstStyle/>
        <a:p>
          <a:r>
            <a:rPr lang="ru-RU" sz="1800" dirty="0"/>
            <a:t>протокол неурегулированных разногласий по расходам на деятельность Президента РФ, парламента России, судов РФ, Счетной палаты РФ</a:t>
          </a:r>
        </a:p>
      </dgm:t>
    </dgm:pt>
    <dgm:pt modelId="{1B83C7D3-D215-4B35-86ED-12A4406C8F61}" type="parTrans" cxnId="{2E3B9BED-70E2-4955-A62E-1DCDAE229F73}">
      <dgm:prSet/>
      <dgm:spPr/>
      <dgm:t>
        <a:bodyPr/>
        <a:lstStyle/>
        <a:p>
          <a:endParaRPr lang="ru-RU" sz="2000"/>
        </a:p>
      </dgm:t>
    </dgm:pt>
    <dgm:pt modelId="{0C1425FD-6FFD-4BCC-ACCB-7C48939C13A7}" type="sibTrans" cxnId="{2E3B9BED-70E2-4955-A62E-1DCDAE229F73}">
      <dgm:prSet/>
      <dgm:spPr/>
      <dgm:t>
        <a:bodyPr/>
        <a:lstStyle/>
        <a:p>
          <a:endParaRPr lang="ru-RU" sz="2000"/>
        </a:p>
      </dgm:t>
    </dgm:pt>
    <dgm:pt modelId="{360D4CAA-FCE3-442D-9AA4-622ED23BFF60}">
      <dgm:prSet phldrT="[Текст]" custT="1"/>
      <dgm:spPr/>
      <dgm:t>
        <a:bodyPr/>
        <a:lstStyle/>
        <a:p>
          <a:r>
            <a:rPr lang="ru-RU" sz="1800" dirty="0"/>
            <a:t>остальных документов и материалов,  указанных в пункте 4 статьи 192 БК РФ</a:t>
          </a:r>
        </a:p>
      </dgm:t>
    </dgm:pt>
    <dgm:pt modelId="{56275FD4-45F6-4BAB-89D7-6221D9347873}" type="parTrans" cxnId="{971ECC76-2830-42AE-B5B4-C9EA2AD4B25B}">
      <dgm:prSet/>
      <dgm:spPr/>
      <dgm:t>
        <a:bodyPr/>
        <a:lstStyle/>
        <a:p>
          <a:endParaRPr lang="ru-RU" sz="2000"/>
        </a:p>
      </dgm:t>
    </dgm:pt>
    <dgm:pt modelId="{4071DAE5-F7B5-4EB4-8DAB-B366E6E87827}" type="sibTrans" cxnId="{971ECC76-2830-42AE-B5B4-C9EA2AD4B25B}">
      <dgm:prSet/>
      <dgm:spPr/>
      <dgm:t>
        <a:bodyPr/>
        <a:lstStyle/>
        <a:p>
          <a:endParaRPr lang="ru-RU" sz="2000"/>
        </a:p>
      </dgm:t>
    </dgm:pt>
    <dgm:pt modelId="{5D9B4053-6210-4042-B13E-7A71DBE881B6}">
      <dgm:prSet phldrT="[Текст]" custT="1"/>
      <dgm:spPr/>
      <dgm:t>
        <a:bodyPr/>
        <a:lstStyle/>
        <a:p>
          <a:r>
            <a:rPr lang="ru-RU" sz="1800" dirty="0"/>
            <a:t>материалы "закрытой части" федерального бюджета</a:t>
          </a:r>
        </a:p>
      </dgm:t>
    </dgm:pt>
    <dgm:pt modelId="{BEE6E4B9-E9C3-4097-B18A-6150B749B80D}" type="parTrans" cxnId="{1967A47C-6D29-41BF-9C08-0045BC98F5F8}">
      <dgm:prSet/>
      <dgm:spPr/>
      <dgm:t>
        <a:bodyPr/>
        <a:lstStyle/>
        <a:p>
          <a:endParaRPr lang="ru-RU" sz="2000"/>
        </a:p>
      </dgm:t>
    </dgm:pt>
    <dgm:pt modelId="{139598BD-43BB-4FEB-A891-6DCFABA47A70}" type="sibTrans" cxnId="{1967A47C-6D29-41BF-9C08-0045BC98F5F8}">
      <dgm:prSet/>
      <dgm:spPr/>
      <dgm:t>
        <a:bodyPr/>
        <a:lstStyle/>
        <a:p>
          <a:endParaRPr lang="ru-RU" sz="2000"/>
        </a:p>
      </dgm:t>
    </dgm:pt>
    <dgm:pt modelId="{A5C4D682-6A8C-4332-A760-CBB2E73FC3EB}" type="pres">
      <dgm:prSet presAssocID="{2C52561C-F584-4771-A1FA-E8DE2B6FA99D}" presName="linear" presStyleCnt="0">
        <dgm:presLayoutVars>
          <dgm:animLvl val="lvl"/>
          <dgm:resizeHandles val="exact"/>
        </dgm:presLayoutVars>
      </dgm:prSet>
      <dgm:spPr/>
    </dgm:pt>
    <dgm:pt modelId="{31261B18-488F-42C7-85E4-36AB22C34C40}" type="pres">
      <dgm:prSet presAssocID="{26F9BA14-1448-482E-B6BA-8DE6374DA497}" presName="parentText" presStyleLbl="node1" presStyleIdx="0" presStyleCnt="2" custScaleY="66746">
        <dgm:presLayoutVars>
          <dgm:chMax val="0"/>
          <dgm:bulletEnabled val="1"/>
        </dgm:presLayoutVars>
      </dgm:prSet>
      <dgm:spPr/>
    </dgm:pt>
    <dgm:pt modelId="{D05C7E3F-AE07-485A-B421-84F3E40BCFBD}" type="pres">
      <dgm:prSet presAssocID="{26F9BA14-1448-482E-B6BA-8DE6374DA497}" presName="childText" presStyleLbl="revTx" presStyleIdx="0" presStyleCnt="2">
        <dgm:presLayoutVars>
          <dgm:bulletEnabled val="1"/>
        </dgm:presLayoutVars>
      </dgm:prSet>
      <dgm:spPr/>
    </dgm:pt>
    <dgm:pt modelId="{8D6679EA-CB8F-42B2-B515-9746E641126F}" type="pres">
      <dgm:prSet presAssocID="{70521558-A90F-48B0-8517-5632D6A14C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AD10573-D874-47B1-A223-05CCC50740AA}" type="pres">
      <dgm:prSet presAssocID="{70521558-A90F-48B0-8517-5632D6A14C1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9E9EF0E-24D3-4F45-9BEC-CB723390ED85}" srcId="{26F9BA14-1448-482E-B6BA-8DE6374DA497}" destId="{CF1158BF-8AD3-4ED7-9E10-5438A434898B}" srcOrd="1" destOrd="0" parTransId="{C263C37B-55D2-452D-AD8F-4D0F5CB94E08}" sibTransId="{65877672-939A-4BED-B86D-BBCADD1992BE}"/>
    <dgm:cxn modelId="{FE45E214-F21C-4C78-BA71-6A2647A72AB2}" type="presOf" srcId="{873B8C6F-AB4E-46B1-9AA9-780F85B99F7F}" destId="{D05C7E3F-AE07-485A-B421-84F3E40BCFBD}" srcOrd="0" destOrd="0" presId="urn:microsoft.com/office/officeart/2005/8/layout/vList2"/>
    <dgm:cxn modelId="{FE77C916-DD93-495B-A29B-B884BB74C385}" type="presOf" srcId="{360D4CAA-FCE3-442D-9AA4-622ED23BFF60}" destId="{EAD10573-D874-47B1-A223-05CCC50740AA}" srcOrd="0" destOrd="0" presId="urn:microsoft.com/office/officeart/2005/8/layout/vList2"/>
    <dgm:cxn modelId="{7E28CB34-321F-41CA-9587-50CBCE22A0C1}" srcId="{2C52561C-F584-4771-A1FA-E8DE2B6FA99D}" destId="{70521558-A90F-48B0-8517-5632D6A14C18}" srcOrd="1" destOrd="0" parTransId="{170F0BEA-B29B-49A6-A3D1-510E1942824D}" sibTransId="{F44A09BE-58D7-45F0-BE32-F7CC638C25C0}"/>
    <dgm:cxn modelId="{4B2D8547-9D44-4CA2-9D39-2016DABE3023}" srcId="{26F9BA14-1448-482E-B6BA-8DE6374DA497}" destId="{66EF5D21-6747-464B-8629-8BBC4A4323C2}" srcOrd="2" destOrd="0" parTransId="{62E0C61E-FDA5-42D7-8B1B-1257FEAEC9D5}" sibTransId="{A6A16DEA-DB19-452E-9781-657BE392AFC4}"/>
    <dgm:cxn modelId="{EA093F6F-AE2E-42D7-8987-DEFAEE54ECCD}" srcId="{26F9BA14-1448-482E-B6BA-8DE6374DA497}" destId="{873B8C6F-AB4E-46B1-9AA9-780F85B99F7F}" srcOrd="0" destOrd="0" parTransId="{73CD5F82-A56F-48AB-9F92-BC5FB2BA0B53}" sibTransId="{E01B9B8C-D671-459B-A15F-D01C9162CE4C}"/>
    <dgm:cxn modelId="{971ECC76-2830-42AE-B5B4-C9EA2AD4B25B}" srcId="{70521558-A90F-48B0-8517-5632D6A14C18}" destId="{360D4CAA-FCE3-442D-9AA4-622ED23BFF60}" srcOrd="0" destOrd="0" parTransId="{56275FD4-45F6-4BAB-89D7-6221D9347873}" sibTransId="{4071DAE5-F7B5-4EB4-8DAB-B366E6E87827}"/>
    <dgm:cxn modelId="{1967A47C-6D29-41BF-9C08-0045BC98F5F8}" srcId="{26F9BA14-1448-482E-B6BA-8DE6374DA497}" destId="{5D9B4053-6210-4042-B13E-7A71DBE881B6}" srcOrd="5" destOrd="0" parTransId="{BEE6E4B9-E9C3-4097-B18A-6150B749B80D}" sibTransId="{139598BD-43BB-4FEB-A891-6DCFABA47A70}"/>
    <dgm:cxn modelId="{160B8E85-C78D-4CCA-94E8-6CB0E52E1252}" type="presOf" srcId="{66EF5D21-6747-464B-8629-8BBC4A4323C2}" destId="{D05C7E3F-AE07-485A-B421-84F3E40BCFBD}" srcOrd="0" destOrd="2" presId="urn:microsoft.com/office/officeart/2005/8/layout/vList2"/>
    <dgm:cxn modelId="{B8FFBB93-84AA-46B7-846D-48A1F6C7704B}" srcId="{2C52561C-F584-4771-A1FA-E8DE2B6FA99D}" destId="{26F9BA14-1448-482E-B6BA-8DE6374DA497}" srcOrd="0" destOrd="0" parTransId="{30E4FAE1-61C5-436D-9462-8EBD04921D71}" sibTransId="{56C513BE-FC79-4343-8A8C-DE7D17B37BA0}"/>
    <dgm:cxn modelId="{23BC09BD-D639-4B0B-8483-216529E8C16F}" type="presOf" srcId="{2C52561C-F584-4771-A1FA-E8DE2B6FA99D}" destId="{A5C4D682-6A8C-4332-A760-CBB2E73FC3EB}" srcOrd="0" destOrd="0" presId="urn:microsoft.com/office/officeart/2005/8/layout/vList2"/>
    <dgm:cxn modelId="{6AFA8CBF-246B-4A09-8881-5D96D1F35C60}" type="presOf" srcId="{B7B6042F-0BC9-48C3-8184-A9E1D9F74B95}" destId="{D05C7E3F-AE07-485A-B421-84F3E40BCFBD}" srcOrd="0" destOrd="3" presId="urn:microsoft.com/office/officeart/2005/8/layout/vList2"/>
    <dgm:cxn modelId="{36AD7DC9-472B-403F-BB54-FC7279973EDA}" srcId="{26F9BA14-1448-482E-B6BA-8DE6374DA497}" destId="{B7B6042F-0BC9-48C3-8184-A9E1D9F74B95}" srcOrd="3" destOrd="0" parTransId="{91BFCC5E-6792-4D13-A39C-014322266640}" sibTransId="{54D69E9B-A645-43C6-A4F3-B16C4FABB5B5}"/>
    <dgm:cxn modelId="{DF608CC9-6B28-471E-9587-9E398890145D}" type="presOf" srcId="{70521558-A90F-48B0-8517-5632D6A14C18}" destId="{8D6679EA-CB8F-42B2-B515-9746E641126F}" srcOrd="0" destOrd="0" presId="urn:microsoft.com/office/officeart/2005/8/layout/vList2"/>
    <dgm:cxn modelId="{2C13A1E1-EC52-4582-90E0-F9CD664AB0A9}" type="presOf" srcId="{CF1158BF-8AD3-4ED7-9E10-5438A434898B}" destId="{D05C7E3F-AE07-485A-B421-84F3E40BCFBD}" srcOrd="0" destOrd="1" presId="urn:microsoft.com/office/officeart/2005/8/layout/vList2"/>
    <dgm:cxn modelId="{79D165E9-25E8-431C-B9B1-3DB995A515F1}" type="presOf" srcId="{A61518B5-4675-44EE-B9FB-1E5791838636}" destId="{D05C7E3F-AE07-485A-B421-84F3E40BCFBD}" srcOrd="0" destOrd="4" presId="urn:microsoft.com/office/officeart/2005/8/layout/vList2"/>
    <dgm:cxn modelId="{2E3B9BED-70E2-4955-A62E-1DCDAE229F73}" srcId="{26F9BA14-1448-482E-B6BA-8DE6374DA497}" destId="{A61518B5-4675-44EE-B9FB-1E5791838636}" srcOrd="4" destOrd="0" parTransId="{1B83C7D3-D215-4B35-86ED-12A4406C8F61}" sibTransId="{0C1425FD-6FFD-4BCC-ACCB-7C48939C13A7}"/>
    <dgm:cxn modelId="{BA72F3F3-FCE0-44C3-8E28-7403D80FF671}" type="presOf" srcId="{26F9BA14-1448-482E-B6BA-8DE6374DA497}" destId="{31261B18-488F-42C7-85E4-36AB22C34C40}" srcOrd="0" destOrd="0" presId="urn:microsoft.com/office/officeart/2005/8/layout/vList2"/>
    <dgm:cxn modelId="{BCC909F4-34B2-46C4-B1CA-A089461D0BED}" type="presOf" srcId="{5D9B4053-6210-4042-B13E-7A71DBE881B6}" destId="{D05C7E3F-AE07-485A-B421-84F3E40BCFBD}" srcOrd="0" destOrd="5" presId="urn:microsoft.com/office/officeart/2005/8/layout/vList2"/>
    <dgm:cxn modelId="{E54342AA-8484-4326-BCA8-8E61A1EB3866}" type="presParOf" srcId="{A5C4D682-6A8C-4332-A760-CBB2E73FC3EB}" destId="{31261B18-488F-42C7-85E4-36AB22C34C40}" srcOrd="0" destOrd="0" presId="urn:microsoft.com/office/officeart/2005/8/layout/vList2"/>
    <dgm:cxn modelId="{645BC5ED-DC90-4E2C-A7CB-88A0660559C9}" type="presParOf" srcId="{A5C4D682-6A8C-4332-A760-CBB2E73FC3EB}" destId="{D05C7E3F-AE07-485A-B421-84F3E40BCFBD}" srcOrd="1" destOrd="0" presId="urn:microsoft.com/office/officeart/2005/8/layout/vList2"/>
    <dgm:cxn modelId="{9F801862-35F3-4B26-BC4E-5CBF16FC54EB}" type="presParOf" srcId="{A5C4D682-6A8C-4332-A760-CBB2E73FC3EB}" destId="{8D6679EA-CB8F-42B2-B515-9746E641126F}" srcOrd="2" destOrd="0" presId="urn:microsoft.com/office/officeart/2005/8/layout/vList2"/>
    <dgm:cxn modelId="{44FFBEC1-284E-4D19-AA32-EFD10A1D7ACF}" type="presParOf" srcId="{A5C4D682-6A8C-4332-A760-CBB2E73FC3EB}" destId="{EAD10573-D874-47B1-A223-05CCC50740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31FA9-371D-45D9-A2B9-753675ACEC3E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74D765-97B4-44C4-898F-2F81B006B8F0}">
      <dgm:prSet custT="1"/>
      <dgm:spPr/>
      <dgm:t>
        <a:bodyPr anchor="t"/>
        <a:lstStyle/>
        <a:p>
          <a:pPr algn="ctr" rtl="0"/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Стабильного</a:t>
          </a:r>
        </a:p>
      </dgm:t>
    </dgm:pt>
    <dgm:pt modelId="{E6B3DC56-D385-493C-A7F9-91CB33E69B56}" type="parTrans" cxnId="{638A11BB-EFCC-44EF-8359-3C13A44BBDCF}">
      <dgm:prSet/>
      <dgm:spPr/>
      <dgm:t>
        <a:bodyPr/>
        <a:lstStyle/>
        <a:p>
          <a:pPr algn="ctr"/>
          <a:endParaRPr lang="ru-RU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1F3584-C910-4816-8D5D-294221E9BF55}" type="sibTrans" cxnId="{638A11BB-EFCC-44EF-8359-3C13A44BBDCF}">
      <dgm:prSet/>
      <dgm:spPr/>
      <dgm:t>
        <a:bodyPr/>
        <a:lstStyle/>
        <a:p>
          <a:pPr algn="ctr"/>
          <a:endParaRPr lang="ru-RU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FBE56-15E8-455F-86B9-2429F981B3C6}">
      <dgm:prSet custT="1"/>
      <dgm:spPr/>
      <dgm:t>
        <a:bodyPr/>
        <a:lstStyle/>
        <a:p>
          <a:pPr algn="ctr" rtl="0"/>
          <a:r>
            <a:rPr lang="ru-RU" sz="1800" b="0" dirty="0">
              <a:latin typeface="Arial" panose="020B0604020202020204" pitchFamily="34" charset="0"/>
              <a:cs typeface="Arial" panose="020B0604020202020204" pitchFamily="34" charset="0"/>
            </a:rPr>
            <a:t>Закрепляющего и предлагающего новации</a:t>
          </a:r>
        </a:p>
      </dgm:t>
    </dgm:pt>
    <dgm:pt modelId="{E26D81C3-D8F7-4EDE-90F9-F48135BD5859}" type="parTrans" cxnId="{DBA1FD8E-B23F-401B-B4A0-9CB40CB311FC}">
      <dgm:prSet/>
      <dgm:spPr/>
      <dgm:t>
        <a:bodyPr/>
        <a:lstStyle/>
        <a:p>
          <a:pPr algn="ctr"/>
          <a:endParaRPr lang="ru-RU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14977-C565-425D-8BCE-0E9AC3E31E59}" type="sibTrans" cxnId="{DBA1FD8E-B23F-401B-B4A0-9CB40CB311FC}">
      <dgm:prSet/>
      <dgm:spPr/>
      <dgm:t>
        <a:bodyPr/>
        <a:lstStyle/>
        <a:p>
          <a:pPr algn="ctr"/>
          <a:endParaRPr lang="ru-RU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08FEA-607F-4F15-83A4-C6B06C84F32C}">
      <dgm:prSet custT="1"/>
      <dgm:spPr/>
      <dgm:t>
        <a:bodyPr/>
        <a:lstStyle/>
        <a:p>
          <a:pPr algn="ctr" rtl="0"/>
          <a:r>
            <a:rPr lang="ru-RU" sz="1750" b="0" dirty="0">
              <a:latin typeface="Arial" panose="020B0604020202020204" pitchFamily="34" charset="0"/>
              <a:cs typeface="Arial" panose="020B0604020202020204" pitchFamily="34" charset="0"/>
            </a:rPr>
            <a:t>Кодифицированного</a:t>
          </a:r>
        </a:p>
      </dgm:t>
    </dgm:pt>
    <dgm:pt modelId="{D8883A31-DCC4-4348-A0F4-52DB99B52B9D}" type="sibTrans" cxnId="{0FDAFD4E-48F7-4001-91B3-4F43AA64D99B}">
      <dgm:prSet/>
      <dgm:spPr/>
      <dgm:t>
        <a:bodyPr/>
        <a:lstStyle/>
        <a:p>
          <a:pPr algn="ctr"/>
          <a:endParaRPr lang="ru-RU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B9A37-F470-4313-AB30-394EA390D91F}" type="parTrans" cxnId="{0FDAFD4E-48F7-4001-91B3-4F43AA64D99B}">
      <dgm:prSet/>
      <dgm:spPr/>
      <dgm:t>
        <a:bodyPr/>
        <a:lstStyle/>
        <a:p>
          <a:pPr algn="ctr"/>
          <a:endParaRPr lang="ru-RU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A2C6F-00C5-4DF9-8F2B-05D5EB35E95E}">
      <dgm:prSet custT="1"/>
      <dgm:spPr/>
      <dgm:t>
        <a:bodyPr/>
        <a:lstStyle/>
        <a:p>
          <a:pPr algn="ctr" rtl="0"/>
          <a:r>
            <a:rPr lang="ru-RU" sz="1750" b="0" dirty="0">
              <a:latin typeface="Arial" panose="020B0604020202020204" pitchFamily="34" charset="0"/>
              <a:cs typeface="Arial" panose="020B0604020202020204" pitchFamily="34" charset="0"/>
            </a:rPr>
            <a:t>Удобного в </a:t>
          </a:r>
          <a:r>
            <a:rPr lang="ru-RU" sz="1750" b="0" dirty="0" err="1">
              <a:latin typeface="Arial" panose="020B0604020202020204" pitchFamily="34" charset="0"/>
              <a:cs typeface="Arial" panose="020B0604020202020204" pitchFamily="34" charset="0"/>
            </a:rPr>
            <a:t>правоприменении</a:t>
          </a:r>
          <a:endParaRPr lang="ru-RU" sz="17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0C0E2-374F-48B4-847D-0A4A6F3445ED}" type="parTrans" cxnId="{2E5E14BD-EA25-40C1-BFD0-2C5A1DD773BD}">
      <dgm:prSet/>
      <dgm:spPr/>
      <dgm:t>
        <a:bodyPr/>
        <a:lstStyle/>
        <a:p>
          <a:endParaRPr lang="ru-RU"/>
        </a:p>
      </dgm:t>
    </dgm:pt>
    <dgm:pt modelId="{3097D0A4-0920-4331-9616-9A5C71156B18}" type="sibTrans" cxnId="{2E5E14BD-EA25-40C1-BFD0-2C5A1DD773BD}">
      <dgm:prSet/>
      <dgm:spPr/>
      <dgm:t>
        <a:bodyPr/>
        <a:lstStyle/>
        <a:p>
          <a:endParaRPr lang="ru-RU"/>
        </a:p>
      </dgm:t>
    </dgm:pt>
    <dgm:pt modelId="{5F96BEC4-EF5C-450C-A8EF-DD2304DED694}" type="pres">
      <dgm:prSet presAssocID="{D1731FA9-371D-45D9-A2B9-753675ACEC3E}" presName="linear" presStyleCnt="0">
        <dgm:presLayoutVars>
          <dgm:animLvl val="lvl"/>
          <dgm:resizeHandles val="exact"/>
        </dgm:presLayoutVars>
      </dgm:prSet>
      <dgm:spPr/>
    </dgm:pt>
    <dgm:pt modelId="{51ED4B1B-2A59-4193-AC1B-8B90056B14E3}" type="pres">
      <dgm:prSet presAssocID="{FF5FBE56-15E8-455F-86B9-2429F981B3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182FEBC-5D3B-42E8-BC44-0231FE9FE748}" type="pres">
      <dgm:prSet presAssocID="{58B14977-C565-425D-8BCE-0E9AC3E31E59}" presName="spacer" presStyleCnt="0"/>
      <dgm:spPr/>
    </dgm:pt>
    <dgm:pt modelId="{1BD0E72E-A47F-423E-9ACE-6E9353DE0F44}" type="pres">
      <dgm:prSet presAssocID="{FE74D765-97B4-44C4-898F-2F81B006B8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9D5392-CA29-458F-ADE2-5916457D163E}" type="pres">
      <dgm:prSet presAssocID="{391F3584-C910-4816-8D5D-294221E9BF55}" presName="spacer" presStyleCnt="0"/>
      <dgm:spPr/>
    </dgm:pt>
    <dgm:pt modelId="{14E567D2-7CBA-4ED6-91D8-D55963261EB0}" type="pres">
      <dgm:prSet presAssocID="{94008FEA-607F-4F15-83A4-C6B06C84F3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8D7111-E25C-4362-B53A-D92435AF42C1}" type="pres">
      <dgm:prSet presAssocID="{D8883A31-DCC4-4348-A0F4-52DB99B52B9D}" presName="spacer" presStyleCnt="0"/>
      <dgm:spPr/>
    </dgm:pt>
    <dgm:pt modelId="{D06F2C74-D79D-4611-906B-0B410145A38F}" type="pres">
      <dgm:prSet presAssocID="{552A2C6F-00C5-4DF9-8F2B-05D5EB35E9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BFFC34-3E74-4FE9-8110-A149FBB4F6CB}" type="presOf" srcId="{552A2C6F-00C5-4DF9-8F2B-05D5EB35E95E}" destId="{D06F2C74-D79D-4611-906B-0B410145A38F}" srcOrd="0" destOrd="0" presId="urn:microsoft.com/office/officeart/2005/8/layout/vList2"/>
    <dgm:cxn modelId="{B036DE46-6123-41D0-8359-4A5A32696E94}" type="presOf" srcId="{FF5FBE56-15E8-455F-86B9-2429F981B3C6}" destId="{51ED4B1B-2A59-4193-AC1B-8B90056B14E3}" srcOrd="0" destOrd="0" presId="urn:microsoft.com/office/officeart/2005/8/layout/vList2"/>
    <dgm:cxn modelId="{0FDAFD4E-48F7-4001-91B3-4F43AA64D99B}" srcId="{D1731FA9-371D-45D9-A2B9-753675ACEC3E}" destId="{94008FEA-607F-4F15-83A4-C6B06C84F32C}" srcOrd="2" destOrd="0" parTransId="{8C8B9A37-F470-4313-AB30-394EA390D91F}" sibTransId="{D8883A31-DCC4-4348-A0F4-52DB99B52B9D}"/>
    <dgm:cxn modelId="{1A91607F-F104-41C2-967A-B0C324BAA72B}" type="presOf" srcId="{94008FEA-607F-4F15-83A4-C6B06C84F32C}" destId="{14E567D2-7CBA-4ED6-91D8-D55963261EB0}" srcOrd="0" destOrd="0" presId="urn:microsoft.com/office/officeart/2005/8/layout/vList2"/>
    <dgm:cxn modelId="{DBA1FD8E-B23F-401B-B4A0-9CB40CB311FC}" srcId="{D1731FA9-371D-45D9-A2B9-753675ACEC3E}" destId="{FF5FBE56-15E8-455F-86B9-2429F981B3C6}" srcOrd="0" destOrd="0" parTransId="{E26D81C3-D8F7-4EDE-90F9-F48135BD5859}" sibTransId="{58B14977-C565-425D-8BCE-0E9AC3E31E59}"/>
    <dgm:cxn modelId="{638A11BB-EFCC-44EF-8359-3C13A44BBDCF}" srcId="{D1731FA9-371D-45D9-A2B9-753675ACEC3E}" destId="{FE74D765-97B4-44C4-898F-2F81B006B8F0}" srcOrd="1" destOrd="0" parTransId="{E6B3DC56-D385-493C-A7F9-91CB33E69B56}" sibTransId="{391F3584-C910-4816-8D5D-294221E9BF55}"/>
    <dgm:cxn modelId="{2E5E14BD-EA25-40C1-BFD0-2C5A1DD773BD}" srcId="{D1731FA9-371D-45D9-A2B9-753675ACEC3E}" destId="{552A2C6F-00C5-4DF9-8F2B-05D5EB35E95E}" srcOrd="3" destOrd="0" parTransId="{8560C0E2-374F-48B4-847D-0A4A6F3445ED}" sibTransId="{3097D0A4-0920-4331-9616-9A5C71156B18}"/>
    <dgm:cxn modelId="{04416CD0-581B-4E3E-B998-C2EF693D9908}" type="presOf" srcId="{D1731FA9-371D-45D9-A2B9-753675ACEC3E}" destId="{5F96BEC4-EF5C-450C-A8EF-DD2304DED694}" srcOrd="0" destOrd="0" presId="urn:microsoft.com/office/officeart/2005/8/layout/vList2"/>
    <dgm:cxn modelId="{921EDEFA-A962-40C3-8847-1E2B1B5F8A24}" type="presOf" srcId="{FE74D765-97B4-44C4-898F-2F81B006B8F0}" destId="{1BD0E72E-A47F-423E-9ACE-6E9353DE0F44}" srcOrd="0" destOrd="0" presId="urn:microsoft.com/office/officeart/2005/8/layout/vList2"/>
    <dgm:cxn modelId="{C629718B-1BFD-4839-AEC0-91751802F001}" type="presParOf" srcId="{5F96BEC4-EF5C-450C-A8EF-DD2304DED694}" destId="{51ED4B1B-2A59-4193-AC1B-8B90056B14E3}" srcOrd="0" destOrd="0" presId="urn:microsoft.com/office/officeart/2005/8/layout/vList2"/>
    <dgm:cxn modelId="{C0532AB0-AB82-4523-B3C9-5B167B757D12}" type="presParOf" srcId="{5F96BEC4-EF5C-450C-A8EF-DD2304DED694}" destId="{3182FEBC-5D3B-42E8-BC44-0231FE9FE748}" srcOrd="1" destOrd="0" presId="urn:microsoft.com/office/officeart/2005/8/layout/vList2"/>
    <dgm:cxn modelId="{5FAAA57C-6A2F-4B4B-97A7-D97CFD67FF6E}" type="presParOf" srcId="{5F96BEC4-EF5C-450C-A8EF-DD2304DED694}" destId="{1BD0E72E-A47F-423E-9ACE-6E9353DE0F44}" srcOrd="2" destOrd="0" presId="urn:microsoft.com/office/officeart/2005/8/layout/vList2"/>
    <dgm:cxn modelId="{537F39F4-7932-447F-A420-3E7BA202DB9B}" type="presParOf" srcId="{5F96BEC4-EF5C-450C-A8EF-DD2304DED694}" destId="{EF9D5392-CA29-458F-ADE2-5916457D163E}" srcOrd="3" destOrd="0" presId="urn:microsoft.com/office/officeart/2005/8/layout/vList2"/>
    <dgm:cxn modelId="{C1F1DAE1-E8E5-4A71-91C3-06EC4152E774}" type="presParOf" srcId="{5F96BEC4-EF5C-450C-A8EF-DD2304DED694}" destId="{14E567D2-7CBA-4ED6-91D8-D55963261EB0}" srcOrd="4" destOrd="0" presId="urn:microsoft.com/office/officeart/2005/8/layout/vList2"/>
    <dgm:cxn modelId="{11DB3A21-E2A7-401E-A11D-0316BDF89FDD}" type="presParOf" srcId="{5F96BEC4-EF5C-450C-A8EF-DD2304DED694}" destId="{818D7111-E25C-4362-B53A-D92435AF42C1}" srcOrd="5" destOrd="0" presId="urn:microsoft.com/office/officeart/2005/8/layout/vList2"/>
    <dgm:cxn modelId="{1F1BB0D8-9200-4480-8EDA-FF82AAC38208}" type="presParOf" srcId="{5F96BEC4-EF5C-450C-A8EF-DD2304DED694}" destId="{D06F2C74-D79D-4611-906B-0B410145A3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8B926-44B9-476D-84BB-8CFFC1DEAD33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BEFD81-CF11-45F2-982B-F0325AA85F05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реалистичные показатели прогноза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социально-экономического развития</a:t>
          </a:r>
        </a:p>
      </dgm:t>
    </dgm:pt>
    <dgm:pt modelId="{4AB6BAF1-5F3C-4A90-88AA-0E08DC784F89}" type="parTrans" cxnId="{F612661E-B4AF-4705-B969-438CC315D4B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420D4B-0081-4402-85E9-916C782EF6C5}" type="sibTrans" cxnId="{F612661E-B4AF-4705-B969-438CC315D4BC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B8CB4-139F-4AD0-8107-C7D36B2CCC26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планирование в рамках бюджетного прогноза с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оценкой долгосрочных финансовых последствий 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F8B219-0706-4D24-AA34-E35F8FF8744D}" type="parTrans" cxnId="{28C9E8EE-C767-4041-B126-EBED7C78151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3FC8E-750A-4827-BDEE-B970A589D1EC}" type="sibTrans" cxnId="{28C9E8EE-C767-4041-B126-EBED7C78151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FB6FEB-6D50-4A2E-A97F-9DBEF47B8A2B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стабильные правила (ограничения)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общего объема расходов и (или) дефицита бюджета</a:t>
          </a:r>
        </a:p>
      </dgm:t>
    </dgm:pt>
    <dgm:pt modelId="{8C36BB58-0BCF-4A25-95AC-6210240D981D}" type="parTrans" cxnId="{56E17DFD-F880-48FB-8DEC-42BFE28DBD8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C2765-2E69-460D-8A38-EE86948ADE39}" type="sibTrans" cxnId="{56E17DFD-F880-48FB-8DEC-42BFE28DBD8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06856-5E73-4F6B-9D88-F5785BDB2E20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приоритет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исполнения действующих расходных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обязательств</a:t>
          </a:r>
        </a:p>
      </dgm:t>
    </dgm:pt>
    <dgm:pt modelId="{47296BCA-7D27-477F-A711-B1385DE39CEC}" type="parTrans" cxnId="{2FB3851C-5FD1-4D78-9164-88E2DC3D89B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AA515-9B14-45C0-8358-157F7B4E0A3D}" type="sibTrans" cxnId="{2FB3851C-5FD1-4D78-9164-88E2DC3D89B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1AA10-A3D9-4C0F-A174-50501D11082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государственный (муниципальный) долг, исключающий неисполнение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обязательств </a:t>
          </a:r>
        </a:p>
        <a:p>
          <a:pPr rtl="0">
            <a:spcAft>
              <a:spcPts val="0"/>
            </a:spcAft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и их реструктуризацию</a:t>
          </a:r>
        </a:p>
      </dgm:t>
    </dgm:pt>
    <dgm:pt modelId="{606C1F88-6177-4251-9AD9-D90EEB8F28EC}" type="parTrans" cxnId="{569A169E-DE4A-47D0-9BB0-688C871A857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706415-2D68-4160-A105-8D185A9EE3EF}" type="sibTrans" cxnId="{569A169E-DE4A-47D0-9BB0-688C871A857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82962-6B59-4711-9EAD-7DE7CF298A3C}" type="pres">
      <dgm:prSet presAssocID="{9618B926-44B9-476D-84BB-8CFFC1DEAD33}" presName="linearFlow" presStyleCnt="0">
        <dgm:presLayoutVars>
          <dgm:dir/>
          <dgm:resizeHandles val="exact"/>
        </dgm:presLayoutVars>
      </dgm:prSet>
      <dgm:spPr/>
    </dgm:pt>
    <dgm:pt modelId="{6A1EBAD3-B59B-4A8C-BB52-338AEFC9449A}" type="pres">
      <dgm:prSet presAssocID="{3ABEFD81-CF11-45F2-982B-F0325AA85F05}" presName="composite" presStyleCnt="0"/>
      <dgm:spPr/>
    </dgm:pt>
    <dgm:pt modelId="{9FC13D85-B48E-4FF9-ADE0-BF2BCF3371C0}" type="pres">
      <dgm:prSet presAssocID="{3ABEFD81-CF11-45F2-982B-F0325AA85F05}" presName="imgShp" presStyleLbl="fgImgPlace1" presStyleIdx="0" presStyleCnt="5"/>
      <dgm:spPr/>
    </dgm:pt>
    <dgm:pt modelId="{C1B0F08E-4FAB-49FC-909D-531D698AC82A}" type="pres">
      <dgm:prSet presAssocID="{3ABEFD81-CF11-45F2-982B-F0325AA85F05}" presName="txShp" presStyleLbl="node1" presStyleIdx="0" presStyleCnt="5">
        <dgm:presLayoutVars>
          <dgm:bulletEnabled val="1"/>
        </dgm:presLayoutVars>
      </dgm:prSet>
      <dgm:spPr/>
    </dgm:pt>
    <dgm:pt modelId="{A36DF2C8-0F9F-4B1E-8AFE-6F208DD86FF5}" type="pres">
      <dgm:prSet presAssocID="{E9420D4B-0081-4402-85E9-916C782EF6C5}" presName="spacing" presStyleCnt="0"/>
      <dgm:spPr/>
    </dgm:pt>
    <dgm:pt modelId="{0D6B5FF3-3E23-43CB-BE1E-CFE47CCD867B}" type="pres">
      <dgm:prSet presAssocID="{459B8CB4-139F-4AD0-8107-C7D36B2CCC26}" presName="composite" presStyleCnt="0"/>
      <dgm:spPr/>
    </dgm:pt>
    <dgm:pt modelId="{C3CB29D2-A2E3-439C-AABA-81360F9B5B95}" type="pres">
      <dgm:prSet presAssocID="{459B8CB4-139F-4AD0-8107-C7D36B2CCC26}" presName="imgShp" presStyleLbl="fgImgPlace1" presStyleIdx="1" presStyleCnt="5"/>
      <dgm:spPr/>
    </dgm:pt>
    <dgm:pt modelId="{3DA0889C-D40E-44B6-9DF1-C7823B4CA2B3}" type="pres">
      <dgm:prSet presAssocID="{459B8CB4-139F-4AD0-8107-C7D36B2CCC26}" presName="txShp" presStyleLbl="node1" presStyleIdx="1" presStyleCnt="5">
        <dgm:presLayoutVars>
          <dgm:bulletEnabled val="1"/>
        </dgm:presLayoutVars>
      </dgm:prSet>
      <dgm:spPr/>
    </dgm:pt>
    <dgm:pt modelId="{45AD699B-4952-406C-896D-2BA410923646}" type="pres">
      <dgm:prSet presAssocID="{5893FC8E-750A-4827-BDEE-B970A589D1EC}" presName="spacing" presStyleCnt="0"/>
      <dgm:spPr/>
    </dgm:pt>
    <dgm:pt modelId="{D53DA86B-5E8C-4870-BA66-CD9EE30F4FF1}" type="pres">
      <dgm:prSet presAssocID="{C2FB6FEB-6D50-4A2E-A97F-9DBEF47B8A2B}" presName="composite" presStyleCnt="0"/>
      <dgm:spPr/>
    </dgm:pt>
    <dgm:pt modelId="{E4989A61-3C56-460C-85E3-343465B89D58}" type="pres">
      <dgm:prSet presAssocID="{C2FB6FEB-6D50-4A2E-A97F-9DBEF47B8A2B}" presName="imgShp" presStyleLbl="fgImgPlace1" presStyleIdx="2" presStyleCnt="5"/>
      <dgm:spPr/>
    </dgm:pt>
    <dgm:pt modelId="{7B135278-6BF3-4035-BBAC-86FDCB5D99F0}" type="pres">
      <dgm:prSet presAssocID="{C2FB6FEB-6D50-4A2E-A97F-9DBEF47B8A2B}" presName="txShp" presStyleLbl="node1" presStyleIdx="2" presStyleCnt="5">
        <dgm:presLayoutVars>
          <dgm:bulletEnabled val="1"/>
        </dgm:presLayoutVars>
      </dgm:prSet>
      <dgm:spPr/>
    </dgm:pt>
    <dgm:pt modelId="{1A5D9903-3C54-4C1D-A542-5E3E107FDBB3}" type="pres">
      <dgm:prSet presAssocID="{20BC2765-2E69-460D-8A38-EE86948ADE39}" presName="spacing" presStyleCnt="0"/>
      <dgm:spPr/>
    </dgm:pt>
    <dgm:pt modelId="{B70E74A9-30A3-43BC-BFC8-9799276219CD}" type="pres">
      <dgm:prSet presAssocID="{97106856-5E73-4F6B-9D88-F5785BDB2E20}" presName="composite" presStyleCnt="0"/>
      <dgm:spPr/>
    </dgm:pt>
    <dgm:pt modelId="{809270A2-5B4C-45FD-8604-223BA7A2432E}" type="pres">
      <dgm:prSet presAssocID="{97106856-5E73-4F6B-9D88-F5785BDB2E20}" presName="imgShp" presStyleLbl="fgImgPlace1" presStyleIdx="3" presStyleCnt="5"/>
      <dgm:spPr/>
    </dgm:pt>
    <dgm:pt modelId="{9CF7173D-10F8-4B23-87DD-9F74E26F7829}" type="pres">
      <dgm:prSet presAssocID="{97106856-5E73-4F6B-9D88-F5785BDB2E20}" presName="txShp" presStyleLbl="node1" presStyleIdx="3" presStyleCnt="5">
        <dgm:presLayoutVars>
          <dgm:bulletEnabled val="1"/>
        </dgm:presLayoutVars>
      </dgm:prSet>
      <dgm:spPr/>
    </dgm:pt>
    <dgm:pt modelId="{C04AE05A-C7BF-46F8-AAC8-AF8D979A3AC5}" type="pres">
      <dgm:prSet presAssocID="{B6DAA515-9B14-45C0-8358-157F7B4E0A3D}" presName="spacing" presStyleCnt="0"/>
      <dgm:spPr/>
    </dgm:pt>
    <dgm:pt modelId="{EE7F8299-5966-467D-914F-A939BD057D16}" type="pres">
      <dgm:prSet presAssocID="{64D1AA10-A3D9-4C0F-A174-50501D11082D}" presName="composite" presStyleCnt="0"/>
      <dgm:spPr/>
    </dgm:pt>
    <dgm:pt modelId="{35E6DF9D-3733-4497-AB73-E3A531B3957E}" type="pres">
      <dgm:prSet presAssocID="{64D1AA10-A3D9-4C0F-A174-50501D11082D}" presName="imgShp" presStyleLbl="fgImgPlace1" presStyleIdx="4" presStyleCnt="5"/>
      <dgm:spPr/>
    </dgm:pt>
    <dgm:pt modelId="{DCC022BC-D9CE-4D90-9CAF-9713EAD76520}" type="pres">
      <dgm:prSet presAssocID="{64D1AA10-A3D9-4C0F-A174-50501D11082D}" presName="txShp" presStyleLbl="node1" presStyleIdx="4" presStyleCnt="5">
        <dgm:presLayoutVars>
          <dgm:bulletEnabled val="1"/>
        </dgm:presLayoutVars>
      </dgm:prSet>
      <dgm:spPr/>
    </dgm:pt>
  </dgm:ptLst>
  <dgm:cxnLst>
    <dgm:cxn modelId="{2FB3851C-5FD1-4D78-9164-88E2DC3D89B8}" srcId="{9618B926-44B9-476D-84BB-8CFFC1DEAD33}" destId="{97106856-5E73-4F6B-9D88-F5785BDB2E20}" srcOrd="3" destOrd="0" parTransId="{47296BCA-7D27-477F-A711-B1385DE39CEC}" sibTransId="{B6DAA515-9B14-45C0-8358-157F7B4E0A3D}"/>
    <dgm:cxn modelId="{F612661E-B4AF-4705-B969-438CC315D4BC}" srcId="{9618B926-44B9-476D-84BB-8CFFC1DEAD33}" destId="{3ABEFD81-CF11-45F2-982B-F0325AA85F05}" srcOrd="0" destOrd="0" parTransId="{4AB6BAF1-5F3C-4A90-88AA-0E08DC784F89}" sibTransId="{E9420D4B-0081-4402-85E9-916C782EF6C5}"/>
    <dgm:cxn modelId="{AFB63632-5E89-47FD-B34C-B3BD7FCC6B49}" type="presOf" srcId="{9618B926-44B9-476D-84BB-8CFFC1DEAD33}" destId="{71882962-6B59-4711-9EAD-7DE7CF298A3C}" srcOrd="0" destOrd="0" presId="urn:microsoft.com/office/officeart/2005/8/layout/vList3"/>
    <dgm:cxn modelId="{1708A065-397E-4DA1-B075-034642E66E32}" type="presOf" srcId="{3ABEFD81-CF11-45F2-982B-F0325AA85F05}" destId="{C1B0F08E-4FAB-49FC-909D-531D698AC82A}" srcOrd="0" destOrd="0" presId="urn:microsoft.com/office/officeart/2005/8/layout/vList3"/>
    <dgm:cxn modelId="{64B60F9D-A03E-4AF1-803A-EEF7F80A477A}" type="presOf" srcId="{459B8CB4-139F-4AD0-8107-C7D36B2CCC26}" destId="{3DA0889C-D40E-44B6-9DF1-C7823B4CA2B3}" srcOrd="0" destOrd="0" presId="urn:microsoft.com/office/officeart/2005/8/layout/vList3"/>
    <dgm:cxn modelId="{AF70949D-A069-477B-8600-5ECEF1722276}" type="presOf" srcId="{64D1AA10-A3D9-4C0F-A174-50501D11082D}" destId="{DCC022BC-D9CE-4D90-9CAF-9713EAD76520}" srcOrd="0" destOrd="0" presId="urn:microsoft.com/office/officeart/2005/8/layout/vList3"/>
    <dgm:cxn modelId="{569A169E-DE4A-47D0-9BB0-688C871A8573}" srcId="{9618B926-44B9-476D-84BB-8CFFC1DEAD33}" destId="{64D1AA10-A3D9-4C0F-A174-50501D11082D}" srcOrd="4" destOrd="0" parTransId="{606C1F88-6177-4251-9AD9-D90EEB8F28EC}" sibTransId="{F2706415-2D68-4160-A105-8D185A9EE3EF}"/>
    <dgm:cxn modelId="{EEFBA0AE-C94A-4CA6-95C2-D7436AA2CCC4}" type="presOf" srcId="{C2FB6FEB-6D50-4A2E-A97F-9DBEF47B8A2B}" destId="{7B135278-6BF3-4035-BBAC-86FDCB5D99F0}" srcOrd="0" destOrd="0" presId="urn:microsoft.com/office/officeart/2005/8/layout/vList3"/>
    <dgm:cxn modelId="{0A58F4CE-AF80-43CA-ADA9-608B1F67E91E}" type="presOf" srcId="{97106856-5E73-4F6B-9D88-F5785BDB2E20}" destId="{9CF7173D-10F8-4B23-87DD-9F74E26F7829}" srcOrd="0" destOrd="0" presId="urn:microsoft.com/office/officeart/2005/8/layout/vList3"/>
    <dgm:cxn modelId="{28C9E8EE-C767-4041-B126-EBED7C78151E}" srcId="{9618B926-44B9-476D-84BB-8CFFC1DEAD33}" destId="{459B8CB4-139F-4AD0-8107-C7D36B2CCC26}" srcOrd="1" destOrd="0" parTransId="{CEF8B219-0706-4D24-AA34-E35F8FF8744D}" sibTransId="{5893FC8E-750A-4827-BDEE-B970A589D1EC}"/>
    <dgm:cxn modelId="{56E17DFD-F880-48FB-8DEC-42BFE28DBD8D}" srcId="{9618B926-44B9-476D-84BB-8CFFC1DEAD33}" destId="{C2FB6FEB-6D50-4A2E-A97F-9DBEF47B8A2B}" srcOrd="2" destOrd="0" parTransId="{8C36BB58-0BCF-4A25-95AC-6210240D981D}" sibTransId="{20BC2765-2E69-460D-8A38-EE86948ADE39}"/>
    <dgm:cxn modelId="{DA3EAD59-E613-4CAE-890C-95B3D7E81F29}" type="presParOf" srcId="{71882962-6B59-4711-9EAD-7DE7CF298A3C}" destId="{6A1EBAD3-B59B-4A8C-BB52-338AEFC9449A}" srcOrd="0" destOrd="0" presId="urn:microsoft.com/office/officeart/2005/8/layout/vList3"/>
    <dgm:cxn modelId="{C44AFE06-CF80-4D06-947F-8D1389218764}" type="presParOf" srcId="{6A1EBAD3-B59B-4A8C-BB52-338AEFC9449A}" destId="{9FC13D85-B48E-4FF9-ADE0-BF2BCF3371C0}" srcOrd="0" destOrd="0" presId="urn:microsoft.com/office/officeart/2005/8/layout/vList3"/>
    <dgm:cxn modelId="{F4888548-E195-4577-8D3C-52BCDA42E35B}" type="presParOf" srcId="{6A1EBAD3-B59B-4A8C-BB52-338AEFC9449A}" destId="{C1B0F08E-4FAB-49FC-909D-531D698AC82A}" srcOrd="1" destOrd="0" presId="urn:microsoft.com/office/officeart/2005/8/layout/vList3"/>
    <dgm:cxn modelId="{8849F788-A508-4959-8CA3-82A50213986C}" type="presParOf" srcId="{71882962-6B59-4711-9EAD-7DE7CF298A3C}" destId="{A36DF2C8-0F9F-4B1E-8AFE-6F208DD86FF5}" srcOrd="1" destOrd="0" presId="urn:microsoft.com/office/officeart/2005/8/layout/vList3"/>
    <dgm:cxn modelId="{A91EFA2A-AA80-49FC-B53C-F6E78721B6DD}" type="presParOf" srcId="{71882962-6B59-4711-9EAD-7DE7CF298A3C}" destId="{0D6B5FF3-3E23-43CB-BE1E-CFE47CCD867B}" srcOrd="2" destOrd="0" presId="urn:microsoft.com/office/officeart/2005/8/layout/vList3"/>
    <dgm:cxn modelId="{499CABD8-CF6A-4720-B567-6D9727D7D201}" type="presParOf" srcId="{0D6B5FF3-3E23-43CB-BE1E-CFE47CCD867B}" destId="{C3CB29D2-A2E3-439C-AABA-81360F9B5B95}" srcOrd="0" destOrd="0" presId="urn:microsoft.com/office/officeart/2005/8/layout/vList3"/>
    <dgm:cxn modelId="{3169AB78-3F20-4F2B-AD1D-4C6206C70D62}" type="presParOf" srcId="{0D6B5FF3-3E23-43CB-BE1E-CFE47CCD867B}" destId="{3DA0889C-D40E-44B6-9DF1-C7823B4CA2B3}" srcOrd="1" destOrd="0" presId="urn:microsoft.com/office/officeart/2005/8/layout/vList3"/>
    <dgm:cxn modelId="{C06F1827-E519-449A-A529-66CDC2047582}" type="presParOf" srcId="{71882962-6B59-4711-9EAD-7DE7CF298A3C}" destId="{45AD699B-4952-406C-896D-2BA410923646}" srcOrd="3" destOrd="0" presId="urn:microsoft.com/office/officeart/2005/8/layout/vList3"/>
    <dgm:cxn modelId="{8BA6C189-49BD-4831-A1FB-B0889D0EC39D}" type="presParOf" srcId="{71882962-6B59-4711-9EAD-7DE7CF298A3C}" destId="{D53DA86B-5E8C-4870-BA66-CD9EE30F4FF1}" srcOrd="4" destOrd="0" presId="urn:microsoft.com/office/officeart/2005/8/layout/vList3"/>
    <dgm:cxn modelId="{2122939F-D626-4552-8404-ACED628CA9DF}" type="presParOf" srcId="{D53DA86B-5E8C-4870-BA66-CD9EE30F4FF1}" destId="{E4989A61-3C56-460C-85E3-343465B89D58}" srcOrd="0" destOrd="0" presId="urn:microsoft.com/office/officeart/2005/8/layout/vList3"/>
    <dgm:cxn modelId="{F32B68BF-C050-4363-BA1E-F09DA1A2D1BD}" type="presParOf" srcId="{D53DA86B-5E8C-4870-BA66-CD9EE30F4FF1}" destId="{7B135278-6BF3-4035-BBAC-86FDCB5D99F0}" srcOrd="1" destOrd="0" presId="urn:microsoft.com/office/officeart/2005/8/layout/vList3"/>
    <dgm:cxn modelId="{55A2B930-5363-4AC0-A839-E28E31F5FF02}" type="presParOf" srcId="{71882962-6B59-4711-9EAD-7DE7CF298A3C}" destId="{1A5D9903-3C54-4C1D-A542-5E3E107FDBB3}" srcOrd="5" destOrd="0" presId="urn:microsoft.com/office/officeart/2005/8/layout/vList3"/>
    <dgm:cxn modelId="{2676E215-DE25-4C2B-B49A-83300CBBFD83}" type="presParOf" srcId="{71882962-6B59-4711-9EAD-7DE7CF298A3C}" destId="{B70E74A9-30A3-43BC-BFC8-9799276219CD}" srcOrd="6" destOrd="0" presId="urn:microsoft.com/office/officeart/2005/8/layout/vList3"/>
    <dgm:cxn modelId="{D9131D3E-6925-4D52-BB8C-845152BF02A8}" type="presParOf" srcId="{B70E74A9-30A3-43BC-BFC8-9799276219CD}" destId="{809270A2-5B4C-45FD-8604-223BA7A2432E}" srcOrd="0" destOrd="0" presId="urn:microsoft.com/office/officeart/2005/8/layout/vList3"/>
    <dgm:cxn modelId="{3F3DF677-A703-41E9-B735-274495BDB983}" type="presParOf" srcId="{B70E74A9-30A3-43BC-BFC8-9799276219CD}" destId="{9CF7173D-10F8-4B23-87DD-9F74E26F7829}" srcOrd="1" destOrd="0" presId="urn:microsoft.com/office/officeart/2005/8/layout/vList3"/>
    <dgm:cxn modelId="{B8EA47DE-17F3-4096-AF81-3FE186361353}" type="presParOf" srcId="{71882962-6B59-4711-9EAD-7DE7CF298A3C}" destId="{C04AE05A-C7BF-46F8-AAC8-AF8D979A3AC5}" srcOrd="7" destOrd="0" presId="urn:microsoft.com/office/officeart/2005/8/layout/vList3"/>
    <dgm:cxn modelId="{FDD211D1-7802-4118-B5B5-23993274FB14}" type="presParOf" srcId="{71882962-6B59-4711-9EAD-7DE7CF298A3C}" destId="{EE7F8299-5966-467D-914F-A939BD057D16}" srcOrd="8" destOrd="0" presId="urn:microsoft.com/office/officeart/2005/8/layout/vList3"/>
    <dgm:cxn modelId="{79A83B03-8252-4034-88E2-6B60B1294BAE}" type="presParOf" srcId="{EE7F8299-5966-467D-914F-A939BD057D16}" destId="{35E6DF9D-3733-4497-AB73-E3A531B3957E}" srcOrd="0" destOrd="0" presId="urn:microsoft.com/office/officeart/2005/8/layout/vList3"/>
    <dgm:cxn modelId="{8F47E8AD-11C7-4A5D-9AC6-B81A4D188EB9}" type="presParOf" srcId="{EE7F8299-5966-467D-914F-A939BD057D16}" destId="{DCC022BC-D9CE-4D90-9CAF-9713EAD765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4EED9-EDFD-478D-B94C-2AF7EFD01094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11E5B9-CB41-4722-8CF3-138AD6EA1924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Обязанность участников бюджетного процесса и получателей средств из бюджета представить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отчет о результатах использования бюджетных средств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госоргану, который предоставил бюджетные средства</a:t>
          </a:r>
        </a:p>
      </dgm:t>
    </dgm:pt>
    <dgm:pt modelId="{ECC013E8-3823-4765-AFFE-285C8990FD36}" type="parTrans" cxnId="{04B31438-9C2F-40CD-B66F-FFD8494B605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87323-83ED-4977-93BD-ABEA3E359FC2}" type="sibTrans" cxnId="{04B31438-9C2F-40CD-B66F-FFD8494B605F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28309-6546-44D8-9406-C0E15B58AEF7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Обязанность госоргана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отчитаться перед законодательным органом </a:t>
          </a:r>
          <a:r>
            <a:rPr lang="ru-RU" sz="1400" dirty="0"/>
            <a:t>предоставить достоверный отчет об исполнении бюджета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21D9DB-DE3A-4A9A-A6A0-26B5E7D28AC5}" type="parTrans" cxnId="{E76792BC-E382-4B60-875F-16548B73420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ECFA8D-C09F-4252-91EC-E2BD586B4912}" type="sibTrans" cxnId="{E76792BC-E382-4B60-875F-16548B73420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DF0FA-7C95-41A2-8A65-D1C39AE7D9BF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Общественный мониторинг и оценка деятельности госорганов, участвующих в бюджетных отношениях</a:t>
          </a:r>
        </a:p>
      </dgm:t>
    </dgm:pt>
    <dgm:pt modelId="{104876BA-AA27-4A59-B3FD-57DA2CFB67C5}" type="parTrans" cxnId="{88301933-89E1-4261-9D8B-28BB3D6505B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D98216-C625-4BCB-A336-9CBFF708B704}" type="sibTrans" cxnId="{88301933-89E1-4261-9D8B-28BB3D6505B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31B24-97C3-43FA-83C3-9338E9FB492C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Опубликование в СМИ и на едином портале БС законов о бюджете и их исполнении</a:t>
          </a:r>
        </a:p>
      </dgm:t>
    </dgm:pt>
    <dgm:pt modelId="{2F1F362A-4F82-4CE4-871D-29F690EC77C4}" type="parTrans" cxnId="{0EA9E46E-D0FD-4773-8D07-BDEE09B6AE0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A7033-22CF-4B2C-A96E-0B9432C58D10}" type="sibTrans" cxnId="{0EA9E46E-D0FD-4773-8D07-BDEE09B6AE07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D4B39-C6C6-42FE-A0FD-26FBC8DB9F24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Открытость для общества и СМИ решений в рамках бюджетного процесса, включая разногласия</a:t>
          </a:r>
        </a:p>
      </dgm:t>
    </dgm:pt>
    <dgm:pt modelId="{81D19B8D-36A2-495B-A004-944A29277C0A}" type="parTrans" cxnId="{69252334-CE36-4705-8DF9-324309AACEA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06FA0-95DE-4A5D-BF2B-C70E7B372C3A}" type="sibTrans" cxnId="{69252334-CE36-4705-8DF9-324309AACEA1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CF4A2-6936-413B-B278-C440F1C7E204}">
      <dgm:prSet custT="1"/>
      <dgm:spPr/>
      <dgm:t>
        <a:bodyPr/>
        <a:lstStyle/>
        <a:p>
          <a:pPr rtl="0"/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Стабильность и преемственность бюджетной классификации</a:t>
          </a:r>
        </a:p>
      </dgm:t>
    </dgm:pt>
    <dgm:pt modelId="{8AA17653-7887-4D1F-8C29-0E5C0D85EFA7}" type="parTrans" cxnId="{3D8EA249-361A-4450-BAEA-D87A2BE5520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6867D-2006-40C5-8FEB-210C7D54B2B3}" type="sibTrans" cxnId="{3D8EA249-361A-4450-BAEA-D87A2BE5520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0382F-C6DA-466C-AE3F-166E19E520E2}">
      <dgm:prSet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Обязанность формировать информацию о бюджете в доступной для граждан форме</a:t>
          </a:r>
        </a:p>
      </dgm:t>
    </dgm:pt>
    <dgm:pt modelId="{1F4A5FD1-06B7-4BE9-BFF6-C52A699CD2F5}" type="parTrans" cxnId="{15F63A0A-D418-40E7-ABE4-D85D26A41F65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AF62E-40AA-4674-B481-E649F20C4CD6}" type="sibTrans" cxnId="{15F63A0A-D418-40E7-ABE4-D85D26A41F65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5F1CA-483A-4DB6-B2C9-FDD0337D1CF7}" type="pres">
      <dgm:prSet presAssocID="{05A4EED9-EDFD-478D-B94C-2AF7EFD01094}" presName="Name0" presStyleCnt="0">
        <dgm:presLayoutVars>
          <dgm:dir/>
          <dgm:animLvl val="lvl"/>
          <dgm:resizeHandles val="exact"/>
        </dgm:presLayoutVars>
      </dgm:prSet>
      <dgm:spPr/>
    </dgm:pt>
    <dgm:pt modelId="{FE568F0A-3FB3-4542-9862-16A53694721F}" type="pres">
      <dgm:prSet presAssocID="{5640382F-C6DA-466C-AE3F-166E19E520E2}" presName="boxAndChildren" presStyleCnt="0"/>
      <dgm:spPr/>
    </dgm:pt>
    <dgm:pt modelId="{F6C08B1D-327E-4E84-A7AA-1F6AE7011ED2}" type="pres">
      <dgm:prSet presAssocID="{5640382F-C6DA-466C-AE3F-166E19E520E2}" presName="parentTextBox" presStyleLbl="node1" presStyleIdx="0" presStyleCnt="7"/>
      <dgm:spPr/>
    </dgm:pt>
    <dgm:pt modelId="{08F66379-78C6-4B2A-9365-00A638651A41}" type="pres">
      <dgm:prSet presAssocID="{80B6867D-2006-40C5-8FEB-210C7D54B2B3}" presName="sp" presStyleCnt="0"/>
      <dgm:spPr/>
    </dgm:pt>
    <dgm:pt modelId="{0B68E411-9854-48FC-B925-A10710FEF4CF}" type="pres">
      <dgm:prSet presAssocID="{DC8CF4A2-6936-413B-B278-C440F1C7E204}" presName="arrowAndChildren" presStyleCnt="0"/>
      <dgm:spPr/>
    </dgm:pt>
    <dgm:pt modelId="{C4C2B399-19B0-407F-94E3-CEAE7160F289}" type="pres">
      <dgm:prSet presAssocID="{DC8CF4A2-6936-413B-B278-C440F1C7E204}" presName="parentTextArrow" presStyleLbl="node1" presStyleIdx="1" presStyleCnt="7"/>
      <dgm:spPr/>
    </dgm:pt>
    <dgm:pt modelId="{D289C5A5-CDFA-42DC-95CC-D7CC6682F12E}" type="pres">
      <dgm:prSet presAssocID="{93706FA0-95DE-4A5D-BF2B-C70E7B372C3A}" presName="sp" presStyleCnt="0"/>
      <dgm:spPr/>
    </dgm:pt>
    <dgm:pt modelId="{6A5DD38F-EE50-4D15-B24B-1CE0F93DA2A4}" type="pres">
      <dgm:prSet presAssocID="{4C5D4B39-C6C6-42FE-A0FD-26FBC8DB9F24}" presName="arrowAndChildren" presStyleCnt="0"/>
      <dgm:spPr/>
    </dgm:pt>
    <dgm:pt modelId="{577DAA9E-866F-44F5-961C-7D9948CF7750}" type="pres">
      <dgm:prSet presAssocID="{4C5D4B39-C6C6-42FE-A0FD-26FBC8DB9F24}" presName="parentTextArrow" presStyleLbl="node1" presStyleIdx="2" presStyleCnt="7"/>
      <dgm:spPr/>
    </dgm:pt>
    <dgm:pt modelId="{F96962A2-776F-45BF-9663-B4BEFC85C49F}" type="pres">
      <dgm:prSet presAssocID="{4FAA7033-22CF-4B2C-A96E-0B9432C58D10}" presName="sp" presStyleCnt="0"/>
      <dgm:spPr/>
    </dgm:pt>
    <dgm:pt modelId="{FB7B2004-5229-41F7-9F4B-5B28787869F8}" type="pres">
      <dgm:prSet presAssocID="{28B31B24-97C3-43FA-83C3-9338E9FB492C}" presName="arrowAndChildren" presStyleCnt="0"/>
      <dgm:spPr/>
    </dgm:pt>
    <dgm:pt modelId="{27290157-1F2F-4EBC-8408-62D6FFB2DD1E}" type="pres">
      <dgm:prSet presAssocID="{28B31B24-97C3-43FA-83C3-9338E9FB492C}" presName="parentTextArrow" presStyleLbl="node1" presStyleIdx="3" presStyleCnt="7"/>
      <dgm:spPr/>
    </dgm:pt>
    <dgm:pt modelId="{094E3FFA-FF72-4652-AA13-053C8CE3FED6}" type="pres">
      <dgm:prSet presAssocID="{9DD98216-C625-4BCB-A336-9CBFF708B704}" presName="sp" presStyleCnt="0"/>
      <dgm:spPr/>
    </dgm:pt>
    <dgm:pt modelId="{38CFE9EA-8DF7-43AC-BA17-FCF13D578C82}" type="pres">
      <dgm:prSet presAssocID="{455DF0FA-7C95-41A2-8A65-D1C39AE7D9BF}" presName="arrowAndChildren" presStyleCnt="0"/>
      <dgm:spPr/>
    </dgm:pt>
    <dgm:pt modelId="{DBC8E94C-0A27-45A4-A15C-512B325B4FB4}" type="pres">
      <dgm:prSet presAssocID="{455DF0FA-7C95-41A2-8A65-D1C39AE7D9BF}" presName="parentTextArrow" presStyleLbl="node1" presStyleIdx="4" presStyleCnt="7"/>
      <dgm:spPr/>
    </dgm:pt>
    <dgm:pt modelId="{169B46F1-C095-496F-8BC2-E1AEAADA2105}" type="pres">
      <dgm:prSet presAssocID="{E3ECFA8D-C09F-4252-91EC-E2BD586B4912}" presName="sp" presStyleCnt="0"/>
      <dgm:spPr/>
    </dgm:pt>
    <dgm:pt modelId="{038B830C-E130-4A50-98B2-1C4A0B418BCB}" type="pres">
      <dgm:prSet presAssocID="{A3028309-6546-44D8-9406-C0E15B58AEF7}" presName="arrowAndChildren" presStyleCnt="0"/>
      <dgm:spPr/>
    </dgm:pt>
    <dgm:pt modelId="{1D0B6F20-2EFD-4829-A7C3-8397D0584AB7}" type="pres">
      <dgm:prSet presAssocID="{A3028309-6546-44D8-9406-C0E15B58AEF7}" presName="parentTextArrow" presStyleLbl="node1" presStyleIdx="5" presStyleCnt="7"/>
      <dgm:spPr/>
    </dgm:pt>
    <dgm:pt modelId="{12942E92-DD44-4285-99A4-FE885F34E0C5}" type="pres">
      <dgm:prSet presAssocID="{1AD87323-83ED-4977-93BD-ABEA3E359FC2}" presName="sp" presStyleCnt="0"/>
      <dgm:spPr/>
    </dgm:pt>
    <dgm:pt modelId="{431DD102-F2AA-43D4-B2F2-3C7BFF657EF3}" type="pres">
      <dgm:prSet presAssocID="{1C11E5B9-CB41-4722-8CF3-138AD6EA1924}" presName="arrowAndChildren" presStyleCnt="0"/>
      <dgm:spPr/>
    </dgm:pt>
    <dgm:pt modelId="{6D4AD23A-20AC-42F3-B724-B3C2FCCD3F4F}" type="pres">
      <dgm:prSet presAssocID="{1C11E5B9-CB41-4722-8CF3-138AD6EA1924}" presName="parentTextArrow" presStyleLbl="node1" presStyleIdx="6" presStyleCnt="7" custScaleY="177841"/>
      <dgm:spPr/>
    </dgm:pt>
  </dgm:ptLst>
  <dgm:cxnLst>
    <dgm:cxn modelId="{CF039304-20CE-4762-A785-FFE88C243647}" type="presOf" srcId="{1C11E5B9-CB41-4722-8CF3-138AD6EA1924}" destId="{6D4AD23A-20AC-42F3-B724-B3C2FCCD3F4F}" srcOrd="0" destOrd="0" presId="urn:microsoft.com/office/officeart/2005/8/layout/process4"/>
    <dgm:cxn modelId="{15F63A0A-D418-40E7-ABE4-D85D26A41F65}" srcId="{05A4EED9-EDFD-478D-B94C-2AF7EFD01094}" destId="{5640382F-C6DA-466C-AE3F-166E19E520E2}" srcOrd="6" destOrd="0" parTransId="{1F4A5FD1-06B7-4BE9-BFF6-C52A699CD2F5}" sibTransId="{5BBAF62E-40AA-4674-B481-E649F20C4CD6}"/>
    <dgm:cxn modelId="{89ECEA0F-A4E3-4ADD-B87F-2F4207C9FC68}" type="presOf" srcId="{05A4EED9-EDFD-478D-B94C-2AF7EFD01094}" destId="{4075F1CA-483A-4DB6-B2C9-FDD0337D1CF7}" srcOrd="0" destOrd="0" presId="urn:microsoft.com/office/officeart/2005/8/layout/process4"/>
    <dgm:cxn modelId="{1A382B2C-FD4A-4348-A177-AB70CFEA03BB}" type="presOf" srcId="{5640382F-C6DA-466C-AE3F-166E19E520E2}" destId="{F6C08B1D-327E-4E84-A7AA-1F6AE7011ED2}" srcOrd="0" destOrd="0" presId="urn:microsoft.com/office/officeart/2005/8/layout/process4"/>
    <dgm:cxn modelId="{88301933-89E1-4261-9D8B-28BB3D6505BE}" srcId="{05A4EED9-EDFD-478D-B94C-2AF7EFD01094}" destId="{455DF0FA-7C95-41A2-8A65-D1C39AE7D9BF}" srcOrd="2" destOrd="0" parTransId="{104876BA-AA27-4A59-B3FD-57DA2CFB67C5}" sibTransId="{9DD98216-C625-4BCB-A336-9CBFF708B704}"/>
    <dgm:cxn modelId="{69252334-CE36-4705-8DF9-324309AACEA1}" srcId="{05A4EED9-EDFD-478D-B94C-2AF7EFD01094}" destId="{4C5D4B39-C6C6-42FE-A0FD-26FBC8DB9F24}" srcOrd="4" destOrd="0" parTransId="{81D19B8D-36A2-495B-A004-944A29277C0A}" sibTransId="{93706FA0-95DE-4A5D-BF2B-C70E7B372C3A}"/>
    <dgm:cxn modelId="{04B31438-9C2F-40CD-B66F-FFD8494B605F}" srcId="{05A4EED9-EDFD-478D-B94C-2AF7EFD01094}" destId="{1C11E5B9-CB41-4722-8CF3-138AD6EA1924}" srcOrd="0" destOrd="0" parTransId="{ECC013E8-3823-4765-AFFE-285C8990FD36}" sibTransId="{1AD87323-83ED-4977-93BD-ABEA3E359FC2}"/>
    <dgm:cxn modelId="{3D8EA249-361A-4450-BAEA-D87A2BE55209}" srcId="{05A4EED9-EDFD-478D-B94C-2AF7EFD01094}" destId="{DC8CF4A2-6936-413B-B278-C440F1C7E204}" srcOrd="5" destOrd="0" parTransId="{8AA17653-7887-4D1F-8C29-0E5C0D85EFA7}" sibTransId="{80B6867D-2006-40C5-8FEB-210C7D54B2B3}"/>
    <dgm:cxn modelId="{C5F6B759-F7CA-41D6-815D-2413A72F0D8D}" type="presOf" srcId="{455DF0FA-7C95-41A2-8A65-D1C39AE7D9BF}" destId="{DBC8E94C-0A27-45A4-A15C-512B325B4FB4}" srcOrd="0" destOrd="0" presId="urn:microsoft.com/office/officeart/2005/8/layout/process4"/>
    <dgm:cxn modelId="{0EA9E46E-D0FD-4773-8D07-BDEE09B6AE07}" srcId="{05A4EED9-EDFD-478D-B94C-2AF7EFD01094}" destId="{28B31B24-97C3-43FA-83C3-9338E9FB492C}" srcOrd="3" destOrd="0" parTransId="{2F1F362A-4F82-4CE4-871D-29F690EC77C4}" sibTransId="{4FAA7033-22CF-4B2C-A96E-0B9432C58D10}"/>
    <dgm:cxn modelId="{B84AF277-7968-4142-9EAD-7F927AC89858}" type="presOf" srcId="{DC8CF4A2-6936-413B-B278-C440F1C7E204}" destId="{C4C2B399-19B0-407F-94E3-CEAE7160F289}" srcOrd="0" destOrd="0" presId="urn:microsoft.com/office/officeart/2005/8/layout/process4"/>
    <dgm:cxn modelId="{092C889D-BFD6-48A7-A55B-A7ED2CC32F00}" type="presOf" srcId="{28B31B24-97C3-43FA-83C3-9338E9FB492C}" destId="{27290157-1F2F-4EBC-8408-62D6FFB2DD1E}" srcOrd="0" destOrd="0" presId="urn:microsoft.com/office/officeart/2005/8/layout/process4"/>
    <dgm:cxn modelId="{E76792BC-E382-4B60-875F-16548B734202}" srcId="{05A4EED9-EDFD-478D-B94C-2AF7EFD01094}" destId="{A3028309-6546-44D8-9406-C0E15B58AEF7}" srcOrd="1" destOrd="0" parTransId="{2621D9DB-DE3A-4A9A-A6A0-26B5E7D28AC5}" sibTransId="{E3ECFA8D-C09F-4252-91EC-E2BD586B4912}"/>
    <dgm:cxn modelId="{C52B71D0-606C-4876-95BF-ED9EE46D3480}" type="presOf" srcId="{A3028309-6546-44D8-9406-C0E15B58AEF7}" destId="{1D0B6F20-2EFD-4829-A7C3-8397D0584AB7}" srcOrd="0" destOrd="0" presId="urn:microsoft.com/office/officeart/2005/8/layout/process4"/>
    <dgm:cxn modelId="{071F64DD-7B66-4D02-8931-8C50576E4094}" type="presOf" srcId="{4C5D4B39-C6C6-42FE-A0FD-26FBC8DB9F24}" destId="{577DAA9E-866F-44F5-961C-7D9948CF7750}" srcOrd="0" destOrd="0" presId="urn:microsoft.com/office/officeart/2005/8/layout/process4"/>
    <dgm:cxn modelId="{2A7F3090-93E7-4CC6-85AE-140DB33ADEE6}" type="presParOf" srcId="{4075F1CA-483A-4DB6-B2C9-FDD0337D1CF7}" destId="{FE568F0A-3FB3-4542-9862-16A53694721F}" srcOrd="0" destOrd="0" presId="urn:microsoft.com/office/officeart/2005/8/layout/process4"/>
    <dgm:cxn modelId="{5BBD3F42-F2A4-4207-93EF-5FD50B157486}" type="presParOf" srcId="{FE568F0A-3FB3-4542-9862-16A53694721F}" destId="{F6C08B1D-327E-4E84-A7AA-1F6AE7011ED2}" srcOrd="0" destOrd="0" presId="urn:microsoft.com/office/officeart/2005/8/layout/process4"/>
    <dgm:cxn modelId="{499F4F7F-C9DC-4C24-A750-5A20BBE67585}" type="presParOf" srcId="{4075F1CA-483A-4DB6-B2C9-FDD0337D1CF7}" destId="{08F66379-78C6-4B2A-9365-00A638651A41}" srcOrd="1" destOrd="0" presId="urn:microsoft.com/office/officeart/2005/8/layout/process4"/>
    <dgm:cxn modelId="{015C8D05-82AF-4EC3-AD5A-9CDEAD786E4C}" type="presParOf" srcId="{4075F1CA-483A-4DB6-B2C9-FDD0337D1CF7}" destId="{0B68E411-9854-48FC-B925-A10710FEF4CF}" srcOrd="2" destOrd="0" presId="urn:microsoft.com/office/officeart/2005/8/layout/process4"/>
    <dgm:cxn modelId="{6E4A7D62-327F-4092-8CCD-01868023E7B4}" type="presParOf" srcId="{0B68E411-9854-48FC-B925-A10710FEF4CF}" destId="{C4C2B399-19B0-407F-94E3-CEAE7160F289}" srcOrd="0" destOrd="0" presId="urn:microsoft.com/office/officeart/2005/8/layout/process4"/>
    <dgm:cxn modelId="{B4308C69-158E-4FAB-B04A-8B6F774B93D8}" type="presParOf" srcId="{4075F1CA-483A-4DB6-B2C9-FDD0337D1CF7}" destId="{D289C5A5-CDFA-42DC-95CC-D7CC6682F12E}" srcOrd="3" destOrd="0" presId="urn:microsoft.com/office/officeart/2005/8/layout/process4"/>
    <dgm:cxn modelId="{35AE65DB-A9DA-4A5E-A9D9-9F0A4136EF76}" type="presParOf" srcId="{4075F1CA-483A-4DB6-B2C9-FDD0337D1CF7}" destId="{6A5DD38F-EE50-4D15-B24B-1CE0F93DA2A4}" srcOrd="4" destOrd="0" presId="urn:microsoft.com/office/officeart/2005/8/layout/process4"/>
    <dgm:cxn modelId="{324D1523-27AD-4910-B3E4-FC1F03E97F24}" type="presParOf" srcId="{6A5DD38F-EE50-4D15-B24B-1CE0F93DA2A4}" destId="{577DAA9E-866F-44F5-961C-7D9948CF7750}" srcOrd="0" destOrd="0" presId="urn:microsoft.com/office/officeart/2005/8/layout/process4"/>
    <dgm:cxn modelId="{8DEACE6C-48BE-42C3-AEC6-F22978A212CC}" type="presParOf" srcId="{4075F1CA-483A-4DB6-B2C9-FDD0337D1CF7}" destId="{F96962A2-776F-45BF-9663-B4BEFC85C49F}" srcOrd="5" destOrd="0" presId="urn:microsoft.com/office/officeart/2005/8/layout/process4"/>
    <dgm:cxn modelId="{066A3113-3056-4BDE-B11A-A1901344EE05}" type="presParOf" srcId="{4075F1CA-483A-4DB6-B2C9-FDD0337D1CF7}" destId="{FB7B2004-5229-41F7-9F4B-5B28787869F8}" srcOrd="6" destOrd="0" presId="urn:microsoft.com/office/officeart/2005/8/layout/process4"/>
    <dgm:cxn modelId="{814C0EE0-F764-4C38-BE6B-5D33D491AA1D}" type="presParOf" srcId="{FB7B2004-5229-41F7-9F4B-5B28787869F8}" destId="{27290157-1F2F-4EBC-8408-62D6FFB2DD1E}" srcOrd="0" destOrd="0" presId="urn:microsoft.com/office/officeart/2005/8/layout/process4"/>
    <dgm:cxn modelId="{37588EA4-0228-4A06-8DED-C14B824A06A3}" type="presParOf" srcId="{4075F1CA-483A-4DB6-B2C9-FDD0337D1CF7}" destId="{094E3FFA-FF72-4652-AA13-053C8CE3FED6}" srcOrd="7" destOrd="0" presId="urn:microsoft.com/office/officeart/2005/8/layout/process4"/>
    <dgm:cxn modelId="{E5078F39-AD5B-4179-ADAC-BDE9985F0951}" type="presParOf" srcId="{4075F1CA-483A-4DB6-B2C9-FDD0337D1CF7}" destId="{38CFE9EA-8DF7-43AC-BA17-FCF13D578C82}" srcOrd="8" destOrd="0" presId="urn:microsoft.com/office/officeart/2005/8/layout/process4"/>
    <dgm:cxn modelId="{D2768013-AA48-4DB4-89A1-22628022F4BE}" type="presParOf" srcId="{38CFE9EA-8DF7-43AC-BA17-FCF13D578C82}" destId="{DBC8E94C-0A27-45A4-A15C-512B325B4FB4}" srcOrd="0" destOrd="0" presId="urn:microsoft.com/office/officeart/2005/8/layout/process4"/>
    <dgm:cxn modelId="{E007B431-3DC1-40DF-8A1B-575831292FF0}" type="presParOf" srcId="{4075F1CA-483A-4DB6-B2C9-FDD0337D1CF7}" destId="{169B46F1-C095-496F-8BC2-E1AEAADA2105}" srcOrd="9" destOrd="0" presId="urn:microsoft.com/office/officeart/2005/8/layout/process4"/>
    <dgm:cxn modelId="{49E8A1FB-1B4A-49A9-8E08-06C6A4422010}" type="presParOf" srcId="{4075F1CA-483A-4DB6-B2C9-FDD0337D1CF7}" destId="{038B830C-E130-4A50-98B2-1C4A0B418BCB}" srcOrd="10" destOrd="0" presId="urn:microsoft.com/office/officeart/2005/8/layout/process4"/>
    <dgm:cxn modelId="{97602E94-C794-4256-AC00-8B8B702BE8D2}" type="presParOf" srcId="{038B830C-E130-4A50-98B2-1C4A0B418BCB}" destId="{1D0B6F20-2EFD-4829-A7C3-8397D0584AB7}" srcOrd="0" destOrd="0" presId="urn:microsoft.com/office/officeart/2005/8/layout/process4"/>
    <dgm:cxn modelId="{F0B9A327-0718-4742-AA3D-4F4CCC2DF37F}" type="presParOf" srcId="{4075F1CA-483A-4DB6-B2C9-FDD0337D1CF7}" destId="{12942E92-DD44-4285-99A4-FE885F34E0C5}" srcOrd="11" destOrd="0" presId="urn:microsoft.com/office/officeart/2005/8/layout/process4"/>
    <dgm:cxn modelId="{85E66161-75DB-4A7B-A0BC-E370EB283BE1}" type="presParOf" srcId="{4075F1CA-483A-4DB6-B2C9-FDD0337D1CF7}" destId="{431DD102-F2AA-43D4-B2F2-3C7BFF657EF3}" srcOrd="12" destOrd="0" presId="urn:microsoft.com/office/officeart/2005/8/layout/process4"/>
    <dgm:cxn modelId="{E3ECFAF5-398E-44B2-9875-EA638A912073}" type="presParOf" srcId="{431DD102-F2AA-43D4-B2F2-3C7BFF657EF3}" destId="{6D4AD23A-20AC-42F3-B724-B3C2FCCD3F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5386BB-D143-4354-8417-358BE052C40A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BAC73C0-F916-4B73-A63F-92E17205943E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Публичное обязательство</a:t>
          </a:r>
        </a:p>
      </dgm:t>
    </dgm:pt>
    <dgm:pt modelId="{A945840A-48D8-4616-B9D7-6B52077747FA}" type="parTrans" cxnId="{FBEABD29-DB24-4DDF-8A59-2E616789FED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C08FD-789B-4255-B10C-29D2A343E18E}" type="sibTrans" cxnId="{FBEABD29-DB24-4DDF-8A59-2E616789FED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87799-C7A1-4898-B607-223FC16A3DBE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Возникает из НПА или договора</a:t>
          </a:r>
        </a:p>
      </dgm:t>
    </dgm:pt>
    <dgm:pt modelId="{3E7CB846-C789-4FFD-B0D4-A4871798A785}" type="parTrans" cxnId="{DC865BCB-1636-46B2-964D-5F7F8355BF5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5CE6E-2148-4175-AC71-4508F43D86B7}" type="sibTrans" cxnId="{DC865BCB-1636-46B2-964D-5F7F8355BF5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04B91-E7BD-4769-B578-8A20E082CF56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Расходное обязательство</a:t>
          </a:r>
        </a:p>
      </dgm:t>
    </dgm:pt>
    <dgm:pt modelId="{C590705E-BEC3-4436-9C56-4A51B8E54741}" type="parTrans" cxnId="{019AC29D-49C3-4537-9100-18B6220C5F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D5A80-7421-4C12-B9D6-61F71ACFD50A}" type="sibTrans" cxnId="{019AC29D-49C3-4537-9100-18B6220C5FD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C7270-4599-46AB-AAE7-09791A7AB466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Реестр расходов бюджета</a:t>
          </a:r>
        </a:p>
      </dgm:t>
    </dgm:pt>
    <dgm:pt modelId="{4215A294-867F-4C47-8CC3-AA1D70C5F1CE}" type="parTrans" cxnId="{B74A18C8-E86E-4767-9EB1-27D69368AFE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927C5-1D4F-46EB-BCB9-E42D37E779E1}" type="sibTrans" cxnId="{B74A18C8-E86E-4767-9EB1-27D69368AFE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E4992-DE65-4D7B-8247-107C70388290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Бюджетное обязательство</a:t>
          </a:r>
        </a:p>
      </dgm:t>
    </dgm:pt>
    <dgm:pt modelId="{81B014FB-55CB-42F7-9F9E-D3BE764A2BF8}" type="parTrans" cxnId="{878F2EA6-631F-47BD-AB4D-F1B073BEE3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59A6D-7B12-42DB-AAA9-250DBBD67361}" type="sibTrans" cxnId="{878F2EA6-631F-47BD-AB4D-F1B073BEE3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AFB0F-56FC-4A22-992A-FCDA87723952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Закон (решение) о бюджете</a:t>
          </a:r>
        </a:p>
      </dgm:t>
    </dgm:pt>
    <dgm:pt modelId="{EE949768-421E-4CC9-BBBE-E9F54C4C1F39}" type="parTrans" cxnId="{03521286-A028-4D2B-AE55-FB633440AFB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C671C-A430-4F9B-BF08-BE2EA15EA218}" type="sibTrans" cxnId="{03521286-A028-4D2B-AE55-FB633440AFB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88DB0-3C35-4C77-B0FD-6DEF54A60D23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Денежное обязательство</a:t>
          </a:r>
        </a:p>
      </dgm:t>
    </dgm:pt>
    <dgm:pt modelId="{95D37FD6-DBC1-498D-A673-A54A3BDD77D1}" type="parTrans" cxnId="{8651FCCD-F7E8-43E1-8544-A68086EF4B3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079F9-2595-412F-8BDA-F77403584695}" type="sibTrans" cxnId="{8651FCCD-F7E8-43E1-8544-A68086EF4B3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02BA0-0BAD-4F94-9FBD-7B78C49C1BCB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ОБАС</a:t>
          </a:r>
        </a:p>
      </dgm:t>
    </dgm:pt>
    <dgm:pt modelId="{6B8C2C16-85AF-4987-A096-0546E7B1B3A7}" type="parTrans" cxnId="{D619B03F-2D58-4B5B-9641-1F1A82F0021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2BFBE-B182-43EA-A11E-3A09EAA94CD1}" type="sibTrans" cxnId="{D619B03F-2D58-4B5B-9641-1F1A82F0021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47BD0-195E-4299-948C-E733B4C8445D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СБР, ЛБО</a:t>
          </a:r>
        </a:p>
      </dgm:t>
    </dgm:pt>
    <dgm:pt modelId="{2053F07A-649F-4F89-AC9C-DD51B3FE7660}" type="parTrans" cxnId="{6A5D2D2C-BA9D-4B7F-A06F-AA21358C3F4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655FC-E77C-4DE1-B9E4-C16FC5E4AC99}" type="sibTrans" cxnId="{6A5D2D2C-BA9D-4B7F-A06F-AA21358C3F4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BA2EC-AF85-4E64-B5F6-CFB5CFE65064}" type="pres">
      <dgm:prSet presAssocID="{475386BB-D143-4354-8417-358BE052C40A}" presName="Name0" presStyleCnt="0">
        <dgm:presLayoutVars>
          <dgm:dir/>
          <dgm:animLvl val="lvl"/>
          <dgm:resizeHandles val="exact"/>
        </dgm:presLayoutVars>
      </dgm:prSet>
      <dgm:spPr/>
    </dgm:pt>
    <dgm:pt modelId="{D0AD751C-A24A-4341-A09E-5A3F0415F808}" type="pres">
      <dgm:prSet presAssocID="{475386BB-D143-4354-8417-358BE052C40A}" presName="tSp" presStyleCnt="0"/>
      <dgm:spPr/>
    </dgm:pt>
    <dgm:pt modelId="{7C82DF79-621F-4A02-86A3-8DF1ABC1CA2A}" type="pres">
      <dgm:prSet presAssocID="{475386BB-D143-4354-8417-358BE052C40A}" presName="bSp" presStyleCnt="0"/>
      <dgm:spPr/>
    </dgm:pt>
    <dgm:pt modelId="{9556708B-52EE-404E-AB92-4A485E0A6A2F}" type="pres">
      <dgm:prSet presAssocID="{475386BB-D143-4354-8417-358BE052C40A}" presName="process" presStyleCnt="0"/>
      <dgm:spPr/>
    </dgm:pt>
    <dgm:pt modelId="{F95052C1-2402-43D7-BFF6-52D9FB293CCA}" type="pres">
      <dgm:prSet presAssocID="{CBAC73C0-F916-4B73-A63F-92E17205943E}" presName="composite1" presStyleCnt="0"/>
      <dgm:spPr/>
    </dgm:pt>
    <dgm:pt modelId="{60630537-7426-410A-B637-F21A1ACEC9FF}" type="pres">
      <dgm:prSet presAssocID="{CBAC73C0-F916-4B73-A63F-92E17205943E}" presName="dummyNode1" presStyleLbl="node1" presStyleIdx="0" presStyleCnt="4"/>
      <dgm:spPr/>
    </dgm:pt>
    <dgm:pt modelId="{1FD6336C-EC76-4FBD-9543-2768FFAA8CCB}" type="pres">
      <dgm:prSet presAssocID="{CBAC73C0-F916-4B73-A63F-92E17205943E}" presName="childNode1" presStyleLbl="bgAcc1" presStyleIdx="0" presStyleCnt="4" custScaleX="170362" custScaleY="106749">
        <dgm:presLayoutVars>
          <dgm:bulletEnabled val="1"/>
        </dgm:presLayoutVars>
      </dgm:prSet>
      <dgm:spPr/>
    </dgm:pt>
    <dgm:pt modelId="{3277279F-3391-413E-B10E-FB733018A7BB}" type="pres">
      <dgm:prSet presAssocID="{CBAC73C0-F916-4B73-A63F-92E17205943E}" presName="childNode1tx" presStyleLbl="bgAcc1" presStyleIdx="0" presStyleCnt="4">
        <dgm:presLayoutVars>
          <dgm:bulletEnabled val="1"/>
        </dgm:presLayoutVars>
      </dgm:prSet>
      <dgm:spPr/>
    </dgm:pt>
    <dgm:pt modelId="{F2907A09-4842-4458-97D4-7E4F2D39BA03}" type="pres">
      <dgm:prSet presAssocID="{CBAC73C0-F916-4B73-A63F-92E17205943E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9523951D-F23B-463F-874D-F2157A0819BE}" type="pres">
      <dgm:prSet presAssocID="{CBAC73C0-F916-4B73-A63F-92E17205943E}" presName="connSite1" presStyleCnt="0"/>
      <dgm:spPr/>
    </dgm:pt>
    <dgm:pt modelId="{7C68E735-756B-41F3-94DC-0DB7475CEFDF}" type="pres">
      <dgm:prSet presAssocID="{BC3C08FD-789B-4255-B10C-29D2A343E18E}" presName="Name9" presStyleLbl="sibTrans2D1" presStyleIdx="0" presStyleCnt="3"/>
      <dgm:spPr/>
    </dgm:pt>
    <dgm:pt modelId="{A42E858A-5A8E-4A37-B531-3CD469578665}" type="pres">
      <dgm:prSet presAssocID="{B8704B91-E7BD-4769-B578-8A20E082CF56}" presName="composite2" presStyleCnt="0"/>
      <dgm:spPr/>
    </dgm:pt>
    <dgm:pt modelId="{190B9217-BE1E-4C4F-B850-CCE7DF2208A2}" type="pres">
      <dgm:prSet presAssocID="{B8704B91-E7BD-4769-B578-8A20E082CF56}" presName="dummyNode2" presStyleLbl="node1" presStyleIdx="0" presStyleCnt="4"/>
      <dgm:spPr/>
    </dgm:pt>
    <dgm:pt modelId="{76563B79-9922-49DC-8FB7-79DAA6DD6204}" type="pres">
      <dgm:prSet presAssocID="{B8704B91-E7BD-4769-B578-8A20E082CF56}" presName="childNode2" presStyleLbl="bgAcc1" presStyleIdx="1" presStyleCnt="4" custScaleX="186692">
        <dgm:presLayoutVars>
          <dgm:bulletEnabled val="1"/>
        </dgm:presLayoutVars>
      </dgm:prSet>
      <dgm:spPr/>
    </dgm:pt>
    <dgm:pt modelId="{089EADCB-DA9B-4F05-9754-CA3D28D45587}" type="pres">
      <dgm:prSet presAssocID="{B8704B91-E7BD-4769-B578-8A20E082CF56}" presName="childNode2tx" presStyleLbl="bgAcc1" presStyleIdx="1" presStyleCnt="4">
        <dgm:presLayoutVars>
          <dgm:bulletEnabled val="1"/>
        </dgm:presLayoutVars>
      </dgm:prSet>
      <dgm:spPr/>
    </dgm:pt>
    <dgm:pt modelId="{5694A7F4-3983-4602-85BB-A1C9C976DAC2}" type="pres">
      <dgm:prSet presAssocID="{B8704B91-E7BD-4769-B578-8A20E082CF5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D0F84146-7003-408D-B96C-F7A329EFDE01}" type="pres">
      <dgm:prSet presAssocID="{B8704B91-E7BD-4769-B578-8A20E082CF56}" presName="connSite2" presStyleCnt="0"/>
      <dgm:spPr/>
    </dgm:pt>
    <dgm:pt modelId="{8900085B-1F73-4724-8278-2BA4EEBAD962}" type="pres">
      <dgm:prSet presAssocID="{759D5A80-7421-4C12-B9D6-61F71ACFD50A}" presName="Name18" presStyleLbl="sibTrans2D1" presStyleIdx="1" presStyleCnt="3"/>
      <dgm:spPr/>
    </dgm:pt>
    <dgm:pt modelId="{0ADE0059-2378-460E-B7D3-4A4D1C94BB01}" type="pres">
      <dgm:prSet presAssocID="{7F1E4992-DE65-4D7B-8247-107C70388290}" presName="composite1" presStyleCnt="0"/>
      <dgm:spPr/>
    </dgm:pt>
    <dgm:pt modelId="{EA220A9C-5FEE-4A76-9C18-8A76157300CD}" type="pres">
      <dgm:prSet presAssocID="{7F1E4992-DE65-4D7B-8247-107C70388290}" presName="dummyNode1" presStyleLbl="node1" presStyleIdx="1" presStyleCnt="4"/>
      <dgm:spPr/>
    </dgm:pt>
    <dgm:pt modelId="{62027DAA-8346-4724-B40C-65F5CD2C7094}" type="pres">
      <dgm:prSet presAssocID="{7F1E4992-DE65-4D7B-8247-107C70388290}" presName="childNode1" presStyleLbl="bgAcc1" presStyleIdx="2" presStyleCnt="4" custScaleX="132651">
        <dgm:presLayoutVars>
          <dgm:bulletEnabled val="1"/>
        </dgm:presLayoutVars>
      </dgm:prSet>
      <dgm:spPr/>
    </dgm:pt>
    <dgm:pt modelId="{FF395155-BDEB-46B3-8C1E-CE3AB7979249}" type="pres">
      <dgm:prSet presAssocID="{7F1E4992-DE65-4D7B-8247-107C70388290}" presName="childNode1tx" presStyleLbl="bgAcc1" presStyleIdx="2" presStyleCnt="4">
        <dgm:presLayoutVars>
          <dgm:bulletEnabled val="1"/>
        </dgm:presLayoutVars>
      </dgm:prSet>
      <dgm:spPr/>
    </dgm:pt>
    <dgm:pt modelId="{3065280A-E468-4DB1-BFC0-BC35DAC3D552}" type="pres">
      <dgm:prSet presAssocID="{7F1E4992-DE65-4D7B-8247-107C70388290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7754E07-9933-408A-B4AA-F304925DB5EC}" type="pres">
      <dgm:prSet presAssocID="{7F1E4992-DE65-4D7B-8247-107C70388290}" presName="connSite1" presStyleCnt="0"/>
      <dgm:spPr/>
    </dgm:pt>
    <dgm:pt modelId="{A714860B-99DA-4FA7-A064-334CBFE6246D}" type="pres">
      <dgm:prSet presAssocID="{8F559A6D-7B12-42DB-AAA9-250DBBD67361}" presName="Name9" presStyleLbl="sibTrans2D1" presStyleIdx="2" presStyleCnt="3"/>
      <dgm:spPr/>
    </dgm:pt>
    <dgm:pt modelId="{A6C40945-25EF-4295-BB63-95007214BEB9}" type="pres">
      <dgm:prSet presAssocID="{F0788DB0-3C35-4C77-B0FD-6DEF54A60D23}" presName="composite2" presStyleCnt="0"/>
      <dgm:spPr/>
    </dgm:pt>
    <dgm:pt modelId="{3F53D43D-30CA-47FB-BFB8-BB27F737D6AA}" type="pres">
      <dgm:prSet presAssocID="{F0788DB0-3C35-4C77-B0FD-6DEF54A60D23}" presName="dummyNode2" presStyleLbl="node1" presStyleIdx="2" presStyleCnt="4"/>
      <dgm:spPr/>
    </dgm:pt>
    <dgm:pt modelId="{8FDC5659-31FD-4615-B5B1-CF6CEE82149C}" type="pres">
      <dgm:prSet presAssocID="{F0788DB0-3C35-4C77-B0FD-6DEF54A60D23}" presName="childNode2" presStyleLbl="bgAcc1" presStyleIdx="3" presStyleCnt="4">
        <dgm:presLayoutVars>
          <dgm:bulletEnabled val="1"/>
        </dgm:presLayoutVars>
      </dgm:prSet>
      <dgm:spPr/>
    </dgm:pt>
    <dgm:pt modelId="{7A8A15DD-5208-4FE0-A49E-E476EE66381B}" type="pres">
      <dgm:prSet presAssocID="{F0788DB0-3C35-4C77-B0FD-6DEF54A60D23}" presName="childNode2tx" presStyleLbl="bgAcc1" presStyleIdx="3" presStyleCnt="4">
        <dgm:presLayoutVars>
          <dgm:bulletEnabled val="1"/>
        </dgm:presLayoutVars>
      </dgm:prSet>
      <dgm:spPr/>
    </dgm:pt>
    <dgm:pt modelId="{A27268F0-A9FC-4BD8-828E-B933B60F5625}" type="pres">
      <dgm:prSet presAssocID="{F0788DB0-3C35-4C77-B0FD-6DEF54A60D2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86CF3633-421A-4661-9A05-8EB1C1B41E97}" type="pres">
      <dgm:prSet presAssocID="{F0788DB0-3C35-4C77-B0FD-6DEF54A60D23}" presName="connSite2" presStyleCnt="0"/>
      <dgm:spPr/>
    </dgm:pt>
  </dgm:ptLst>
  <dgm:cxnLst>
    <dgm:cxn modelId="{3BF2FD21-37E1-4F5B-A9C8-05C2A4839E61}" type="presOf" srcId="{86147BD0-195E-4299-948C-E733B4C8445D}" destId="{8FDC5659-31FD-4615-B5B1-CF6CEE82149C}" srcOrd="0" destOrd="0" presId="urn:microsoft.com/office/officeart/2005/8/layout/hProcess4"/>
    <dgm:cxn modelId="{FBEABD29-DB24-4DDF-8A59-2E616789FEDF}" srcId="{475386BB-D143-4354-8417-358BE052C40A}" destId="{CBAC73C0-F916-4B73-A63F-92E17205943E}" srcOrd="0" destOrd="0" parTransId="{A945840A-48D8-4616-B9D7-6B52077747FA}" sibTransId="{BC3C08FD-789B-4255-B10C-29D2A343E18E}"/>
    <dgm:cxn modelId="{88D1B42A-EDBE-4562-876E-09E9634B7F26}" type="presOf" srcId="{CC3C7270-4599-46AB-AAE7-09791A7AB466}" destId="{76563B79-9922-49DC-8FB7-79DAA6DD6204}" srcOrd="0" destOrd="0" presId="urn:microsoft.com/office/officeart/2005/8/layout/hProcess4"/>
    <dgm:cxn modelId="{6A5D2D2C-BA9D-4B7F-A06F-AA21358C3F40}" srcId="{F0788DB0-3C35-4C77-B0FD-6DEF54A60D23}" destId="{86147BD0-195E-4299-948C-E733B4C8445D}" srcOrd="0" destOrd="0" parTransId="{2053F07A-649F-4F89-AC9C-DD51B3FE7660}" sibTransId="{1E4655FC-E77C-4DE1-B9E4-C16FC5E4AC99}"/>
    <dgm:cxn modelId="{F0F1D02D-4670-4FFF-AE60-0971C72DB540}" type="presOf" srcId="{CC3C7270-4599-46AB-AAE7-09791A7AB466}" destId="{089EADCB-DA9B-4F05-9754-CA3D28D45587}" srcOrd="1" destOrd="0" presId="urn:microsoft.com/office/officeart/2005/8/layout/hProcess4"/>
    <dgm:cxn modelId="{C46B2338-E1EE-49F4-B5AB-037D764C7B9B}" type="presOf" srcId="{CBAC73C0-F916-4B73-A63F-92E17205943E}" destId="{F2907A09-4842-4458-97D4-7E4F2D39BA03}" srcOrd="0" destOrd="0" presId="urn:microsoft.com/office/officeart/2005/8/layout/hProcess4"/>
    <dgm:cxn modelId="{D619B03F-2D58-4B5B-9641-1F1A82F00219}" srcId="{B8704B91-E7BD-4769-B578-8A20E082CF56}" destId="{16002BA0-0BAD-4F94-9FBD-7B78C49C1BCB}" srcOrd="1" destOrd="0" parTransId="{6B8C2C16-85AF-4987-A096-0546E7B1B3A7}" sibTransId="{4122BFBE-B182-43EA-A11E-3A09EAA94CD1}"/>
    <dgm:cxn modelId="{B234F24B-8144-43E2-A484-83523CDA434B}" type="presOf" srcId="{16002BA0-0BAD-4F94-9FBD-7B78C49C1BCB}" destId="{76563B79-9922-49DC-8FB7-79DAA6DD6204}" srcOrd="0" destOrd="1" presId="urn:microsoft.com/office/officeart/2005/8/layout/hProcess4"/>
    <dgm:cxn modelId="{C3CBE34C-6C89-4811-A318-DF54404E35D2}" type="presOf" srcId="{759D5A80-7421-4C12-B9D6-61F71ACFD50A}" destId="{8900085B-1F73-4724-8278-2BA4EEBAD962}" srcOrd="0" destOrd="0" presId="urn:microsoft.com/office/officeart/2005/8/layout/hProcess4"/>
    <dgm:cxn modelId="{C5E8284D-8D8F-4D6A-9998-2616674CF6BA}" type="presOf" srcId="{8F559A6D-7B12-42DB-AAA9-250DBBD67361}" destId="{A714860B-99DA-4FA7-A064-334CBFE6246D}" srcOrd="0" destOrd="0" presId="urn:microsoft.com/office/officeart/2005/8/layout/hProcess4"/>
    <dgm:cxn modelId="{E887215C-3F8A-4796-A839-42010B9DF038}" type="presOf" srcId="{16002BA0-0BAD-4F94-9FBD-7B78C49C1BCB}" destId="{089EADCB-DA9B-4F05-9754-CA3D28D45587}" srcOrd="1" destOrd="1" presId="urn:microsoft.com/office/officeart/2005/8/layout/hProcess4"/>
    <dgm:cxn modelId="{30E29E5D-6149-41CB-85A3-967FF2535248}" type="presOf" srcId="{15287799-C7A1-4898-B607-223FC16A3DBE}" destId="{1FD6336C-EC76-4FBD-9543-2768FFAA8CCB}" srcOrd="0" destOrd="0" presId="urn:microsoft.com/office/officeart/2005/8/layout/hProcess4"/>
    <dgm:cxn modelId="{D68FCD73-9280-4B18-A2D3-01639983B42B}" type="presOf" srcId="{F0788DB0-3C35-4C77-B0FD-6DEF54A60D23}" destId="{A27268F0-A9FC-4BD8-828E-B933B60F5625}" srcOrd="0" destOrd="0" presId="urn:microsoft.com/office/officeart/2005/8/layout/hProcess4"/>
    <dgm:cxn modelId="{52B5A575-531D-4B0E-BFA0-90E1C5D47E77}" type="presOf" srcId="{7F1E4992-DE65-4D7B-8247-107C70388290}" destId="{3065280A-E468-4DB1-BFC0-BC35DAC3D552}" srcOrd="0" destOrd="0" presId="urn:microsoft.com/office/officeart/2005/8/layout/hProcess4"/>
    <dgm:cxn modelId="{1F9B9B85-C95B-48A4-A8E4-51A4F7F1BE6A}" type="presOf" srcId="{92FAFB0F-56FC-4A22-992A-FCDA87723952}" destId="{FF395155-BDEB-46B3-8C1E-CE3AB7979249}" srcOrd="1" destOrd="0" presId="urn:microsoft.com/office/officeart/2005/8/layout/hProcess4"/>
    <dgm:cxn modelId="{03521286-A028-4D2B-AE55-FB633440AFB6}" srcId="{7F1E4992-DE65-4D7B-8247-107C70388290}" destId="{92FAFB0F-56FC-4A22-992A-FCDA87723952}" srcOrd="0" destOrd="0" parTransId="{EE949768-421E-4CC9-BBBE-E9F54C4C1F39}" sibTransId="{016C671C-A430-4F9B-BF08-BE2EA15EA218}"/>
    <dgm:cxn modelId="{16D14E9B-C805-4E91-8A0C-E54EC2880136}" type="presOf" srcId="{475386BB-D143-4354-8417-358BE052C40A}" destId="{EA1BA2EC-AF85-4E64-B5F6-CFB5CFE65064}" srcOrd="0" destOrd="0" presId="urn:microsoft.com/office/officeart/2005/8/layout/hProcess4"/>
    <dgm:cxn modelId="{019AC29D-49C3-4537-9100-18B6220C5FDA}" srcId="{475386BB-D143-4354-8417-358BE052C40A}" destId="{B8704B91-E7BD-4769-B578-8A20E082CF56}" srcOrd="1" destOrd="0" parTransId="{C590705E-BEC3-4436-9C56-4A51B8E54741}" sibTransId="{759D5A80-7421-4C12-B9D6-61F71ACFD50A}"/>
    <dgm:cxn modelId="{878F2EA6-631F-47BD-AB4D-F1B073BEE3D9}" srcId="{475386BB-D143-4354-8417-358BE052C40A}" destId="{7F1E4992-DE65-4D7B-8247-107C70388290}" srcOrd="2" destOrd="0" parTransId="{81B014FB-55CB-42F7-9F9E-D3BE764A2BF8}" sibTransId="{8F559A6D-7B12-42DB-AAA9-250DBBD67361}"/>
    <dgm:cxn modelId="{891A75C2-BD3F-446E-A813-C61D7D1AED1E}" type="presOf" srcId="{86147BD0-195E-4299-948C-E733B4C8445D}" destId="{7A8A15DD-5208-4FE0-A49E-E476EE66381B}" srcOrd="1" destOrd="0" presId="urn:microsoft.com/office/officeart/2005/8/layout/hProcess4"/>
    <dgm:cxn modelId="{5B57EDC5-D6C4-4C30-8F19-2454182A96EA}" type="presOf" srcId="{B8704B91-E7BD-4769-B578-8A20E082CF56}" destId="{5694A7F4-3983-4602-85BB-A1C9C976DAC2}" srcOrd="0" destOrd="0" presId="urn:microsoft.com/office/officeart/2005/8/layout/hProcess4"/>
    <dgm:cxn modelId="{B74A18C8-E86E-4767-9EB1-27D69368AFE1}" srcId="{B8704B91-E7BD-4769-B578-8A20E082CF56}" destId="{CC3C7270-4599-46AB-AAE7-09791A7AB466}" srcOrd="0" destOrd="0" parTransId="{4215A294-867F-4C47-8CC3-AA1D70C5F1CE}" sibTransId="{B3F927C5-1D4F-46EB-BCB9-E42D37E779E1}"/>
    <dgm:cxn modelId="{DC865BCB-1636-46B2-964D-5F7F8355BF5A}" srcId="{CBAC73C0-F916-4B73-A63F-92E17205943E}" destId="{15287799-C7A1-4898-B607-223FC16A3DBE}" srcOrd="0" destOrd="0" parTransId="{3E7CB846-C789-4FFD-B0D4-A4871798A785}" sibTransId="{F355CE6E-2148-4175-AC71-4508F43D86B7}"/>
    <dgm:cxn modelId="{8651FCCD-F7E8-43E1-8544-A68086EF4B3E}" srcId="{475386BB-D143-4354-8417-358BE052C40A}" destId="{F0788DB0-3C35-4C77-B0FD-6DEF54A60D23}" srcOrd="3" destOrd="0" parTransId="{95D37FD6-DBC1-498D-A673-A54A3BDD77D1}" sibTransId="{024079F9-2595-412F-8BDA-F77403584695}"/>
    <dgm:cxn modelId="{94F5EEEE-4521-407C-B6E3-9E5A063FD014}" type="presOf" srcId="{15287799-C7A1-4898-B607-223FC16A3DBE}" destId="{3277279F-3391-413E-B10E-FB733018A7BB}" srcOrd="1" destOrd="0" presId="urn:microsoft.com/office/officeart/2005/8/layout/hProcess4"/>
    <dgm:cxn modelId="{FA43EFF3-64A9-4EF9-8158-4E906A849D14}" type="presOf" srcId="{BC3C08FD-789B-4255-B10C-29D2A343E18E}" destId="{7C68E735-756B-41F3-94DC-0DB7475CEFDF}" srcOrd="0" destOrd="0" presId="urn:microsoft.com/office/officeart/2005/8/layout/hProcess4"/>
    <dgm:cxn modelId="{7B0577FF-3DD1-4EAF-8972-6B10132BF532}" type="presOf" srcId="{92FAFB0F-56FC-4A22-992A-FCDA87723952}" destId="{62027DAA-8346-4724-B40C-65F5CD2C7094}" srcOrd="0" destOrd="0" presId="urn:microsoft.com/office/officeart/2005/8/layout/hProcess4"/>
    <dgm:cxn modelId="{49511D99-C5BF-4CF0-B770-1B9AD2E138FC}" type="presParOf" srcId="{EA1BA2EC-AF85-4E64-B5F6-CFB5CFE65064}" destId="{D0AD751C-A24A-4341-A09E-5A3F0415F808}" srcOrd="0" destOrd="0" presId="urn:microsoft.com/office/officeart/2005/8/layout/hProcess4"/>
    <dgm:cxn modelId="{F78E42E4-75AC-43FB-BFE2-300E7BE5F98D}" type="presParOf" srcId="{EA1BA2EC-AF85-4E64-B5F6-CFB5CFE65064}" destId="{7C82DF79-621F-4A02-86A3-8DF1ABC1CA2A}" srcOrd="1" destOrd="0" presId="urn:microsoft.com/office/officeart/2005/8/layout/hProcess4"/>
    <dgm:cxn modelId="{B8F965E5-51CE-4BC8-A2D5-798F9D35D9E9}" type="presParOf" srcId="{EA1BA2EC-AF85-4E64-B5F6-CFB5CFE65064}" destId="{9556708B-52EE-404E-AB92-4A485E0A6A2F}" srcOrd="2" destOrd="0" presId="urn:microsoft.com/office/officeart/2005/8/layout/hProcess4"/>
    <dgm:cxn modelId="{F986B3F6-7A05-4031-9FF4-8A54A3221993}" type="presParOf" srcId="{9556708B-52EE-404E-AB92-4A485E0A6A2F}" destId="{F95052C1-2402-43D7-BFF6-52D9FB293CCA}" srcOrd="0" destOrd="0" presId="urn:microsoft.com/office/officeart/2005/8/layout/hProcess4"/>
    <dgm:cxn modelId="{70C22C4F-5C20-4B9B-BD4C-F25D18CA1E7D}" type="presParOf" srcId="{F95052C1-2402-43D7-BFF6-52D9FB293CCA}" destId="{60630537-7426-410A-B637-F21A1ACEC9FF}" srcOrd="0" destOrd="0" presId="urn:microsoft.com/office/officeart/2005/8/layout/hProcess4"/>
    <dgm:cxn modelId="{80B02D29-BBE6-445E-B9A2-1E218223268C}" type="presParOf" srcId="{F95052C1-2402-43D7-BFF6-52D9FB293CCA}" destId="{1FD6336C-EC76-4FBD-9543-2768FFAA8CCB}" srcOrd="1" destOrd="0" presId="urn:microsoft.com/office/officeart/2005/8/layout/hProcess4"/>
    <dgm:cxn modelId="{10C18936-5F43-4243-BD47-3577EDD40C8E}" type="presParOf" srcId="{F95052C1-2402-43D7-BFF6-52D9FB293CCA}" destId="{3277279F-3391-413E-B10E-FB733018A7BB}" srcOrd="2" destOrd="0" presId="urn:microsoft.com/office/officeart/2005/8/layout/hProcess4"/>
    <dgm:cxn modelId="{641A5A0B-EC4F-466B-8A5E-CE1AA1816DCF}" type="presParOf" srcId="{F95052C1-2402-43D7-BFF6-52D9FB293CCA}" destId="{F2907A09-4842-4458-97D4-7E4F2D39BA03}" srcOrd="3" destOrd="0" presId="urn:microsoft.com/office/officeart/2005/8/layout/hProcess4"/>
    <dgm:cxn modelId="{130520C4-D528-4245-915B-E83D320A2CC2}" type="presParOf" srcId="{F95052C1-2402-43D7-BFF6-52D9FB293CCA}" destId="{9523951D-F23B-463F-874D-F2157A0819BE}" srcOrd="4" destOrd="0" presId="urn:microsoft.com/office/officeart/2005/8/layout/hProcess4"/>
    <dgm:cxn modelId="{93CEF2AD-1AFB-495C-9FD1-E00D3F3E3A59}" type="presParOf" srcId="{9556708B-52EE-404E-AB92-4A485E0A6A2F}" destId="{7C68E735-756B-41F3-94DC-0DB7475CEFDF}" srcOrd="1" destOrd="0" presId="urn:microsoft.com/office/officeart/2005/8/layout/hProcess4"/>
    <dgm:cxn modelId="{1F5E79BF-B92B-449F-88AB-877B8C88C939}" type="presParOf" srcId="{9556708B-52EE-404E-AB92-4A485E0A6A2F}" destId="{A42E858A-5A8E-4A37-B531-3CD469578665}" srcOrd="2" destOrd="0" presId="urn:microsoft.com/office/officeart/2005/8/layout/hProcess4"/>
    <dgm:cxn modelId="{C775EF78-E7C7-4AFD-AD7A-C7B973436CB4}" type="presParOf" srcId="{A42E858A-5A8E-4A37-B531-3CD469578665}" destId="{190B9217-BE1E-4C4F-B850-CCE7DF2208A2}" srcOrd="0" destOrd="0" presId="urn:microsoft.com/office/officeart/2005/8/layout/hProcess4"/>
    <dgm:cxn modelId="{988FD0DA-B05A-4DAC-BBAF-92DFF17D0A3A}" type="presParOf" srcId="{A42E858A-5A8E-4A37-B531-3CD469578665}" destId="{76563B79-9922-49DC-8FB7-79DAA6DD6204}" srcOrd="1" destOrd="0" presId="urn:microsoft.com/office/officeart/2005/8/layout/hProcess4"/>
    <dgm:cxn modelId="{30FCA8A5-6C37-4113-98C1-75148586C2A8}" type="presParOf" srcId="{A42E858A-5A8E-4A37-B531-3CD469578665}" destId="{089EADCB-DA9B-4F05-9754-CA3D28D45587}" srcOrd="2" destOrd="0" presId="urn:microsoft.com/office/officeart/2005/8/layout/hProcess4"/>
    <dgm:cxn modelId="{CBDF61CE-689D-4C4B-8151-01489DB29459}" type="presParOf" srcId="{A42E858A-5A8E-4A37-B531-3CD469578665}" destId="{5694A7F4-3983-4602-85BB-A1C9C976DAC2}" srcOrd="3" destOrd="0" presId="urn:microsoft.com/office/officeart/2005/8/layout/hProcess4"/>
    <dgm:cxn modelId="{C427532A-5F5C-4E2C-A416-0D9E8593E2A8}" type="presParOf" srcId="{A42E858A-5A8E-4A37-B531-3CD469578665}" destId="{D0F84146-7003-408D-B96C-F7A329EFDE01}" srcOrd="4" destOrd="0" presId="urn:microsoft.com/office/officeart/2005/8/layout/hProcess4"/>
    <dgm:cxn modelId="{FE33F8B4-A737-4599-88DD-8FC76275730F}" type="presParOf" srcId="{9556708B-52EE-404E-AB92-4A485E0A6A2F}" destId="{8900085B-1F73-4724-8278-2BA4EEBAD962}" srcOrd="3" destOrd="0" presId="urn:microsoft.com/office/officeart/2005/8/layout/hProcess4"/>
    <dgm:cxn modelId="{CE25E974-4297-4D4F-A1AE-5BB14962BA60}" type="presParOf" srcId="{9556708B-52EE-404E-AB92-4A485E0A6A2F}" destId="{0ADE0059-2378-460E-B7D3-4A4D1C94BB01}" srcOrd="4" destOrd="0" presId="urn:microsoft.com/office/officeart/2005/8/layout/hProcess4"/>
    <dgm:cxn modelId="{2DD3437D-687E-4F4E-B568-2E4876F52EA4}" type="presParOf" srcId="{0ADE0059-2378-460E-B7D3-4A4D1C94BB01}" destId="{EA220A9C-5FEE-4A76-9C18-8A76157300CD}" srcOrd="0" destOrd="0" presId="urn:microsoft.com/office/officeart/2005/8/layout/hProcess4"/>
    <dgm:cxn modelId="{C7C1B1FD-76AB-467B-AFBF-60E32D79E894}" type="presParOf" srcId="{0ADE0059-2378-460E-B7D3-4A4D1C94BB01}" destId="{62027DAA-8346-4724-B40C-65F5CD2C7094}" srcOrd="1" destOrd="0" presId="urn:microsoft.com/office/officeart/2005/8/layout/hProcess4"/>
    <dgm:cxn modelId="{29B4989F-214E-41EE-AD05-C786D1BCE1A8}" type="presParOf" srcId="{0ADE0059-2378-460E-B7D3-4A4D1C94BB01}" destId="{FF395155-BDEB-46B3-8C1E-CE3AB7979249}" srcOrd="2" destOrd="0" presId="urn:microsoft.com/office/officeart/2005/8/layout/hProcess4"/>
    <dgm:cxn modelId="{DA18EAB1-477A-402A-8108-BFFE3B487A33}" type="presParOf" srcId="{0ADE0059-2378-460E-B7D3-4A4D1C94BB01}" destId="{3065280A-E468-4DB1-BFC0-BC35DAC3D552}" srcOrd="3" destOrd="0" presId="urn:microsoft.com/office/officeart/2005/8/layout/hProcess4"/>
    <dgm:cxn modelId="{B2A34F04-496C-4EA5-94FB-D3687C60911A}" type="presParOf" srcId="{0ADE0059-2378-460E-B7D3-4A4D1C94BB01}" destId="{87754E07-9933-408A-B4AA-F304925DB5EC}" srcOrd="4" destOrd="0" presId="urn:microsoft.com/office/officeart/2005/8/layout/hProcess4"/>
    <dgm:cxn modelId="{B9EF27FF-889C-482F-A7E1-2734C9B877E3}" type="presParOf" srcId="{9556708B-52EE-404E-AB92-4A485E0A6A2F}" destId="{A714860B-99DA-4FA7-A064-334CBFE6246D}" srcOrd="5" destOrd="0" presId="urn:microsoft.com/office/officeart/2005/8/layout/hProcess4"/>
    <dgm:cxn modelId="{4F17EA6A-6E06-482A-AE03-D6EC0BC208D6}" type="presParOf" srcId="{9556708B-52EE-404E-AB92-4A485E0A6A2F}" destId="{A6C40945-25EF-4295-BB63-95007214BEB9}" srcOrd="6" destOrd="0" presId="urn:microsoft.com/office/officeart/2005/8/layout/hProcess4"/>
    <dgm:cxn modelId="{5DBF31F4-44FF-405B-9112-A2A6C2EBAAD4}" type="presParOf" srcId="{A6C40945-25EF-4295-BB63-95007214BEB9}" destId="{3F53D43D-30CA-47FB-BFB8-BB27F737D6AA}" srcOrd="0" destOrd="0" presId="urn:microsoft.com/office/officeart/2005/8/layout/hProcess4"/>
    <dgm:cxn modelId="{C4C24042-9FBE-42A4-9632-6999BB06F495}" type="presParOf" srcId="{A6C40945-25EF-4295-BB63-95007214BEB9}" destId="{8FDC5659-31FD-4615-B5B1-CF6CEE82149C}" srcOrd="1" destOrd="0" presId="urn:microsoft.com/office/officeart/2005/8/layout/hProcess4"/>
    <dgm:cxn modelId="{FD6B3C91-6E8D-4B00-A017-C2F26AF6D02E}" type="presParOf" srcId="{A6C40945-25EF-4295-BB63-95007214BEB9}" destId="{7A8A15DD-5208-4FE0-A49E-E476EE66381B}" srcOrd="2" destOrd="0" presId="urn:microsoft.com/office/officeart/2005/8/layout/hProcess4"/>
    <dgm:cxn modelId="{A540B3BD-950A-4483-87AE-722FEEEC6705}" type="presParOf" srcId="{A6C40945-25EF-4295-BB63-95007214BEB9}" destId="{A27268F0-A9FC-4BD8-828E-B933B60F5625}" srcOrd="3" destOrd="0" presId="urn:microsoft.com/office/officeart/2005/8/layout/hProcess4"/>
    <dgm:cxn modelId="{76E4C94B-D979-4242-9180-743721CC9F1D}" type="presParOf" srcId="{A6C40945-25EF-4295-BB63-95007214BEB9}" destId="{86CF3633-421A-4661-9A05-8EB1C1B41E9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BBF15-4DE2-4855-884F-6A47F9C65535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C7535C-3BCC-4C65-8715-45139E6EFB4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/>
            <a:t>Нормативно-правовые обязательства</a:t>
          </a:r>
        </a:p>
      </dgm:t>
    </dgm:pt>
    <dgm:pt modelId="{FC932384-A6AD-49B1-B610-5400FA2C87E6}" type="parTrans" cxnId="{6321C182-1DEF-4A8C-99A2-2299CADA59F6}">
      <dgm:prSet/>
      <dgm:spPr/>
      <dgm:t>
        <a:bodyPr/>
        <a:lstStyle/>
        <a:p>
          <a:endParaRPr lang="ru-RU" sz="1400"/>
        </a:p>
      </dgm:t>
    </dgm:pt>
    <dgm:pt modelId="{AA017A32-8DBE-48A3-9732-7E3AA73D3A7C}" type="sibTrans" cxnId="{6321C182-1DEF-4A8C-99A2-2299CADA59F6}">
      <dgm:prSet/>
      <dgm:spPr/>
      <dgm:t>
        <a:bodyPr/>
        <a:lstStyle/>
        <a:p>
          <a:endParaRPr lang="ru-RU" sz="1400"/>
        </a:p>
      </dgm:t>
    </dgm:pt>
    <dgm:pt modelId="{3A43A83B-9987-40BD-8DCB-758C75DB6287}">
      <dgm:prSet phldrT="[Текст]"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публичные нормативные обязательства (социальные выплаты);</a:t>
          </a:r>
          <a:endParaRPr lang="ru-RU" sz="1400" dirty="0"/>
        </a:p>
      </dgm:t>
    </dgm:pt>
    <dgm:pt modelId="{6D972BC5-0C97-4A7F-89AD-3C5C2046E773}" type="parTrans" cxnId="{682BD8C3-CAE8-49D0-8121-EFEE1175C8E7}">
      <dgm:prSet/>
      <dgm:spPr/>
      <dgm:t>
        <a:bodyPr/>
        <a:lstStyle/>
        <a:p>
          <a:endParaRPr lang="ru-RU" sz="1400"/>
        </a:p>
      </dgm:t>
    </dgm:pt>
    <dgm:pt modelId="{83E44811-9BEA-4D83-A808-90E8545B7C02}" type="sibTrans" cxnId="{682BD8C3-CAE8-49D0-8121-EFEE1175C8E7}">
      <dgm:prSet/>
      <dgm:spPr/>
      <dgm:t>
        <a:bodyPr/>
        <a:lstStyle/>
        <a:p>
          <a:endParaRPr lang="ru-RU" sz="1400"/>
        </a:p>
      </dgm:t>
    </dgm:pt>
    <dgm:pt modelId="{24F28B19-773B-4168-A3C0-5312B3E35C5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/>
            <a:t>Договорные обязательства</a:t>
          </a:r>
        </a:p>
      </dgm:t>
    </dgm:pt>
    <dgm:pt modelId="{6F66F881-8778-4EE2-9384-505865EFBB12}" type="parTrans" cxnId="{2CDA10E6-DFD8-4D8F-9CEB-B9294564D205}">
      <dgm:prSet/>
      <dgm:spPr/>
      <dgm:t>
        <a:bodyPr/>
        <a:lstStyle/>
        <a:p>
          <a:endParaRPr lang="ru-RU" sz="1400"/>
        </a:p>
      </dgm:t>
    </dgm:pt>
    <dgm:pt modelId="{8712EE22-0B35-403A-BECB-8C3B4C8963BE}" type="sibTrans" cxnId="{2CDA10E6-DFD8-4D8F-9CEB-B9294564D205}">
      <dgm:prSet/>
      <dgm:spPr/>
      <dgm:t>
        <a:bodyPr/>
        <a:lstStyle/>
        <a:p>
          <a:endParaRPr lang="ru-RU" sz="1400"/>
        </a:p>
      </dgm:t>
    </dgm:pt>
    <dgm:pt modelId="{AA067E59-681A-4ABD-BB01-BEFDC81337F1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нормативно-правовые межбюджетные обязательства</a:t>
          </a:r>
        </a:p>
      </dgm:t>
    </dgm:pt>
    <dgm:pt modelId="{B434CB9C-B4B3-4BEB-8FDE-620B7094F0DB}" type="parTrans" cxnId="{B5993CE5-D8CC-4D0D-B3A1-5DCFDB0B8ED1}">
      <dgm:prSet/>
      <dgm:spPr/>
      <dgm:t>
        <a:bodyPr/>
        <a:lstStyle/>
        <a:p>
          <a:endParaRPr lang="ru-RU" sz="1400"/>
        </a:p>
      </dgm:t>
    </dgm:pt>
    <dgm:pt modelId="{9C424AF8-D577-4704-8D80-317782F781DA}" type="sibTrans" cxnId="{B5993CE5-D8CC-4D0D-B3A1-5DCFDB0B8ED1}">
      <dgm:prSet/>
      <dgm:spPr/>
      <dgm:t>
        <a:bodyPr/>
        <a:lstStyle/>
        <a:p>
          <a:endParaRPr lang="ru-RU" sz="1400"/>
        </a:p>
      </dgm:t>
    </dgm:pt>
    <dgm:pt modelId="{1212F4D8-1F1E-44B7-A911-472C223DEFB4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нормативно-правовые международные обязательства</a:t>
          </a:r>
        </a:p>
      </dgm:t>
    </dgm:pt>
    <dgm:pt modelId="{23682F09-8239-4AEF-BFF6-EC09F95C9846}" type="parTrans" cxnId="{EFE55177-CD63-4BB5-8066-D522DF03B2C0}">
      <dgm:prSet/>
      <dgm:spPr/>
      <dgm:t>
        <a:bodyPr/>
        <a:lstStyle/>
        <a:p>
          <a:endParaRPr lang="ru-RU" sz="1400"/>
        </a:p>
      </dgm:t>
    </dgm:pt>
    <dgm:pt modelId="{1DBCC919-741A-4E00-9AD2-1AA3C5186C04}" type="sibTrans" cxnId="{EFE55177-CD63-4BB5-8066-D522DF03B2C0}">
      <dgm:prSet/>
      <dgm:spPr/>
      <dgm:t>
        <a:bodyPr/>
        <a:lstStyle/>
        <a:p>
          <a:endParaRPr lang="ru-RU" sz="1400"/>
        </a:p>
      </dgm:t>
    </dgm:pt>
    <dgm:pt modelId="{5050C997-7B17-4576-8721-DBB208B356E0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иные, в т.ч.:</a:t>
          </a:r>
        </a:p>
      </dgm:t>
    </dgm:pt>
    <dgm:pt modelId="{B38B352F-A77E-4BFE-980B-E0449A87575F}" type="parTrans" cxnId="{0F476E5D-79BA-45B2-BB87-3B945AC35EC1}">
      <dgm:prSet/>
      <dgm:spPr/>
      <dgm:t>
        <a:bodyPr/>
        <a:lstStyle/>
        <a:p>
          <a:endParaRPr lang="ru-RU" sz="1400"/>
        </a:p>
      </dgm:t>
    </dgm:pt>
    <dgm:pt modelId="{6F1F51EF-1A62-4D1E-B0BF-6EC0D61FC9DF}" type="sibTrans" cxnId="{0F476E5D-79BA-45B2-BB87-3B945AC35EC1}">
      <dgm:prSet/>
      <dgm:spPr/>
      <dgm:t>
        <a:bodyPr/>
        <a:lstStyle/>
        <a:p>
          <a:endParaRPr lang="ru-RU" sz="1400"/>
        </a:p>
      </dgm:t>
    </dgm:pt>
    <dgm:pt modelId="{633AFA6F-2F68-4029-B35E-3BEAD2C0DB64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обязательства по уплате платежей в бюджет</a:t>
          </a:r>
        </a:p>
      </dgm:t>
    </dgm:pt>
    <dgm:pt modelId="{905C5AA9-9A66-4D81-9A19-9FEECD89A961}" type="parTrans" cxnId="{4DB9229B-332F-4A14-9F21-B675ECFA034C}">
      <dgm:prSet/>
      <dgm:spPr/>
      <dgm:t>
        <a:bodyPr/>
        <a:lstStyle/>
        <a:p>
          <a:endParaRPr lang="ru-RU" sz="1400"/>
        </a:p>
      </dgm:t>
    </dgm:pt>
    <dgm:pt modelId="{F2F56D28-9D43-4BA1-9D34-B0F2691AD0D2}" type="sibTrans" cxnId="{4DB9229B-332F-4A14-9F21-B675ECFA034C}">
      <dgm:prSet/>
      <dgm:spPr/>
      <dgm:t>
        <a:bodyPr/>
        <a:lstStyle/>
        <a:p>
          <a:endParaRPr lang="ru-RU" sz="1400"/>
        </a:p>
      </dgm:t>
    </dgm:pt>
    <dgm:pt modelId="{55868CA9-2539-4D29-97B5-A9260C872CDE}">
      <dgm:prSet custT="1"/>
      <dgm:spPr/>
      <dgm:t>
        <a:bodyPr/>
        <a:lstStyle/>
        <a:p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обязательства, возникающие на основании судебных актов по искам </a:t>
          </a:r>
        </a:p>
      </dgm:t>
    </dgm:pt>
    <dgm:pt modelId="{5D52B208-94F4-4C5C-BBC2-21D448C71993}" type="parTrans" cxnId="{91EDFC28-E327-47ED-BBCB-7A38665424D3}">
      <dgm:prSet/>
      <dgm:spPr/>
      <dgm:t>
        <a:bodyPr/>
        <a:lstStyle/>
        <a:p>
          <a:endParaRPr lang="ru-RU" sz="1400"/>
        </a:p>
      </dgm:t>
    </dgm:pt>
    <dgm:pt modelId="{EA9D0D3B-AD93-424C-884F-DFAA5FABB43B}" type="sibTrans" cxnId="{91EDFC28-E327-47ED-BBCB-7A38665424D3}">
      <dgm:prSet/>
      <dgm:spPr/>
      <dgm:t>
        <a:bodyPr/>
        <a:lstStyle/>
        <a:p>
          <a:endParaRPr lang="ru-RU" sz="1400"/>
        </a:p>
      </dgm:t>
    </dgm:pt>
    <dgm:pt modelId="{A7432048-C38A-4712-85FB-D623EAA49D06}">
      <dgm:prSet custT="1"/>
      <dgm:spPr/>
      <dgm:t>
        <a:bodyPr/>
        <a:lstStyle/>
        <a:p>
          <a:pPr marL="228600" indent="0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договорные обязательства по реализации трудовых функций работника</a:t>
          </a:r>
        </a:p>
      </dgm:t>
    </dgm:pt>
    <dgm:pt modelId="{0C34B0B8-CD83-437C-965D-CD3681D2EA04}" type="parTrans" cxnId="{9624731C-4D92-43B2-B302-CB2A79D37118}">
      <dgm:prSet/>
      <dgm:spPr/>
      <dgm:t>
        <a:bodyPr/>
        <a:lstStyle/>
        <a:p>
          <a:endParaRPr lang="ru-RU" sz="1400"/>
        </a:p>
      </dgm:t>
    </dgm:pt>
    <dgm:pt modelId="{E980B602-DAA3-4DBA-BB25-B8898C761D80}" type="sibTrans" cxnId="{9624731C-4D92-43B2-B302-CB2A79D37118}">
      <dgm:prSet/>
      <dgm:spPr/>
      <dgm:t>
        <a:bodyPr/>
        <a:lstStyle/>
        <a:p>
          <a:endParaRPr lang="ru-RU" sz="1400"/>
        </a:p>
      </dgm:t>
    </dgm:pt>
    <dgm:pt modelId="{74DA2A6A-A05F-4D0D-888E-3D1FA0DEF987}">
      <dgm:prSet custT="1"/>
      <dgm:spPr/>
      <dgm:t>
        <a:bodyPr/>
        <a:lstStyle/>
        <a:p>
          <a:pPr marL="261938" marR="0" indent="-26193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договорные обязательства по возмещению недополученных доходов и (или) финансовому обеспечению (возмещению) расходов</a:t>
          </a:r>
        </a:p>
      </dgm:t>
    </dgm:pt>
    <dgm:pt modelId="{C9AFB0DA-E871-48D0-9C8E-2DCAA63541BA}" type="parTrans" cxnId="{86C442B1-C713-4104-8587-0DC64CE9B5E3}">
      <dgm:prSet/>
      <dgm:spPr/>
      <dgm:t>
        <a:bodyPr/>
        <a:lstStyle/>
        <a:p>
          <a:endParaRPr lang="ru-RU" sz="1400"/>
        </a:p>
      </dgm:t>
    </dgm:pt>
    <dgm:pt modelId="{7A87E4EC-36D4-49F7-AB64-AF411DBF195A}" type="sibTrans" cxnId="{86C442B1-C713-4104-8587-0DC64CE9B5E3}">
      <dgm:prSet/>
      <dgm:spPr/>
      <dgm:t>
        <a:bodyPr/>
        <a:lstStyle/>
        <a:p>
          <a:endParaRPr lang="ru-RU" sz="1400"/>
        </a:p>
      </dgm:t>
    </dgm:pt>
    <dgm:pt modelId="{7FAFF273-751B-472D-A66C-8B72F05CF5EA}">
      <dgm:prSet custT="1"/>
      <dgm:spPr/>
      <dgm:t>
        <a:bodyPr/>
        <a:lstStyle/>
        <a:p>
          <a:pPr marL="261938" indent="-261938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долговые обязательства</a:t>
          </a:r>
        </a:p>
      </dgm:t>
    </dgm:pt>
    <dgm:pt modelId="{45A3DAE6-D000-44BC-8CCA-55B96DAF27FD}" type="parTrans" cxnId="{C5EBDC90-9EE8-41C2-A2AA-3CE341C27E76}">
      <dgm:prSet/>
      <dgm:spPr/>
      <dgm:t>
        <a:bodyPr/>
        <a:lstStyle/>
        <a:p>
          <a:endParaRPr lang="ru-RU" sz="1400"/>
        </a:p>
      </dgm:t>
    </dgm:pt>
    <dgm:pt modelId="{2047CBCB-A3A4-4C3D-AEE4-C31F211653B5}" type="sibTrans" cxnId="{C5EBDC90-9EE8-41C2-A2AA-3CE341C27E76}">
      <dgm:prSet/>
      <dgm:spPr/>
      <dgm:t>
        <a:bodyPr/>
        <a:lstStyle/>
        <a:p>
          <a:endParaRPr lang="ru-RU" sz="1400"/>
        </a:p>
      </dgm:t>
    </dgm:pt>
    <dgm:pt modelId="{E289A3E0-019C-4FF3-BFC7-96AAF4189B83}">
      <dgm:prSet custT="1"/>
      <dgm:spPr/>
      <dgm:t>
        <a:bodyPr/>
        <a:lstStyle/>
        <a:p>
          <a:pPr marL="261938" indent="-261938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договорные международные обязательства</a:t>
          </a:r>
        </a:p>
      </dgm:t>
    </dgm:pt>
    <dgm:pt modelId="{6EA4C0B3-BB3F-4FF7-A961-94CAFC5E44D5}" type="parTrans" cxnId="{B1F9CD5A-897B-4AD8-82A5-D72C9E27296A}">
      <dgm:prSet/>
      <dgm:spPr/>
      <dgm:t>
        <a:bodyPr/>
        <a:lstStyle/>
        <a:p>
          <a:endParaRPr lang="ru-RU" sz="1400"/>
        </a:p>
      </dgm:t>
    </dgm:pt>
    <dgm:pt modelId="{6B40FE6B-16E7-4958-AC9E-40906C274005}" type="sibTrans" cxnId="{B1F9CD5A-897B-4AD8-82A5-D72C9E27296A}">
      <dgm:prSet/>
      <dgm:spPr/>
      <dgm:t>
        <a:bodyPr/>
        <a:lstStyle/>
        <a:p>
          <a:endParaRPr lang="ru-RU" sz="1400"/>
        </a:p>
      </dgm:t>
    </dgm:pt>
    <dgm:pt modelId="{1ECF76A0-26DE-475D-B04A-CA08D528FE91}">
      <dgm:prSet custT="1"/>
      <dgm:spPr/>
      <dgm:t>
        <a:bodyPr/>
        <a:lstStyle/>
        <a:p>
          <a:pPr marL="261938" indent="-261938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иные</a:t>
          </a:r>
        </a:p>
      </dgm:t>
    </dgm:pt>
    <dgm:pt modelId="{130FC7E5-A763-4B8E-BA62-8E46CAC4DCBC}" type="parTrans" cxnId="{8AC8E5AE-F382-4026-AE4B-24DD1D34EF94}">
      <dgm:prSet/>
      <dgm:spPr/>
      <dgm:t>
        <a:bodyPr/>
        <a:lstStyle/>
        <a:p>
          <a:endParaRPr lang="ru-RU" sz="1400"/>
        </a:p>
      </dgm:t>
    </dgm:pt>
    <dgm:pt modelId="{3B39F828-FF29-41C0-A17F-655215C54127}" type="sibTrans" cxnId="{8AC8E5AE-F382-4026-AE4B-24DD1D34EF94}">
      <dgm:prSet/>
      <dgm:spPr/>
      <dgm:t>
        <a:bodyPr/>
        <a:lstStyle/>
        <a:p>
          <a:endParaRPr lang="ru-RU" sz="1400"/>
        </a:p>
      </dgm:t>
    </dgm:pt>
    <dgm:pt modelId="{4E153398-0BFE-4E71-982E-B6D4CC362387}">
      <dgm:prSet custT="1"/>
      <dgm:spPr/>
      <dgm:t>
        <a:bodyPr/>
        <a:lstStyle/>
        <a:p>
          <a:pPr marL="228600" indent="0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контрактное обязательство</a:t>
          </a:r>
        </a:p>
      </dgm:t>
    </dgm:pt>
    <dgm:pt modelId="{2BA92299-9954-406F-93F4-388688580F8F}" type="parTrans" cxnId="{2FA79533-F2F4-428B-AF21-BD0B913858D4}">
      <dgm:prSet/>
      <dgm:spPr/>
      <dgm:t>
        <a:bodyPr/>
        <a:lstStyle/>
        <a:p>
          <a:endParaRPr lang="ru-RU" sz="1400"/>
        </a:p>
      </dgm:t>
    </dgm:pt>
    <dgm:pt modelId="{130B3193-69A6-4921-B170-DA8B4E7EE2F5}" type="sibTrans" cxnId="{2FA79533-F2F4-428B-AF21-BD0B913858D4}">
      <dgm:prSet/>
      <dgm:spPr/>
      <dgm:t>
        <a:bodyPr/>
        <a:lstStyle/>
        <a:p>
          <a:endParaRPr lang="ru-RU" sz="1400"/>
        </a:p>
      </dgm:t>
    </dgm:pt>
    <dgm:pt modelId="{EC480641-D29B-48C1-91FB-1032E51D1200}">
      <dgm:prSet phldrT="[Текст]" custT="1"/>
      <dgm:spPr/>
      <dgm:t>
        <a:bodyPr/>
        <a:lstStyle/>
        <a:p>
          <a:pPr marL="261938" indent="-261938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договорные обязательства по оказанию государственных (муниципальных) услуг (выполнения работ) юридическим или физическим лицам, в т.ч.:</a:t>
          </a:r>
          <a:endParaRPr lang="ru-RU" sz="1400" dirty="0"/>
        </a:p>
      </dgm:t>
    </dgm:pt>
    <dgm:pt modelId="{877A21EF-BF82-4A05-A501-D8237D6AF92B}" type="parTrans" cxnId="{999DF09E-E1D0-4AA1-A47F-0DB47381E20E}">
      <dgm:prSet/>
      <dgm:spPr/>
      <dgm:t>
        <a:bodyPr/>
        <a:lstStyle/>
        <a:p>
          <a:endParaRPr lang="ru-RU" sz="1400"/>
        </a:p>
      </dgm:t>
    </dgm:pt>
    <dgm:pt modelId="{A3DD0BFF-757D-4D53-B996-0A6ACCF455D2}" type="sibTrans" cxnId="{999DF09E-E1D0-4AA1-A47F-0DB47381E20E}">
      <dgm:prSet/>
      <dgm:spPr/>
      <dgm:t>
        <a:bodyPr/>
        <a:lstStyle/>
        <a:p>
          <a:endParaRPr lang="ru-RU" sz="1400"/>
        </a:p>
      </dgm:t>
    </dgm:pt>
    <dgm:pt modelId="{35AD3D8B-8035-4ED9-9840-9CF9EF0E8DE7}">
      <dgm:prSet custT="1"/>
      <dgm:spPr/>
      <dgm:t>
        <a:bodyPr/>
        <a:lstStyle/>
        <a:p>
          <a:pPr marL="261938" marR="0" indent="-26193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договорные межбюджетные обязательства</a:t>
          </a:r>
        </a:p>
      </dgm:t>
    </dgm:pt>
    <dgm:pt modelId="{3822C9AA-9F48-46F3-9AFD-5E174AAA1F47}" type="parTrans" cxnId="{87F37B8C-441B-47ED-B4F9-2E89BC37073B}">
      <dgm:prSet/>
      <dgm:spPr/>
      <dgm:t>
        <a:bodyPr/>
        <a:lstStyle/>
        <a:p>
          <a:endParaRPr lang="ru-RU" sz="1400"/>
        </a:p>
      </dgm:t>
    </dgm:pt>
    <dgm:pt modelId="{37401642-A578-4D39-BA5A-D7F2999FF5CE}" type="sibTrans" cxnId="{87F37B8C-441B-47ED-B4F9-2E89BC37073B}">
      <dgm:prSet/>
      <dgm:spPr/>
      <dgm:t>
        <a:bodyPr/>
        <a:lstStyle/>
        <a:p>
          <a:endParaRPr lang="ru-RU" sz="1400"/>
        </a:p>
      </dgm:t>
    </dgm:pt>
    <dgm:pt modelId="{1AD6F1AB-DE5E-448B-85BE-8DEDFC7E5FCE}" type="pres">
      <dgm:prSet presAssocID="{2B2BBF15-4DE2-4855-884F-6A47F9C65535}" presName="linear" presStyleCnt="0">
        <dgm:presLayoutVars>
          <dgm:dir/>
          <dgm:animLvl val="lvl"/>
          <dgm:resizeHandles val="exact"/>
        </dgm:presLayoutVars>
      </dgm:prSet>
      <dgm:spPr/>
    </dgm:pt>
    <dgm:pt modelId="{56C8C258-2FFB-4C3A-AC59-BC140F05AC37}" type="pres">
      <dgm:prSet presAssocID="{1EC7535C-3BCC-4C65-8715-45139E6EFB48}" presName="parentLin" presStyleCnt="0"/>
      <dgm:spPr/>
    </dgm:pt>
    <dgm:pt modelId="{66DB32B6-2E58-4D04-A1C4-0F1FFB9BDA67}" type="pres">
      <dgm:prSet presAssocID="{1EC7535C-3BCC-4C65-8715-45139E6EFB48}" presName="parentLeftMargin" presStyleLbl="node1" presStyleIdx="0" presStyleCnt="2"/>
      <dgm:spPr/>
    </dgm:pt>
    <dgm:pt modelId="{2D9AA818-D65D-46A3-9C17-59EA1C2A4333}" type="pres">
      <dgm:prSet presAssocID="{1EC7535C-3BCC-4C65-8715-45139E6EFB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8C74A7-0C70-4252-B0E8-D604EF37CC90}" type="pres">
      <dgm:prSet presAssocID="{1EC7535C-3BCC-4C65-8715-45139E6EFB48}" presName="negativeSpace" presStyleCnt="0"/>
      <dgm:spPr/>
    </dgm:pt>
    <dgm:pt modelId="{F2F3E10B-EB54-4DAB-841C-A64DE3631185}" type="pres">
      <dgm:prSet presAssocID="{1EC7535C-3BCC-4C65-8715-45139E6EFB48}" presName="childText" presStyleLbl="conFgAcc1" presStyleIdx="0" presStyleCnt="2">
        <dgm:presLayoutVars>
          <dgm:bulletEnabled val="1"/>
        </dgm:presLayoutVars>
      </dgm:prSet>
      <dgm:spPr/>
    </dgm:pt>
    <dgm:pt modelId="{093C0CB9-D082-4D98-918F-05CD35664F9C}" type="pres">
      <dgm:prSet presAssocID="{AA017A32-8DBE-48A3-9732-7E3AA73D3A7C}" presName="spaceBetweenRectangles" presStyleCnt="0"/>
      <dgm:spPr/>
    </dgm:pt>
    <dgm:pt modelId="{F3718530-3878-4A29-90FA-607A463F50D1}" type="pres">
      <dgm:prSet presAssocID="{24F28B19-773B-4168-A3C0-5312B3E35C54}" presName="parentLin" presStyleCnt="0"/>
      <dgm:spPr/>
    </dgm:pt>
    <dgm:pt modelId="{0E0BB73B-D9CE-46F1-AB6B-537202A4464F}" type="pres">
      <dgm:prSet presAssocID="{24F28B19-773B-4168-A3C0-5312B3E35C54}" presName="parentLeftMargin" presStyleLbl="node1" presStyleIdx="0" presStyleCnt="2"/>
      <dgm:spPr/>
    </dgm:pt>
    <dgm:pt modelId="{B45E5D1A-1B2D-425B-AD9B-08CA240D4F70}" type="pres">
      <dgm:prSet presAssocID="{24F28B19-773B-4168-A3C0-5312B3E35C5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48AAFD-1AD1-4382-AA21-D0AB8D51A0DA}" type="pres">
      <dgm:prSet presAssocID="{24F28B19-773B-4168-A3C0-5312B3E35C54}" presName="negativeSpace" presStyleCnt="0"/>
      <dgm:spPr/>
    </dgm:pt>
    <dgm:pt modelId="{B3CB8847-4A9E-4CF1-854E-DDAEDB569E26}" type="pres">
      <dgm:prSet presAssocID="{24F28B19-773B-4168-A3C0-5312B3E35C5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8775E19-4193-4F91-BA2C-1A96FE822F6F}" type="presOf" srcId="{24F28B19-773B-4168-A3C0-5312B3E35C54}" destId="{B45E5D1A-1B2D-425B-AD9B-08CA240D4F70}" srcOrd="1" destOrd="0" presId="urn:microsoft.com/office/officeart/2005/8/layout/list1"/>
    <dgm:cxn modelId="{9624731C-4D92-43B2-B302-CB2A79D37118}" srcId="{EC480641-D29B-48C1-91FB-1032E51D1200}" destId="{A7432048-C38A-4712-85FB-D623EAA49D06}" srcOrd="0" destOrd="0" parTransId="{0C34B0B8-CD83-437C-965D-CD3681D2EA04}" sibTransId="{E980B602-DAA3-4DBA-BB25-B8898C761D80}"/>
    <dgm:cxn modelId="{FEC2DC1E-705A-4D6C-BA6D-9C9D6620D94D}" type="presOf" srcId="{35AD3D8B-8035-4ED9-9840-9CF9EF0E8DE7}" destId="{B3CB8847-4A9E-4CF1-854E-DDAEDB569E26}" srcOrd="0" destOrd="4" presId="urn:microsoft.com/office/officeart/2005/8/layout/list1"/>
    <dgm:cxn modelId="{91EDFC28-E327-47ED-BBCB-7A38665424D3}" srcId="{5050C997-7B17-4576-8721-DBB208B356E0}" destId="{55868CA9-2539-4D29-97B5-A9260C872CDE}" srcOrd="1" destOrd="0" parTransId="{5D52B208-94F4-4C5C-BBC2-21D448C71993}" sibTransId="{EA9D0D3B-AD93-424C-884F-DFAA5FABB43B}"/>
    <dgm:cxn modelId="{3A4E7C2D-2D10-45E2-82DD-EEA50429ECC3}" type="presOf" srcId="{24F28B19-773B-4168-A3C0-5312B3E35C54}" destId="{0E0BB73B-D9CE-46F1-AB6B-537202A4464F}" srcOrd="0" destOrd="0" presId="urn:microsoft.com/office/officeart/2005/8/layout/list1"/>
    <dgm:cxn modelId="{2FA79533-F2F4-428B-AF21-BD0B913858D4}" srcId="{EC480641-D29B-48C1-91FB-1032E51D1200}" destId="{4E153398-0BFE-4E71-982E-B6D4CC362387}" srcOrd="1" destOrd="0" parTransId="{2BA92299-9954-406F-93F4-388688580F8F}" sibTransId="{130B3193-69A6-4921-B170-DA8B4E7EE2F5}"/>
    <dgm:cxn modelId="{3A5EC548-05E2-4C70-86C0-CA4A50815CE7}" type="presOf" srcId="{55868CA9-2539-4D29-97B5-A9260C872CDE}" destId="{F2F3E10B-EB54-4DAB-841C-A64DE3631185}" srcOrd="0" destOrd="5" presId="urn:microsoft.com/office/officeart/2005/8/layout/list1"/>
    <dgm:cxn modelId="{B1F9CD5A-897B-4AD8-82A5-D72C9E27296A}" srcId="{24F28B19-773B-4168-A3C0-5312B3E35C54}" destId="{E289A3E0-019C-4FF3-BFC7-96AAF4189B83}" srcOrd="4" destOrd="0" parTransId="{6EA4C0B3-BB3F-4FF7-A961-94CAFC5E44D5}" sibTransId="{6B40FE6B-16E7-4958-AC9E-40906C274005}"/>
    <dgm:cxn modelId="{0F476E5D-79BA-45B2-BB87-3B945AC35EC1}" srcId="{1EC7535C-3BCC-4C65-8715-45139E6EFB48}" destId="{5050C997-7B17-4576-8721-DBB208B356E0}" srcOrd="3" destOrd="0" parTransId="{B38B352F-A77E-4BFE-980B-E0449A87575F}" sibTransId="{6F1F51EF-1A62-4D1E-B0BF-6EC0D61FC9DF}"/>
    <dgm:cxn modelId="{40814E77-996F-421C-9A52-1D27B3EF6D70}" type="presOf" srcId="{1EC7535C-3BCC-4C65-8715-45139E6EFB48}" destId="{2D9AA818-D65D-46A3-9C17-59EA1C2A4333}" srcOrd="1" destOrd="0" presId="urn:microsoft.com/office/officeart/2005/8/layout/list1"/>
    <dgm:cxn modelId="{EFE55177-CD63-4BB5-8066-D522DF03B2C0}" srcId="{1EC7535C-3BCC-4C65-8715-45139E6EFB48}" destId="{1212F4D8-1F1E-44B7-A911-472C223DEFB4}" srcOrd="2" destOrd="0" parTransId="{23682F09-8239-4AEF-BFF6-EC09F95C9846}" sibTransId="{1DBCC919-741A-4E00-9AD2-1AA3C5186C04}"/>
    <dgm:cxn modelId="{6321C182-1DEF-4A8C-99A2-2299CADA59F6}" srcId="{2B2BBF15-4DE2-4855-884F-6A47F9C65535}" destId="{1EC7535C-3BCC-4C65-8715-45139E6EFB48}" srcOrd="0" destOrd="0" parTransId="{FC932384-A6AD-49B1-B610-5400FA2C87E6}" sibTransId="{AA017A32-8DBE-48A3-9732-7E3AA73D3A7C}"/>
    <dgm:cxn modelId="{A5278384-6BA6-40A3-86B3-91B4435FDEEA}" type="presOf" srcId="{A7432048-C38A-4712-85FB-D623EAA49D06}" destId="{B3CB8847-4A9E-4CF1-854E-DDAEDB569E26}" srcOrd="0" destOrd="1" presId="urn:microsoft.com/office/officeart/2005/8/layout/list1"/>
    <dgm:cxn modelId="{6FBBC88A-7ED2-4F8E-9041-A7A1FEF3E112}" type="presOf" srcId="{1212F4D8-1F1E-44B7-A911-472C223DEFB4}" destId="{F2F3E10B-EB54-4DAB-841C-A64DE3631185}" srcOrd="0" destOrd="2" presId="urn:microsoft.com/office/officeart/2005/8/layout/list1"/>
    <dgm:cxn modelId="{87F37B8C-441B-47ED-B4F9-2E89BC37073B}" srcId="{24F28B19-773B-4168-A3C0-5312B3E35C54}" destId="{35AD3D8B-8035-4ED9-9840-9CF9EF0E8DE7}" srcOrd="2" destOrd="0" parTransId="{3822C9AA-9F48-46F3-9AFD-5E174AAA1F47}" sibTransId="{37401642-A578-4D39-BA5A-D7F2999FF5CE}"/>
    <dgm:cxn modelId="{C5EBDC90-9EE8-41C2-A2AA-3CE341C27E76}" srcId="{24F28B19-773B-4168-A3C0-5312B3E35C54}" destId="{7FAFF273-751B-472D-A66C-8B72F05CF5EA}" srcOrd="3" destOrd="0" parTransId="{45A3DAE6-D000-44BC-8CCA-55B96DAF27FD}" sibTransId="{2047CBCB-A3A4-4C3D-AEE4-C31F211653B5}"/>
    <dgm:cxn modelId="{0EF32691-6798-4EF4-984E-188E2F30E706}" type="presOf" srcId="{2B2BBF15-4DE2-4855-884F-6A47F9C65535}" destId="{1AD6F1AB-DE5E-448B-85BE-8DEDFC7E5FCE}" srcOrd="0" destOrd="0" presId="urn:microsoft.com/office/officeart/2005/8/layout/list1"/>
    <dgm:cxn modelId="{AE7D8E94-25FC-4D07-8905-6C1F75B53F3C}" type="presOf" srcId="{4E153398-0BFE-4E71-982E-B6D4CC362387}" destId="{B3CB8847-4A9E-4CF1-854E-DDAEDB569E26}" srcOrd="0" destOrd="2" presId="urn:microsoft.com/office/officeart/2005/8/layout/list1"/>
    <dgm:cxn modelId="{4DB9229B-332F-4A14-9F21-B675ECFA034C}" srcId="{5050C997-7B17-4576-8721-DBB208B356E0}" destId="{633AFA6F-2F68-4029-B35E-3BEAD2C0DB64}" srcOrd="0" destOrd="0" parTransId="{905C5AA9-9A66-4D81-9A19-9FEECD89A961}" sibTransId="{F2F56D28-9D43-4BA1-9D34-B0F2691AD0D2}"/>
    <dgm:cxn modelId="{999DF09E-E1D0-4AA1-A47F-0DB47381E20E}" srcId="{24F28B19-773B-4168-A3C0-5312B3E35C54}" destId="{EC480641-D29B-48C1-91FB-1032E51D1200}" srcOrd="0" destOrd="0" parTransId="{877A21EF-BF82-4A05-A501-D8237D6AF92B}" sibTransId="{A3DD0BFF-757D-4D53-B996-0A6ACCF455D2}"/>
    <dgm:cxn modelId="{8AC8E5AE-F382-4026-AE4B-24DD1D34EF94}" srcId="{24F28B19-773B-4168-A3C0-5312B3E35C54}" destId="{1ECF76A0-26DE-475D-B04A-CA08D528FE91}" srcOrd="5" destOrd="0" parTransId="{130FC7E5-A763-4B8E-BA62-8E46CAC4DCBC}" sibTransId="{3B39F828-FF29-41C0-A17F-655215C54127}"/>
    <dgm:cxn modelId="{86C442B1-C713-4104-8587-0DC64CE9B5E3}" srcId="{24F28B19-773B-4168-A3C0-5312B3E35C54}" destId="{74DA2A6A-A05F-4D0D-888E-3D1FA0DEF987}" srcOrd="1" destOrd="0" parTransId="{C9AFB0DA-E871-48D0-9C8E-2DCAA63541BA}" sibTransId="{7A87E4EC-36D4-49F7-AB64-AF411DBF195A}"/>
    <dgm:cxn modelId="{C020B0B8-C560-4A85-9609-F794AB7D4E66}" type="presOf" srcId="{5050C997-7B17-4576-8721-DBB208B356E0}" destId="{F2F3E10B-EB54-4DAB-841C-A64DE3631185}" srcOrd="0" destOrd="3" presId="urn:microsoft.com/office/officeart/2005/8/layout/list1"/>
    <dgm:cxn modelId="{682BD8C3-CAE8-49D0-8121-EFEE1175C8E7}" srcId="{1EC7535C-3BCC-4C65-8715-45139E6EFB48}" destId="{3A43A83B-9987-40BD-8DCB-758C75DB6287}" srcOrd="0" destOrd="0" parTransId="{6D972BC5-0C97-4A7F-89AD-3C5C2046E773}" sibTransId="{83E44811-9BEA-4D83-A808-90E8545B7C02}"/>
    <dgm:cxn modelId="{607E98C9-DF12-451E-A079-A68FB20F2BF1}" type="presOf" srcId="{AA067E59-681A-4ABD-BB01-BEFDC81337F1}" destId="{F2F3E10B-EB54-4DAB-841C-A64DE3631185}" srcOrd="0" destOrd="1" presId="urn:microsoft.com/office/officeart/2005/8/layout/list1"/>
    <dgm:cxn modelId="{A964FEC9-8EF2-47BA-BB7D-273D9987F3F9}" type="presOf" srcId="{7FAFF273-751B-472D-A66C-8B72F05CF5EA}" destId="{B3CB8847-4A9E-4CF1-854E-DDAEDB569E26}" srcOrd="0" destOrd="5" presId="urn:microsoft.com/office/officeart/2005/8/layout/list1"/>
    <dgm:cxn modelId="{BCA834D7-7456-4BFC-AA5F-E07569110967}" type="presOf" srcId="{633AFA6F-2F68-4029-B35E-3BEAD2C0DB64}" destId="{F2F3E10B-EB54-4DAB-841C-A64DE3631185}" srcOrd="0" destOrd="4" presId="urn:microsoft.com/office/officeart/2005/8/layout/list1"/>
    <dgm:cxn modelId="{A58A7DDB-2B8D-4295-A630-5707FDAE6DC7}" type="presOf" srcId="{E289A3E0-019C-4FF3-BFC7-96AAF4189B83}" destId="{B3CB8847-4A9E-4CF1-854E-DDAEDB569E26}" srcOrd="0" destOrd="6" presId="urn:microsoft.com/office/officeart/2005/8/layout/list1"/>
    <dgm:cxn modelId="{B5993CE5-D8CC-4D0D-B3A1-5DCFDB0B8ED1}" srcId="{1EC7535C-3BCC-4C65-8715-45139E6EFB48}" destId="{AA067E59-681A-4ABD-BB01-BEFDC81337F1}" srcOrd="1" destOrd="0" parTransId="{B434CB9C-B4B3-4BEB-8FDE-620B7094F0DB}" sibTransId="{9C424AF8-D577-4704-8D80-317782F781DA}"/>
    <dgm:cxn modelId="{71D6A9E5-B8E1-49A7-9504-10ABF1A88726}" type="presOf" srcId="{3A43A83B-9987-40BD-8DCB-758C75DB6287}" destId="{F2F3E10B-EB54-4DAB-841C-A64DE3631185}" srcOrd="0" destOrd="0" presId="urn:microsoft.com/office/officeart/2005/8/layout/list1"/>
    <dgm:cxn modelId="{2CDA10E6-DFD8-4D8F-9CEB-B9294564D205}" srcId="{2B2BBF15-4DE2-4855-884F-6A47F9C65535}" destId="{24F28B19-773B-4168-A3C0-5312B3E35C54}" srcOrd="1" destOrd="0" parTransId="{6F66F881-8778-4EE2-9384-505865EFBB12}" sibTransId="{8712EE22-0B35-403A-BECB-8C3B4C8963BE}"/>
    <dgm:cxn modelId="{9F06B8E6-860A-4792-A280-342C068CC944}" type="presOf" srcId="{1EC7535C-3BCC-4C65-8715-45139E6EFB48}" destId="{66DB32B6-2E58-4D04-A1C4-0F1FFB9BDA67}" srcOrd="0" destOrd="0" presId="urn:microsoft.com/office/officeart/2005/8/layout/list1"/>
    <dgm:cxn modelId="{D9162EED-8004-4139-BA3D-9A8EB0B9E9EA}" type="presOf" srcId="{1ECF76A0-26DE-475D-B04A-CA08D528FE91}" destId="{B3CB8847-4A9E-4CF1-854E-DDAEDB569E26}" srcOrd="0" destOrd="7" presId="urn:microsoft.com/office/officeart/2005/8/layout/list1"/>
    <dgm:cxn modelId="{B41A59F2-F4FD-4CB8-B5A5-F767841B5A31}" type="presOf" srcId="{74DA2A6A-A05F-4D0D-888E-3D1FA0DEF987}" destId="{B3CB8847-4A9E-4CF1-854E-DDAEDB569E26}" srcOrd="0" destOrd="3" presId="urn:microsoft.com/office/officeart/2005/8/layout/list1"/>
    <dgm:cxn modelId="{64DF4CF8-87AF-44BD-9901-C57F5A1FD6B8}" type="presOf" srcId="{EC480641-D29B-48C1-91FB-1032E51D1200}" destId="{B3CB8847-4A9E-4CF1-854E-DDAEDB569E26}" srcOrd="0" destOrd="0" presId="urn:microsoft.com/office/officeart/2005/8/layout/list1"/>
    <dgm:cxn modelId="{D0E9F631-8C1A-4FF0-95C6-AC4026119B95}" type="presParOf" srcId="{1AD6F1AB-DE5E-448B-85BE-8DEDFC7E5FCE}" destId="{56C8C258-2FFB-4C3A-AC59-BC140F05AC37}" srcOrd="0" destOrd="0" presId="urn:microsoft.com/office/officeart/2005/8/layout/list1"/>
    <dgm:cxn modelId="{1097849F-F24A-426E-B85E-DF8C80172E3A}" type="presParOf" srcId="{56C8C258-2FFB-4C3A-AC59-BC140F05AC37}" destId="{66DB32B6-2E58-4D04-A1C4-0F1FFB9BDA67}" srcOrd="0" destOrd="0" presId="urn:microsoft.com/office/officeart/2005/8/layout/list1"/>
    <dgm:cxn modelId="{718E32D6-8DE4-4C1B-8871-35D92511B760}" type="presParOf" srcId="{56C8C258-2FFB-4C3A-AC59-BC140F05AC37}" destId="{2D9AA818-D65D-46A3-9C17-59EA1C2A4333}" srcOrd="1" destOrd="0" presId="urn:microsoft.com/office/officeart/2005/8/layout/list1"/>
    <dgm:cxn modelId="{AD0BF605-2AB1-48B6-9434-FB1EBD813BC0}" type="presParOf" srcId="{1AD6F1AB-DE5E-448B-85BE-8DEDFC7E5FCE}" destId="{838C74A7-0C70-4252-B0E8-D604EF37CC90}" srcOrd="1" destOrd="0" presId="urn:microsoft.com/office/officeart/2005/8/layout/list1"/>
    <dgm:cxn modelId="{8D0E65E6-6838-4774-B15E-6ED966320F4F}" type="presParOf" srcId="{1AD6F1AB-DE5E-448B-85BE-8DEDFC7E5FCE}" destId="{F2F3E10B-EB54-4DAB-841C-A64DE3631185}" srcOrd="2" destOrd="0" presId="urn:microsoft.com/office/officeart/2005/8/layout/list1"/>
    <dgm:cxn modelId="{77828500-9E1C-4ECC-8F2D-F7CCA09CCAD5}" type="presParOf" srcId="{1AD6F1AB-DE5E-448B-85BE-8DEDFC7E5FCE}" destId="{093C0CB9-D082-4D98-918F-05CD35664F9C}" srcOrd="3" destOrd="0" presId="urn:microsoft.com/office/officeart/2005/8/layout/list1"/>
    <dgm:cxn modelId="{D959AC64-6266-47A2-BB39-F32CCE3EB1C5}" type="presParOf" srcId="{1AD6F1AB-DE5E-448B-85BE-8DEDFC7E5FCE}" destId="{F3718530-3878-4A29-90FA-607A463F50D1}" srcOrd="4" destOrd="0" presId="urn:microsoft.com/office/officeart/2005/8/layout/list1"/>
    <dgm:cxn modelId="{A2373327-9785-4311-A2E5-838A2939A530}" type="presParOf" srcId="{F3718530-3878-4A29-90FA-607A463F50D1}" destId="{0E0BB73B-D9CE-46F1-AB6B-537202A4464F}" srcOrd="0" destOrd="0" presId="urn:microsoft.com/office/officeart/2005/8/layout/list1"/>
    <dgm:cxn modelId="{AC4A1DAC-D504-4EB7-84C9-77383148E8BF}" type="presParOf" srcId="{F3718530-3878-4A29-90FA-607A463F50D1}" destId="{B45E5D1A-1B2D-425B-AD9B-08CA240D4F70}" srcOrd="1" destOrd="0" presId="urn:microsoft.com/office/officeart/2005/8/layout/list1"/>
    <dgm:cxn modelId="{CDD718B2-D479-44EB-9CD4-2942C71CCC95}" type="presParOf" srcId="{1AD6F1AB-DE5E-448B-85BE-8DEDFC7E5FCE}" destId="{5E48AAFD-1AD1-4382-AA21-D0AB8D51A0DA}" srcOrd="5" destOrd="0" presId="urn:microsoft.com/office/officeart/2005/8/layout/list1"/>
    <dgm:cxn modelId="{1AF44DD2-EFF1-4570-974B-8E72D4496436}" type="presParOf" srcId="{1AD6F1AB-DE5E-448B-85BE-8DEDFC7E5FCE}" destId="{B3CB8847-4A9E-4CF1-854E-DDAEDB569E2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C9852-347F-412B-808E-9A67611090F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469350-F7F2-4D3E-8B4C-2F71C6509E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Отчетность государственного (муниципального) сектора</a:t>
          </a:r>
        </a:p>
      </dgm:t>
    </dgm:pt>
    <dgm:pt modelId="{B969630B-2CD5-4B50-886A-B0AB1E7E1C23}" type="parTrans" cxnId="{1282A1B9-6517-4F1D-8D30-4621F4B29C11}">
      <dgm:prSet/>
      <dgm:spPr/>
      <dgm:t>
        <a:bodyPr/>
        <a:lstStyle/>
        <a:p>
          <a:endParaRPr lang="ru-RU" sz="1400"/>
        </a:p>
      </dgm:t>
    </dgm:pt>
    <dgm:pt modelId="{4026B6F3-AFB7-4B90-991F-3F79C41437A1}" type="sibTrans" cxnId="{1282A1B9-6517-4F1D-8D30-4621F4B29C11}">
      <dgm:prSet/>
      <dgm:spPr/>
      <dgm:t>
        <a:bodyPr/>
        <a:lstStyle/>
        <a:p>
          <a:endParaRPr lang="ru-RU" sz="1400"/>
        </a:p>
      </dgm:t>
    </dgm:pt>
    <dgm:pt modelId="{C1332F58-9ED6-4BD5-9D96-54BE498063F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/>
            <a:t>Отчетность сектора государственного (муниципального) управления</a:t>
          </a:r>
        </a:p>
      </dgm:t>
    </dgm:pt>
    <dgm:pt modelId="{3E02D22B-1FD3-417F-ABB8-71329FD93DCA}" type="parTrans" cxnId="{4A2BB82E-6593-4782-B2B4-37B6497248B5}">
      <dgm:prSet/>
      <dgm:spPr/>
      <dgm:t>
        <a:bodyPr/>
        <a:lstStyle/>
        <a:p>
          <a:endParaRPr lang="ru-RU" sz="1400"/>
        </a:p>
      </dgm:t>
    </dgm:pt>
    <dgm:pt modelId="{3351AE5A-A9CE-4F28-BF24-BDA812A6F265}" type="sibTrans" cxnId="{4A2BB82E-6593-4782-B2B4-37B6497248B5}">
      <dgm:prSet/>
      <dgm:spPr/>
      <dgm:t>
        <a:bodyPr/>
        <a:lstStyle/>
        <a:p>
          <a:endParaRPr lang="ru-RU" sz="1400"/>
        </a:p>
      </dgm:t>
    </dgm:pt>
    <dgm:pt modelId="{44788614-DCAF-4DCF-90F1-AD4E6F9ACED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Бюджетная отчетности публично-правового образования</a:t>
          </a:r>
        </a:p>
      </dgm:t>
    </dgm:pt>
    <dgm:pt modelId="{450CF33A-3BCA-4C80-ACAA-6EDB013B7238}" type="parTrans" cxnId="{0184172B-3212-4F39-B1CF-B478DA49BA6F}">
      <dgm:prSet/>
      <dgm:spPr/>
      <dgm:t>
        <a:bodyPr/>
        <a:lstStyle/>
        <a:p>
          <a:endParaRPr lang="ru-RU" sz="1400"/>
        </a:p>
      </dgm:t>
    </dgm:pt>
    <dgm:pt modelId="{B73434D4-A7AD-40E1-AE90-25381EEAE07A}" type="sibTrans" cxnId="{0184172B-3212-4F39-B1CF-B478DA49BA6F}">
      <dgm:prSet/>
      <dgm:spPr/>
      <dgm:t>
        <a:bodyPr/>
        <a:lstStyle/>
        <a:p>
          <a:endParaRPr lang="ru-RU" sz="1400"/>
        </a:p>
      </dgm:t>
    </dgm:pt>
    <dgm:pt modelId="{6D2F4091-2371-4EBC-B24D-BFF4E5CEFD8C}">
      <dgm:prSet phldrT="[Текст]" custT="1"/>
      <dgm:spPr/>
      <dgm:t>
        <a:bodyPr/>
        <a:lstStyle/>
        <a:p>
          <a:r>
            <a:rPr lang="ru-RU" sz="1100" dirty="0"/>
            <a:t>Бухгалтерская (финансовая) отчетность юрлиц (в отношении которых собственник государство), </a:t>
          </a:r>
          <a:r>
            <a:rPr lang="ru-RU" sz="1100" b="1" dirty="0"/>
            <a:t>невключаемых в сектор госуправления</a:t>
          </a:r>
        </a:p>
      </dgm:t>
    </dgm:pt>
    <dgm:pt modelId="{DF9F8432-0C6B-430A-9E91-5CC884AB1D66}" type="parTrans" cxnId="{B495988C-42E9-44C0-8103-9592FBEC3947}">
      <dgm:prSet/>
      <dgm:spPr/>
      <dgm:t>
        <a:bodyPr/>
        <a:lstStyle/>
        <a:p>
          <a:endParaRPr lang="ru-RU" sz="1400"/>
        </a:p>
      </dgm:t>
    </dgm:pt>
    <dgm:pt modelId="{B38EB1E8-C62F-4D4F-B49E-C1726A5D48D2}" type="sibTrans" cxnId="{B495988C-42E9-44C0-8103-9592FBEC3947}">
      <dgm:prSet/>
      <dgm:spPr/>
      <dgm:t>
        <a:bodyPr/>
        <a:lstStyle/>
        <a:p>
          <a:endParaRPr lang="ru-RU" sz="1400"/>
        </a:p>
      </dgm:t>
    </dgm:pt>
    <dgm:pt modelId="{5C18F39D-00E2-4C68-B05B-B06894A84B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Казначейская отчетность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999DB52D-3E3E-4340-8C55-1D789577ADCA}" type="parTrans" cxnId="{3AA784D7-52A6-4B63-9540-CEAE19A4701E}">
      <dgm:prSet/>
      <dgm:spPr/>
      <dgm:t>
        <a:bodyPr/>
        <a:lstStyle/>
        <a:p>
          <a:endParaRPr lang="ru-RU" sz="1400"/>
        </a:p>
      </dgm:t>
    </dgm:pt>
    <dgm:pt modelId="{A46432F0-7498-45EE-AD80-0A941A8C4DF8}" type="sibTrans" cxnId="{3AA784D7-52A6-4B63-9540-CEAE19A4701E}">
      <dgm:prSet/>
      <dgm:spPr/>
      <dgm:t>
        <a:bodyPr/>
        <a:lstStyle/>
        <a:p>
          <a:endParaRPr lang="ru-RU" sz="1400"/>
        </a:p>
      </dgm:t>
    </dgm:pt>
    <dgm:pt modelId="{444BC398-1456-46D0-AA19-032E8CF482A0}">
      <dgm:prSet custT="1"/>
      <dgm:spPr/>
      <dgm:t>
        <a:bodyPr/>
        <a:lstStyle/>
        <a:p>
          <a:r>
            <a:rPr lang="ru-RU" sz="1200" dirty="0"/>
            <a:t>Сводная отчетность гос.(мун.) учреждений, подведомственных государственным (муниципальным) органам</a:t>
          </a:r>
        </a:p>
      </dgm:t>
    </dgm:pt>
    <dgm:pt modelId="{C9640777-FD8A-446D-9784-43651F56997E}" type="parTrans" cxnId="{AD38CC71-9C42-4E9D-8A81-FD26BF269AD5}">
      <dgm:prSet/>
      <dgm:spPr/>
      <dgm:t>
        <a:bodyPr/>
        <a:lstStyle/>
        <a:p>
          <a:endParaRPr lang="ru-RU" sz="1400"/>
        </a:p>
      </dgm:t>
    </dgm:pt>
    <dgm:pt modelId="{8DFCF321-FB04-489D-9739-4733B93A786F}" type="sibTrans" cxnId="{AD38CC71-9C42-4E9D-8A81-FD26BF269AD5}">
      <dgm:prSet/>
      <dgm:spPr/>
      <dgm:t>
        <a:bodyPr/>
        <a:lstStyle/>
        <a:p>
          <a:endParaRPr lang="ru-RU" sz="1400"/>
        </a:p>
      </dgm:t>
    </dgm:pt>
    <dgm:pt modelId="{5750EF16-AD8F-4EB3-B7EE-083621FFCEFD}">
      <dgm:prSet custT="1"/>
      <dgm:spPr/>
      <dgm:t>
        <a:bodyPr/>
        <a:lstStyle/>
        <a:p>
          <a:r>
            <a:rPr lang="ru-RU" sz="1100" dirty="0"/>
            <a:t>Бухгалтерская (финансовая) отчетность юрлиц (в отношении которых собственник государство), </a:t>
          </a:r>
          <a:r>
            <a:rPr lang="ru-RU" sz="1100" b="1" dirty="0"/>
            <a:t>включаемых в государственный сектор</a:t>
          </a:r>
        </a:p>
      </dgm:t>
    </dgm:pt>
    <dgm:pt modelId="{BD09D4EA-63DB-477D-9080-4F311E7FD1FD}" type="parTrans" cxnId="{0BD8566A-A5AD-4FFE-990C-4D6188563EC8}">
      <dgm:prSet/>
      <dgm:spPr/>
      <dgm:t>
        <a:bodyPr/>
        <a:lstStyle/>
        <a:p>
          <a:endParaRPr lang="ru-RU" sz="1400"/>
        </a:p>
      </dgm:t>
    </dgm:pt>
    <dgm:pt modelId="{EE35C324-F61D-4981-8404-92DA6462D428}" type="sibTrans" cxnId="{0BD8566A-A5AD-4FFE-990C-4D6188563EC8}">
      <dgm:prSet/>
      <dgm:spPr/>
      <dgm:t>
        <a:bodyPr/>
        <a:lstStyle/>
        <a:p>
          <a:endParaRPr lang="ru-RU" sz="1400"/>
        </a:p>
      </dgm:t>
    </dgm:pt>
    <dgm:pt modelId="{C2B98486-8423-4588-988E-E8E61C17120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Отчетность о государственных (муниципальных) финансах</a:t>
          </a:r>
          <a:endParaRPr lang="ru-RU" sz="2000" dirty="0"/>
        </a:p>
      </dgm:t>
    </dgm:pt>
    <dgm:pt modelId="{95308C27-307A-4141-8FF0-AFA0343878D3}" type="parTrans" cxnId="{C2757949-A7FE-4381-BB0C-BE078E0CFB59}">
      <dgm:prSet/>
      <dgm:spPr/>
      <dgm:t>
        <a:bodyPr/>
        <a:lstStyle/>
        <a:p>
          <a:endParaRPr lang="ru-RU" sz="1400"/>
        </a:p>
      </dgm:t>
    </dgm:pt>
    <dgm:pt modelId="{5256F34D-984D-49D1-9B01-CD7784688145}" type="sibTrans" cxnId="{C2757949-A7FE-4381-BB0C-BE078E0CFB59}">
      <dgm:prSet/>
      <dgm:spPr/>
      <dgm:t>
        <a:bodyPr/>
        <a:lstStyle/>
        <a:p>
          <a:endParaRPr lang="ru-RU" sz="1400"/>
        </a:p>
      </dgm:t>
    </dgm:pt>
    <dgm:pt modelId="{DCA258F6-C601-4CC6-BE94-FE3F2D0E6FE9}" type="pres">
      <dgm:prSet presAssocID="{D55C9852-347F-412B-808E-9A67611090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928EBA-1DEB-4E82-985C-9533FF104753}" type="pres">
      <dgm:prSet presAssocID="{12469350-F7F2-4D3E-8B4C-2F71C6509E64}" presName="vertOne" presStyleCnt="0"/>
      <dgm:spPr/>
    </dgm:pt>
    <dgm:pt modelId="{241D05F6-5F34-4C28-ACCE-242D40DD2507}" type="pres">
      <dgm:prSet presAssocID="{12469350-F7F2-4D3E-8B4C-2F71C6509E64}" presName="txOne" presStyleLbl="node0" presStyleIdx="0" presStyleCnt="1" custScaleY="54098" custLinFactNeighborX="-157" custLinFactNeighborY="15328">
        <dgm:presLayoutVars>
          <dgm:chPref val="3"/>
        </dgm:presLayoutVars>
      </dgm:prSet>
      <dgm:spPr/>
    </dgm:pt>
    <dgm:pt modelId="{82447D99-C465-4C5D-A185-3CC3642A2F0C}" type="pres">
      <dgm:prSet presAssocID="{12469350-F7F2-4D3E-8B4C-2F71C6509E64}" presName="parTransOne" presStyleCnt="0"/>
      <dgm:spPr/>
    </dgm:pt>
    <dgm:pt modelId="{71E54156-D480-4957-9592-FD56BEA16CB6}" type="pres">
      <dgm:prSet presAssocID="{12469350-F7F2-4D3E-8B4C-2F71C6509E64}" presName="horzOne" presStyleCnt="0"/>
      <dgm:spPr/>
    </dgm:pt>
    <dgm:pt modelId="{EA25FEBE-C478-4D91-950A-BC91F9A2091C}" type="pres">
      <dgm:prSet presAssocID="{C1332F58-9ED6-4BD5-9D96-54BE498063F2}" presName="vertTwo" presStyleCnt="0"/>
      <dgm:spPr/>
    </dgm:pt>
    <dgm:pt modelId="{76716C1A-8B61-4801-ADBF-8D6CA36088F6}" type="pres">
      <dgm:prSet presAssocID="{C1332F58-9ED6-4BD5-9D96-54BE498063F2}" presName="txTwo" presStyleLbl="node2" presStyleIdx="0" presStyleCnt="2">
        <dgm:presLayoutVars>
          <dgm:chPref val="3"/>
        </dgm:presLayoutVars>
      </dgm:prSet>
      <dgm:spPr/>
    </dgm:pt>
    <dgm:pt modelId="{BE76743F-60F1-4C53-BCF1-C4E166CDCD10}" type="pres">
      <dgm:prSet presAssocID="{C1332F58-9ED6-4BD5-9D96-54BE498063F2}" presName="parTransTwo" presStyleCnt="0"/>
      <dgm:spPr/>
    </dgm:pt>
    <dgm:pt modelId="{200A9BB1-96B5-4BCD-8CCB-9AF8AF63308A}" type="pres">
      <dgm:prSet presAssocID="{C1332F58-9ED6-4BD5-9D96-54BE498063F2}" presName="horzTwo" presStyleCnt="0"/>
      <dgm:spPr/>
    </dgm:pt>
    <dgm:pt modelId="{FB7C34F8-5232-4197-8052-8DC868EEDF53}" type="pres">
      <dgm:prSet presAssocID="{C2B98486-8423-4588-988E-E8E61C171205}" presName="vertThree" presStyleCnt="0"/>
      <dgm:spPr/>
    </dgm:pt>
    <dgm:pt modelId="{64CBEDAB-ABB0-48DE-80F0-C752508D573F}" type="pres">
      <dgm:prSet presAssocID="{C2B98486-8423-4588-988E-E8E61C171205}" presName="txThree" presStyleLbl="node3" presStyleIdx="0" presStyleCnt="2">
        <dgm:presLayoutVars>
          <dgm:chPref val="3"/>
        </dgm:presLayoutVars>
      </dgm:prSet>
      <dgm:spPr/>
    </dgm:pt>
    <dgm:pt modelId="{D8AF3027-4986-49C7-8B1F-CF0C0AEE107E}" type="pres">
      <dgm:prSet presAssocID="{C2B98486-8423-4588-988E-E8E61C171205}" presName="parTransThree" presStyleCnt="0"/>
      <dgm:spPr/>
    </dgm:pt>
    <dgm:pt modelId="{940F0D45-B356-414F-B166-4158AEFA645E}" type="pres">
      <dgm:prSet presAssocID="{C2B98486-8423-4588-988E-E8E61C171205}" presName="horzThree" presStyleCnt="0"/>
      <dgm:spPr/>
    </dgm:pt>
    <dgm:pt modelId="{D92031D7-2EAA-4C0D-88E6-E3B9DE435465}" type="pres">
      <dgm:prSet presAssocID="{44788614-DCAF-4DCF-90F1-AD4E6F9ACED3}" presName="vertFour" presStyleCnt="0">
        <dgm:presLayoutVars>
          <dgm:chPref val="3"/>
        </dgm:presLayoutVars>
      </dgm:prSet>
      <dgm:spPr/>
    </dgm:pt>
    <dgm:pt modelId="{F4EBADB1-C303-48D2-BD61-34F6B080C89C}" type="pres">
      <dgm:prSet presAssocID="{44788614-DCAF-4DCF-90F1-AD4E6F9ACED3}" presName="txFour" presStyleLbl="node4" presStyleIdx="0" presStyleCnt="3">
        <dgm:presLayoutVars>
          <dgm:chPref val="3"/>
        </dgm:presLayoutVars>
      </dgm:prSet>
      <dgm:spPr/>
    </dgm:pt>
    <dgm:pt modelId="{E85FBE1E-5348-454B-8125-F9C7DC82F5E0}" type="pres">
      <dgm:prSet presAssocID="{44788614-DCAF-4DCF-90F1-AD4E6F9ACED3}" presName="horzFour" presStyleCnt="0"/>
      <dgm:spPr/>
    </dgm:pt>
    <dgm:pt modelId="{B7DCA887-B179-4A65-B66C-2ADFF5B7DBF4}" type="pres">
      <dgm:prSet presAssocID="{B73434D4-A7AD-40E1-AE90-25381EEAE07A}" presName="sibSpaceFour" presStyleCnt="0"/>
      <dgm:spPr/>
    </dgm:pt>
    <dgm:pt modelId="{EF920C1D-6EFF-4C11-80BA-AEDB68B860F2}" type="pres">
      <dgm:prSet presAssocID="{5C18F39D-00E2-4C68-B05B-B06894A84B40}" presName="vertFour" presStyleCnt="0">
        <dgm:presLayoutVars>
          <dgm:chPref val="3"/>
        </dgm:presLayoutVars>
      </dgm:prSet>
      <dgm:spPr/>
    </dgm:pt>
    <dgm:pt modelId="{142E32B9-7955-452B-86F0-30B412EC41CD}" type="pres">
      <dgm:prSet presAssocID="{5C18F39D-00E2-4C68-B05B-B06894A84B40}" presName="txFour" presStyleLbl="node4" presStyleIdx="1" presStyleCnt="3" custScaleX="73101">
        <dgm:presLayoutVars>
          <dgm:chPref val="3"/>
        </dgm:presLayoutVars>
      </dgm:prSet>
      <dgm:spPr/>
    </dgm:pt>
    <dgm:pt modelId="{2952B0C8-90AE-486D-B63C-C9177980DD9F}" type="pres">
      <dgm:prSet presAssocID="{5C18F39D-00E2-4C68-B05B-B06894A84B40}" presName="horzFour" presStyleCnt="0"/>
      <dgm:spPr/>
    </dgm:pt>
    <dgm:pt modelId="{8B8EE757-2236-4B00-95BB-151B8C0E3D16}" type="pres">
      <dgm:prSet presAssocID="{A46432F0-7498-45EE-AD80-0A941A8C4DF8}" presName="sibSpaceFour" presStyleCnt="0"/>
      <dgm:spPr/>
    </dgm:pt>
    <dgm:pt modelId="{F8B27293-D057-455A-95A4-80E9F479AE4F}" type="pres">
      <dgm:prSet presAssocID="{444BC398-1456-46D0-AA19-032E8CF482A0}" presName="vertFour" presStyleCnt="0">
        <dgm:presLayoutVars>
          <dgm:chPref val="3"/>
        </dgm:presLayoutVars>
      </dgm:prSet>
      <dgm:spPr/>
    </dgm:pt>
    <dgm:pt modelId="{AA5C6512-A409-436F-A2A0-BC974E13CE6E}" type="pres">
      <dgm:prSet presAssocID="{444BC398-1456-46D0-AA19-032E8CF482A0}" presName="txFour" presStyleLbl="node4" presStyleIdx="2" presStyleCnt="3" custScaleX="128808">
        <dgm:presLayoutVars>
          <dgm:chPref val="3"/>
        </dgm:presLayoutVars>
      </dgm:prSet>
      <dgm:spPr/>
    </dgm:pt>
    <dgm:pt modelId="{FF1B7550-D2E9-4EAD-AA8C-98171903BE14}" type="pres">
      <dgm:prSet presAssocID="{444BC398-1456-46D0-AA19-032E8CF482A0}" presName="horzFour" presStyleCnt="0"/>
      <dgm:spPr/>
    </dgm:pt>
    <dgm:pt modelId="{4D591FF0-B3B0-4665-930D-9AA655470502}" type="pres">
      <dgm:prSet presAssocID="{5256F34D-984D-49D1-9B01-CD7784688145}" presName="sibSpaceThree" presStyleCnt="0"/>
      <dgm:spPr/>
    </dgm:pt>
    <dgm:pt modelId="{08E33AB8-460A-4205-934E-8F30E0B20CF7}" type="pres">
      <dgm:prSet presAssocID="{5750EF16-AD8F-4EB3-B7EE-083621FFCEFD}" presName="vertThree" presStyleCnt="0"/>
      <dgm:spPr/>
    </dgm:pt>
    <dgm:pt modelId="{81B6F4A5-0253-4CD9-A94C-DD669AA37E76}" type="pres">
      <dgm:prSet presAssocID="{5750EF16-AD8F-4EB3-B7EE-083621FFCEFD}" presName="txThree" presStyleLbl="node3" presStyleIdx="1" presStyleCnt="2">
        <dgm:presLayoutVars>
          <dgm:chPref val="3"/>
        </dgm:presLayoutVars>
      </dgm:prSet>
      <dgm:spPr/>
    </dgm:pt>
    <dgm:pt modelId="{8052366D-CC33-473F-BA1B-8A71C971E7BA}" type="pres">
      <dgm:prSet presAssocID="{5750EF16-AD8F-4EB3-B7EE-083621FFCEFD}" presName="horzThree" presStyleCnt="0"/>
      <dgm:spPr/>
    </dgm:pt>
    <dgm:pt modelId="{B1E58C7B-5F88-490F-8DEB-FB20D8FBD0A7}" type="pres">
      <dgm:prSet presAssocID="{3351AE5A-A9CE-4F28-BF24-BDA812A6F265}" presName="sibSpaceTwo" presStyleCnt="0"/>
      <dgm:spPr/>
    </dgm:pt>
    <dgm:pt modelId="{670F2D76-196E-4E00-8EA5-64C4CDBC23AC}" type="pres">
      <dgm:prSet presAssocID="{6D2F4091-2371-4EBC-B24D-BFF4E5CEFD8C}" presName="vertTwo" presStyleCnt="0"/>
      <dgm:spPr/>
    </dgm:pt>
    <dgm:pt modelId="{ACFF7F1F-F2BA-4F87-AC66-B0496EFB9E52}" type="pres">
      <dgm:prSet presAssocID="{6D2F4091-2371-4EBC-B24D-BFF4E5CEFD8C}" presName="txTwo" presStyleLbl="node2" presStyleIdx="1" presStyleCnt="2">
        <dgm:presLayoutVars>
          <dgm:chPref val="3"/>
        </dgm:presLayoutVars>
      </dgm:prSet>
      <dgm:spPr/>
    </dgm:pt>
    <dgm:pt modelId="{39B2040D-1687-4663-AEE9-BCDF35472329}" type="pres">
      <dgm:prSet presAssocID="{6D2F4091-2371-4EBC-B24D-BFF4E5CEFD8C}" presName="horzTwo" presStyleCnt="0"/>
      <dgm:spPr/>
    </dgm:pt>
  </dgm:ptLst>
  <dgm:cxnLst>
    <dgm:cxn modelId="{1A99C526-FD10-4744-8FB9-7C97AF220EC0}" type="presOf" srcId="{444BC398-1456-46D0-AA19-032E8CF482A0}" destId="{AA5C6512-A409-436F-A2A0-BC974E13CE6E}" srcOrd="0" destOrd="0" presId="urn:microsoft.com/office/officeart/2005/8/layout/hierarchy4"/>
    <dgm:cxn modelId="{0184172B-3212-4F39-B1CF-B478DA49BA6F}" srcId="{C2B98486-8423-4588-988E-E8E61C171205}" destId="{44788614-DCAF-4DCF-90F1-AD4E6F9ACED3}" srcOrd="0" destOrd="0" parTransId="{450CF33A-3BCA-4C80-ACAA-6EDB013B7238}" sibTransId="{B73434D4-A7AD-40E1-AE90-25381EEAE07A}"/>
    <dgm:cxn modelId="{4A2BB82E-6593-4782-B2B4-37B6497248B5}" srcId="{12469350-F7F2-4D3E-8B4C-2F71C6509E64}" destId="{C1332F58-9ED6-4BD5-9D96-54BE498063F2}" srcOrd="0" destOrd="0" parTransId="{3E02D22B-1FD3-417F-ABB8-71329FD93DCA}" sibTransId="{3351AE5A-A9CE-4F28-BF24-BDA812A6F265}"/>
    <dgm:cxn modelId="{C2757949-A7FE-4381-BB0C-BE078E0CFB59}" srcId="{C1332F58-9ED6-4BD5-9D96-54BE498063F2}" destId="{C2B98486-8423-4588-988E-E8E61C171205}" srcOrd="0" destOrd="0" parTransId="{95308C27-307A-4141-8FF0-AFA0343878D3}" sibTransId="{5256F34D-984D-49D1-9B01-CD7784688145}"/>
    <dgm:cxn modelId="{2B06CA59-9CCF-4000-A5C8-3B9CDBDD70D4}" type="presOf" srcId="{12469350-F7F2-4D3E-8B4C-2F71C6509E64}" destId="{241D05F6-5F34-4C28-ACCE-242D40DD2507}" srcOrd="0" destOrd="0" presId="urn:microsoft.com/office/officeart/2005/8/layout/hierarchy4"/>
    <dgm:cxn modelId="{0BD8566A-A5AD-4FFE-990C-4D6188563EC8}" srcId="{C1332F58-9ED6-4BD5-9D96-54BE498063F2}" destId="{5750EF16-AD8F-4EB3-B7EE-083621FFCEFD}" srcOrd="1" destOrd="0" parTransId="{BD09D4EA-63DB-477D-9080-4F311E7FD1FD}" sibTransId="{EE35C324-F61D-4981-8404-92DA6462D428}"/>
    <dgm:cxn modelId="{AD38CC71-9C42-4E9D-8A81-FD26BF269AD5}" srcId="{C2B98486-8423-4588-988E-E8E61C171205}" destId="{444BC398-1456-46D0-AA19-032E8CF482A0}" srcOrd="2" destOrd="0" parTransId="{C9640777-FD8A-446D-9784-43651F56997E}" sibTransId="{8DFCF321-FB04-489D-9739-4733B93A786F}"/>
    <dgm:cxn modelId="{310EA57B-DB21-45B3-99B1-D8F10E57EA04}" type="presOf" srcId="{5C18F39D-00E2-4C68-B05B-B06894A84B40}" destId="{142E32B9-7955-452B-86F0-30B412EC41CD}" srcOrd="0" destOrd="0" presId="urn:microsoft.com/office/officeart/2005/8/layout/hierarchy4"/>
    <dgm:cxn modelId="{86326280-91C1-4E18-9056-F9F59095D08D}" type="presOf" srcId="{D55C9852-347F-412B-808E-9A67611090F1}" destId="{DCA258F6-C601-4CC6-BE94-FE3F2D0E6FE9}" srcOrd="0" destOrd="0" presId="urn:microsoft.com/office/officeart/2005/8/layout/hierarchy4"/>
    <dgm:cxn modelId="{7A75CC83-07C3-4526-9777-85B20EAE2CAC}" type="presOf" srcId="{44788614-DCAF-4DCF-90F1-AD4E6F9ACED3}" destId="{F4EBADB1-C303-48D2-BD61-34F6B080C89C}" srcOrd="0" destOrd="0" presId="urn:microsoft.com/office/officeart/2005/8/layout/hierarchy4"/>
    <dgm:cxn modelId="{0DD4CA84-B477-40BE-8C45-C83B90AA3D60}" type="presOf" srcId="{5750EF16-AD8F-4EB3-B7EE-083621FFCEFD}" destId="{81B6F4A5-0253-4CD9-A94C-DD669AA37E76}" srcOrd="0" destOrd="0" presId="urn:microsoft.com/office/officeart/2005/8/layout/hierarchy4"/>
    <dgm:cxn modelId="{B495988C-42E9-44C0-8103-9592FBEC3947}" srcId="{12469350-F7F2-4D3E-8B4C-2F71C6509E64}" destId="{6D2F4091-2371-4EBC-B24D-BFF4E5CEFD8C}" srcOrd="1" destOrd="0" parTransId="{DF9F8432-0C6B-430A-9E91-5CC884AB1D66}" sibTransId="{B38EB1E8-C62F-4D4F-B49E-C1726A5D48D2}"/>
    <dgm:cxn modelId="{765D53A7-1D5A-459B-B21F-D4AAB1424783}" type="presOf" srcId="{C2B98486-8423-4588-988E-E8E61C171205}" destId="{64CBEDAB-ABB0-48DE-80F0-C752508D573F}" srcOrd="0" destOrd="0" presId="urn:microsoft.com/office/officeart/2005/8/layout/hierarchy4"/>
    <dgm:cxn modelId="{1282A1B9-6517-4F1D-8D30-4621F4B29C11}" srcId="{D55C9852-347F-412B-808E-9A67611090F1}" destId="{12469350-F7F2-4D3E-8B4C-2F71C6509E64}" srcOrd="0" destOrd="0" parTransId="{B969630B-2CD5-4B50-886A-B0AB1E7E1C23}" sibTransId="{4026B6F3-AFB7-4B90-991F-3F79C41437A1}"/>
    <dgm:cxn modelId="{0DD1E7D6-A39A-4338-BC65-A0381D8CE442}" type="presOf" srcId="{C1332F58-9ED6-4BD5-9D96-54BE498063F2}" destId="{76716C1A-8B61-4801-ADBF-8D6CA36088F6}" srcOrd="0" destOrd="0" presId="urn:microsoft.com/office/officeart/2005/8/layout/hierarchy4"/>
    <dgm:cxn modelId="{3AA784D7-52A6-4B63-9540-CEAE19A4701E}" srcId="{C2B98486-8423-4588-988E-E8E61C171205}" destId="{5C18F39D-00E2-4C68-B05B-B06894A84B40}" srcOrd="1" destOrd="0" parTransId="{999DB52D-3E3E-4340-8C55-1D789577ADCA}" sibTransId="{A46432F0-7498-45EE-AD80-0A941A8C4DF8}"/>
    <dgm:cxn modelId="{FCF8AFE1-D9CB-4EA9-8A74-29287F5CA673}" type="presOf" srcId="{6D2F4091-2371-4EBC-B24D-BFF4E5CEFD8C}" destId="{ACFF7F1F-F2BA-4F87-AC66-B0496EFB9E52}" srcOrd="0" destOrd="0" presId="urn:microsoft.com/office/officeart/2005/8/layout/hierarchy4"/>
    <dgm:cxn modelId="{87E9B58B-DC0C-4B15-82BB-36FB830587E9}" type="presParOf" srcId="{DCA258F6-C601-4CC6-BE94-FE3F2D0E6FE9}" destId="{91928EBA-1DEB-4E82-985C-9533FF104753}" srcOrd="0" destOrd="0" presId="urn:microsoft.com/office/officeart/2005/8/layout/hierarchy4"/>
    <dgm:cxn modelId="{734C999D-07AE-4B40-8406-FE605DCBF1E8}" type="presParOf" srcId="{91928EBA-1DEB-4E82-985C-9533FF104753}" destId="{241D05F6-5F34-4C28-ACCE-242D40DD2507}" srcOrd="0" destOrd="0" presId="urn:microsoft.com/office/officeart/2005/8/layout/hierarchy4"/>
    <dgm:cxn modelId="{3BA54C27-8522-4A60-91D1-A790FC0DC4A3}" type="presParOf" srcId="{91928EBA-1DEB-4E82-985C-9533FF104753}" destId="{82447D99-C465-4C5D-A185-3CC3642A2F0C}" srcOrd="1" destOrd="0" presId="urn:microsoft.com/office/officeart/2005/8/layout/hierarchy4"/>
    <dgm:cxn modelId="{A1F148B3-BFF6-481E-B028-FE294073DA1F}" type="presParOf" srcId="{91928EBA-1DEB-4E82-985C-9533FF104753}" destId="{71E54156-D480-4957-9592-FD56BEA16CB6}" srcOrd="2" destOrd="0" presId="urn:microsoft.com/office/officeart/2005/8/layout/hierarchy4"/>
    <dgm:cxn modelId="{BB1177A0-48BE-49E4-9069-0B91FD770FCE}" type="presParOf" srcId="{71E54156-D480-4957-9592-FD56BEA16CB6}" destId="{EA25FEBE-C478-4D91-950A-BC91F9A2091C}" srcOrd="0" destOrd="0" presId="urn:microsoft.com/office/officeart/2005/8/layout/hierarchy4"/>
    <dgm:cxn modelId="{7D642ED5-4687-4129-8475-4D881A78416B}" type="presParOf" srcId="{EA25FEBE-C478-4D91-950A-BC91F9A2091C}" destId="{76716C1A-8B61-4801-ADBF-8D6CA36088F6}" srcOrd="0" destOrd="0" presId="urn:microsoft.com/office/officeart/2005/8/layout/hierarchy4"/>
    <dgm:cxn modelId="{64EC0DFC-CF91-4DA5-A918-9156E10B679D}" type="presParOf" srcId="{EA25FEBE-C478-4D91-950A-BC91F9A2091C}" destId="{BE76743F-60F1-4C53-BCF1-C4E166CDCD10}" srcOrd="1" destOrd="0" presId="urn:microsoft.com/office/officeart/2005/8/layout/hierarchy4"/>
    <dgm:cxn modelId="{B1811B8A-578F-4820-BC58-30E9C0625009}" type="presParOf" srcId="{EA25FEBE-C478-4D91-950A-BC91F9A2091C}" destId="{200A9BB1-96B5-4BCD-8CCB-9AF8AF63308A}" srcOrd="2" destOrd="0" presId="urn:microsoft.com/office/officeart/2005/8/layout/hierarchy4"/>
    <dgm:cxn modelId="{7E6377E8-8891-4217-8479-8D959BBBD82F}" type="presParOf" srcId="{200A9BB1-96B5-4BCD-8CCB-9AF8AF63308A}" destId="{FB7C34F8-5232-4197-8052-8DC868EEDF53}" srcOrd="0" destOrd="0" presId="urn:microsoft.com/office/officeart/2005/8/layout/hierarchy4"/>
    <dgm:cxn modelId="{38EF10D8-1F72-4162-9BE3-BCD8C4CD8FBE}" type="presParOf" srcId="{FB7C34F8-5232-4197-8052-8DC868EEDF53}" destId="{64CBEDAB-ABB0-48DE-80F0-C752508D573F}" srcOrd="0" destOrd="0" presId="urn:microsoft.com/office/officeart/2005/8/layout/hierarchy4"/>
    <dgm:cxn modelId="{1897F4CA-6F80-4D40-BB17-1CF0E16A2EB4}" type="presParOf" srcId="{FB7C34F8-5232-4197-8052-8DC868EEDF53}" destId="{D8AF3027-4986-49C7-8B1F-CF0C0AEE107E}" srcOrd="1" destOrd="0" presId="urn:microsoft.com/office/officeart/2005/8/layout/hierarchy4"/>
    <dgm:cxn modelId="{7AC18DA8-D3D1-40BF-B7F4-DAD07388D33C}" type="presParOf" srcId="{FB7C34F8-5232-4197-8052-8DC868EEDF53}" destId="{940F0D45-B356-414F-B166-4158AEFA645E}" srcOrd="2" destOrd="0" presId="urn:microsoft.com/office/officeart/2005/8/layout/hierarchy4"/>
    <dgm:cxn modelId="{3DC86261-B7EA-4485-9E2A-613D6FD83574}" type="presParOf" srcId="{940F0D45-B356-414F-B166-4158AEFA645E}" destId="{D92031D7-2EAA-4C0D-88E6-E3B9DE435465}" srcOrd="0" destOrd="0" presId="urn:microsoft.com/office/officeart/2005/8/layout/hierarchy4"/>
    <dgm:cxn modelId="{F2EE4143-0117-4185-AC78-CAEB3C5E893D}" type="presParOf" srcId="{D92031D7-2EAA-4C0D-88E6-E3B9DE435465}" destId="{F4EBADB1-C303-48D2-BD61-34F6B080C89C}" srcOrd="0" destOrd="0" presId="urn:microsoft.com/office/officeart/2005/8/layout/hierarchy4"/>
    <dgm:cxn modelId="{1826FC9D-25E4-4630-994C-578276F6DE0C}" type="presParOf" srcId="{D92031D7-2EAA-4C0D-88E6-E3B9DE435465}" destId="{E85FBE1E-5348-454B-8125-F9C7DC82F5E0}" srcOrd="1" destOrd="0" presId="urn:microsoft.com/office/officeart/2005/8/layout/hierarchy4"/>
    <dgm:cxn modelId="{E735B87A-5318-457F-B9E4-23E62EA50CB3}" type="presParOf" srcId="{940F0D45-B356-414F-B166-4158AEFA645E}" destId="{B7DCA887-B179-4A65-B66C-2ADFF5B7DBF4}" srcOrd="1" destOrd="0" presId="urn:microsoft.com/office/officeart/2005/8/layout/hierarchy4"/>
    <dgm:cxn modelId="{DA3FF0CA-2691-42EE-B557-21DAEA726E2C}" type="presParOf" srcId="{940F0D45-B356-414F-B166-4158AEFA645E}" destId="{EF920C1D-6EFF-4C11-80BA-AEDB68B860F2}" srcOrd="2" destOrd="0" presId="urn:microsoft.com/office/officeart/2005/8/layout/hierarchy4"/>
    <dgm:cxn modelId="{3A1A3D40-CE1F-499F-A82D-A1FB7D287E04}" type="presParOf" srcId="{EF920C1D-6EFF-4C11-80BA-AEDB68B860F2}" destId="{142E32B9-7955-452B-86F0-30B412EC41CD}" srcOrd="0" destOrd="0" presId="urn:microsoft.com/office/officeart/2005/8/layout/hierarchy4"/>
    <dgm:cxn modelId="{E08191F5-7D1A-4FFF-A75B-93783861BC6E}" type="presParOf" srcId="{EF920C1D-6EFF-4C11-80BA-AEDB68B860F2}" destId="{2952B0C8-90AE-486D-B63C-C9177980DD9F}" srcOrd="1" destOrd="0" presId="urn:microsoft.com/office/officeart/2005/8/layout/hierarchy4"/>
    <dgm:cxn modelId="{1D220929-09E3-4F50-ACC0-00BCB5D7DFA0}" type="presParOf" srcId="{940F0D45-B356-414F-B166-4158AEFA645E}" destId="{8B8EE757-2236-4B00-95BB-151B8C0E3D16}" srcOrd="3" destOrd="0" presId="urn:microsoft.com/office/officeart/2005/8/layout/hierarchy4"/>
    <dgm:cxn modelId="{AA86795A-B922-4742-9773-49C4BCBC74AD}" type="presParOf" srcId="{940F0D45-B356-414F-B166-4158AEFA645E}" destId="{F8B27293-D057-455A-95A4-80E9F479AE4F}" srcOrd="4" destOrd="0" presId="urn:microsoft.com/office/officeart/2005/8/layout/hierarchy4"/>
    <dgm:cxn modelId="{4AB29B09-44A0-4A1A-A28E-F3ABF67278EC}" type="presParOf" srcId="{F8B27293-D057-455A-95A4-80E9F479AE4F}" destId="{AA5C6512-A409-436F-A2A0-BC974E13CE6E}" srcOrd="0" destOrd="0" presId="urn:microsoft.com/office/officeart/2005/8/layout/hierarchy4"/>
    <dgm:cxn modelId="{3CC52A47-C7C0-40DB-9EB2-B6FDB3E11100}" type="presParOf" srcId="{F8B27293-D057-455A-95A4-80E9F479AE4F}" destId="{FF1B7550-D2E9-4EAD-AA8C-98171903BE14}" srcOrd="1" destOrd="0" presId="urn:microsoft.com/office/officeart/2005/8/layout/hierarchy4"/>
    <dgm:cxn modelId="{70C994E1-8757-4202-BB66-BD8CA57F9607}" type="presParOf" srcId="{200A9BB1-96B5-4BCD-8CCB-9AF8AF63308A}" destId="{4D591FF0-B3B0-4665-930D-9AA655470502}" srcOrd="1" destOrd="0" presId="urn:microsoft.com/office/officeart/2005/8/layout/hierarchy4"/>
    <dgm:cxn modelId="{664B5A88-C383-472C-9324-953AECDEB237}" type="presParOf" srcId="{200A9BB1-96B5-4BCD-8CCB-9AF8AF63308A}" destId="{08E33AB8-460A-4205-934E-8F30E0B20CF7}" srcOrd="2" destOrd="0" presId="urn:microsoft.com/office/officeart/2005/8/layout/hierarchy4"/>
    <dgm:cxn modelId="{B17D25CD-3411-40C7-BE8D-03AD7D7BC251}" type="presParOf" srcId="{08E33AB8-460A-4205-934E-8F30E0B20CF7}" destId="{81B6F4A5-0253-4CD9-A94C-DD669AA37E76}" srcOrd="0" destOrd="0" presId="urn:microsoft.com/office/officeart/2005/8/layout/hierarchy4"/>
    <dgm:cxn modelId="{E4DE9C25-E76B-46A8-97D2-EB300D09B576}" type="presParOf" srcId="{08E33AB8-460A-4205-934E-8F30E0B20CF7}" destId="{8052366D-CC33-473F-BA1B-8A71C971E7BA}" srcOrd="1" destOrd="0" presId="urn:microsoft.com/office/officeart/2005/8/layout/hierarchy4"/>
    <dgm:cxn modelId="{829CB491-8E86-4121-B0AF-E5965D512786}" type="presParOf" srcId="{71E54156-D480-4957-9592-FD56BEA16CB6}" destId="{B1E58C7B-5F88-490F-8DEB-FB20D8FBD0A7}" srcOrd="1" destOrd="0" presId="urn:microsoft.com/office/officeart/2005/8/layout/hierarchy4"/>
    <dgm:cxn modelId="{F70743DA-9D24-482A-B46F-3D3E6D19944D}" type="presParOf" srcId="{71E54156-D480-4957-9592-FD56BEA16CB6}" destId="{670F2D76-196E-4E00-8EA5-64C4CDBC23AC}" srcOrd="2" destOrd="0" presId="urn:microsoft.com/office/officeart/2005/8/layout/hierarchy4"/>
    <dgm:cxn modelId="{BA1F6CDC-11D4-4B19-BAFA-8B070A5CDA1F}" type="presParOf" srcId="{670F2D76-196E-4E00-8EA5-64C4CDBC23AC}" destId="{ACFF7F1F-F2BA-4F87-AC66-B0496EFB9E52}" srcOrd="0" destOrd="0" presId="urn:microsoft.com/office/officeart/2005/8/layout/hierarchy4"/>
    <dgm:cxn modelId="{80D12A2B-5D8E-47EC-9B1B-22F5B8B34E89}" type="presParOf" srcId="{670F2D76-196E-4E00-8EA5-64C4CDBC23AC}" destId="{39B2040D-1687-4663-AEE9-BCDF3547232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61B18-488F-42C7-85E4-36AB22C34C40}">
      <dsp:nvSpPr>
        <dsp:cNvPr id="0" name=""/>
        <dsp:cNvSpPr/>
      </dsp:nvSpPr>
      <dsp:spPr>
        <a:xfrm>
          <a:off x="0" y="9734"/>
          <a:ext cx="8640960" cy="66222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Представление путем передачи </a:t>
          </a:r>
          <a:r>
            <a:rPr lang="ru-RU" sz="2400" b="1" kern="1200" dirty="0"/>
            <a:t>на бумажном носителе</a:t>
          </a:r>
          <a:r>
            <a:rPr lang="ru-RU" sz="2400" kern="1200" dirty="0"/>
            <a:t>:  </a:t>
          </a:r>
        </a:p>
      </dsp:txBody>
      <dsp:txXfrm>
        <a:off x="32327" y="42061"/>
        <a:ext cx="8576306" cy="597573"/>
      </dsp:txXfrm>
    </dsp:sp>
    <dsp:sp modelId="{D05C7E3F-AE07-485A-B421-84F3E40BCFBD}">
      <dsp:nvSpPr>
        <dsp:cNvPr id="0" name=""/>
        <dsp:cNvSpPr/>
      </dsp:nvSpPr>
      <dsp:spPr>
        <a:xfrm>
          <a:off x="0" y="671961"/>
          <a:ext cx="8640960" cy="263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законопроект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пояснительная записка и другие документы по Регламенту Правительства РФ, например, распоряжение об официальном представителе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+mn-lt"/>
              <a:ea typeface="+mn-ea"/>
              <a:cs typeface="+mn-cs"/>
            </a:rPr>
            <a:t>основные направления бюджетной</a:t>
          </a:r>
          <a:r>
            <a:rPr lang="ru-RU" sz="1800" kern="1200" baseline="0" dirty="0">
              <a:latin typeface="+mn-lt"/>
              <a:ea typeface="+mn-ea"/>
              <a:cs typeface="+mn-cs"/>
            </a:rPr>
            <a:t>, </a:t>
          </a:r>
          <a:r>
            <a:rPr lang="ru-RU" sz="1800" kern="1200" dirty="0">
              <a:latin typeface="+mn-lt"/>
              <a:ea typeface="+mn-ea"/>
              <a:cs typeface="+mn-cs"/>
            </a:rPr>
            <a:t>налоговой и таможенно-тарифной </a:t>
          </a:r>
          <a:r>
            <a:rPr lang="ru-RU" sz="1800" kern="1200" baseline="0" dirty="0">
              <a:latin typeface="+mn-lt"/>
              <a:ea typeface="+mn-ea"/>
              <a:cs typeface="+mn-cs"/>
            </a:rPr>
            <a:t> </a:t>
          </a:r>
          <a:r>
            <a:rPr lang="ru-RU" sz="1800" kern="1200" dirty="0">
              <a:latin typeface="+mn-lt"/>
              <a:ea typeface="+mn-ea"/>
              <a:cs typeface="+mn-cs"/>
            </a:rPr>
            <a:t>политики РФ </a:t>
          </a:r>
          <a:r>
            <a:rPr lang="ru-RU" sz="1800" kern="1200" dirty="0"/>
            <a:t>на очередную трехлетку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прогноз социально-экономического развития РФ на очередную трехлетку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протокол неурегулированных разногласий по расходам на деятельность Президента РФ, парламента России, судов РФ, Счетной палаты РФ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материалы "закрытой части" федерального бюджета</a:t>
          </a:r>
        </a:p>
      </dsp:txBody>
      <dsp:txXfrm>
        <a:off x="0" y="671961"/>
        <a:ext cx="8640960" cy="2633040"/>
      </dsp:txXfrm>
    </dsp:sp>
    <dsp:sp modelId="{8D6679EA-CB8F-42B2-B515-9746E641126F}">
      <dsp:nvSpPr>
        <dsp:cNvPr id="0" name=""/>
        <dsp:cNvSpPr/>
      </dsp:nvSpPr>
      <dsp:spPr>
        <a:xfrm>
          <a:off x="0" y="3305001"/>
          <a:ext cx="8640960" cy="99216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Представление </a:t>
          </a:r>
          <a:r>
            <a:rPr lang="ru-RU" sz="2400" kern="1200" dirty="0">
              <a:solidFill>
                <a:srgbClr val="FF0000"/>
              </a:solidFill>
            </a:rPr>
            <a:t>в 2018 году </a:t>
          </a:r>
          <a:r>
            <a:rPr lang="ru-RU" sz="2400" kern="1200" dirty="0"/>
            <a:t>путем </a:t>
          </a:r>
          <a:r>
            <a:rPr lang="ru-RU" sz="2400" b="1" kern="1200" dirty="0"/>
            <a:t>размещения</a:t>
          </a:r>
          <a:r>
            <a:rPr lang="ru-RU" sz="2400" kern="1200" dirty="0"/>
            <a:t> в Электронном бюджете в сети Интернет:</a:t>
          </a:r>
        </a:p>
      </dsp:txBody>
      <dsp:txXfrm>
        <a:off x="48433" y="3353434"/>
        <a:ext cx="8544094" cy="895294"/>
      </dsp:txXfrm>
    </dsp:sp>
    <dsp:sp modelId="{EAD10573-D874-47B1-A223-05CCC50740AA}">
      <dsp:nvSpPr>
        <dsp:cNvPr id="0" name=""/>
        <dsp:cNvSpPr/>
      </dsp:nvSpPr>
      <dsp:spPr>
        <a:xfrm>
          <a:off x="0" y="4297161"/>
          <a:ext cx="864096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остальных документов и материалов,  указанных в пункте 4 статьи 192 БК РФ</a:t>
          </a:r>
        </a:p>
      </dsp:txBody>
      <dsp:txXfrm>
        <a:off x="0" y="4297161"/>
        <a:ext cx="8640960" cy="877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D4B1B-2A59-4193-AC1B-8B90056B14E3}">
      <dsp:nvSpPr>
        <dsp:cNvPr id="0" name=""/>
        <dsp:cNvSpPr/>
      </dsp:nvSpPr>
      <dsp:spPr>
        <a:xfrm>
          <a:off x="0" y="13095"/>
          <a:ext cx="5112568" cy="542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Закрепляющего и предлагающего новации</a:t>
          </a:r>
        </a:p>
      </dsp:txBody>
      <dsp:txXfrm>
        <a:off x="26501" y="39596"/>
        <a:ext cx="5059566" cy="489878"/>
      </dsp:txXfrm>
    </dsp:sp>
    <dsp:sp modelId="{1BD0E72E-A47F-423E-9ACE-6E9353DE0F44}">
      <dsp:nvSpPr>
        <dsp:cNvPr id="0" name=""/>
        <dsp:cNvSpPr/>
      </dsp:nvSpPr>
      <dsp:spPr>
        <a:xfrm>
          <a:off x="0" y="639495"/>
          <a:ext cx="5112568" cy="542880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Arial" panose="020B0604020202020204" pitchFamily="34" charset="0"/>
              <a:cs typeface="Arial" panose="020B0604020202020204" pitchFamily="34" charset="0"/>
            </a:rPr>
            <a:t>Стабильного</a:t>
          </a:r>
        </a:p>
      </dsp:txBody>
      <dsp:txXfrm>
        <a:off x="26501" y="665996"/>
        <a:ext cx="5059566" cy="489878"/>
      </dsp:txXfrm>
    </dsp:sp>
    <dsp:sp modelId="{14E567D2-7CBA-4ED6-91D8-D55963261EB0}">
      <dsp:nvSpPr>
        <dsp:cNvPr id="0" name=""/>
        <dsp:cNvSpPr/>
      </dsp:nvSpPr>
      <dsp:spPr>
        <a:xfrm>
          <a:off x="0" y="1265895"/>
          <a:ext cx="5112568" cy="54288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b="0" kern="1200" dirty="0">
              <a:latin typeface="Arial" panose="020B0604020202020204" pitchFamily="34" charset="0"/>
              <a:cs typeface="Arial" panose="020B0604020202020204" pitchFamily="34" charset="0"/>
            </a:rPr>
            <a:t>Кодифицированного</a:t>
          </a:r>
        </a:p>
      </dsp:txBody>
      <dsp:txXfrm>
        <a:off x="26501" y="1292396"/>
        <a:ext cx="5059566" cy="489878"/>
      </dsp:txXfrm>
    </dsp:sp>
    <dsp:sp modelId="{D06F2C74-D79D-4611-906B-0B410145A38F}">
      <dsp:nvSpPr>
        <dsp:cNvPr id="0" name=""/>
        <dsp:cNvSpPr/>
      </dsp:nvSpPr>
      <dsp:spPr>
        <a:xfrm>
          <a:off x="0" y="1892296"/>
          <a:ext cx="5112568" cy="54288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50" b="0" kern="1200" dirty="0">
              <a:latin typeface="Arial" panose="020B0604020202020204" pitchFamily="34" charset="0"/>
              <a:cs typeface="Arial" panose="020B0604020202020204" pitchFamily="34" charset="0"/>
            </a:rPr>
            <a:t>Удобного в </a:t>
          </a:r>
          <a:r>
            <a:rPr lang="ru-RU" sz="1750" b="0" kern="1200" dirty="0" err="1">
              <a:latin typeface="Arial" panose="020B0604020202020204" pitchFamily="34" charset="0"/>
              <a:cs typeface="Arial" panose="020B0604020202020204" pitchFamily="34" charset="0"/>
            </a:rPr>
            <a:t>правоприменении</a:t>
          </a:r>
          <a:endParaRPr lang="ru-RU" sz="17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01" y="1918797"/>
        <a:ext cx="5059566" cy="489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F08E-4FAB-49FC-909D-531D698AC82A}">
      <dsp:nvSpPr>
        <dsp:cNvPr id="0" name=""/>
        <dsp:cNvSpPr/>
      </dsp:nvSpPr>
      <dsp:spPr>
        <a:xfrm rot="10800000">
          <a:off x="1749621" y="3372"/>
          <a:ext cx="6080760" cy="87200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5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реалистичные показатели прогноза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социально-экономического развития</a:t>
          </a:r>
        </a:p>
      </dsp:txBody>
      <dsp:txXfrm rot="10800000">
        <a:off x="1967622" y="3372"/>
        <a:ext cx="5862759" cy="872006"/>
      </dsp:txXfrm>
    </dsp:sp>
    <dsp:sp modelId="{9FC13D85-B48E-4FF9-ADE0-BF2BCF3371C0}">
      <dsp:nvSpPr>
        <dsp:cNvPr id="0" name=""/>
        <dsp:cNvSpPr/>
      </dsp:nvSpPr>
      <dsp:spPr>
        <a:xfrm>
          <a:off x="1313618" y="3372"/>
          <a:ext cx="872006" cy="87200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A0889C-D40E-44B6-9DF1-C7823B4CA2B3}">
      <dsp:nvSpPr>
        <dsp:cNvPr id="0" name=""/>
        <dsp:cNvSpPr/>
      </dsp:nvSpPr>
      <dsp:spPr>
        <a:xfrm rot="10800000">
          <a:off x="1749621" y="1135679"/>
          <a:ext cx="6080760" cy="87200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5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планирование в рамках бюджетного прогноза с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оценкой долгосрочных финансовых последствий 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967622" y="1135679"/>
        <a:ext cx="5862759" cy="872006"/>
      </dsp:txXfrm>
    </dsp:sp>
    <dsp:sp modelId="{C3CB29D2-A2E3-439C-AABA-81360F9B5B95}">
      <dsp:nvSpPr>
        <dsp:cNvPr id="0" name=""/>
        <dsp:cNvSpPr/>
      </dsp:nvSpPr>
      <dsp:spPr>
        <a:xfrm>
          <a:off x="1313618" y="1135679"/>
          <a:ext cx="872006" cy="87200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135278-6BF3-4035-BBAC-86FDCB5D99F0}">
      <dsp:nvSpPr>
        <dsp:cNvPr id="0" name=""/>
        <dsp:cNvSpPr/>
      </dsp:nvSpPr>
      <dsp:spPr>
        <a:xfrm rot="10800000">
          <a:off x="1749621" y="2267985"/>
          <a:ext cx="6080760" cy="87200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5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стабильные правила (ограничения)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общего объема расходов и (или) дефицита бюджета</a:t>
          </a:r>
        </a:p>
      </dsp:txBody>
      <dsp:txXfrm rot="10800000">
        <a:off x="1967622" y="2267985"/>
        <a:ext cx="5862759" cy="872006"/>
      </dsp:txXfrm>
    </dsp:sp>
    <dsp:sp modelId="{E4989A61-3C56-460C-85E3-343465B89D58}">
      <dsp:nvSpPr>
        <dsp:cNvPr id="0" name=""/>
        <dsp:cNvSpPr/>
      </dsp:nvSpPr>
      <dsp:spPr>
        <a:xfrm>
          <a:off x="1313618" y="2267985"/>
          <a:ext cx="872006" cy="87200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F7173D-10F8-4B23-87DD-9F74E26F7829}">
      <dsp:nvSpPr>
        <dsp:cNvPr id="0" name=""/>
        <dsp:cNvSpPr/>
      </dsp:nvSpPr>
      <dsp:spPr>
        <a:xfrm rot="10800000">
          <a:off x="1749621" y="3400292"/>
          <a:ext cx="6080760" cy="87200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5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приоритет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исполнения действующих расходных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обязательств</a:t>
          </a:r>
        </a:p>
      </dsp:txBody>
      <dsp:txXfrm rot="10800000">
        <a:off x="1967622" y="3400292"/>
        <a:ext cx="5862759" cy="872006"/>
      </dsp:txXfrm>
    </dsp:sp>
    <dsp:sp modelId="{809270A2-5B4C-45FD-8604-223BA7A2432E}">
      <dsp:nvSpPr>
        <dsp:cNvPr id="0" name=""/>
        <dsp:cNvSpPr/>
      </dsp:nvSpPr>
      <dsp:spPr>
        <a:xfrm>
          <a:off x="1313618" y="3400292"/>
          <a:ext cx="872006" cy="87200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C022BC-D9CE-4D90-9CAF-9713EAD76520}">
      <dsp:nvSpPr>
        <dsp:cNvPr id="0" name=""/>
        <dsp:cNvSpPr/>
      </dsp:nvSpPr>
      <dsp:spPr>
        <a:xfrm rot="10800000">
          <a:off x="1749621" y="4532599"/>
          <a:ext cx="6080760" cy="872006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453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государственный (муниципальный) долг, исключающий неисполнение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обязательств 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 их реструктуризацию</a:t>
          </a:r>
        </a:p>
      </dsp:txBody>
      <dsp:txXfrm rot="10800000">
        <a:off x="1967622" y="4532599"/>
        <a:ext cx="5862759" cy="872006"/>
      </dsp:txXfrm>
    </dsp:sp>
    <dsp:sp modelId="{35E6DF9D-3733-4497-AB73-E3A531B3957E}">
      <dsp:nvSpPr>
        <dsp:cNvPr id="0" name=""/>
        <dsp:cNvSpPr/>
      </dsp:nvSpPr>
      <dsp:spPr>
        <a:xfrm>
          <a:off x="1313618" y="4532599"/>
          <a:ext cx="872006" cy="872006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08B1D-327E-4E84-A7AA-1F6AE7011ED2}">
      <dsp:nvSpPr>
        <dsp:cNvPr id="0" name=""/>
        <dsp:cNvSpPr/>
      </dsp:nvSpPr>
      <dsp:spPr>
        <a:xfrm>
          <a:off x="0" y="4919782"/>
          <a:ext cx="8229600" cy="47576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Обязанность формировать информацию о бюджете в доступной для граждан форме</a:t>
          </a:r>
        </a:p>
      </dsp:txBody>
      <dsp:txXfrm>
        <a:off x="0" y="4919782"/>
        <a:ext cx="8229600" cy="475767"/>
      </dsp:txXfrm>
    </dsp:sp>
    <dsp:sp modelId="{C4C2B399-19B0-407F-94E3-CEAE7160F289}">
      <dsp:nvSpPr>
        <dsp:cNvPr id="0" name=""/>
        <dsp:cNvSpPr/>
      </dsp:nvSpPr>
      <dsp:spPr>
        <a:xfrm rot="10800000">
          <a:off x="0" y="4195188"/>
          <a:ext cx="8229600" cy="731730"/>
        </a:xfrm>
        <a:prstGeom prst="upArrowCallou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tint val="50000"/>
                <a:satMod val="300000"/>
              </a:schemeClr>
            </a:gs>
            <a:gs pos="35000">
              <a:schemeClr val="accent3">
                <a:hueOff val="1875044"/>
                <a:satOff val="-2813"/>
                <a:lumOff val="-458"/>
                <a:alphaOff val="0"/>
                <a:tint val="37000"/>
                <a:satMod val="30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Стабильность и преемственность бюджетной классификации</a:t>
          </a:r>
        </a:p>
      </dsp:txBody>
      <dsp:txXfrm rot="10800000">
        <a:off x="0" y="4195188"/>
        <a:ext cx="8229600" cy="475456"/>
      </dsp:txXfrm>
    </dsp:sp>
    <dsp:sp modelId="{577DAA9E-866F-44F5-961C-7D9948CF7750}">
      <dsp:nvSpPr>
        <dsp:cNvPr id="0" name=""/>
        <dsp:cNvSpPr/>
      </dsp:nvSpPr>
      <dsp:spPr>
        <a:xfrm rot="10800000">
          <a:off x="0" y="3470594"/>
          <a:ext cx="8229600" cy="731730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Открытость для общества и СМИ решений в рамках бюджетного процесса, включая разногласия</a:t>
          </a:r>
        </a:p>
      </dsp:txBody>
      <dsp:txXfrm rot="10800000">
        <a:off x="0" y="3470594"/>
        <a:ext cx="8229600" cy="475456"/>
      </dsp:txXfrm>
    </dsp:sp>
    <dsp:sp modelId="{27290157-1F2F-4EBC-8408-62D6FFB2DD1E}">
      <dsp:nvSpPr>
        <dsp:cNvPr id="0" name=""/>
        <dsp:cNvSpPr/>
      </dsp:nvSpPr>
      <dsp:spPr>
        <a:xfrm rot="10800000">
          <a:off x="0" y="2746000"/>
          <a:ext cx="8229600" cy="731730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Опубликование в СМИ и на едином портале БС законов о бюджете и их исполнении</a:t>
          </a:r>
        </a:p>
      </dsp:txBody>
      <dsp:txXfrm rot="10800000">
        <a:off x="0" y="2746000"/>
        <a:ext cx="8229600" cy="475456"/>
      </dsp:txXfrm>
    </dsp:sp>
    <dsp:sp modelId="{DBC8E94C-0A27-45A4-A15C-512B325B4FB4}">
      <dsp:nvSpPr>
        <dsp:cNvPr id="0" name=""/>
        <dsp:cNvSpPr/>
      </dsp:nvSpPr>
      <dsp:spPr>
        <a:xfrm rot="10800000">
          <a:off x="0" y="2021406"/>
          <a:ext cx="8229600" cy="731730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Общественный мониторинг и оценка деятельности госорганов, участвующих в бюджетных отношениях</a:t>
          </a:r>
        </a:p>
      </dsp:txBody>
      <dsp:txXfrm rot="10800000">
        <a:off x="0" y="2021406"/>
        <a:ext cx="8229600" cy="475456"/>
      </dsp:txXfrm>
    </dsp:sp>
    <dsp:sp modelId="{1D0B6F20-2EFD-4829-A7C3-8397D0584AB7}">
      <dsp:nvSpPr>
        <dsp:cNvPr id="0" name=""/>
        <dsp:cNvSpPr/>
      </dsp:nvSpPr>
      <dsp:spPr>
        <a:xfrm rot="10800000">
          <a:off x="0" y="1296812"/>
          <a:ext cx="8229600" cy="731730"/>
        </a:xfrm>
        <a:prstGeom prst="upArrowCallou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tint val="50000"/>
                <a:satMod val="300000"/>
              </a:schemeClr>
            </a:gs>
            <a:gs pos="35000">
              <a:schemeClr val="accent3">
                <a:hueOff val="9375220"/>
                <a:satOff val="-14067"/>
                <a:lumOff val="-2288"/>
                <a:alphaOff val="0"/>
                <a:tint val="37000"/>
                <a:satMod val="30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Обязанность госоргана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отчитаться перед законодательным органом </a:t>
          </a:r>
          <a:r>
            <a:rPr lang="ru-RU" sz="1400" kern="1200" dirty="0"/>
            <a:t>предоставить достоверный отчет об исполнении бюджета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296812"/>
        <a:ext cx="8229600" cy="475456"/>
      </dsp:txXfrm>
    </dsp:sp>
    <dsp:sp modelId="{6D4AD23A-20AC-42F3-B724-B3C2FCCD3F4F}">
      <dsp:nvSpPr>
        <dsp:cNvPr id="0" name=""/>
        <dsp:cNvSpPr/>
      </dsp:nvSpPr>
      <dsp:spPr>
        <a:xfrm rot="10800000">
          <a:off x="0" y="2632"/>
          <a:ext cx="8229600" cy="1301316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Обязанность участников бюджетного процесса и получателей средств из бюджета представить </a:t>
          </a: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отчет о результатах использования бюджетных средств 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госоргану, который предоставил бюджетные средства</a:t>
          </a:r>
        </a:p>
      </dsp:txBody>
      <dsp:txXfrm rot="10800000">
        <a:off x="0" y="2632"/>
        <a:ext cx="8229600" cy="845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6336C-EC76-4FBD-9543-2768FFAA8CCB}">
      <dsp:nvSpPr>
        <dsp:cNvPr id="0" name=""/>
        <dsp:cNvSpPr/>
      </dsp:nvSpPr>
      <dsp:spPr>
        <a:xfrm>
          <a:off x="917" y="612434"/>
          <a:ext cx="2228876" cy="1151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Возникает из НПА или договора</a:t>
          </a:r>
        </a:p>
      </dsp:txBody>
      <dsp:txXfrm>
        <a:off x="27426" y="638943"/>
        <a:ext cx="2175858" cy="852058"/>
      </dsp:txXfrm>
    </dsp:sp>
    <dsp:sp modelId="{7C68E735-756B-41F3-94DC-0DB7475CEFDF}">
      <dsp:nvSpPr>
        <dsp:cNvPr id="0" name=""/>
        <dsp:cNvSpPr/>
      </dsp:nvSpPr>
      <dsp:spPr>
        <a:xfrm>
          <a:off x="1067768" y="-76150"/>
          <a:ext cx="2788463" cy="2788463"/>
        </a:xfrm>
        <a:prstGeom prst="leftCircularArrow">
          <a:avLst>
            <a:gd name="adj1" fmla="val 3187"/>
            <a:gd name="adj2" fmla="val 392474"/>
            <a:gd name="adj3" fmla="val 2167589"/>
            <a:gd name="adj4" fmla="val 9024093"/>
            <a:gd name="adj5" fmla="val 371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907A09-4842-4458-97D4-7E4F2D39BA03}">
      <dsp:nvSpPr>
        <dsp:cNvPr id="0" name=""/>
        <dsp:cNvSpPr/>
      </dsp:nvSpPr>
      <dsp:spPr>
        <a:xfrm>
          <a:off x="751934" y="1496703"/>
          <a:ext cx="1162948" cy="462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Публичное обязательство</a:t>
          </a:r>
        </a:p>
      </dsp:txBody>
      <dsp:txXfrm>
        <a:off x="765479" y="1510248"/>
        <a:ext cx="1135858" cy="435376"/>
      </dsp:txXfrm>
    </dsp:sp>
    <dsp:sp modelId="{76563B79-9922-49DC-8FB7-79DAA6DD6204}">
      <dsp:nvSpPr>
        <dsp:cNvPr id="0" name=""/>
        <dsp:cNvSpPr/>
      </dsp:nvSpPr>
      <dsp:spPr>
        <a:xfrm>
          <a:off x="2652945" y="648587"/>
          <a:ext cx="2442524" cy="1079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Реестр расходов бюджета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ОБАС</a:t>
          </a:r>
        </a:p>
      </dsp:txBody>
      <dsp:txXfrm>
        <a:off x="2677778" y="904654"/>
        <a:ext cx="2392858" cy="798189"/>
      </dsp:txXfrm>
    </dsp:sp>
    <dsp:sp modelId="{8900085B-1F73-4724-8278-2BA4EEBAD962}">
      <dsp:nvSpPr>
        <dsp:cNvPr id="0" name=""/>
        <dsp:cNvSpPr/>
      </dsp:nvSpPr>
      <dsp:spPr>
        <a:xfrm>
          <a:off x="3834293" y="-306428"/>
          <a:ext cx="2671944" cy="2671944"/>
        </a:xfrm>
        <a:prstGeom prst="circularArrow">
          <a:avLst>
            <a:gd name="adj1" fmla="val 3326"/>
            <a:gd name="adj2" fmla="val 410940"/>
            <a:gd name="adj3" fmla="val 19413549"/>
            <a:gd name="adj4" fmla="val 12575511"/>
            <a:gd name="adj5" fmla="val 388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94A7F4-3983-4602-85BB-A1C9C976DAC2}">
      <dsp:nvSpPr>
        <dsp:cNvPr id="0" name=""/>
        <dsp:cNvSpPr/>
      </dsp:nvSpPr>
      <dsp:spPr>
        <a:xfrm>
          <a:off x="3510786" y="417354"/>
          <a:ext cx="1162948" cy="462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Расходное обязательство</a:t>
          </a:r>
        </a:p>
      </dsp:txBody>
      <dsp:txXfrm>
        <a:off x="3524331" y="430899"/>
        <a:ext cx="1135858" cy="435376"/>
      </dsp:txXfrm>
    </dsp:sp>
    <dsp:sp modelId="{62027DAA-8346-4724-B40C-65F5CD2C7094}">
      <dsp:nvSpPr>
        <dsp:cNvPr id="0" name=""/>
        <dsp:cNvSpPr/>
      </dsp:nvSpPr>
      <dsp:spPr>
        <a:xfrm>
          <a:off x="5518621" y="648587"/>
          <a:ext cx="1735496" cy="1079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Закон (решение) о бюджете</a:t>
          </a:r>
        </a:p>
      </dsp:txBody>
      <dsp:txXfrm>
        <a:off x="5543454" y="673420"/>
        <a:ext cx="1685830" cy="798189"/>
      </dsp:txXfrm>
    </dsp:sp>
    <dsp:sp modelId="{A714860B-99DA-4FA7-A064-334CBFE6246D}">
      <dsp:nvSpPr>
        <dsp:cNvPr id="0" name=""/>
        <dsp:cNvSpPr/>
      </dsp:nvSpPr>
      <dsp:spPr>
        <a:xfrm>
          <a:off x="6399890" y="622722"/>
          <a:ext cx="1852601" cy="1852601"/>
        </a:xfrm>
        <a:prstGeom prst="leftCircularArrow">
          <a:avLst>
            <a:gd name="adj1" fmla="val 4797"/>
            <a:gd name="adj2" fmla="val 614215"/>
            <a:gd name="adj3" fmla="val 2389725"/>
            <a:gd name="adj4" fmla="val 9024489"/>
            <a:gd name="adj5" fmla="val 559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65280A-E468-4DB1-BFC0-BC35DAC3D552}">
      <dsp:nvSpPr>
        <dsp:cNvPr id="0" name=""/>
        <dsp:cNvSpPr/>
      </dsp:nvSpPr>
      <dsp:spPr>
        <a:xfrm>
          <a:off x="6022948" y="1496442"/>
          <a:ext cx="1162948" cy="462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Бюджетное обязательство</a:t>
          </a:r>
        </a:p>
      </dsp:txBody>
      <dsp:txXfrm>
        <a:off x="6036493" y="1509987"/>
        <a:ext cx="1135858" cy="435376"/>
      </dsp:txXfrm>
    </dsp:sp>
    <dsp:sp modelId="{8FDC5659-31FD-4615-B5B1-CF6CEE82149C}">
      <dsp:nvSpPr>
        <dsp:cNvPr id="0" name=""/>
        <dsp:cNvSpPr/>
      </dsp:nvSpPr>
      <dsp:spPr>
        <a:xfrm>
          <a:off x="7677269" y="648587"/>
          <a:ext cx="1308317" cy="1079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СБР, ЛБО</a:t>
          </a:r>
        </a:p>
      </dsp:txBody>
      <dsp:txXfrm>
        <a:off x="7702102" y="904654"/>
        <a:ext cx="1258651" cy="798189"/>
      </dsp:txXfrm>
    </dsp:sp>
    <dsp:sp modelId="{A27268F0-A9FC-4BD8-828E-B933B60F5625}">
      <dsp:nvSpPr>
        <dsp:cNvPr id="0" name=""/>
        <dsp:cNvSpPr/>
      </dsp:nvSpPr>
      <dsp:spPr>
        <a:xfrm>
          <a:off x="7968007" y="417354"/>
          <a:ext cx="1162948" cy="462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Денежное обязательство</a:t>
          </a:r>
        </a:p>
      </dsp:txBody>
      <dsp:txXfrm>
        <a:off x="7981552" y="430899"/>
        <a:ext cx="1135858" cy="435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3E10B-EB54-4DAB-841C-A64DE3631185}">
      <dsp:nvSpPr>
        <dsp:cNvPr id="0" name=""/>
        <dsp:cNvSpPr/>
      </dsp:nvSpPr>
      <dsp:spPr>
        <a:xfrm>
          <a:off x="0" y="419490"/>
          <a:ext cx="8640960" cy="1924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541528" rIns="67063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публичные нормативные обязательства (социальные выплаты);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нормативно-правовые межбюджетные обязательства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нормативно-правовые международные обязательства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иные, в т.ч.: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обязательства по уплате платежей в бюджет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обязательства, возникающие на основании судебных актов по искам </a:t>
          </a:r>
        </a:p>
      </dsp:txBody>
      <dsp:txXfrm>
        <a:off x="0" y="419490"/>
        <a:ext cx="8640960" cy="1924650"/>
      </dsp:txXfrm>
    </dsp:sp>
    <dsp:sp modelId="{2D9AA818-D65D-46A3-9C17-59EA1C2A4333}">
      <dsp:nvSpPr>
        <dsp:cNvPr id="0" name=""/>
        <dsp:cNvSpPr/>
      </dsp:nvSpPr>
      <dsp:spPr>
        <a:xfrm>
          <a:off x="432048" y="35730"/>
          <a:ext cx="6048672" cy="7675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Нормативно-правовые обязательства</a:t>
          </a:r>
        </a:p>
      </dsp:txBody>
      <dsp:txXfrm>
        <a:off x="469515" y="73197"/>
        <a:ext cx="5973738" cy="692586"/>
      </dsp:txXfrm>
    </dsp:sp>
    <dsp:sp modelId="{B3CB8847-4A9E-4CF1-854E-DDAEDB569E26}">
      <dsp:nvSpPr>
        <dsp:cNvPr id="0" name=""/>
        <dsp:cNvSpPr/>
      </dsp:nvSpPr>
      <dsp:spPr>
        <a:xfrm>
          <a:off x="0" y="2868301"/>
          <a:ext cx="8640960" cy="278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541528" rIns="670635" bIns="99568" numCol="1" spcCol="1270" anchor="t" anchorCtr="0">
          <a:noAutofit/>
        </a:bodyPr>
        <a:lstStyle/>
        <a:p>
          <a:pPr marL="261938" lvl="1" indent="-26193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договорные обязательства по оказанию государственных (муниципальных) услуг (выполнения работ) юридическим или физическим лицам, в т.ч.:</a:t>
          </a:r>
          <a:endParaRPr lang="ru-RU" sz="1400" kern="1200" dirty="0"/>
        </a:p>
        <a:p>
          <a:pPr marL="228600" lvl="2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договорные обязательства по реализации трудовых функций работника</a:t>
          </a:r>
        </a:p>
        <a:p>
          <a:pPr marL="228600" lvl="2" indent="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контрактное обязательство</a:t>
          </a:r>
        </a:p>
        <a:p>
          <a:pPr marL="261938" marR="0" lvl="1" indent="-26193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договорные обязательства по возмещению недополученных доходов и (или) финансовому обеспечению (возмещению) расходов</a:t>
          </a:r>
        </a:p>
        <a:p>
          <a:pPr marL="261938" marR="0" lvl="1" indent="-26193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договорные межбюджетные обязательства</a:t>
          </a:r>
        </a:p>
        <a:p>
          <a:pPr marL="261938" lvl="1" indent="-26193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долговые обязательства</a:t>
          </a:r>
        </a:p>
        <a:p>
          <a:pPr marL="261938" lvl="1" indent="-26193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договорные международные обязательства</a:t>
          </a:r>
        </a:p>
        <a:p>
          <a:pPr marL="261938" lvl="1" indent="-261938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иные</a:t>
          </a:r>
        </a:p>
      </dsp:txBody>
      <dsp:txXfrm>
        <a:off x="0" y="2868301"/>
        <a:ext cx="8640960" cy="2784600"/>
      </dsp:txXfrm>
    </dsp:sp>
    <dsp:sp modelId="{B45E5D1A-1B2D-425B-AD9B-08CA240D4F70}">
      <dsp:nvSpPr>
        <dsp:cNvPr id="0" name=""/>
        <dsp:cNvSpPr/>
      </dsp:nvSpPr>
      <dsp:spPr>
        <a:xfrm>
          <a:off x="432048" y="2484541"/>
          <a:ext cx="6048672" cy="76752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Договорные обязательства</a:t>
          </a:r>
        </a:p>
      </dsp:txBody>
      <dsp:txXfrm>
        <a:off x="469515" y="2522008"/>
        <a:ext cx="5973738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D05F6-5F34-4C28-ACCE-242D40DD2507}">
      <dsp:nvSpPr>
        <dsp:cNvPr id="0" name=""/>
        <dsp:cNvSpPr/>
      </dsp:nvSpPr>
      <dsp:spPr>
        <a:xfrm>
          <a:off x="0" y="19776"/>
          <a:ext cx="8849522" cy="5871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Отчетность государственного (муниципального) сектора</a:t>
          </a:r>
        </a:p>
      </dsp:txBody>
      <dsp:txXfrm>
        <a:off x="17198" y="36974"/>
        <a:ext cx="8815126" cy="552786"/>
      </dsp:txXfrm>
    </dsp:sp>
    <dsp:sp modelId="{76716C1A-8B61-4801-ADBF-8D6CA36088F6}">
      <dsp:nvSpPr>
        <dsp:cNvPr id="0" name=""/>
        <dsp:cNvSpPr/>
      </dsp:nvSpPr>
      <dsp:spPr>
        <a:xfrm>
          <a:off x="12368" y="714821"/>
          <a:ext cx="6986590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Отчетность сектора государственного (муниципального) управления</a:t>
          </a:r>
        </a:p>
      </dsp:txBody>
      <dsp:txXfrm>
        <a:off x="44158" y="746611"/>
        <a:ext cx="6923010" cy="1021825"/>
      </dsp:txXfrm>
    </dsp:sp>
    <dsp:sp modelId="{64CBEDAB-ABB0-48DE-80F0-C752508D573F}">
      <dsp:nvSpPr>
        <dsp:cNvPr id="0" name=""/>
        <dsp:cNvSpPr/>
      </dsp:nvSpPr>
      <dsp:spPr>
        <a:xfrm>
          <a:off x="25994" y="1927615"/>
          <a:ext cx="5191980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Отчетность о государственных (муниципальных) финансах</a:t>
          </a:r>
          <a:endParaRPr lang="ru-RU" sz="2000" kern="1200" dirty="0"/>
        </a:p>
      </dsp:txBody>
      <dsp:txXfrm>
        <a:off x="57784" y="1959405"/>
        <a:ext cx="5128400" cy="1021825"/>
      </dsp:txXfrm>
    </dsp:sp>
    <dsp:sp modelId="{F4EBADB1-C303-48D2-BD61-34F6B080C89C}">
      <dsp:nvSpPr>
        <dsp:cNvPr id="0" name=""/>
        <dsp:cNvSpPr/>
      </dsp:nvSpPr>
      <dsp:spPr>
        <a:xfrm>
          <a:off x="25994" y="3140408"/>
          <a:ext cx="1696121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Бюджетная отчетности публично-правового образования</a:t>
          </a:r>
        </a:p>
      </dsp:txBody>
      <dsp:txXfrm>
        <a:off x="57784" y="3172198"/>
        <a:ext cx="1632541" cy="1021825"/>
      </dsp:txXfrm>
    </dsp:sp>
    <dsp:sp modelId="{142E32B9-7955-452B-86F0-30B412EC41CD}">
      <dsp:nvSpPr>
        <dsp:cNvPr id="0" name=""/>
        <dsp:cNvSpPr/>
      </dsp:nvSpPr>
      <dsp:spPr>
        <a:xfrm>
          <a:off x="1757734" y="3140408"/>
          <a:ext cx="1239881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Казначейская отчетность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1789524" y="3172198"/>
        <a:ext cx="1176301" cy="1021825"/>
      </dsp:txXfrm>
    </dsp:sp>
    <dsp:sp modelId="{AA5C6512-A409-436F-A2A0-BC974E13CE6E}">
      <dsp:nvSpPr>
        <dsp:cNvPr id="0" name=""/>
        <dsp:cNvSpPr/>
      </dsp:nvSpPr>
      <dsp:spPr>
        <a:xfrm>
          <a:off x="3033234" y="3140408"/>
          <a:ext cx="2184740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Сводная отчетность гос.(мун.) учреждений, подведомственных государственным (муниципальным) органам</a:t>
          </a:r>
        </a:p>
      </dsp:txBody>
      <dsp:txXfrm>
        <a:off x="3065024" y="3172198"/>
        <a:ext cx="2121160" cy="1021825"/>
      </dsp:txXfrm>
    </dsp:sp>
    <dsp:sp modelId="{81B6F4A5-0253-4CD9-A94C-DD669AA37E76}">
      <dsp:nvSpPr>
        <dsp:cNvPr id="0" name=""/>
        <dsp:cNvSpPr/>
      </dsp:nvSpPr>
      <dsp:spPr>
        <a:xfrm>
          <a:off x="5289212" y="1927615"/>
          <a:ext cx="1696121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Бухгалтерская (финансовая) отчетность юрлиц (в отношении которых собственник государство), </a:t>
          </a:r>
          <a:r>
            <a:rPr lang="ru-RU" sz="1100" b="1" kern="1200" dirty="0"/>
            <a:t>включаемых в государственный сектор</a:t>
          </a:r>
        </a:p>
      </dsp:txBody>
      <dsp:txXfrm>
        <a:off x="5321002" y="1959405"/>
        <a:ext cx="1632541" cy="1021825"/>
      </dsp:txXfrm>
    </dsp:sp>
    <dsp:sp modelId="{ACFF7F1F-F2BA-4F87-AC66-B0496EFB9E52}">
      <dsp:nvSpPr>
        <dsp:cNvPr id="0" name=""/>
        <dsp:cNvSpPr/>
      </dsp:nvSpPr>
      <dsp:spPr>
        <a:xfrm>
          <a:off x="7141852" y="714821"/>
          <a:ext cx="1702763" cy="108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Бухгалтерская (финансовая) отчетность юрлиц (в отношении которых собственник государство), </a:t>
          </a:r>
          <a:r>
            <a:rPr lang="ru-RU" sz="1100" b="1" kern="1200" dirty="0"/>
            <a:t>невключаемых в сектор госуправления</a:t>
          </a:r>
        </a:p>
      </dsp:txBody>
      <dsp:txXfrm>
        <a:off x="7173642" y="746611"/>
        <a:ext cx="1639183" cy="1021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52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972547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377443"/>
            <a:ext cx="2972547" cy="4952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30T05:36:05.49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92,'133'-9,"-77"6,-4 1,31 1,-10 1,8-2,7-1,6-3,-43 1,0-1,4 0,1 1,4 0,2-1,3 1,2 0,0-2,1 2,0 2,1 1,-4-1,0 1,-1 1,-1 2,-5-1,-2 0,-2 0,-1 0,45 0,-12 0,-3 6,-7 4,-7 11,14 18,-7 6,-14 8,-4-8,-24 2,3 6,-22-21,-8 3,6-18,-3 32,12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30T06:43:39.23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16,'121'-9,"-69"6,-2 1,44 0,-23 2,7 2,-5 2,9 1,18-2,-38-1,5-1,9 1,5 0,10 0,5 1,-23 0,2 2,2-1,6-1,2 1,0-1,5-1,0 1,2-1,-16-1,2 0,0 1,0-1,-1-1,1 1,0-1,1 0,4 0,1 0,0 0,0 0,0 0,-1 0,1 0,1 0,1 0,0 0,1 0,-1 0,-3 0,0 0,0 0,-1 0,-5 0,-1 0,0 0,-1 0,23 0,0 0,-4 0,-10 0,-3 0,-2 0,-8 0,-1 0,-2 0,21 0,-5 0,-21 0,-3 0,36 0,-27 0,-23 0,-43 0,-55 14,-44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30T06:45:43.154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306684.9375"/>
      <inkml:brushProperty name="anchorY" value="-380967.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318159.34375"/>
      <inkml:brushProperty name="anchorY" value="-399913.71875"/>
      <inkml:brushProperty name="scaleFactor" value="0.5"/>
    </inkml:brush>
  </inkml:definitions>
  <inkml:trace contextRef="#ctx0" brushRef="#br0">1 290 24575,'59'69'0,"-29"-27"0,-1 4 0,2 7 0,-1 3 0,4 6 0,0 0 0,-1 2 0,0-1 0,-3-13 0,-1-2 0,13 31 0,-13-27 0,-12-23 0,-6-14 0,10-27 0,-1-13 0,9-21 0,1-25 0,21 2 0,15-2 0,-33 34 0,1-2 0,2-1 0,-1-1 0,-1 1 0,0 1 0,32-32 0,-7-2 0,-14 7 0,-9 0 0,-1 5 0,-13 12 0,4 4 0,-9 11 0,-7 4 0,-4 6 0,-6 9 0,-20 6 0,-32 3 0,-28 6 0</inkml:trace>
  <inkml:trace contextRef="#ctx0" brushRef="#br1" timeOffset="776">533 335 24575,'71'5'0,"0"21"0,2 29 0,-36-17 0,0 4 0,1 2 0,0 3 0,0 4 0,0 1 0,-1-3 0,1 0 0,-2-3 0,0-1 0,-3-5 0,0-4 0,24 22 0,-13-21 0,-15-19 0,-12-14 0,-7-14 0,2-12 0,8-14 0,12-13 0,24-12 0,-7 7 0,7-8 0,-4 10 0,3-2 0,0-2-419,-4-2 1,-1-2 0,1-1-1,10-10 1,2-1 0,-3-2-1,94-150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363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3634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27.07.2018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689516"/>
            <a:ext cx="5486400" cy="444269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71800" cy="49363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377317"/>
            <a:ext cx="2971800" cy="49363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8138" y="49213"/>
            <a:ext cx="4256087" cy="3190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2297" y="3279398"/>
            <a:ext cx="9742874" cy="3481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84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Нормы</a:t>
            </a:r>
            <a:r>
              <a:rPr lang="ru-RU" baseline="0" dirty="0"/>
              <a:t> о государственных внебюджетных фондов распределены по разделам кодекса в целях их более полного и единообразного регулирования.</a:t>
            </a:r>
          </a:p>
          <a:p>
            <a:r>
              <a:rPr lang="ru-RU" dirty="0"/>
              <a:t>2. Почему</a:t>
            </a:r>
            <a:r>
              <a:rPr lang="ru-RU" baseline="0" dirty="0"/>
              <a:t> стадия рассмотрения бюджета в планировании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70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Теперь</a:t>
            </a:r>
            <a:r>
              <a:rPr lang="ru-RU" baseline="0" dirty="0"/>
              <a:t> категориальный аппарат в статье 1</a:t>
            </a:r>
          </a:p>
          <a:p>
            <a:r>
              <a:rPr lang="ru-RU" baseline="0" dirty="0"/>
              <a:t>2. Предлагается собрать все понятия в статье 1, но встает вопрос в какой хронологии их расположить</a:t>
            </a:r>
          </a:p>
          <a:p>
            <a:r>
              <a:rPr lang="ru-RU" dirty="0"/>
              <a:t>3. Потенциальный принцип агрегирования</a:t>
            </a:r>
            <a:r>
              <a:rPr lang="ru-RU" baseline="0" dirty="0"/>
              <a:t> - все определения в статье 1, громоздкие составные термины (сокращения) по месту их расположения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85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Общее</a:t>
            </a:r>
            <a:r>
              <a:rPr lang="ru-RU" baseline="0" dirty="0"/>
              <a:t> понятие – договор (соглашение)</a:t>
            </a:r>
          </a:p>
          <a:p>
            <a:r>
              <a:rPr lang="ru-RU" baseline="0" dirty="0"/>
              <a:t>Принцип такой классификации и значение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65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2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Экономия средств,  удобные форматы,  возможности для анализа и популяризации бюджетного процесса, дополнительная прозрачность, сайт электронный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00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01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655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49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TimesNewRomanPSMT"/>
              </a:rPr>
              <a:t>Поскольку по отдельным субъектам Российской Федерации доля федеральных услуг в общем объеме услуг, предоставляемых через МФЦ, существенно превышает 65 процентов, затраты, подлежащие компенсации, составляют </a:t>
            </a:r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27,2 млрд. рублей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</a:t>
            </a:r>
          </a:p>
          <a:p>
            <a:endParaRPr lang="ru-RU" sz="1800" b="0" dirty="0">
              <a:solidFill>
                <a:prstClr val="black"/>
              </a:solidFill>
              <a:latin typeface="TimesNewRomanPSMT"/>
            </a:endParaRPr>
          </a:p>
          <a:p>
            <a:r>
              <a:rPr lang="ru-RU" sz="1800" dirty="0">
                <a:solidFill>
                  <a:prstClr val="black"/>
                </a:solidFill>
                <a:latin typeface="TimesNewRomanPSMT"/>
              </a:rPr>
              <a:t>Таким образом, с учетом реализации законопроекта прогнозируемые поступления  в бюджеты субъектов Российской Федерации от «расщепления» государственной пошлины и платы могут составить до </a:t>
            </a:r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27,8 млрд. рублей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 ежегодно (с 1 января 2019 г.), что предположительно будет покрывать затраты, подлежащие компенсации (</a:t>
            </a:r>
            <a:r>
              <a:rPr lang="ru-RU" sz="1800" b="1" dirty="0">
                <a:solidFill>
                  <a:prstClr val="black"/>
                </a:solidFill>
                <a:latin typeface="TimesNewRomanPS-BoldMT"/>
              </a:rPr>
              <a:t>27,2 млрд. рублей)</a:t>
            </a:r>
            <a:r>
              <a:rPr lang="ru-RU" sz="1800" b="0" dirty="0">
                <a:solidFill>
                  <a:prstClr val="black"/>
                </a:solidFill>
                <a:latin typeface="TimesNewRomanPSMT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95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Оценка Минтранса по поиску источника формирования </a:t>
            </a:r>
            <a:r>
              <a:rPr lang="ru-RU" dirty="0" err="1"/>
              <a:t>дорфонда</a:t>
            </a:r>
            <a:r>
              <a:rPr lang="ru-RU" dirty="0"/>
              <a:t> – по итогам 2016 </a:t>
            </a:r>
          </a:p>
          <a:p>
            <a:r>
              <a:rPr lang="ru-RU" dirty="0"/>
              <a:t>60 млрд руб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82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75" y="357188"/>
            <a:ext cx="5241925" cy="3930650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499112" y="4486199"/>
            <a:ext cx="5920244" cy="5386463"/>
          </a:xfrm>
          <a:noFill/>
        </p:spPr>
        <p:txBody>
          <a:bodyPr lIns="85481" tIns="42745" rIns="85481" bIns="42745"/>
          <a:lstStyle/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Законом «О стратегическом планировании» ключевым документом, определяющим механизмы достижения целей Правительства, являются Основные направления деятельности Правительства (ОНДП). При этом Основные направления содержат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только национальные цели развития и цели национальных проектов, но иные цели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Указом ОНДП должны быть утверждены до 1 октября. Однако уже сейчас, с учетом сроков формирования проекта федерального бюджета на 2019-2021 годы, необходимо срочно структурировать работу по национальным проектам.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Итак, предметом сегодняшнего обсуждения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работы по формированию национальных проектов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достижения целей, обозначенных в Указе Президента.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Председателем Правительства принято решение о том, что нацпроекты должны быть интегрированы в существующую единую систему государственного управления.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механизмы и мероприятия по реализации целей деятельности Правительства структурируются по госпрограммам, а нацпроекты представляют собой систему приоритетов этих госпрограмм с особой системой управления и контроля (с участием Совета при Президенте по вопросам стратегического развития и Президиума Совета), подчеркивающей приоритетный характер соответствующих мероприятий.</a:t>
            </a:r>
          </a:p>
          <a:p>
            <a:pPr>
              <a:spcBef>
                <a:spcPts val="0"/>
              </a:spcBef>
            </a:pPr>
            <a:endParaRPr lang="ru-RU" sz="1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различные цели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цели развития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комплексного, всеобъемлющего характера (</a:t>
            </a:r>
            <a:r>
              <a:rPr 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жизни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обусловлена качеством здравоохранения, экологической обстановкой, уровнем преступности, соблюдением здорового образа жизни, и т.п. В точности разложить целевой показатель в 78 лет по этим компонентам нельзя.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нацпроектов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обозначенные в Указе – часть из них носит комплексный (межотраслевой) характер (например, в сфере демографии).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не обозначенные в Указе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например, цели в области обеспечения общественного правопорядка и безопасности, развития альтернативных источников энергии, продовольственной безопасности, космической деятельности и т.п.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75" y="357188"/>
            <a:ext cx="5241925" cy="3930650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580700" y="4688504"/>
            <a:ext cx="5762191" cy="4843194"/>
          </a:xfrm>
          <a:noFill/>
        </p:spPr>
        <p:txBody>
          <a:bodyPr lIns="85481" tIns="42745" rIns="85481" bIns="42745"/>
          <a:lstStyle/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целей большинства национальных проектов невозможно без участия регионов (по нашим предварительным оценкам, 46-50 % мероприятий нацпроектов относятся к полномочиям субъектов Российской Федерации). 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наличии в рамках федерального проекта целевых показателей, результатов  и мероприятий, относящихся к полномочиям субъектов Федерации, должна быть осуществлена декомпозиция этих целей, результатов и мероприятий по регионам.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этом ответственное за федеральный проект ведомство должно выстроить систему управления мероприятиями, реализуемыми на региональном уровне, осуществлять мониторинг и контроль хода их реализации.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того, каждый должен определить оптимальный для конкретного федерального проекта механизм финансовой поддержки регионов, и обеспечить заключение соглашения с четко прописанными обязательствами субъекта Федерации, в том числе в части показателей, состава мероприятий и графика их выполнения.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9161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1375" y="357188"/>
            <a:ext cx="5241925" cy="3930650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580700" y="4688504"/>
            <a:ext cx="5762191" cy="4843194"/>
          </a:xfrm>
          <a:noFill/>
        </p:spPr>
        <p:txBody>
          <a:bodyPr lIns="85481" tIns="42745" rIns="85481" bIns="42745"/>
          <a:lstStyle/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 необходимо сделать?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Первое. Определить набор федеральных проектов по каждому нацпроекту.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Второе. Разложить эти федеральные проекты по госпрограммам. С учетом крайне сжатых сроков по бюджету, в срок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20 июля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бюджетные ассигнования (базовые и дополнительные) по федеральным проектам должны быть представлены в «Электронном бюджете» на уровне основных мероприятий госпрограмм.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позднее 25 июля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 ассигнования должны быть детализированы по мероприятиям федеральных проектов на уровне направлений расходов, а по каждому направлению расходов сформирован ОБАС – чтобы мы могли оценить обоснованность запрашиваемых объемов. Вопросы распределения дополнительных ассигнований по федеральным проектам 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ОБАСов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рассматриваться не будут!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Третье. Декомпозировать показатели федеральных проектов по регионам.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Четвертое. Федеральному проектному офису необходимо до 17 июля разработать общие методические указания по разработке региональных программ.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Пятое. На основе общих методических указаний профильные ведомства в августе должны довести до регионов свои отраслевые требования.</a:t>
            </a:r>
          </a:p>
          <a:p>
            <a:pPr indent="353225" algn="just">
              <a:spcBef>
                <a:spcPts val="294"/>
              </a:spcBef>
            </a:pPr>
            <a:endParaRPr lang="ru-RU" sz="200" dirty="0">
              <a:latin typeface="Times New Roman" pitchFamily="18" charset="0"/>
              <a:cs typeface="Times New Roman" pitchFamily="18" charset="0"/>
            </a:endParaRP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это время Минфин  разработает формы типовых соглашений с регионами, которые должны стать основой взаимодействия при реализации федеральных проектов.</a:t>
            </a:r>
          </a:p>
          <a:p>
            <a:pPr indent="353225" algn="just">
              <a:spcBef>
                <a:spcPts val="294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Названные шаги критически важны для формирования федерального бюджета и бюджетов субъектов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9161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263" y="71438"/>
            <a:ext cx="6211887" cy="46593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04292" y="4788902"/>
            <a:ext cx="6671835" cy="50837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8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4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0D6C8B-A296-4950-B473-51893CF58DFA}" type="datetime1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6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1079500" indent="0" eaLnBrk="1" hangingPunct="1">
              <a:defRPr/>
            </a:pPr>
            <a:endParaRPr lang="en-US" altLang="ru-RU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ru-RU" dirty="0">
              <a:solidFill>
                <a:srgbClr val="FFFFFF"/>
              </a:solidFill>
            </a:endParaRPr>
          </a:p>
        </p:txBody>
      </p:sp>
      <p:pic>
        <p:nvPicPr>
          <p:cNvPr id="9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 userDrawn="1"/>
        </p:nvSpPr>
        <p:spPr bwMode="auto">
          <a:xfrm>
            <a:off x="541338" y="0"/>
            <a:ext cx="4635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0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 userDrawn="1"/>
        </p:nvSpPr>
        <p:spPr bwMode="auto">
          <a:xfrm>
            <a:off x="963613" y="-20638"/>
            <a:ext cx="252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alt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774700" y="-61913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alt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4"/>
          </p:nvPr>
        </p:nvSpPr>
        <p:spPr>
          <a:xfrm>
            <a:off x="8216805" y="1587"/>
            <a:ext cx="726376" cy="303212"/>
          </a:xfrm>
          <a:prstGeom prst="rect">
            <a:avLst/>
          </a:prstGeom>
        </p:spPr>
        <p:txBody>
          <a:bodyPr vert="horz" anchor="b"/>
          <a:lstStyle>
            <a:lvl1pPr algn="r"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Сравнение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8483519" y="14288"/>
            <a:ext cx="402981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67B618A-12D4-467B-BFF8-02F1D7CD1DD7}" type="slidenum">
              <a:rPr lang="ru-RU" smtClean="0">
                <a:solidFill>
                  <a:srgbClr val="EDEDE3"/>
                </a:solidFill>
                <a:latin typeface="Trebuchet MS" panose="020B0603020202020204" pitchFamily="34" charset="0"/>
              </a:rPr>
              <a:pPr algn="ctr" eaLnBrk="1" hangingPunct="1">
                <a:defRPr/>
              </a:pPr>
              <a:t>‹#›</a:t>
            </a:fld>
            <a:endParaRPr lang="ru-RU" dirty="0">
              <a:solidFill>
                <a:srgbClr val="EDEDE3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-1589"/>
            <a:ext cx="343275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1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0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" y="15290"/>
            <a:ext cx="31212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58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8173915" y="1588"/>
            <a:ext cx="762000" cy="366712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1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5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1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28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D74A8F75-9877-4763-9403-18A19F4FCC63}" type="datetime8">
              <a:rPr lang="ru-RU" b="1" smtClean="0">
                <a:solidFill>
                  <a:schemeClr val="tx1"/>
                </a:solidFill>
                <a:latin typeface="Trebuchet MS" panose="020B0603020202020204" pitchFamily="34" charset="0"/>
              </a:rPr>
              <a:t>27.07.2018 8:55</a:t>
            </a:fld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62068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276872"/>
            <a:ext cx="8349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77A3E"/>
                </a:solidFill>
              </a:rPr>
              <a:t>Новации бюджетного законодательства на 2018 – 2020 годы</a:t>
            </a:r>
            <a:endParaRPr lang="ru-RU" sz="36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6709" y="4437112"/>
            <a:ext cx="82036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77A3E"/>
                </a:solidFill>
              </a:rPr>
              <a:t>Заместитель директора Департамента правового регулирования бюджетных отношений</a:t>
            </a:r>
            <a:endParaRPr lang="ru-RU" sz="1400" b="1" i="1" dirty="0">
              <a:solidFill>
                <a:srgbClr val="077A3E"/>
              </a:solidFill>
            </a:endParaRPr>
          </a:p>
          <a:p>
            <a:pPr algn="ctr"/>
            <a:r>
              <a:rPr lang="ru-RU" sz="2800" b="1" dirty="0">
                <a:solidFill>
                  <a:srgbClr val="077A3E"/>
                </a:solidFill>
              </a:rPr>
              <a:t>М.М. Шамьюнов</a:t>
            </a:r>
          </a:p>
        </p:txBody>
      </p:sp>
    </p:spTree>
    <p:extLst>
      <p:ext uri="{BB962C8B-B14F-4D97-AF65-F5344CB8AC3E}">
        <p14:creationId xmlns:p14="http://schemas.microsoft.com/office/powerpoint/2010/main" val="264910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433200"/>
            <a:ext cx="9144000" cy="3735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sz="2400" b="1" dirty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Условия эффективной реализации национальных проектов  </a:t>
            </a:r>
            <a:endParaRPr lang="ru-RU" sz="2000" b="1" i="1" dirty="0">
              <a:solidFill>
                <a:srgbClr val="00602B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92" y="1370843"/>
            <a:ext cx="8949521" cy="451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50" b="1" i="1" spc="-20" dirty="0">
                <a:latin typeface="Trebuchet MS" panose="020B0603020202020204" pitchFamily="34" charset="0"/>
              </a:rPr>
              <a:t>Определение перечня федеральных проектов </a:t>
            </a:r>
            <a:r>
              <a:rPr lang="ru-RU" sz="1750" spc="-20" dirty="0">
                <a:latin typeface="Trebuchet MS" panose="020B0603020202020204" pitchFamily="34" charset="0"/>
              </a:rPr>
              <a:t>по каждому национальному проекту и </a:t>
            </a:r>
            <a:r>
              <a:rPr lang="ru-RU" sz="1750" b="1" i="1" spc="-20" dirty="0">
                <a:latin typeface="Trebuchet MS" panose="020B0603020202020204" pitchFamily="34" charset="0"/>
              </a:rPr>
              <a:t> места каждого федерального проекта в структуре госпрограмм</a:t>
            </a:r>
            <a:r>
              <a:rPr lang="ru-RU" sz="1750" spc="-20" dirty="0">
                <a:latin typeface="Trebuchet MS" panose="020B0603020202020204" pitchFamily="34" charset="0"/>
              </a:rPr>
              <a:t>.</a:t>
            </a:r>
            <a:r>
              <a:rPr lang="ru-RU" sz="1750" b="1" i="1" spc="-20" dirty="0">
                <a:latin typeface="Trebuchet MS" panose="020B0603020202020204" pitchFamily="34" charset="0"/>
              </a:rPr>
              <a:t> </a:t>
            </a: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750" b="1" i="1" spc="-20" dirty="0">
              <a:latin typeface="Trebuchet MS" panose="020B0603020202020204" pitchFamily="34" charset="0"/>
            </a:endParaRP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50" b="1" i="1" spc="-20" dirty="0">
                <a:latin typeface="Trebuchet MS" panose="020B0603020202020204" pitchFamily="34" charset="0"/>
              </a:rPr>
              <a:t>Декомпозиция показателей </a:t>
            </a:r>
            <a:r>
              <a:rPr lang="ru-RU" sz="1750" spc="-20" dirty="0">
                <a:latin typeface="Trebuchet MS" panose="020B0603020202020204" pitchFamily="34" charset="0"/>
              </a:rPr>
              <a:t>федеральных проектов</a:t>
            </a:r>
            <a:r>
              <a:rPr lang="ru-RU" sz="1750" b="1" i="1" spc="-20" dirty="0">
                <a:latin typeface="Trebuchet MS" panose="020B0603020202020204" pitchFamily="34" charset="0"/>
              </a:rPr>
              <a:t> по субъектам РФ.</a:t>
            </a: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750" b="1" i="1" spc="-20" dirty="0">
              <a:latin typeface="Trebuchet MS" panose="020B0603020202020204" pitchFamily="34" charset="0"/>
            </a:endParaRP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50" b="1" i="1" spc="-20" dirty="0">
                <a:latin typeface="Trebuchet MS" panose="020B0603020202020204" pitchFamily="34" charset="0"/>
              </a:rPr>
              <a:t>Формирование Методических указаний по разработке мероприятий госпрограмм субъектов РФ, </a:t>
            </a:r>
            <a:r>
              <a:rPr lang="ru-RU" sz="1750" spc="-20" dirty="0">
                <a:latin typeface="Trebuchet MS" panose="020B0603020202020204" pitchFamily="34" charset="0"/>
              </a:rPr>
              <a:t>направленных на достижение целевых показателей, результатов и мероприятий федеральных (национальных) проектов.</a:t>
            </a: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750" b="1" i="1" spc="-50" dirty="0">
              <a:latin typeface="Trebuchet MS" panose="020B0603020202020204" pitchFamily="34" charset="0"/>
            </a:endParaRP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50" b="1" i="1" spc="-50" dirty="0">
                <a:latin typeface="Trebuchet MS" panose="020B0603020202020204" pitchFamily="34" charset="0"/>
              </a:rPr>
              <a:t>Доведение </a:t>
            </a:r>
            <a:r>
              <a:rPr lang="ru-RU" sz="1750" spc="-50" dirty="0">
                <a:latin typeface="Trebuchet MS" panose="020B0603020202020204" pitchFamily="34" charset="0"/>
              </a:rPr>
              <a:t>профильными </a:t>
            </a:r>
            <a:r>
              <a:rPr lang="ru-RU" sz="1750" spc="-50" dirty="0" err="1">
                <a:latin typeface="Trebuchet MS" panose="020B0603020202020204" pitchFamily="34" charset="0"/>
              </a:rPr>
              <a:t>ФОИВами</a:t>
            </a:r>
            <a:r>
              <a:rPr lang="ru-RU" sz="1750" spc="-50" dirty="0">
                <a:latin typeface="Trebuchet MS" panose="020B0603020202020204" pitchFamily="34" charset="0"/>
              </a:rPr>
              <a:t> </a:t>
            </a:r>
            <a:r>
              <a:rPr lang="ru-RU" sz="1750" b="1" i="1" spc="-50" dirty="0">
                <a:latin typeface="Trebuchet MS" panose="020B0603020202020204" pitchFamily="34" charset="0"/>
              </a:rPr>
              <a:t>требований </a:t>
            </a:r>
            <a:r>
              <a:rPr lang="ru-RU" sz="1750" spc="-50" dirty="0">
                <a:latin typeface="Trebuchet MS" panose="020B0603020202020204" pitchFamily="34" charset="0"/>
              </a:rPr>
              <a:t>к мероприятиям госпрограмм субъектов РФ и к графикам их реализации с учетом специфики отраслевых федеральных проектов</a:t>
            </a:r>
            <a:r>
              <a:rPr lang="ru-RU" sz="1400" i="1" spc="-50" dirty="0">
                <a:latin typeface="Trebuchet MS" panose="020B0603020202020204" pitchFamily="34" charset="0"/>
              </a:rPr>
              <a:t>.</a:t>
            </a: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endParaRPr lang="ru-RU" sz="1750" b="1" i="1" spc="-20" dirty="0">
              <a:latin typeface="Trebuchet MS" panose="020B0603020202020204" pitchFamily="34" charset="0"/>
            </a:endParaRPr>
          </a:p>
          <a:p>
            <a:pPr marL="266700" indent="-266700" algn="just" fontAlgn="b">
              <a:lnSpc>
                <a:spcPct val="9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50" b="1" i="1" spc="-20" dirty="0">
                <a:latin typeface="Trebuchet MS" panose="020B0603020202020204" pitchFamily="34" charset="0"/>
              </a:rPr>
              <a:t>Разработка</a:t>
            </a:r>
            <a:r>
              <a:rPr lang="ru-RU" sz="1600" b="1" i="1" spc="-20" dirty="0">
                <a:latin typeface="Trebuchet MS" panose="020B0603020202020204" pitchFamily="34" charset="0"/>
              </a:rPr>
              <a:t>  Минфином России </a:t>
            </a:r>
            <a:r>
              <a:rPr lang="ru-RU" sz="1750" b="1" i="1" spc="-20" dirty="0">
                <a:latin typeface="Trebuchet MS" panose="020B0603020202020204" pitchFamily="34" charset="0"/>
              </a:rPr>
              <a:t>форм типовых соглашений </a:t>
            </a:r>
            <a:r>
              <a:rPr lang="ru-RU" sz="1750" spc="-20" dirty="0">
                <a:latin typeface="Trebuchet MS" panose="020B0603020202020204" pitchFamily="34" charset="0"/>
              </a:rPr>
              <a:t>с субъектами РФ</a:t>
            </a:r>
            <a:r>
              <a:rPr lang="ru-RU" sz="1400" spc="-20" dirty="0">
                <a:latin typeface="Trebuchet MS" panose="020B0603020202020204" pitchFamily="34" charset="0"/>
              </a:rPr>
              <a:t>.</a:t>
            </a:r>
            <a:endParaRPr lang="ru-RU" sz="1400" i="1" spc="-50" dirty="0">
              <a:latin typeface="Trebuchet MS" panose="020B060302020202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10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8969" y="297695"/>
            <a:ext cx="8731227" cy="6960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ru-RU" sz="1400" b="1" dirty="0">
                <a:solidFill>
                  <a:srgbClr val="00602B"/>
                </a:solidFill>
                <a:latin typeface="Trebuchet MS" panose="020B0603020202020204" pitchFamily="34" charset="0"/>
              </a:rPr>
              <a:t>Типовая форма Соглашения по осуществлению контроля за реализацией мероприятий государственной программы субъекта РФ, направленных на достижение целевых показателей федерального проекта, и предоставлении финансовой помощи из федерального бюджета бюджету субъекта РФ на их реализацию </a:t>
            </a:r>
          </a:p>
          <a:p>
            <a:pPr lvl="0" defTabSz="914400">
              <a:spcBef>
                <a:spcPts val="0"/>
              </a:spcBef>
            </a:pPr>
            <a:r>
              <a:rPr lang="ru-RU" sz="1100" b="1" dirty="0">
                <a:solidFill>
                  <a:srgbClr val="00602B"/>
                </a:solidFill>
                <a:latin typeface="Trebuchet MS" panose="020B0603020202020204" pitchFamily="34" charset="0"/>
              </a:rPr>
              <a:t>(заключаемые между ФОИВ и Высшим ОИВ субъекта РФ)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535"/>
              </p:ext>
            </p:extLst>
          </p:nvPr>
        </p:nvGraphicFramePr>
        <p:xfrm>
          <a:off x="57962" y="1412240"/>
          <a:ext cx="8770393" cy="544576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877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3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</a:rPr>
                        <a:t>Структура соглашения и ключевые положения</a:t>
                      </a:r>
                    </a:p>
                  </a:txBody>
                  <a:tcPr marL="58615" marR="58615" marT="63500" marB="635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401">
                <a:tc>
                  <a:txBody>
                    <a:bodyPr/>
                    <a:lstStyle/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Предмет соглашения </a:t>
                      </a:r>
                    </a:p>
                    <a:p>
                      <a:pPr marL="0" marR="0" lvl="0" indent="1746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Осуществление контроля и мониторинга реализации мероприятий государственной программы субъекта РФ, направленных на достижение целевых показателей федерального проекта, а также предоставление межбюджетного трансферта из федерального бюджета бюджету субъекта РФ на реализацию мероприятий.</a:t>
                      </a:r>
                    </a:p>
                    <a:p>
                      <a:pPr marL="0" marR="0" lvl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Утвердить ц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елевые показатели госпрограммы субъекта РФ и их значения, а также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перечень мероприятий указанной программы,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соответствующих целям и иным показателям федерального проекта.</a:t>
                      </a:r>
                    </a:p>
                    <a:p>
                      <a:pPr marL="0" marR="0" lvl="0" indent="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Определить контрольные события (контрольные точки) мероприятий  указанной программы и график реализации.</a:t>
                      </a: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Обязательства сторон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Обязательства субъекта РФ: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согласовывать мероприятия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(их изменения)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госпрограммы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субъекта РФ, направленных на достижение целевых показателей федерального проекта,  с ФОИВ;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обеспечить реализацию контрольных событий (контрольных точек) и мероприятий госпрограммы субъекта РФ в соответствии с графиком их реализации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представить отчетность о  достижении целевых показателей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выполнении мероприятий госпрограммы субъекта РФ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Установление персональной ответственности должностных лиц ОИВ субъекта РФ за достижение целевых показателей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мероприятий госпрограммы субъекта РФ 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Обязательства ФОИВ по обеспечению </a:t>
                      </a: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постоянного мониторинга за соблюдением выполнения графика мероприятий и содействию в принятии мер по их достижению в случает отклонения от контрольных показателей.</a:t>
                      </a: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88">
                <a:tc>
                  <a:txBody>
                    <a:bodyPr/>
                    <a:lstStyle/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Порядок оказания финансовой помощи </a:t>
                      </a: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(см. отдельные слайды)</a:t>
                      </a: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Правила и сроки представления отчетности</a:t>
                      </a: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88">
                <a:tc>
                  <a:txBody>
                    <a:bodyPr/>
                    <a:lstStyle/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Иные условия</a:t>
                      </a: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988">
                <a:tc>
                  <a:txBody>
                    <a:bodyPr/>
                    <a:lstStyle/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Заключительные положения </a:t>
                      </a: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11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6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01572"/>
              </p:ext>
            </p:extLst>
          </p:nvPr>
        </p:nvGraphicFramePr>
        <p:xfrm>
          <a:off x="279822" y="515953"/>
          <a:ext cx="8579893" cy="5150612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857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spcAft>
                          <a:spcPts val="40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</a:rPr>
                        <a:t>Содержание</a:t>
                      </a:r>
                      <a:r>
                        <a:rPr lang="ru-RU" sz="1800" b="1" i="0" baseline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</a:rPr>
                        <a:t> раздела 3 о порядке оказания финансовой помощи (1)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</a:endParaRPr>
                    </a:p>
                  </a:txBody>
                  <a:tcPr marL="58615" marR="58615" marT="63500" marB="635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594">
                <a:tc>
                  <a:txBody>
                    <a:bodyPr/>
                    <a:lstStyle/>
                    <a:p>
                      <a:pPr marL="0" marR="0" lvl="0" indent="1758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случае предоставления из федерального бюджета бюджету субъекта РФ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раздел 3  включаются следующие положения:</a:t>
                      </a:r>
                    </a:p>
                    <a:p>
                      <a:pPr marL="0" marR="0" lvl="0" indent="1758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3.1 Финансовое обеспечение расходного обязательства (расходных обязательств) субъекта РФ, в целях софинансирования которых предоставляется субсидия.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3.2. Размер субсидии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пределяется исходя из оценки расходного обязательства субъекта РФ с учетом  уровня софинансирования.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3.3. Перечисление субсидии осуществляется под "фактическую потребность".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3.4. Уровень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 софинансирования 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онтролируется Федеральным казначейством при осуществлении кассовых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расходов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софинансируемых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счет субсидии по каждому мероприятию (расходному обязательству).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3.5. В случае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нарушения условий предоставления субсидии применяются меры бюджетной ответственности.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12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4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85598"/>
              </p:ext>
            </p:extLst>
          </p:nvPr>
        </p:nvGraphicFramePr>
        <p:xfrm>
          <a:off x="210762" y="540892"/>
          <a:ext cx="8579893" cy="5699252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857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5000"/>
                        </a:lnSpc>
                        <a:spcAft>
                          <a:spcPts val="400"/>
                        </a:spcAft>
                        <a:buNone/>
                        <a:tabLst>
                          <a:tab pos="182563" algn="l"/>
                        </a:tabLs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</a:rPr>
                        <a:t>Содержание</a:t>
                      </a:r>
                      <a:r>
                        <a:rPr lang="ru-RU" sz="1800" b="1" i="0" baseline="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Arial"/>
                        </a:rPr>
                        <a:t> раздела 3 о порядке оказания финансовой помощи (2)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Arial"/>
                      </a:endParaRPr>
                    </a:p>
                  </a:txBody>
                  <a:tcPr marL="58615" marR="58615" marT="63500" marB="635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3594">
                <a:tc>
                  <a:txBody>
                    <a:bodyPr/>
                    <a:lstStyle/>
                    <a:p>
                      <a:pPr marL="0" marR="0" lvl="0" indent="1758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случае предоставления из федерального бюджета бюджету субъекта РФ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иного межбюджетного трансферта (гранта)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раздел 3  включаются следующие положения.</a:t>
                      </a:r>
                    </a:p>
                    <a:p>
                      <a:pPr marL="0" marR="0" lvl="0" indent="1758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7589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3.1. 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Финансовое обеспечение в целях 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достижения значений целевых показателей и реализаций мероприятий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государственной программы субъекта РФ, направленных на достижение целевых показателей федерального проекта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3.2. Размер иного межбюджетного трансферта (гранта) может о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пределяться в абсолютной сумме или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 в ином порядке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. 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3.3. Перечисление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иного межбюджетного трансферта (гранта)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осуществляется при достижении контрольной точки (контрольного события) п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о графику реализации </a:t>
                      </a:r>
                      <a:r>
                        <a:rPr lang="ru-RU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мероприятий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государственной программы субъекта РФ, направленных на достижение целевых показателей федерального проекта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, установленному соглашением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.</a:t>
                      </a: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/>
                          <a:cs typeface="+mn-cs"/>
                        </a:rPr>
                        <a:t>3.4. </a:t>
                      </a:r>
                      <a:r>
                        <a:rPr lang="ru-RU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</a:t>
                      </a:r>
                      <a:r>
                        <a:rPr lang="ru-RU" sz="18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нарушения условий предоставления применяются меры бюджетной ответственности.</a:t>
                      </a:r>
                      <a:endParaRPr lang="ru-RU" sz="18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809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+mn-cs"/>
                      </a:endParaRPr>
                    </a:p>
                  </a:txBody>
                  <a:tcPr marL="58615" marR="58615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13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57" y="2492896"/>
            <a:ext cx="82036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sz="4400" dirty="0"/>
              <a:t>Работа над новой редакцией Бюджетного кодекса</a:t>
            </a: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14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14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8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332661"/>
            <a:ext cx="9143999" cy="461499"/>
          </a:xfrm>
          <a:prstGeom prst="rect">
            <a:avLst/>
          </a:prstGeom>
          <a:noFill/>
          <a:extLst/>
        </p:spPr>
        <p:txBody>
          <a:bodyPr wrap="square" lIns="91275" tIns="45638" rIns="91275" bIns="45638" rtlCol="0">
            <a:spAutoFit/>
          </a:bodyPr>
          <a:lstStyle/>
          <a:p>
            <a:pPr algn="ctr"/>
            <a:r>
              <a:rPr lang="ru-RU" sz="2400" b="1" dirty="0">
                <a:cs typeface="Arial" panose="020B0604020202020204" pitchFamily="34" charset="0"/>
              </a:rPr>
              <a:t>Новая редакция Бюджетного кодекса (НРБК) </a:t>
            </a: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138989" y="10"/>
            <a:ext cx="825500" cy="339328"/>
          </a:xfrm>
          <a:prstGeom prst="rect">
            <a:avLst/>
          </a:prstGeom>
        </p:spPr>
        <p:txBody>
          <a:bodyPr lIns="91275" tIns="45638" rIns="91275" bIns="45638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15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5" y="1052746"/>
            <a:ext cx="3384376" cy="540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275" tIns="45638" rIns="91275" bIns="456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Основания: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повышения эффективности управления общественными финансами на период до 2018 года (распоряжение Правитель-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РФ от 30.12.2013 № 2593-р)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Госпрограмма РФ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Управле-ние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государственными финансами и регулирование финансовых рынков" (постановление Правитель-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РФ от 15.04.2014 № 320)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Концепция реформирования системы бюджетных платежей на период до 2017 года (приказ Минфина России от 29.08.2013 № 227)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92128" y="1076648"/>
            <a:ext cx="5256584" cy="540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275" tIns="45638" rIns="91275" bIns="45638">
            <a:no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консолидировать в единую систему все принятые и разработанные (рассматриваемые) изменения в Кодекс с целью принятия: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4176766"/>
              </p:ext>
            </p:extLst>
          </p:nvPr>
        </p:nvGraphicFramePr>
        <p:xfrm>
          <a:off x="3707904" y="2132866"/>
          <a:ext cx="511256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98008" y="5409820"/>
            <a:ext cx="2844824" cy="923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275" tIns="45638" rIns="91275" bIns="45638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БАЗОВОГО ЗАКОНОДАТЕЛЬНОГО АКТА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724128" y="4677220"/>
            <a:ext cx="1080120" cy="56798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275" tIns="45638" rIns="91275" bIns="45638"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15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27263"/>
              </p:ext>
            </p:extLst>
          </p:nvPr>
        </p:nvGraphicFramePr>
        <p:xfrm>
          <a:off x="251520" y="1060728"/>
          <a:ext cx="8660816" cy="6400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lvl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Проекты федеральных законов,</a:t>
                      </a: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разработанные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в целях формирования НРБК, которые до 1 июля необходимо внести в ГосДуму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07818"/>
              </p:ext>
            </p:extLst>
          </p:nvPr>
        </p:nvGraphicFramePr>
        <p:xfrm>
          <a:off x="191386" y="388349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Проекты федеральных законов,</a:t>
                      </a:r>
                      <a:r>
                        <a:rPr lang="ru-RU" sz="20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разработанные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целях формирования НРБК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79183"/>
              </p:ext>
            </p:extLst>
          </p:nvPr>
        </p:nvGraphicFramePr>
        <p:xfrm>
          <a:off x="179512" y="1844824"/>
          <a:ext cx="8568952" cy="4771326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98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В части исполнения судебных актов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 142-ФЗ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98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В части государственного (муниципального) финансового контроля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 в ГосДуму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(№ 493988-7)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98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В части совершенствования распределения и администрирования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доходов бюджетов бюджетной системы РФ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 в ГосДуму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(№ 499593-7)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89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8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части казначейского обслуживания и системы казначейских платежей</a:t>
                      </a:r>
                      <a:endParaRPr lang="ru-RU" sz="1800" b="1" i="1" u="sng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 в Правительство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988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В части межбюджетных трансфертов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 в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Правительство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5557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В части государственных (муниципальных) заимствований, управления государственным (муниципальным) долгом и государственными финансовыми активами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8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 в Правительство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16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4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43832"/>
              </p:ext>
            </p:extLst>
          </p:nvPr>
        </p:nvGraphicFramePr>
        <p:xfrm>
          <a:off x="0" y="326937"/>
          <a:ext cx="9143999" cy="640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36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Новации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законопроекта № 499593-7 в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 совершенствования распределения и администрирования доходов бюджетов бюджетной системы РФ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1"/>
          <p:cNvSpPr txBox="1">
            <a:spLocks/>
          </p:cNvSpPr>
          <p:nvPr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532440" y="6362619"/>
            <a:ext cx="663839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17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234" y="1049745"/>
            <a:ext cx="898274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rabicParenR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перераспределение в пользу федерального бюджета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доходов от штрафов, налагаемых на особо охраняемых природных территориях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федерального значения, а также средств, уплачиваемых в целях возмещения причиненного на таких территориях вреда окружающей среде;</a:t>
            </a:r>
          </a:p>
          <a:p>
            <a:pPr marL="342900" indent="-342900">
              <a:spcBef>
                <a:spcPts val="1200"/>
              </a:spcBef>
              <a:buFontTx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централизация доходов от отдельных штрафов будет компенсирована передачей федеральных нормативов от 5%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платы за негативное воздействие на окружающую среду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50%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акциза на спирт этиловый из непищевого сырья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также зачислением в бюджеты субъектов РФ и местные бюджеты всех штрафов, налагаемых мировыми судьями, штрафов, выявленных должностными лицами органов муниципального контроля;</a:t>
            </a:r>
          </a:p>
          <a:p>
            <a:pPr marL="342900" indent="-342900">
              <a:spcBef>
                <a:spcPts val="1200"/>
              </a:spcBef>
              <a:buFontTx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уточнение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принципа распределения административных штрафов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 избежание разночтений, неоднозначного толкования и сложности в практическом применении положений статьи 46 БК РФ.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Данные изменения позволят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0363" indent="-1841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однозначно определить, в какой бюджет должны поступать штрафы;</a:t>
            </a:r>
          </a:p>
          <a:p>
            <a:pPr marL="360363" indent="-1841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урегулировать вопросы зачисления в доходы бюджетов штрафов, неустоек, пени по договорам гражданско-правового характера;</a:t>
            </a:r>
          </a:p>
          <a:p>
            <a:pPr marL="360363" indent="-1841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снизить нагрузку на ФОИВ, должностные лица которых налагают административные штрафы;</a:t>
            </a:r>
          </a:p>
          <a:p>
            <a:pPr marL="360363" indent="-1841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повысить заинтересованность муниципальных органов в выявлении административных правонарушений;</a:t>
            </a:r>
          </a:p>
          <a:p>
            <a:pPr marL="360363" indent="-1841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повысить точность прогнозирования доходов местных бюджетов от административных штрафов.</a:t>
            </a:r>
          </a:p>
        </p:txBody>
      </p:sp>
    </p:spTree>
    <p:extLst>
      <p:ext uri="{BB962C8B-B14F-4D97-AF65-F5344CB8AC3E}">
        <p14:creationId xmlns:p14="http://schemas.microsoft.com/office/powerpoint/2010/main" val="166823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78"/>
              </p:ext>
            </p:extLst>
          </p:nvPr>
        </p:nvGraphicFramePr>
        <p:xfrm>
          <a:off x="299729" y="332656"/>
          <a:ext cx="8660816" cy="4320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Новации законопроекта в части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межбюджетных трансфертов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3673" y="135926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223" y="764704"/>
            <a:ext cx="8923273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buFont typeface="+mj-lt"/>
              <a:buAutoNum type="arabicParenR"/>
              <a:tabLst>
                <a:tab pos="35401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форм межбюджетных трансфертов:</a:t>
            </a:r>
          </a:p>
          <a:p>
            <a:pPr marL="363538" lvl="1" indent="-363538" algn="just">
              <a:buFont typeface="Wingdings" panose="05000000000000000000" pitchFamily="2" charset="2"/>
              <a:buChar char="§"/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дотации на обеспечение сбалансированности бюджетов субъектов РФ</a:t>
            </a:r>
          </a:p>
          <a:p>
            <a:pPr marL="363538" lvl="1" indent="-363538" algn="just">
              <a:buFont typeface="Wingdings" panose="05000000000000000000" pitchFamily="2" charset="2"/>
              <a:buChar char="§"/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"горизонтальных" межбюджетных субсидий</a:t>
            </a:r>
          </a:p>
          <a:p>
            <a:pPr marL="363538" lvl="1" indent="-363538" algn="just">
              <a:buFont typeface="Wingdings" panose="05000000000000000000" pitchFamily="2" charset="2"/>
              <a:buChar char="§"/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законодательное регулирование единой субвенции</a:t>
            </a:r>
          </a:p>
          <a:p>
            <a:pPr marL="363538" lvl="0" indent="-363538" algn="just">
              <a:spcBef>
                <a:spcPts val="600"/>
              </a:spcBef>
              <a:buFont typeface="+mj-lt"/>
              <a:buAutoNum type="arabicParenR"/>
              <a:tabLst>
                <a:tab pos="35401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сфере межбюджетного регулирования:</a:t>
            </a:r>
          </a:p>
          <a:p>
            <a:pPr marL="363538" lvl="1" indent="-363538" algn="just">
              <a:buFont typeface="Wingdings" panose="05000000000000000000" pitchFamily="2" charset="2"/>
              <a:buChar char="§"/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предоставлении межбюджетных трансфертов - дополнительные условия, ограничивающие предельные значения объема заимствований субъекта РФ, муниципальных заимствований</a:t>
            </a:r>
          </a:p>
          <a:p>
            <a:pPr marL="363538" lvl="1" indent="-363538" algn="just">
              <a:buFont typeface="Wingdings" panose="05000000000000000000" pitchFamily="2" charset="2"/>
              <a:buChar char="§"/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обязательность включения в федеральный бюджет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компенсаций снижения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доходов бюджетов субъектов РФ (местных бюджетов),  вызванного  принятием федеральных законов</a:t>
            </a:r>
          </a:p>
          <a:p>
            <a:pPr marL="363538" indent="-363538" algn="just">
              <a:spcBef>
                <a:spcPts val="300"/>
              </a:spcBef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3) Уточнение  положений, регламентирующих формы, порядки  и   условия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межбюджетных трансфертов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и местном уровнях </a:t>
            </a:r>
          </a:p>
          <a:p>
            <a:pPr marL="363538" indent="-363538" algn="just">
              <a:spcBef>
                <a:spcPts val="300"/>
              </a:spcBef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4) 	Уточнение подходов, связанных с ограничениями по организации  бюджетного процесса на муниципальном уровне, контролем за их исполнением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применением мер к нарушающим такие ограничения</a:t>
            </a:r>
          </a:p>
          <a:p>
            <a:pPr marL="363538" indent="-363538" algn="just">
              <a:spcBef>
                <a:spcPts val="300"/>
              </a:spcBef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отдельных неналоговых доходов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 федеральным, региональным и местными  бюджетами (в т.ч.  зачисление 5% федеральной доли от платы за негативное воздействие на окружающую среду в местные бюджеты)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 algn="just">
              <a:spcBef>
                <a:spcPts val="300"/>
              </a:spcBef>
              <a:tabLst>
                <a:tab pos="354013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6) 	Сокращение предельного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размера дефицита бюджетов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субъектов РФ с 15% до 10% налоговых и неналоговых доходов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18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DA94D5D6-EED9-8D45-8D54-722177BF107E}"/>
                  </a:ext>
                </a:extLst>
              </p14:cNvPr>
              <p14:cNvContentPartPr/>
              <p14:nvPr/>
            </p14:nvContentPartPr>
            <p14:xfrm>
              <a:off x="6939211" y="6154724"/>
              <a:ext cx="1969920" cy="331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DA94D5D6-EED9-8D45-8D54-722177BF10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85571" y="6046724"/>
                <a:ext cx="2077560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71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673" y="135926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3650" y="1196752"/>
            <a:ext cx="8784977" cy="5245182"/>
          </a:xfrm>
          <a:prstGeom prst="rect">
            <a:avLst/>
          </a:prstGeom>
          <a:noFill/>
          <a:ln>
            <a:noFill/>
          </a:ln>
          <a:effectLst/>
        </p:spPr>
        <p:txBody>
          <a:bodyPr anchor="t">
            <a:no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00602B"/>
                </a:solidFill>
                <a:latin typeface="Trebuchet MS" panose="020B0603020202020204" pitchFamily="34" charset="0"/>
              </a:defRPr>
            </a:lvl1pPr>
          </a:lstStyle>
          <a:p>
            <a:pPr marL="342900" lvl="0" indent="-342900" algn="just">
              <a:buFont typeface="+mj-lt"/>
              <a:buAutoNum type="arabicParenR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(муниципальный) долг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подход к классификации госдолга на внешний и внутренний для всех ППО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определение реструктуризации госдолга, основанное на толковании в международной практике</a:t>
            </a:r>
          </a:p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Эмиссия и обращение государственных (муниципальных) ценных бумаг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глава, положения которой перенесены из Федерального закона от 29 июля 1998 г. № 136-ФЗ "Об особенностях эмиссии и обращения государственных и муниципальных ценных бумаг" с учетом доработки</a:t>
            </a:r>
          </a:p>
          <a:p>
            <a:pPr lvl="0" algn="l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 Государственные (муниципальные) гарантии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единых подходов к порядку и условиям оказания государственной гарантийной поддержки для всех ППО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состава информации, включаемой в программы государственных и муниципальных гарантий</a:t>
            </a:r>
          </a:p>
          <a:p>
            <a:pPr algn="l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 Денежные обязательства перед РФ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определения "денежные обязательства перед ППО", закрепление единых подходов к урегулированию задолженности по ним</a:t>
            </a:r>
          </a:p>
          <a:p>
            <a:pPr algn="l">
              <a:spcBef>
                <a:spcPts val="600"/>
              </a:spcBef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 Внешние долговые требования Российской Федерации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понятие "государственный кредит на цели официальной помощи развитию" для оказания содействия  развитию иностранных государств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исключается возможность предоставления государственных кредитов иностранным </a:t>
            </a:r>
            <a:r>
              <a:rPr lang="ru-RU" sz="1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юрлицам</a:t>
            </a:r>
            <a:endParaRPr lang="ru-RU" sz="16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16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66700" algn="l"/>
              </a:tabLst>
            </a:pPr>
            <a:endParaRPr lang="ru-RU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260648"/>
            <a:ext cx="8483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6.1.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Новации законопроекта в части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государственных (муниципальных) заимствований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управления государственным (муниципальным) долгом и государственными финансовыми активами Российской Федерации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19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/>
          <p:nvPr/>
        </p:nvSpPr>
        <p:spPr>
          <a:xfrm>
            <a:off x="0" y="764704"/>
            <a:ext cx="9144000" cy="1053969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pPr indent="444500" algn="just">
              <a:lnSpc>
                <a:spcPts val="2500"/>
              </a:lnSpc>
            </a:pPr>
            <a:r>
              <a:rPr lang="ru-RU" dirty="0"/>
              <a:t>С 1 октября 2018 года будет </a:t>
            </a:r>
            <a:r>
              <a:rPr lang="ru-RU" b="1" dirty="0"/>
              <a:t>оптимизирован состав бумажных материалов</a:t>
            </a:r>
            <a:r>
              <a:rPr lang="ru-RU" dirty="0"/>
              <a:t>, представляемых одновременно с проектом федерального закона о федеральном бюджете </a:t>
            </a:r>
            <a:r>
              <a:rPr lang="ru-RU" sz="2000" b="1" dirty="0">
                <a:solidFill>
                  <a:schemeClr val="accent6"/>
                </a:solidFill>
              </a:rPr>
              <a:t>(можно по аналогии применять на </a:t>
            </a:r>
            <a:r>
              <a:rPr lang="ru-RU" sz="2000" b="1" dirty="0" err="1">
                <a:solidFill>
                  <a:schemeClr val="accent6"/>
                </a:solidFill>
              </a:rPr>
              <a:t>субфедеральном</a:t>
            </a:r>
            <a:r>
              <a:rPr lang="ru-RU" sz="2000" b="1" dirty="0">
                <a:solidFill>
                  <a:schemeClr val="accent6"/>
                </a:solidFill>
              </a:rPr>
              <a:t> уровне)</a:t>
            </a:r>
            <a:r>
              <a:rPr lang="ru-RU" sz="2000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0384389"/>
              </p:ext>
            </p:extLst>
          </p:nvPr>
        </p:nvGraphicFramePr>
        <p:xfrm>
          <a:off x="251520" y="2132856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28922" y="303039"/>
            <a:ext cx="6014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Федеральный закон от 30.09.2017 N 285-ФЗ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44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35310"/>
              </p:ext>
            </p:extLst>
          </p:nvPr>
        </p:nvGraphicFramePr>
        <p:xfrm>
          <a:off x="260181" y="260648"/>
          <a:ext cx="8692627" cy="640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9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algn="ctr" defTabSz="914400" rtl="0" eaLnBrk="0" latinLnBrk="0" hangingPunct="0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6.2.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показателей долговой устойчивости  и классификация заемщиков по группам долговой устойчивости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44759"/>
              </p:ext>
            </p:extLst>
          </p:nvPr>
        </p:nvGraphicFramePr>
        <p:xfrm>
          <a:off x="237068" y="836712"/>
          <a:ext cx="8760832" cy="2537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5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69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83127" marR="83127" marT="40341" marB="403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ru-RU" sz="12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(высокая долговая устойчивость)</a:t>
                      </a:r>
                      <a:endParaRPr lang="ru-RU" sz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(средняя долговая устойчивость)</a:t>
                      </a:r>
                      <a:endParaRPr lang="ru-RU" sz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С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(низкая</a:t>
                      </a:r>
                      <a:r>
                        <a:rPr lang="ru-RU" sz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долговая устойчивость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2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Отношение долга к общему объему доходов бюджета 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50% </a:t>
                      </a: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25%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400" kern="1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высокодотац</a:t>
                      </a: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-х</a:t>
                      </a:r>
                      <a:endParaRPr lang="ru-RU" sz="1400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50-85% </a:t>
                      </a: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25-45% для </a:t>
                      </a:r>
                      <a:r>
                        <a:rPr lang="ru-RU" sz="1400" kern="120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высокодотац</a:t>
                      </a: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-х</a:t>
                      </a:r>
                      <a:endParaRPr lang="ru-RU" sz="1400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45%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м</a:t>
                      </a:r>
                      <a:endParaRPr lang="ru-RU" sz="1400" kern="12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7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Годовая сумма платежей по погашению и обслуживанию долга к доходам бюджета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2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расходов на обслуживание долга в общем объеме расходов бюджета 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5%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US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2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ru-RU" sz="14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показателя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все, кто не в  А и С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2-х показателей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1"/>
          <p:cNvSpPr txBox="1">
            <a:spLocks/>
          </p:cNvSpPr>
          <p:nvPr/>
        </p:nvSpPr>
        <p:spPr>
          <a:xfrm>
            <a:off x="8388424" y="6381328"/>
            <a:ext cx="609476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20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09629"/>
              </p:ext>
            </p:extLst>
          </p:nvPr>
        </p:nvGraphicFramePr>
        <p:xfrm>
          <a:off x="35496" y="3356992"/>
          <a:ext cx="8818388" cy="3419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9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 ограничения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400" b="1" baseline="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сновных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направлений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долговой политики (ОНДП)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Представление проекта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ОНДП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финорган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3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программ заимствований и гарантий  с </a:t>
                      </a:r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финорганом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3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Предельный объем заимствований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ограничен суммой, направляемой на погашение долговых обязательств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1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имеют права устанавливать дополнительные расходные обязательства  и превышать нормативы по оплате труда</a:t>
                      </a:r>
                    </a:p>
                  </a:txBody>
                  <a:tcPr marL="83127" marR="83127" marT="40341" marB="4034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470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Подписание соглашений о мерах по повышению эффективности использования бюджетных средств и увеличению доходов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исполнения бюджета с открытием лицевых счетов в ФК</a:t>
                      </a:r>
                    </a:p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</a:t>
                      </a:r>
                      <a:r>
                        <a:rPr lang="ru-RU" sz="1400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финоргана</a:t>
                      </a: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проект бюджета и ежегодная проверка отчетов</a:t>
                      </a:r>
                    </a:p>
                  </a:txBody>
                  <a:tcPr marL="83127" marR="83127" marT="40341" marB="40341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плана восстановления платежеспособности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40341" marB="4034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20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76923"/>
              </p:ext>
            </p:extLst>
          </p:nvPr>
        </p:nvGraphicFramePr>
        <p:xfrm>
          <a:off x="299729" y="332656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Структура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новой редакции Бюджетного кодекса 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9508"/>
              </p:ext>
            </p:extLst>
          </p:nvPr>
        </p:nvGraphicFramePr>
        <p:xfrm>
          <a:off x="179512" y="764704"/>
          <a:ext cx="8712968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Общие положения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17. Осуществление бюджетных полномочий при введении временной финансовой администрации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1. Бюджетное законодательство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18. Информационное обеспечение бюджетного процесса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2. Полномочия органов государственной власти (ОМС) в сфере управления государственными (муниципальными) финансами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Планирование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3. Публичные обязательства публично-правового образования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19. Общие положения о составлении проектов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I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Доходы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20. Общие положения о внесении и рассмотрении проекта закона (решения) о бюджете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4. Общие положения о доходах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21. Внесение и рассмотрение проектов федеральных законов о федеральном бюджете …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5. Налоговые и неналоговые доходы федерального бюджета и бюджетов государственных социальных фондов РФ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22. Сводная бюджетная роспись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6. Налоговые и неналоговые доходы региональных бюджетов и бюджетов территориальных фондов ОМС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VII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Исполнение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7. Налоговые и неналоговые доходы местных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23. Общие положения об исполнении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I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Расходы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24.  Использование предоставленных из бюджета средств получателями средств из бюджета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8. Общие положения о расходах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25. Казначейское обслуживание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9. Межбюджетные трансферты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26. Единый казначейский счет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V. Сбалансированность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27. Бюджетные платежи и система казначейских платежей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10. Источники финансирования бюджетов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28. Исполнение судебных актов и решений налоговых органов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11. Государственные (муниципальные) заимствования и государственные (муниципальные) гарантии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VIII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Учет государственных (муниципальных) финансов, отчетность и бюджетная классификация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12. Эмиссия и обращение государственных (муниципальных) ценных бумаг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29. Основы учета государственных (муниципальных) финансов и отчетности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13. Государственный (муниципальный) долг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30. Бюджетная отчетность РФ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14. Внешние долговые требования РФ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31. Бюджетная классификация РФ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15. Фонд национального благосостояния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IX</a:t>
                      </a: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Государственный (муниципальный) бюджетный контроль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5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Раздел V. Участники бюджетного процесса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32. Общие положения о государственном (муниципальном) бюджетном контроле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4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Глава 16. Полномочия участников бюджетного процесса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Глава 33. Результаты государственного (муниципального) бюджетного контроля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54" marR="569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641268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13 глав (желтый фон) из 33 (40%) включены в отдельные законопроекты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21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16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42942"/>
              </p:ext>
            </p:extLst>
          </p:nvPr>
        </p:nvGraphicFramePr>
        <p:xfrm>
          <a:off x="172258" y="36846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 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категориально-понятийного</a:t>
                      </a: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аппарата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470" y="889164"/>
            <a:ext cx="86276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новых понятий:</a:t>
            </a:r>
          </a:p>
          <a:p>
            <a:pPr marL="0" lvl="1" algn="just"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 - средства, предоставляемые юридическим лицам за заслуги перед государством в области науки и техники, образования, культуры, искусства и средств массовой информации;</a:t>
            </a:r>
          </a:p>
          <a:p>
            <a:pPr marL="0" lvl="1" algn="just">
              <a:tabLst>
                <a:tab pos="712788" algn="l"/>
              </a:tabLs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лимит долгосрочных договорных обязательств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- объем прав в денежном выражении на принятие казенным учреждением долгосрочных договорных обязательств за пределами планового периода;</a:t>
            </a:r>
          </a:p>
          <a:p>
            <a:pPr marL="0" lvl="1" algn="just">
              <a:tabLst>
                <a:tab pos="712788" algn="l"/>
              </a:tabLs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лимит расходных обязательств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- общий объем лимитов бюджетных обязательств и лимитов долгосрочных договорных обязательств</a:t>
            </a:r>
          </a:p>
          <a:p>
            <a:pPr marL="0" lvl="1" algn="just">
              <a:tabLst>
                <a:tab pos="712788" algn="l"/>
              </a:tabLs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 отчисления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 - относительная величина, равная доле поступления, распределяемого в соответствующий бюджет, установленная настоящим Кодексом, или в случаях, предусмотренных настоящим Кодексом, законом (решением) о бюджете;</a:t>
            </a:r>
          </a:p>
          <a:p>
            <a:pPr marL="0" lvl="1" algn="just">
              <a:tabLst>
                <a:tab pos="712788" algn="l"/>
              </a:tabLs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Замена терминов: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"бюджет субъекта РФ" сокращенным понятием 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бюджет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"получатель бюджетных средств" на 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администратор расходов бюджета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"источники финансирования дефицита бюджета" на 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бюджета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  <a:tabLst>
                <a:tab pos="712788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"внебюджетные фонды" на "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фонды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22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1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90356"/>
              </p:ext>
            </p:extLst>
          </p:nvPr>
        </p:nvGraphicFramePr>
        <p:xfrm>
          <a:off x="250573" y="486992"/>
          <a:ext cx="8660816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lvl="0" algn="ctr"/>
                      <a:r>
                        <a:rPr lang="ru-RU" dirty="0">
                          <a:solidFill>
                            <a:srgbClr val="006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Принцип сбалансированности и устойчивости бюджета</a:t>
                      </a:r>
                      <a:endParaRPr lang="ru-RU" sz="1800" dirty="0">
                        <a:solidFill>
                          <a:srgbClr val="006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06115"/>
              </p:ext>
            </p:extLst>
          </p:nvPr>
        </p:nvGraphicFramePr>
        <p:xfrm>
          <a:off x="0" y="1196752"/>
          <a:ext cx="9144000" cy="540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23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1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04505"/>
              </p:ext>
            </p:extLst>
          </p:nvPr>
        </p:nvGraphicFramePr>
        <p:xfrm>
          <a:off x="250573" y="486992"/>
          <a:ext cx="8660816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00602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Принцип подотчетности и прозрачности (открытости)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782044"/>
              </p:ext>
            </p:extLst>
          </p:nvPr>
        </p:nvGraphicFramePr>
        <p:xfrm>
          <a:off x="465221" y="1023257"/>
          <a:ext cx="8229600" cy="539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24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Новая глава про 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нформационное обеспечение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бюджетного процесса</a:t>
            </a:r>
            <a:endParaRPr lang="ru-RU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47" y="1052736"/>
            <a:ext cx="87184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Вводятся требования к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информационным системам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сфере бюджетных правоотношений:</a:t>
            </a:r>
          </a:p>
          <a:p>
            <a:pPr indent="354013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обязательная фиксация операций в рамках бюджетных правоотношений в информационных системах организаций и ППО;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54013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закрепление за Минфином России полномочия по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установлению методологических, организационных и технологических принципов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работы информационных систем в сфере бюджетных правоотношений;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54013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обязательное применение во всех информационных системах в сфере бюджетных правоотношений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единых классификаторов, справочников, реестров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т.д.</a:t>
            </a:r>
          </a:p>
          <a:p>
            <a:pPr indent="354013"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4013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Зафиксирована необходимость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создания федеральной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информационной системы в сфере  управления государственными финансами </a:t>
            </a:r>
          </a:p>
          <a:p>
            <a:pPr indent="354013"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54013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Регламентируются основные направления информационного взаимодействия информационных систем в сфере управления государственными (муниципальными) финансами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25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7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502167"/>
              </p:ext>
            </p:extLst>
          </p:nvPr>
        </p:nvGraphicFramePr>
        <p:xfrm>
          <a:off x="243555" y="387240"/>
          <a:ext cx="8692627" cy="335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9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6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Методология публичных обязательств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48960"/>
              </p:ext>
            </p:extLst>
          </p:nvPr>
        </p:nvGraphicFramePr>
        <p:xfrm>
          <a:off x="251520" y="764704"/>
          <a:ext cx="8692627" cy="30652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69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2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публичные обязательства 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(обязательства публично-правового образования) – обязательство публично-правового образования предоставить средства из бюджета другому бюджету, субъекту международного права, юридическому или физическому  лицу по установленным Кодексом основаниям  (расходные и долговые)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бюджета 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денежные средства бюджета, предназначенные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исполнения расходных обязательств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расходные обязательства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публичные обязательства,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исключением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обязательств по погашению государственного (муниципального) долга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обязательства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публичные обязательства, подлежащие исполнению в соответствующем 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финансовом году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0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4045250"/>
              </p:ext>
            </p:extLst>
          </p:nvPr>
        </p:nvGraphicFramePr>
        <p:xfrm>
          <a:off x="12126" y="3684612"/>
          <a:ext cx="913187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648" y="4044652"/>
            <a:ext cx="2247900" cy="216726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648" y="5867980"/>
            <a:ext cx="85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26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55846"/>
              </p:ext>
            </p:extLst>
          </p:nvPr>
        </p:nvGraphicFramePr>
        <p:xfrm>
          <a:off x="243555" y="387240"/>
          <a:ext cx="8692627" cy="335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9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602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Виды публичных обязательств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7448422"/>
              </p:ext>
            </p:extLst>
          </p:nvPr>
        </p:nvGraphicFramePr>
        <p:xfrm>
          <a:off x="251520" y="764704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27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90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46995"/>
              </p:ext>
            </p:extLst>
          </p:nvPr>
        </p:nvGraphicFramePr>
        <p:xfrm>
          <a:off x="179512" y="40466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Отдельные новации в части </a:t>
                      </a: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составления бюджетов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68" y="908720"/>
            <a:ext cx="9039604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700" kern="0" dirty="0">
                <a:cs typeface="Arial" panose="020B0604020202020204" pitchFamily="34" charset="0"/>
              </a:rPr>
              <a:t>Основной структурой расходов бюджетов определяется "</a:t>
            </a:r>
            <a:r>
              <a:rPr lang="ru-RU" sz="1700" b="1" kern="0" dirty="0">
                <a:cs typeface="Arial" panose="020B0604020202020204" pitchFamily="34" charset="0"/>
              </a:rPr>
              <a:t>программная структура</a:t>
            </a:r>
            <a:r>
              <a:rPr lang="ru-RU" sz="1700" kern="0" dirty="0">
                <a:cs typeface="Arial" panose="020B0604020202020204" pitchFamily="34" charset="0"/>
              </a:rPr>
              <a:t>" расходов бюджета (см. отдельный слайд)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700" kern="0" dirty="0">
                <a:cs typeface="Arial" panose="020B0604020202020204" pitchFamily="34" charset="0"/>
              </a:rPr>
              <a:t>Приводятся к единообразию наименования единых </a:t>
            </a:r>
            <a:r>
              <a:rPr lang="ru-RU" sz="1700" dirty="0">
                <a:cs typeface="Arial" panose="020B0604020202020204" pitchFamily="34" charset="0"/>
              </a:rPr>
              <a:t>разделов и подразделов </a:t>
            </a:r>
            <a:r>
              <a:rPr lang="ru-RU" sz="1700" b="1" dirty="0">
                <a:cs typeface="Arial" panose="020B0604020202020204" pitchFamily="34" charset="0"/>
              </a:rPr>
              <a:t>классификации расходов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700" kern="0" dirty="0">
                <a:cs typeface="Arial" panose="020B0604020202020204" pitchFamily="34" charset="0"/>
              </a:rPr>
              <a:t>Введена отдельная рамочная статья, регулирующая  бюджетные полномочия </a:t>
            </a:r>
            <a:r>
              <a:rPr lang="ru-RU" sz="1700" b="1" kern="0" dirty="0">
                <a:cs typeface="Arial" panose="020B0604020202020204" pitchFamily="34" charset="0"/>
              </a:rPr>
              <a:t>ответственных исполнителей государственных (муниципальных) программ. </a:t>
            </a:r>
            <a:r>
              <a:rPr lang="ru-RU" sz="1700" kern="0" dirty="0">
                <a:cs typeface="Arial" panose="020B0604020202020204" pitchFamily="34" charset="0"/>
              </a:rPr>
              <a:t>При этом нормы о государственных (муниципальных) программах предлагается перенести в Федеральный закон "О стратегическом планировании в Российской Федерации"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700" b="1" kern="0" dirty="0">
                <a:cs typeface="Arial" panose="020B0604020202020204" pitchFamily="34" charset="0"/>
              </a:rPr>
              <a:t>Перечни</a:t>
            </a:r>
            <a:r>
              <a:rPr lang="ru-RU" sz="1700" kern="0" dirty="0">
                <a:cs typeface="Arial" panose="020B0604020202020204" pitchFamily="34" charset="0"/>
              </a:rPr>
              <a:t> </a:t>
            </a:r>
            <a:r>
              <a:rPr lang="ru-RU" sz="1700" b="1" kern="0" dirty="0">
                <a:cs typeface="Arial" panose="020B0604020202020204" pitchFamily="34" charset="0"/>
              </a:rPr>
              <a:t>главных администраторов </a:t>
            </a:r>
            <a:r>
              <a:rPr lang="ru-RU" sz="1700" kern="0" dirty="0">
                <a:cs typeface="Arial" panose="020B0604020202020204" pitchFamily="34" charset="0"/>
              </a:rPr>
              <a:t>доходов федерального бюджета, являющихся органами государственной власти РФ,  возможно установить на постоянной основе актом Правительства РФ (федеральным законом о бюджете все остальные)</a:t>
            </a:r>
          </a:p>
          <a:p>
            <a:pPr marL="342900" indent="-342900">
              <a:spcBef>
                <a:spcPts val="1000"/>
              </a:spcBef>
            </a:pPr>
            <a:r>
              <a:rPr lang="ru-RU" sz="1700" dirty="0">
                <a:cs typeface="Arial" panose="020B0604020202020204" pitchFamily="34" charset="0"/>
              </a:rPr>
              <a:t>5)    Введены новые документы: </a:t>
            </a:r>
            <a:r>
              <a:rPr lang="ru-RU" sz="1700" b="1" dirty="0">
                <a:cs typeface="Arial" panose="020B0604020202020204" pitchFamily="34" charset="0"/>
              </a:rPr>
              <a:t>обоснование доходов </a:t>
            </a:r>
            <a:r>
              <a:rPr lang="ru-RU" sz="1700" dirty="0">
                <a:cs typeface="Arial" panose="020B0604020202020204" pitchFamily="34" charset="0"/>
              </a:rPr>
              <a:t>(с расчетами, подтверждающими обоснованность прогнозируемых поступлений в доходы бюджета, их правовые основания) и аналогичный документ в части </a:t>
            </a:r>
            <a:r>
              <a:rPr lang="ru-RU" sz="1700" b="1" dirty="0">
                <a:cs typeface="Arial" panose="020B0604020202020204" pitchFamily="34" charset="0"/>
              </a:rPr>
              <a:t>поступлений по источникам финансирования бюджета</a:t>
            </a:r>
            <a:endParaRPr lang="ru-RU" sz="1700" b="1" kern="0" dirty="0">
              <a:cs typeface="Arial" panose="020B0604020202020204" pitchFamily="34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28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1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57050"/>
              </p:ext>
            </p:extLst>
          </p:nvPr>
        </p:nvGraphicFramePr>
        <p:xfrm>
          <a:off x="534114" y="1341496"/>
          <a:ext cx="3390186" cy="200304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7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5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Госпрограмма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непрограммное мероприятие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586">
                <a:tc>
                  <a:txBody>
                    <a:bodyPr/>
                    <a:lstStyle/>
                    <a:p>
                      <a:pPr marL="0" indent="177800">
                        <a:lnSpc>
                          <a:spcPts val="16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40">
                <a:tc>
                  <a:txBody>
                    <a:bodyPr/>
                    <a:lstStyle/>
                    <a:p>
                      <a:pPr marL="444500" indent="0">
                        <a:lnSpc>
                          <a:spcPts val="1600"/>
                        </a:lnSpc>
                      </a:pP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Основное мероприятие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586">
                <a:tc>
                  <a:txBody>
                    <a:bodyPr/>
                    <a:lstStyle/>
                    <a:p>
                      <a:pPr marL="44450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r>
                        <a:rPr lang="ru-RU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видов расходов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6763" y="881701"/>
            <a:ext cx="2923451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«Программная </a:t>
            </a:r>
          </a:p>
          <a:p>
            <a:pPr algn="ctr">
              <a:lnSpc>
                <a:spcPts val="15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5949" y="840773"/>
            <a:ext cx="4413249" cy="3086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 к закону о бюджете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(перечень останется открытым)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«Функциональная структура расходов»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(раздел - подраздел)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расходов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 финобеспечение выполнения функций госорганов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ПНО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3) взносы в уставные капиталы ОАО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4) субсидии юридическим лицам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5) межбюджетные трансферты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300" y="818634"/>
            <a:ext cx="8572501" cy="316916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518913" y="2032487"/>
            <a:ext cx="15183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2-е ЧТЕНИЕ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51504"/>
              </p:ext>
            </p:extLst>
          </p:nvPr>
        </p:nvGraphicFramePr>
        <p:xfrm>
          <a:off x="504516" y="4423933"/>
          <a:ext cx="4818424" cy="231711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3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ГРБС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53">
                <a:tc>
                  <a:txBody>
                    <a:bodyPr/>
                    <a:lstStyle/>
                    <a:p>
                      <a:pPr marL="177800" indent="0">
                        <a:lnSpc>
                          <a:spcPts val="1600"/>
                        </a:lnSpc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Разделам и подразделам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53">
                <a:tc>
                  <a:txBody>
                    <a:bodyPr/>
                    <a:lstStyle/>
                    <a:p>
                      <a:pPr marL="177800" indent="0">
                        <a:lnSpc>
                          <a:spcPts val="16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Госпрограмма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непрограммное мероприятие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С2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=N1+N2+N3+N4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53">
                <a:tc>
                  <a:txBody>
                    <a:bodyPr/>
                    <a:lstStyle/>
                    <a:p>
                      <a:pPr marL="177800" indent="0">
                        <a:lnSpc>
                          <a:spcPts val="16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Подпрограмма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53"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Основное мероприятие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53"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Направление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53">
                <a:tc>
                  <a:txBody>
                    <a:bodyPr/>
                    <a:lstStyle/>
                    <a:p>
                      <a:pPr marL="177800" indent="0" defTabSz="1346200">
                        <a:lnSpc>
                          <a:spcPts val="16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Группа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видов расходов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Штриховая стрелка вправо 11"/>
          <p:cNvSpPr/>
          <p:nvPr/>
        </p:nvSpPr>
        <p:spPr>
          <a:xfrm>
            <a:off x="5578310" y="5079725"/>
            <a:ext cx="290390" cy="62230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68700" y="4863549"/>
            <a:ext cx="1295398" cy="10546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СБР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1800" y="4457700"/>
            <a:ext cx="5041900" cy="23876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487479" y="5438065"/>
            <a:ext cx="15183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3-е ЧТЕНИЕ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163014" y="2708920"/>
            <a:ext cx="328866" cy="648072"/>
          </a:xfrm>
          <a:prstGeom prst="rightBrace">
            <a:avLst>
              <a:gd name="adj1" fmla="val 8333"/>
              <a:gd name="adj2" fmla="val 4508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7192426" y="4588288"/>
            <a:ext cx="248147" cy="2895598"/>
          </a:xfrm>
          <a:prstGeom prst="leftBrace">
            <a:avLst>
              <a:gd name="adj1" fmla="val 8333"/>
              <a:gd name="adj2" fmla="val 4936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21100" y="6210962"/>
            <a:ext cx="2590797" cy="403225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6498" y="4863549"/>
            <a:ext cx="1447801" cy="1054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ЛБО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72222"/>
              </p:ext>
            </p:extLst>
          </p:nvPr>
        </p:nvGraphicFramePr>
        <p:xfrm>
          <a:off x="606829" y="361759"/>
          <a:ext cx="8285066" cy="365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28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6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по формату федерального бюджета</a:t>
                      </a:r>
                      <a:endParaRPr lang="ru-RU" sz="1800" b="1" kern="1200" dirty="0">
                        <a:solidFill>
                          <a:srgbClr val="00602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Стрелка вниз 20"/>
          <p:cNvSpPr/>
          <p:nvPr/>
        </p:nvSpPr>
        <p:spPr>
          <a:xfrm>
            <a:off x="1357869" y="3636147"/>
            <a:ext cx="1594881" cy="91045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884368" y="2217153"/>
            <a:ext cx="328866" cy="1418994"/>
          </a:xfrm>
          <a:prstGeom prst="rightBrace">
            <a:avLst>
              <a:gd name="adj1" fmla="val 8333"/>
              <a:gd name="adj2" fmla="val 4508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396598" y="270892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N4</a:t>
            </a:r>
            <a:endParaRPr lang="ru-RU" dirty="0"/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8408783" y="6424287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29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5" name="Рукописный ввод 25">
                <a:extLst>
                  <a:ext uri="{FF2B5EF4-FFF2-40B4-BE49-F238E27FC236}">
                    <a16:creationId xmlns:a16="http://schemas.microsoft.com/office/drawing/2014/main" id="{68CEDB26-8525-324A-BE92-687032FFBCBB}"/>
                  </a:ext>
                </a:extLst>
              </p14:cNvPr>
              <p14:cNvContentPartPr/>
              <p14:nvPr/>
            </p14:nvContentPartPr>
            <p14:xfrm>
              <a:off x="3092971" y="4951032"/>
              <a:ext cx="799920" cy="389160"/>
            </p14:xfrm>
          </p:contentPart>
        </mc:Choice>
        <mc:Fallback xmlns="">
          <p:pic>
            <p:nvPicPr>
              <p:cNvPr id="25" name="Рукописный ввод 2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8CEDB26-8525-324A-BE92-687032FFBC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5323" y="4933392"/>
                <a:ext cx="835576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379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144404"/>
              </p:ext>
            </p:extLst>
          </p:nvPr>
        </p:nvGraphicFramePr>
        <p:xfrm>
          <a:off x="251520" y="404664"/>
          <a:ext cx="8660816" cy="7920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3673" y="135926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54" y="764704"/>
            <a:ext cx="864464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endParaRPr lang="ru-RU" sz="2000" dirty="0"/>
          </a:p>
          <a:p>
            <a:pPr marL="195263" lvl="1" indent="338138" algn="just">
              <a:spcBef>
                <a:spcPts val="1200"/>
              </a:spcBef>
            </a:pPr>
            <a:r>
              <a:rPr lang="ru-RU" sz="2000" dirty="0"/>
              <a:t>В настоящее время в целях компенсации расходов субъектов РФ по организации деятельности МФЦ плата за госуслуги, предоставляемые через МФЦ, и государственной пошлины распределяется по нормативам: 50 % в федеральный бюджет и 50% в бюджеты субъектов РФ.</a:t>
            </a:r>
          </a:p>
          <a:p>
            <a:pPr marL="195263" lvl="1" indent="338138" algn="just">
              <a:spcBef>
                <a:spcPts val="1200"/>
              </a:spcBef>
            </a:pPr>
            <a:r>
              <a:rPr lang="ru-RU" sz="2000" dirty="0"/>
              <a:t>БК РФ не учитывает случаи, при которых заявление на предоставление государственной услуги подается в электронной форме с получением услуги в МФЦ. </a:t>
            </a:r>
          </a:p>
          <a:p>
            <a:pPr marL="195263" lvl="1" indent="338138" algn="just">
              <a:spcBef>
                <a:spcPts val="1200"/>
              </a:spcBef>
            </a:pPr>
            <a:r>
              <a:rPr lang="ru-RU" sz="2000" dirty="0"/>
              <a:t>Законопроектом устанавливается, что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с 1 января 2019 года </a:t>
            </a:r>
            <a:r>
              <a:rPr lang="ru-RU" sz="2000" dirty="0"/>
              <a:t> плата и государственная пошлина за предоставление федеральных государственных услуг в случае </a:t>
            </a:r>
            <a:r>
              <a:rPr lang="ru-RU" sz="2000" b="1" dirty="0"/>
              <a:t>подачи заявления </a:t>
            </a:r>
            <a:r>
              <a:rPr lang="ru-RU" sz="2000" dirty="0"/>
              <a:t>и оплаты данной услуги </a:t>
            </a:r>
            <a:r>
              <a:rPr lang="ru-RU" sz="2000" b="1" dirty="0"/>
              <a:t>в электронной форме</a:t>
            </a:r>
            <a:r>
              <a:rPr lang="ru-RU" sz="2000" dirty="0"/>
              <a:t> и выдачи документов, являющихся результатом оказания услуг, </a:t>
            </a:r>
            <a:r>
              <a:rPr lang="ru-RU" sz="2000" b="1" dirty="0"/>
              <a:t>через МФЦ </a:t>
            </a:r>
            <a:r>
              <a:rPr lang="ru-RU" sz="2000" dirty="0"/>
              <a:t>перечисляется – в федеральный бюджет по нормативу </a:t>
            </a:r>
            <a:r>
              <a:rPr lang="ru-RU" sz="2000" b="1" dirty="0"/>
              <a:t>75 %  </a:t>
            </a:r>
            <a:r>
              <a:rPr lang="ru-RU" sz="2000" dirty="0"/>
              <a:t>и в бюджет субъекта РФ – по нормативу </a:t>
            </a:r>
            <a:r>
              <a:rPr lang="ru-RU" sz="2000" b="1" dirty="0"/>
              <a:t>25 %</a:t>
            </a:r>
            <a:r>
              <a:rPr lang="ru-RU" sz="2000" dirty="0"/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2408EF-D156-7C47-9728-5B4282E2B3A3}"/>
              </a:ext>
            </a:extLst>
          </p:cNvPr>
          <p:cNvSpPr txBox="1">
            <a:spLocks/>
          </p:cNvSpPr>
          <p:nvPr/>
        </p:nvSpPr>
        <p:spPr>
          <a:xfrm>
            <a:off x="230400" y="349117"/>
            <a:ext cx="8630344" cy="461499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/>
              <a:t>Федеральный закон от 07.03.2018 № 45-ФЗ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E8D9DC39-9767-CD48-8830-87F8BB03ACA7}"/>
                  </a:ext>
                </a:extLst>
              </p14:cNvPr>
              <p14:cNvContentPartPr/>
              <p14:nvPr/>
            </p14:nvContentPartPr>
            <p14:xfrm>
              <a:off x="6462931" y="5848152"/>
              <a:ext cx="974880" cy="1810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E8D9DC39-9767-CD48-8830-87F8BB03AC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9291" y="5740152"/>
                <a:ext cx="108252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53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3456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вопросов оценки эффективности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налоговых расходов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целях их полного учета в бюджетном процессе</a:t>
            </a:r>
            <a:endParaRPr lang="ru-RU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532440" y="6362619"/>
            <a:ext cx="663839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30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113" y="1412776"/>
            <a:ext cx="87819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+mj-lt"/>
              </a:rPr>
              <a:t>Основные цели/задачи</a:t>
            </a:r>
            <a:r>
              <a:rPr lang="ru-RU" sz="1600" b="1" dirty="0">
                <a:latin typeface="+mj-lt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систематизация и регламентация в рамках бюджетного процесса процедур контроля, учета и оценки эффективности налоговых льгот и освобождений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повышение </a:t>
            </a:r>
            <a:r>
              <a:rPr lang="ru-RU" sz="1600" b="1" dirty="0"/>
              <a:t>прозрачности</a:t>
            </a:r>
            <a:r>
              <a:rPr lang="ru-RU" sz="1600" dirty="0"/>
              <a:t> бюджетной и налоговой политики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формирование полного представления </a:t>
            </a:r>
            <a:r>
              <a:rPr lang="ru-RU" sz="1600" dirty="0"/>
              <a:t>об использовании бюджетных ресурсов в разрезе целей государственной политики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повышение </a:t>
            </a:r>
            <a:r>
              <a:rPr lang="ru-RU" sz="1600" b="1" dirty="0"/>
              <a:t>качества прогнозирования </a:t>
            </a:r>
            <a:r>
              <a:rPr lang="ru-RU" sz="1600" dirty="0"/>
              <a:t>доходов бюджетов бюджетной системы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оценка эффективности налоговых расходов </a:t>
            </a:r>
            <a:r>
              <a:rPr lang="ru-RU" sz="1600" dirty="0"/>
              <a:t>ППО будет осуществляться в порядке, установленном высшим органом исполнительной власти с соблюдением </a:t>
            </a:r>
            <a:r>
              <a:rPr lang="ru-RU" sz="1600" b="1" dirty="0"/>
              <a:t>общих требований, установленных Правительством РФ;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результаты оценки</a:t>
            </a:r>
            <a:r>
              <a:rPr lang="ru-RU" sz="1600" dirty="0"/>
              <a:t> эффективности налоговых расходов :</a:t>
            </a:r>
          </a:p>
          <a:p>
            <a:pPr marL="54610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 включают </a:t>
            </a:r>
            <a:r>
              <a:rPr lang="ru-RU" sz="1600" b="1" dirty="0"/>
              <a:t>оценку фактического и прогнозируемого </a:t>
            </a:r>
            <a:r>
              <a:rPr lang="ru-RU" sz="1600" dirty="0"/>
              <a:t>объема</a:t>
            </a:r>
            <a:r>
              <a:rPr lang="ru-RU" sz="1600" b="1" dirty="0"/>
              <a:t> налоговых расходов</a:t>
            </a:r>
            <a:r>
              <a:rPr lang="ru-RU" sz="1600" dirty="0"/>
              <a:t>, оценку целесообразности их сохранения;</a:t>
            </a:r>
          </a:p>
          <a:p>
            <a:pPr marL="54610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Российской Федерации предлагается </a:t>
            </a:r>
            <a:r>
              <a:rPr lang="ru-RU" sz="1600" b="1" dirty="0"/>
              <a:t>представлять в Государственную Думу </a:t>
            </a:r>
            <a:r>
              <a:rPr lang="ru-RU" sz="1600" dirty="0"/>
              <a:t>в составе документов и материалов к проекту федерального закона о федеральном бюджете (начиная с проекта на 2020-2022 годы), в целях </a:t>
            </a:r>
            <a:r>
              <a:rPr lang="ru-RU" sz="1600" b="1" dirty="0"/>
              <a:t>парламентского контроля</a:t>
            </a:r>
            <a:r>
              <a:rPr lang="ru-RU" sz="1600" dirty="0"/>
              <a:t> за качеством и достоверностью указанной оценки;</a:t>
            </a:r>
          </a:p>
          <a:p>
            <a:pPr marL="546100" indent="-285750" algn="just">
              <a:buFont typeface="Wingdings" panose="05000000000000000000" pitchFamily="2" charset="2"/>
              <a:buChar char="ü"/>
            </a:pPr>
            <a:r>
              <a:rPr lang="ru-RU" sz="1600" b="1" dirty="0"/>
              <a:t>учитываются </a:t>
            </a:r>
            <a:r>
              <a:rPr lang="ru-RU" sz="1600" dirty="0"/>
              <a:t>при формировании </a:t>
            </a:r>
            <a:r>
              <a:rPr lang="ru-RU" sz="1600" b="1" dirty="0"/>
              <a:t>основных направлений бюджетной, налоговой и таможенно-тарифной политики</a:t>
            </a:r>
            <a:r>
              <a:rPr lang="ru-RU" sz="1600" dirty="0"/>
              <a:t>, и проведении оценки эффективности </a:t>
            </a:r>
            <a:r>
              <a:rPr lang="ru-RU" sz="1600" b="1" dirty="0"/>
              <a:t>государственных (муниципальных) программ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0125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97443"/>
              </p:ext>
            </p:extLst>
          </p:nvPr>
        </p:nvGraphicFramePr>
        <p:xfrm>
          <a:off x="178383" y="915172"/>
          <a:ext cx="8660816" cy="260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6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Резервный фонд  Президента РФ</a:t>
                      </a:r>
                    </a:p>
                  </a:txBody>
                  <a:tcPr>
                    <a:solidFill>
                      <a:srgbClr val="0060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81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Предлагается</a:t>
                      </a:r>
                      <a:endParaRPr lang="ru-RU" sz="1400" b="1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07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резервного фонда Президента РФ в размере </a:t>
                      </a:r>
                      <a:r>
                        <a:rPr lang="ru-RU" sz="13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1% </a:t>
                      </a: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утвержденных расходов федерального бюджета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Предельный объем не ограничен, объем бюджетных ассигнований Резервного фонда Президента РФ утверждается федеральным законом о федеральном бюджете</a:t>
                      </a:r>
                      <a:endParaRPr lang="ru-RU" sz="13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1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бюджетных ассигнований резервного фонда Президента РФ осуществляется на основании </a:t>
                      </a:r>
                      <a:r>
                        <a:rPr lang="ru-RU" sz="13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указов и распоряжений </a:t>
                      </a: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Президента РФ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бюджетных ассигнований федерального бюджета в целях финансового обеспечения непредвиденных расходов осуществляются на основании </a:t>
                      </a:r>
                      <a:r>
                        <a:rPr lang="ru-RU" sz="13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распоряжений</a:t>
                      </a: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Президента РФ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21494"/>
              </p:ext>
            </p:extLst>
          </p:nvPr>
        </p:nvGraphicFramePr>
        <p:xfrm>
          <a:off x="174171" y="3575640"/>
          <a:ext cx="8679544" cy="3093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9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9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373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 Правительства РФ (органов исполнительной власти)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0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6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расходной части бюджетов бюджетной системы РФ (за исключением бюджетов государственных внебюджетных фондов) предусматривается создание резервного </a:t>
                      </a:r>
                      <a:r>
                        <a:rPr lang="ru-RU" sz="13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фонда</a:t>
                      </a: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Правительства РФ</a:t>
                      </a:r>
                      <a:endParaRPr lang="ru-RU" sz="13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 Правительства РФ представляют собой бюджетные ассигнования федерального бюджета, которые направлены на:</a:t>
                      </a:r>
                    </a:p>
                    <a:p>
                      <a:pPr marL="363538" indent="-187325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предупреждение и ликвидацию чрезвычайных ситуаций и последствий стихийных бедствий; </a:t>
                      </a:r>
                    </a:p>
                    <a:p>
                      <a:pPr marL="363538" indent="-187325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непредвиденные расходы  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865"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резервных фондов исполнительных органов государственной власти (местных администраций) устанавливается законами (решениями) о соответствующих бюджетах и                </a:t>
                      </a:r>
                      <a:r>
                        <a:rPr lang="ru-RU" sz="13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может превышать 3% утвержденного указанными законами (решениями) общего объема расходов</a:t>
                      </a: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(около 465 млрд. руб.)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бюджетных ассигнований резервных фондов предусматривается в законе (решении) о соответствующих бюджетах и </a:t>
                      </a:r>
                      <a:r>
                        <a:rPr lang="ru-RU" sz="1300" b="1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может превышать 1% общего объема расходов бюджета</a:t>
                      </a:r>
                      <a:r>
                        <a:rPr lang="ru-RU" sz="1300" u="none" strike="noStrik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если субъект РФ/муниципалитет не принял решение увеличить до 3%</a:t>
                      </a:r>
                      <a:endParaRPr lang="ru-RU" sz="13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82600" y="339328"/>
            <a:ext cx="8229600" cy="49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2000" b="1" dirty="0">
                <a:solidFill>
                  <a:srgbClr val="006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предельных объемов резервных фондов</a:t>
            </a: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31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17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963" y="404664"/>
            <a:ext cx="8574396" cy="30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600"/>
              </a:lnSpc>
              <a:spcBef>
                <a:spcPts val="12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Изменения в требованиях к процессу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исполнения бюджетов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764704"/>
            <a:ext cx="8856984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разделить исполнение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бюджетов на организацию исполнения (осуществляется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финорганами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 исполнение бюджета (осуществляется ГАБС)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Расширены нормы об исполнении бюджетов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по доходам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(возврат плательщикам излишне уплаченных платежей, подтверждение факта уплаты распоряжением о переводе денежных средств, определение процедур возврата и выплаты процентов, авансовых платежей)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Финорган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 утверждает главному распорядителю (главный распорядитель – распорядителю и администратору)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лимиты долгосрочных договорных 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 в целях принятия и (или) исполнения расходных обязательств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Предусматривается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санкционирование операций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связанных с планированием, принятием и исполнением расходных обязательств (а не только оплаты бюджетных обязательств)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Закрепляется на постоянной основе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 отзыва лимитов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бюджетных обязательств в целях возможности маневрирования и более эффективного использования бюджетных средств;  </a:t>
            </a:r>
          </a:p>
          <a:p>
            <a:pPr marL="342900" indent="-342900" algn="just">
              <a:spcBef>
                <a:spcPts val="1000"/>
              </a:spcBef>
              <a:buFont typeface="+mj-lt"/>
              <a:buAutoNum type="arabicParenR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Общие положения об использовании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предоставленных из бюджета средств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(в отношении неучастников бюджетного процесса)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32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32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79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43223"/>
              </p:ext>
            </p:extLst>
          </p:nvPr>
        </p:nvGraphicFramePr>
        <p:xfrm>
          <a:off x="179512" y="404664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Новации в области учета и отчетности</a:t>
                      </a:r>
                    </a:p>
                    <a:p>
                      <a:pPr marL="0" lvl="0" algn="ctr" defTabSz="914400" rtl="0" eaLnBrk="1" latinLnBrk="0" hangingPunct="1"/>
                      <a:endParaRPr lang="ru-RU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92" y="836712"/>
            <a:ext cx="8496944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Правовые основы учета государственных финансов и формирования 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отчетности о государственных (муниципальных) финансах, в т.ч.</a:t>
            </a: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содержанию бухгалтерской (финансовой) отчетности государственных (муниципальных) учреждений </a:t>
            </a:r>
            <a:endParaRPr lang="ru-RU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600" kern="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устанавливаются особенности составления и представления бюджетной отчетности при реорганизации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1600"/>
              </a:lnSpc>
              <a:buFont typeface="+mj-lt"/>
              <a:buAutoNum type="arabicParenR" startAt="13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532440" y="6362619"/>
            <a:ext cx="663839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33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4831905"/>
              </p:ext>
            </p:extLst>
          </p:nvPr>
        </p:nvGraphicFramePr>
        <p:xfrm>
          <a:off x="61881" y="2443295"/>
          <a:ext cx="8856984" cy="422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5478036" y="5661248"/>
            <a:ext cx="1683219" cy="720080"/>
          </a:xfrm>
          <a:prstGeom prst="wedgeRoundRectCallout">
            <a:avLst>
              <a:gd name="adj1" fmla="val -29777"/>
              <a:gd name="adj2" fmla="val -641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некоммерческих – осуществляющих государственные функции</a:t>
            </a:r>
            <a:endParaRPr lang="ru-RU" sz="12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314530" y="4653136"/>
            <a:ext cx="1619890" cy="864096"/>
          </a:xfrm>
          <a:prstGeom prst="wedgeRoundRectCallout">
            <a:avLst>
              <a:gd name="adj1" fmla="val -26170"/>
              <a:gd name="adj2" fmla="val -8435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коммерческих, в том числе финансовых корпораций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3145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95902"/>
              </p:ext>
            </p:extLst>
          </p:nvPr>
        </p:nvGraphicFramePr>
        <p:xfrm>
          <a:off x="253131" y="548680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Отдельные новации в государственного и муниципального финансового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контроля </a:t>
                      </a:r>
                    </a:p>
                    <a:p>
                      <a:pPr marL="0" lvl="0" algn="ctr" defTabSz="914400" rtl="0" eaLnBrk="1" latinLnBrk="0" hangingPunct="1"/>
                      <a:endParaRPr lang="ru-RU" sz="2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4788" y="1484784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Введение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мониторинга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качестве новых методов осуществления государственного (муниципального) бюджетного контроля</a:t>
            </a:r>
          </a:p>
          <a:p>
            <a:pPr algn="just">
              <a:spcAft>
                <a:spcPts val="600"/>
              </a:spcAft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Устанавливаются условия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взаимного признания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(непризнания) органами внешнего государственного (муниципального) бюджетного контроля и органами внутреннего государственного (муниципального) бюджетного контроля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контрольной деятельности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данных органов, в целях сокращения контрольной нагрузки на объекты контроля и во избежание дублирования контрольной деятельности.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34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89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97080" y="476672"/>
          <a:ext cx="8692627" cy="396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69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692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Законопроекты-спутники и введение в действие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1520" y="1016885"/>
            <a:ext cx="85056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357188" indent="-357188" algn="just">
              <a:spcAft>
                <a:spcPts val="1200"/>
              </a:spcAft>
              <a:buAutoNum type="arabicParenR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введении в действие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Бюджетного кодекса РФ. </a:t>
            </a:r>
          </a:p>
          <a:p>
            <a:pPr marL="357188" indent="-357188" algn="just">
              <a:spcAft>
                <a:spcPts val="12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2) О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в отдельные законодательные акты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признании утратившими силу отдельных законодательных актов (положений законодательных актов) РФ в связи с принятием Бюджетного кодекса РФ </a:t>
            </a:r>
          </a:p>
          <a:p>
            <a:pPr marL="357188" indent="-357188" algn="just">
              <a:spcAft>
                <a:spcPts val="12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3) О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внесении изменений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части первую и вторую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Налогового кодекса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РФ в связи с принятием Бюджетного кодекса РФ (уточнение терминологии с заменой понятий "счета Федерального казначейства" понятием "казначейские счета по учету и распределению поступлений")</a:t>
            </a:r>
          </a:p>
          <a:p>
            <a:pPr marL="357188" indent="-357188" algn="just">
              <a:spcAft>
                <a:spcPts val="12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Кодекс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об административных правонарушениях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связи принятием Бюджетного кодекса Российской Федерации (уточнение положений о нарушениях порядка открытия счета налогоплательщику)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016" y="5384595"/>
            <a:ext cx="8594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Законы и иные НПА, регулирующие бюджетные правоотношения, должны быть приведены в соответствие с Бюджетным кодексом РФ до 1 января года, следующего после года принятия.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35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30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4" t="9160" r="24652" b="14184"/>
          <a:stretch/>
        </p:blipFill>
        <p:spPr bwMode="auto">
          <a:xfrm>
            <a:off x="1042910" y="620688"/>
            <a:ext cx="7056784" cy="56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36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39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9012"/>
              </p:ext>
            </p:extLst>
          </p:nvPr>
        </p:nvGraphicFramePr>
        <p:xfrm>
          <a:off x="191386" y="388349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Работа над НРБК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37</a:t>
            </a:fld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20" y="277686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/>
              <a:t>До </a:t>
            </a:r>
            <a:r>
              <a:rPr lang="ru-RU" sz="2400" b="1" dirty="0"/>
              <a:t>1 сентября 2018 года обеспечить </a:t>
            </a:r>
            <a:r>
              <a:rPr lang="ru-RU" sz="2400" dirty="0"/>
              <a:t>учет полученных предложений ФОИВ, Счетной палаты РФ, ИЗиСП, субъектов РФ, парламента России по итогам предварительного рассмотрения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До </a:t>
            </a:r>
            <a:r>
              <a:rPr lang="ru-RU" sz="2400" b="1" dirty="0"/>
              <a:t>1 октября 2018 года </a:t>
            </a:r>
            <a:r>
              <a:rPr lang="ru-RU" sz="2400" dirty="0"/>
              <a:t>обеспечить  внесение согласованного проекта в Правительство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854035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28 ФОИВ согласовали НРБК, в т.ч. 7 ФОИВ согласовали при условии учета отдельных замечаний. </a:t>
            </a:r>
            <a:endParaRPr lang="en-US" sz="2000" b="1" dirty="0"/>
          </a:p>
          <a:p>
            <a:endParaRPr lang="en-US" sz="2000" b="1" dirty="0"/>
          </a:p>
          <a:p>
            <a:r>
              <a:rPr lang="ru-RU" sz="2000" b="1" dirty="0"/>
              <a:t>Проработано большинство предложения Комитета по бюджета СФ, Счетной палаты, ИЗИСП, отдельных субъектов РФ.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9343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56490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38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1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Федеральный закон от 04.06.2018 № 141-ФЗ</a:t>
            </a:r>
          </a:p>
          <a:p>
            <a:pPr algn="ctr"/>
            <a:r>
              <a:rPr lang="ru-RU" sz="2400" dirty="0"/>
              <a:t>"О внесении изменений в статью 179.4 Бюджетного кодекса Российской Федерации в части формирования бюджетных ассигнований </a:t>
            </a:r>
          </a:p>
          <a:p>
            <a:pPr algn="ctr"/>
            <a:r>
              <a:rPr lang="ru-RU" sz="2400" b="1" dirty="0"/>
              <a:t>дорожных фондов</a:t>
            </a:r>
            <a:r>
              <a:rPr lang="ru-RU" sz="2400" dirty="0"/>
              <a:t>"</a:t>
            </a: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4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0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cs typeface="Arial" panose="020B0604020202020204" pitchFamily="34" charset="0"/>
              </a:rPr>
              <a:t>Федеральный закон от 04.06.2018 № 142-ФЗ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836712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dirty="0"/>
              <a:t>Статья 179.4. Дорожные фонды</a:t>
            </a:r>
          </a:p>
          <a:p>
            <a:pPr indent="355600" algn="just"/>
            <a:r>
              <a:rPr lang="ru-RU" sz="1600" dirty="0"/>
              <a:t>...</a:t>
            </a:r>
          </a:p>
          <a:p>
            <a:pPr indent="355600" algn="just"/>
            <a:r>
              <a:rPr lang="ru-RU" sz="1600" dirty="0"/>
              <a:t>4. Дорожный фонд субъекта Российской Федерации создается законом субъекта Российской Федерации (за исключением закона субъекта Российской Федерации о бюджете субъекта Российской Федерации).</a:t>
            </a:r>
          </a:p>
          <a:p>
            <a:pPr indent="355600"/>
            <a:r>
              <a:rPr lang="ru-RU" sz="1600" dirty="0"/>
              <a:t>Объем бюджетных ассигнований дорожного фонда субъекта Российской Федерации утверждается законом субъекта Российской Федерации о бюджете субъекта Российской Федерации на очередной финансовый год и плановый период в размере не менее прогнозируемого объема установленных законом субъекта Российской Федерации, указанным в абзаце первом настоящего пункта:</a:t>
            </a:r>
          </a:p>
          <a:p>
            <a:pPr indent="355600"/>
            <a:r>
              <a:rPr lang="ru-RU" sz="1600" dirty="0"/>
              <a:t>...</a:t>
            </a:r>
          </a:p>
          <a:p>
            <a:pPr indent="355600"/>
            <a:r>
              <a:rPr lang="ru-RU" sz="1600" dirty="0"/>
              <a:t>доходов консолидированного бюджета субъекта Российской Федерации от транспортного налога;</a:t>
            </a:r>
          </a:p>
          <a:p>
            <a:pPr indent="355600" algn="just"/>
            <a:r>
              <a:rPr lang="ru-RU" sz="2000" b="1" dirty="0"/>
              <a:t>доходов бюджета субъекта Российской Федерации от денежных взысканий (штрафов) за нарушение законодательства Российской Федерации о безопасности дорожного движения; 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(С 01.01.2019)</a:t>
            </a:r>
          </a:p>
          <a:p>
            <a:pPr indent="355600"/>
            <a:r>
              <a:rPr lang="ru-RU" sz="1600" dirty="0"/>
              <a:t>доходов консолидированного бюджета субъекта Российской Федерации от иных поступлений в бюджет субъекта Российской Федерации, утвержденных законом субъекта Российской Федерации, предусматривающим создание дорожного фонда субъекта Российской Федерации;</a:t>
            </a:r>
          </a:p>
          <a:p>
            <a:pPr indent="355600"/>
            <a:r>
              <a:rPr lang="ru-RU" sz="1600" dirty="0"/>
              <a:t>межбюджетных трансфертов из федерального бюджета бюджетам субъектов Российской Федерации.</a:t>
            </a:r>
            <a:endParaRPr lang="ru-RU" sz="1600" dirty="0">
              <a:hlinkClick r:id="" action="ppaction://noaction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5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1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4672"/>
            <a:ext cx="77303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latin typeface="+mj-lt"/>
                <a:cs typeface="Arial" panose="020B0604020202020204" pitchFamily="34" charset="0"/>
              </a:rPr>
              <a:t>ПРЕДОСТАВЛЕНИЕ СУБСИДИЙ ЮРИДИЧЕСКИМ ЛИЦАМ</a:t>
            </a:r>
          </a:p>
          <a:p>
            <a:pPr algn="ctr">
              <a:lnSpc>
                <a:spcPct val="85000"/>
              </a:lnSpc>
            </a:pPr>
            <a:r>
              <a:rPr lang="ru-RU" sz="2000" b="1" dirty="0">
                <a:latin typeface="+mj-lt"/>
                <a:cs typeface="Arial" panose="020B0604020202020204" pitchFamily="34" charset="0"/>
              </a:rPr>
              <a:t>Установление типовых форм соглашений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532" y="1268760"/>
            <a:ext cx="8738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13672"/>
              </p:ext>
            </p:extLst>
          </p:nvPr>
        </p:nvGraphicFramePr>
        <p:xfrm>
          <a:off x="313531" y="1268761"/>
          <a:ext cx="8362924" cy="5355236"/>
        </p:xfrm>
        <a:graphic>
          <a:graphicData uri="http://schemas.openxmlformats.org/drawingml/2006/table">
            <a:tbl>
              <a:tblPr firstRow="1" firstCol="1">
                <a:tableStyleId>{F2DE63D5-997A-4646-A377-4702673A728D}</a:tableStyleId>
              </a:tblPr>
              <a:tblGrid>
                <a:gridCol w="2787443">
                  <a:extLst>
                    <a:ext uri="{9D8B030D-6E8A-4147-A177-3AD203B41FA5}">
                      <a16:colId xmlns:a16="http://schemas.microsoft.com/office/drawing/2014/main" val="3369199937"/>
                    </a:ext>
                  </a:extLst>
                </a:gridCol>
                <a:gridCol w="2787443">
                  <a:extLst>
                    <a:ext uri="{9D8B030D-6E8A-4147-A177-3AD203B41FA5}">
                      <a16:colId xmlns:a16="http://schemas.microsoft.com/office/drawing/2014/main" val="859259053"/>
                    </a:ext>
                  </a:extLst>
                </a:gridCol>
                <a:gridCol w="2788038">
                  <a:extLst>
                    <a:ext uri="{9D8B030D-6E8A-4147-A177-3AD203B41FA5}">
                      <a16:colId xmlns:a16="http://schemas.microsoft.com/office/drawing/2014/main" val="2351018033"/>
                    </a:ext>
                  </a:extLst>
                </a:gridCol>
              </a:tblGrid>
              <a:tr h="3530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Типовые формы применяются с 1 января 2018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0487"/>
                  </a:ext>
                </a:extLst>
              </a:tr>
              <a:tr h="1289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Предоставление субсидий федеральным бюджетным и автономным учреждениям, федеральным </a:t>
                      </a:r>
                      <a:r>
                        <a:rPr lang="ru-RU" sz="1200" dirty="0" err="1">
                          <a:effectLst/>
                        </a:rPr>
                        <a:t>ГУПам</a:t>
                      </a:r>
                      <a:r>
                        <a:rPr lang="ru-RU" sz="1200" dirty="0">
                          <a:effectLst/>
                        </a:rPr>
                        <a:t> на капитальные вложения в объекты федеральной собственности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 (статья 78.2 БК РФ)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effectLst/>
                        </a:rPr>
                        <a:t>Правила осуществления капитальных вложений в объекты госсобственности Российской Федерации - постановление Правительства РФ от 9 января 2014 г. № 13 (пункт 18)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Типовые соглашения 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 Минфина России от 21 декабря № 244н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409676"/>
                  </a:ext>
                </a:extLst>
              </a:tr>
              <a:tr h="1209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Передача полномочий государственного заказчика при осуществлении бюджетных инвестиций в объекты федеральной собственности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        (статья 79 БК РФ)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effectLst/>
                        </a:rPr>
                        <a:t>Правила осуществления капитальных вложений в объекты госсобственности Российской Федерации - постановление Правительства РФ от 9 января 2014 г. № 13 (пункт 13)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Типовые соглашения -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Приказ Минфина России от 21 декабря № 245н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921836"/>
                  </a:ext>
                </a:extLst>
              </a:tr>
              <a:tr h="35301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Применение с 1 июля 2018 года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42292"/>
                  </a:ext>
                </a:extLst>
              </a:tr>
              <a:tr h="1909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Предоставление субсидий юр. лицам со 100% </a:t>
                      </a:r>
                      <a:r>
                        <a:rPr lang="ru-RU" sz="1200" dirty="0" err="1">
                          <a:effectLst/>
                        </a:rPr>
                        <a:t>госучастием</a:t>
                      </a:r>
                      <a:r>
                        <a:rPr lang="ru-RU" sz="1200" dirty="0">
                          <a:effectLst/>
                        </a:rPr>
                        <a:t> на капитальные вложения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       (пункт 8 статьи 78 БК РФ)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effectLst/>
                        </a:rPr>
                        <a:t>Правила предоставления из федерального бюджета субсидий юридическим лицам со 100% участием Российской Федерации на капитальные вложения в объекты собственности указанных юридических лиц - постановление Правительства РФ от 30 ноября 2017 г.  № 1451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 dirty="0">
                          <a:effectLst/>
                        </a:rPr>
                        <a:t>(абзац 1 пункт 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Типовые соглашения 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приказа Минфина России – находится на государственной регистрации в Минюсте России.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88" marR="58988" marT="31132" marB="311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988306"/>
                  </a:ext>
                </a:extLst>
              </a:tr>
            </a:tbl>
          </a:graphicData>
        </a:graphic>
      </p:graphicFrame>
      <p:sp>
        <p:nvSpPr>
          <p:cNvPr id="5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6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1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564" y="332656"/>
            <a:ext cx="81624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>
                <a:latin typeface="+mj-lt"/>
              </a:rPr>
              <a:t>Изменения в Бюджетный кодекс РФ</a:t>
            </a:r>
          </a:p>
          <a:p>
            <a:pPr algn="ctr">
              <a:lnSpc>
                <a:spcPct val="75000"/>
              </a:lnSpc>
            </a:pPr>
            <a:r>
              <a:rPr lang="ru-RU" sz="2000" b="1" dirty="0">
                <a:latin typeface="+mj-lt"/>
              </a:rPr>
              <a:t>в целях совершенствования порядка предоставления средств из бюджета на осуществление или возмещение капитальных вложений</a:t>
            </a:r>
          </a:p>
          <a:p>
            <a:pPr algn="ctr">
              <a:lnSpc>
                <a:spcPct val="75000"/>
              </a:lnSpc>
            </a:pPr>
            <a:endParaRPr lang="ru-RU" sz="2000" b="1" dirty="0">
              <a:latin typeface="+mj-lt"/>
            </a:endParaRPr>
          </a:p>
          <a:p>
            <a:pPr algn="ctr">
              <a:lnSpc>
                <a:spcPct val="75000"/>
              </a:lnSpc>
            </a:pPr>
            <a:r>
              <a:rPr lang="ru-RU" sz="2000" b="1" dirty="0">
                <a:latin typeface="+mj-lt"/>
              </a:rPr>
              <a:t>внесены в Правительство РФ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532" y="1844824"/>
            <a:ext cx="8738469" cy="471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buAutoNum type="arabicPeriod"/>
            </a:pP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В новой статье 78.4 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вводится порядок предоставления юридическим лицам из бюджета субсидий на финансовое обеспечение или возмещение капитальных вложений в объекты собственности указанных юр. лиц (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капитальные субсидии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).</a:t>
            </a:r>
          </a:p>
          <a:p>
            <a:pPr lvl="0" algn="just">
              <a:lnSpc>
                <a:spcPct val="90000"/>
              </a:lnSpc>
            </a:pPr>
            <a:endParaRPr lang="ru-RU" sz="1450" dirty="0">
              <a:latin typeface="+mj-lt"/>
              <a:cs typeface="Times New Roman" panose="02020603050405020304" pitchFamily="18" charset="0"/>
            </a:endParaRPr>
          </a:p>
          <a:p>
            <a:pPr lvl="0" algn="just">
              <a:lnSpc>
                <a:spcPct val="90000"/>
              </a:lnSpc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2. Устанавливаются: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требования к нормативным правовым актам Правительства РФ,   утверждающим правила предоставления капитальных субсидий;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требования к договорам (соглашениям) о предоставлении капитальных субсидий;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условия предоставления капитальных субсидий, в том числе: </a:t>
            </a:r>
          </a:p>
          <a:p>
            <a:pPr marL="742950" lvl="1" indent="-285750" algn="just">
              <a:lnSpc>
                <a:spcPct val="90000"/>
              </a:lnSpc>
              <a:buFontTx/>
              <a:buChar char="-"/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обязательство получателя субсидии по предоставлению права безвозмездного пользования созданными объектами,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которые могут использоваться в общественных целях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, субъектам РФ (муниципальным образованиям).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Бремя содержания 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указанных объектов после ввода в эксплуатацию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несет получатель капитальной субсидии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90000"/>
              </a:lnSpc>
              <a:buFontTx/>
              <a:buChar char="-"/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обязательство получателя субсидии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по применению законодательства о контрактной системе 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в сфере закупок для гос.(</a:t>
            </a:r>
            <a:r>
              <a:rPr lang="ru-RU" sz="1450" dirty="0" err="1">
                <a:latin typeface="+mj-lt"/>
                <a:cs typeface="Times New Roman" panose="02020603050405020304" pitchFamily="18" charset="0"/>
              </a:rPr>
              <a:t>мун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.) закупок (при предоставлении капитальных субсидий в целях </a:t>
            </a:r>
            <a:r>
              <a:rPr lang="ru-RU" sz="1450" dirty="0" err="1">
                <a:latin typeface="+mj-lt"/>
                <a:cs typeface="Times New Roman" panose="02020603050405020304" pitchFamily="18" charset="0"/>
              </a:rPr>
              <a:t>финобеспечения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 затрат);</a:t>
            </a:r>
          </a:p>
          <a:p>
            <a:pPr marL="742950" lvl="1" indent="-285750" algn="just">
              <a:lnSpc>
                <a:spcPct val="90000"/>
              </a:lnSpc>
              <a:buFontTx/>
              <a:buChar char="-"/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о предоставлении субсидий на возмещение затрат получателя субсидии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не ранее ввода объекта в </a:t>
            </a:r>
            <a:r>
              <a:rPr lang="ru-RU" sz="1450" b="1" dirty="0" err="1">
                <a:latin typeface="+mj-lt"/>
                <a:cs typeface="Times New Roman" panose="02020603050405020304" pitchFamily="18" charset="0"/>
              </a:rPr>
              <a:t>эксплутацию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145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50" dirty="0">
                <a:latin typeface="+mj-lt"/>
                <a:cs typeface="Times New Roman" panose="02020603050405020304" pitchFamily="18" charset="0"/>
              </a:rPr>
              <a:t>3.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Из статьи 79.1 исключается норма об утверждении 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законом (решением) о бюджете субъекта РФ (о местном бюджете)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бюджетных ассигнований на осуществление капитальных вложений </a:t>
            </a:r>
            <a:r>
              <a:rPr lang="ru-RU" sz="1450" dirty="0">
                <a:latin typeface="+mj-lt"/>
                <a:cs typeface="Times New Roman" panose="02020603050405020304" pitchFamily="18" charset="0"/>
              </a:rPr>
              <a:t>в объекты государственной (муниципальной) собственности, в целях софинансирования которых предоставляются субсидии из федерального бюджета (бюджета субъекта РФ), </a:t>
            </a:r>
            <a:r>
              <a:rPr lang="ru-RU" sz="1450" b="1" dirty="0">
                <a:latin typeface="+mj-lt"/>
                <a:cs typeface="Times New Roman" panose="02020603050405020304" pitchFamily="18" charset="0"/>
              </a:rPr>
              <a:t>раздельно по каждому объекту.</a:t>
            </a: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7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4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 стрелкой 54"/>
          <p:cNvCxnSpPr/>
          <p:nvPr/>
        </p:nvCxnSpPr>
        <p:spPr>
          <a:xfrm flipH="1">
            <a:off x="7778066" y="294599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6188176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161799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432006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 стрелкой 242"/>
          <p:cNvCxnSpPr/>
          <p:nvPr/>
        </p:nvCxnSpPr>
        <p:spPr>
          <a:xfrm flipH="1">
            <a:off x="1405629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009677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983300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589169" y="2949838"/>
            <a:ext cx="0" cy="589880"/>
          </a:xfrm>
          <a:prstGeom prst="straightConnector1">
            <a:avLst/>
          </a:prstGeom>
          <a:ln w="28575" cmpd="tri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562792" y="2944415"/>
            <a:ext cx="0" cy="589880"/>
          </a:xfrm>
          <a:prstGeom prst="straightConnector1">
            <a:avLst/>
          </a:prstGeom>
          <a:ln w="28575" cmpd="tri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307180"/>
            <a:ext cx="9144000" cy="49292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sz="2200" b="1" dirty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Система целеполагания деятельности Правительства РФ</a:t>
            </a:r>
            <a:endParaRPr lang="ru-RU" sz="2200" b="1" i="1" dirty="0">
              <a:solidFill>
                <a:srgbClr val="004821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85765" y="2429881"/>
            <a:ext cx="8304353" cy="519920"/>
          </a:xfrm>
          <a:prstGeom prst="rect">
            <a:avLst/>
          </a:prstGeom>
          <a:solidFill>
            <a:srgbClr val="92B6CE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rebuchet MS" panose="020B0603020202020204" pitchFamily="34" charset="0"/>
              </a:rPr>
              <a:t>Основные направления деятельности Правительства Российской Федерации до 2024 г.</a:t>
            </a:r>
          </a:p>
        </p:txBody>
      </p:sp>
      <p:sp>
        <p:nvSpPr>
          <p:cNvPr id="172" name="Прямоугольник 171"/>
          <p:cNvSpPr/>
          <p:nvPr/>
        </p:nvSpPr>
        <p:spPr>
          <a:xfrm>
            <a:off x="758598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ГП 1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350751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ГП 2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880915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ГП 3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58600" y="4362510"/>
            <a:ext cx="1329230" cy="43152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Trebuchet MS" panose="020B0603020202020204" pitchFamily="34" charset="0"/>
              </a:rPr>
              <a:t>Нацпроект 1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776046" y="1433507"/>
            <a:ext cx="0" cy="996375"/>
          </a:xfrm>
          <a:prstGeom prst="straightConnector1">
            <a:avLst/>
          </a:prstGeom>
          <a:ln w="28575">
            <a:solidFill>
              <a:srgbClr val="C00000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926015" y="778149"/>
            <a:ext cx="2864103" cy="899545"/>
          </a:xfrm>
          <a:prstGeom prst="roundRect">
            <a:avLst/>
          </a:prstGeom>
          <a:solidFill>
            <a:srgbClr val="BEB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b="1" i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Иные</a:t>
            </a:r>
            <a:r>
              <a:rPr lang="ru-RU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цели </a:t>
            </a:r>
            <a:r>
              <a:rPr lang="ru-RU" b="1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госполитики</a:t>
            </a:r>
            <a:r>
              <a:rPr lang="ru-RU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ru-RU" sz="1100" dirty="0">
                <a:solidFill>
                  <a:schemeClr val="tx1"/>
                </a:solidFill>
                <a:latin typeface="Trebuchet MS" panose="020B0603020202020204" pitchFamily="34" charset="0"/>
              </a:rPr>
              <a:t>(в </a:t>
            </a:r>
            <a:r>
              <a:rPr lang="ru-RU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т.ч</a:t>
            </a:r>
            <a:r>
              <a:rPr lang="ru-RU" sz="1100" dirty="0">
                <a:solidFill>
                  <a:schemeClr val="tx1"/>
                </a:solidFill>
                <a:latin typeface="Trebuchet MS" panose="020B0603020202020204" pitchFamily="34" charset="0"/>
              </a:rPr>
              <a:t>. в сферах безопасности, международной деятельности, повышения качества </a:t>
            </a:r>
            <a:r>
              <a:rPr lang="ru-RU" sz="11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госуправления</a:t>
            </a:r>
            <a:r>
              <a:rPr lang="ru-RU" sz="1100" dirty="0">
                <a:solidFill>
                  <a:schemeClr val="tx1"/>
                </a:solidFill>
                <a:latin typeface="Trebuchet MS" panose="020B0603020202020204" pitchFamily="34" charset="0"/>
              </a:rPr>
              <a:t> и т.п.)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767" y="778148"/>
            <a:ext cx="5317157" cy="655358"/>
          </a:xfrm>
          <a:prstGeom prst="roundRect">
            <a:avLst/>
          </a:prstGeom>
          <a:solidFill>
            <a:srgbClr val="BEB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t"/>
          <a:lstStyle/>
          <a:p>
            <a:pPr algn="ctr"/>
            <a:r>
              <a:rPr lang="ru-RU" sz="2000" b="1" i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Национальные</a:t>
            </a:r>
            <a:r>
              <a:rPr lang="ru-RU" sz="20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 цели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>(пункт 1 Указа Президента РФ от 07.05.2018 № 204)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5976" y="353429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ГП 4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3880915" y="5629931"/>
            <a:ext cx="2954292" cy="43152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Trebuchet MS" panose="020B0603020202020204" pitchFamily="34" charset="0"/>
              </a:rPr>
              <a:t>Нацпроект 3</a:t>
            </a:r>
          </a:p>
        </p:txBody>
      </p:sp>
      <p:cxnSp>
        <p:nvCxnSpPr>
          <p:cNvPr id="42" name="Прямая со стрелкой 41"/>
          <p:cNvCxnSpPr>
            <a:stCxn id="4" idx="2"/>
          </p:cNvCxnSpPr>
          <p:nvPr/>
        </p:nvCxnSpPr>
        <p:spPr>
          <a:xfrm>
            <a:off x="7358067" y="1677693"/>
            <a:ext cx="1095" cy="75218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72" idx="0"/>
            <a:endCxn id="104" idx="0"/>
          </p:cNvCxnSpPr>
          <p:nvPr/>
        </p:nvCxnSpPr>
        <p:spPr>
          <a:xfrm>
            <a:off x="1423214" y="3534295"/>
            <a:ext cx="1" cy="828214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992092" y="3473850"/>
            <a:ext cx="0" cy="1503360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571585" y="3473850"/>
            <a:ext cx="0" cy="1503360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0"/>
          </p:cNvCxnSpPr>
          <p:nvPr/>
        </p:nvCxnSpPr>
        <p:spPr>
          <a:xfrm>
            <a:off x="6170591" y="3534296"/>
            <a:ext cx="0" cy="2095635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" y="6501456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rebuchet MS" panose="020B0603020202020204" pitchFamily="34" charset="0"/>
              </a:rPr>
              <a:t>Формирование нацпроектов осуществляется </a:t>
            </a:r>
            <a:r>
              <a:rPr lang="ru-RU" sz="1400" b="1" i="1" u="sng" dirty="0">
                <a:latin typeface="Trebuchet MS" panose="020B0603020202020204" pitchFamily="34" charset="0"/>
              </a:rPr>
              <a:t>на 6-летний период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25683" y="1493851"/>
            <a:ext cx="2577241" cy="641042"/>
          </a:xfrm>
          <a:prstGeom prst="roundRect">
            <a:avLst/>
          </a:prstGeom>
          <a:solidFill>
            <a:srgbClr val="BEB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85000"/>
              </a:lnSpc>
            </a:pPr>
            <a:r>
              <a:rPr lang="ru-RU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Цели </a:t>
            </a:r>
            <a:r>
              <a:rPr lang="ru-RU" b="1" i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нацпроектов</a:t>
            </a:r>
            <a:r>
              <a:rPr lang="ru-RU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</a:rPr>
              <a:t>(пункты 3-15 Указа)</a:t>
            </a:r>
          </a:p>
        </p:txBody>
      </p:sp>
      <p:cxnSp>
        <p:nvCxnSpPr>
          <p:cNvPr id="36" name="Прямая со стрелкой 35"/>
          <p:cNvCxnSpPr>
            <a:stCxn id="30" idx="2"/>
          </p:cNvCxnSpPr>
          <p:nvPr/>
        </p:nvCxnSpPr>
        <p:spPr>
          <a:xfrm flipH="1">
            <a:off x="4510454" y="2134893"/>
            <a:ext cx="0" cy="294988"/>
          </a:xfrm>
          <a:prstGeom prst="straightConnector1">
            <a:avLst/>
          </a:prstGeom>
          <a:ln w="28575">
            <a:solidFill>
              <a:srgbClr val="0033CC"/>
            </a:solidFill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571585" y="4126570"/>
            <a:ext cx="0" cy="1503360"/>
          </a:xfrm>
          <a:prstGeom prst="straightConnector1">
            <a:avLst/>
          </a:prstGeom>
          <a:ln>
            <a:solidFill>
              <a:srgbClr val="0033CC"/>
            </a:solidFill>
            <a:prstDash val="dash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рямоугольник 197"/>
          <p:cNvSpPr/>
          <p:nvPr/>
        </p:nvSpPr>
        <p:spPr>
          <a:xfrm>
            <a:off x="2350752" y="4977211"/>
            <a:ext cx="2859395" cy="431527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Trebuchet MS" panose="020B0603020202020204" pitchFamily="34" charset="0"/>
              </a:rPr>
              <a:t>Нацпроект 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131035" y="3530455"/>
            <a:ext cx="1329231" cy="2527162"/>
          </a:xfrm>
          <a:prstGeom prst="rect">
            <a:avLst/>
          </a:prstGeom>
          <a:solidFill>
            <a:srgbClr val="B1D3D1">
              <a:alpha val="60000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rebuchet MS" panose="020B0603020202020204" pitchFamily="34" charset="0"/>
              </a:rPr>
              <a:t>ГП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n</a:t>
            </a:r>
            <a:endParaRPr lang="ru-RU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04" y="60741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rebuchet MS" panose="020B0603020202020204" pitchFamily="34" charset="0"/>
              </a:rPr>
              <a:t>Национальный проект – </a:t>
            </a:r>
            <a:r>
              <a:rPr lang="ru-RU" sz="1400" b="1" i="1" u="sng" dirty="0">
                <a:latin typeface="Trebuchet MS" panose="020B0603020202020204" pitchFamily="34" charset="0"/>
              </a:rPr>
              <a:t>приоритетное</a:t>
            </a:r>
            <a:r>
              <a:rPr lang="ru-RU" sz="1400" dirty="0">
                <a:latin typeface="Trebuchet MS" panose="020B0603020202020204" pitchFamily="34" charset="0"/>
              </a:rPr>
              <a:t> направление государственной политики </a:t>
            </a:r>
            <a:r>
              <a:rPr lang="ru-RU" sz="1400" b="1" i="1" u="sng" dirty="0">
                <a:latin typeface="Trebuchet MS" panose="020B0603020202020204" pitchFamily="34" charset="0"/>
              </a:rPr>
              <a:t>с особым режимом управления</a:t>
            </a:r>
          </a:p>
        </p:txBody>
      </p:sp>
      <p:sp>
        <p:nvSpPr>
          <p:cNvPr id="34" name="Номер слайда 1"/>
          <p:cNvSpPr txBox="1">
            <a:spLocks/>
          </p:cNvSpPr>
          <p:nvPr/>
        </p:nvSpPr>
        <p:spPr>
          <a:xfrm>
            <a:off x="8460432" y="6381328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8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2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433200"/>
            <a:ext cx="9144000" cy="3735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ru-RU" sz="2400" b="1" dirty="0">
                <a:solidFill>
                  <a:srgbClr val="00602B"/>
                </a:solidFill>
                <a:latin typeface="Trebuchet MS" panose="020B0603020202020204" pitchFamily="34" charset="0"/>
                <a:ea typeface="+mn-ea"/>
                <a:cs typeface="Times New Roman" pitchFamily="18" charset="0"/>
              </a:rPr>
              <a:t>Участие субъектов РФ в реализации федеральных проектов</a:t>
            </a:r>
            <a:endParaRPr lang="ru-RU" sz="2000" b="1" i="1" dirty="0">
              <a:solidFill>
                <a:srgbClr val="00602B"/>
              </a:solidFill>
              <a:latin typeface="Trebuchet MS" panose="020B0603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240" y="1980042"/>
            <a:ext cx="8949521" cy="428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>
                <a:latin typeface="Trebuchet MS" panose="020B0603020202020204" pitchFamily="34" charset="0"/>
              </a:rPr>
              <a:t>Указанные параметры </a:t>
            </a:r>
            <a:r>
              <a:rPr lang="ru-RU" dirty="0">
                <a:latin typeface="Trebuchet MS" panose="020B0603020202020204" pitchFamily="34" charset="0"/>
              </a:rPr>
              <a:t>федерального проекта </a:t>
            </a:r>
            <a:r>
              <a:rPr lang="ru-RU" b="1" i="1" dirty="0">
                <a:latin typeface="Trebuchet MS" panose="020B0603020202020204" pitchFamily="34" charset="0"/>
              </a:rPr>
              <a:t>декомпозируются </a:t>
            </a:r>
            <a:r>
              <a:rPr lang="ru-RU" dirty="0">
                <a:latin typeface="Trebuchet MS" panose="020B0603020202020204" pitchFamily="34" charset="0"/>
              </a:rPr>
              <a:t>по субъектам Российской Федерации,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устанавливаются</a:t>
            </a:r>
            <a:r>
              <a:rPr lang="ru-RU" b="1" i="1" dirty="0">
                <a:latin typeface="Trebuchet MS" panose="020B0603020202020204" pitchFamily="34" charset="0"/>
              </a:rPr>
              <a:t> требования </a:t>
            </a:r>
            <a:r>
              <a:rPr lang="ru-RU" dirty="0">
                <a:latin typeface="Trebuchet MS" panose="020B0603020202020204" pitchFamily="34" charset="0"/>
              </a:rPr>
              <a:t>по реализации  соответствующих мероприятий госпрограмм субъектов РФ.</a:t>
            </a:r>
          </a:p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>
                <a:latin typeface="Trebuchet MS" panose="020B0603020202020204" pitchFamily="34" charset="0"/>
              </a:rPr>
              <a:t>Настраивается система управления, мониторинга и контроля </a:t>
            </a:r>
            <a:r>
              <a:rPr lang="ru-RU" dirty="0">
                <a:latin typeface="Trebuchet MS" panose="020B0603020202020204" pitchFamily="34" charset="0"/>
              </a:rPr>
              <a:t>за реализацией соответствующих мероприятий в составе госпрограмм субъектов РФ</a:t>
            </a:r>
            <a:r>
              <a:rPr lang="ru-RU" sz="1600" dirty="0">
                <a:latin typeface="Trebuchet MS" panose="020B0603020202020204" pitchFamily="34" charset="0"/>
              </a:rPr>
              <a:t> </a:t>
            </a:r>
            <a:br>
              <a:rPr lang="ru-RU" sz="1600" dirty="0">
                <a:latin typeface="Trebuchet MS" panose="020B0603020202020204" pitchFamily="34" charset="0"/>
              </a:rPr>
            </a:br>
            <a:r>
              <a:rPr lang="ru-RU" sz="1600" dirty="0">
                <a:latin typeface="Trebuchet MS" panose="020B0603020202020204" pitchFamily="34" charset="0"/>
              </a:rPr>
              <a:t>(с учетом введения сквозной бюджетной классификации и требований к формированию и исполнению планов-графиков реализации госпрограмм субъектов РФ).</a:t>
            </a:r>
          </a:p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>
                <a:latin typeface="Trebuchet MS" panose="020B0603020202020204" pitchFamily="34" charset="0"/>
              </a:rPr>
              <a:t>Определяются механизмы финансовой поддержки субъектов РФ</a:t>
            </a:r>
            <a:r>
              <a:rPr lang="ru-RU" dirty="0">
                <a:latin typeface="Trebuchet MS" panose="020B0603020202020204" pitchFamily="34" charset="0"/>
              </a:rPr>
              <a:t> в целях достижения результатов федерального проекта (3 варианта).</a:t>
            </a:r>
          </a:p>
          <a:p>
            <a:pPr marL="266700" indent="-266700" algn="just" fontAlgn="b">
              <a:lnSpc>
                <a:spcPct val="120000"/>
              </a:lnSpc>
              <a:buFont typeface="+mj-lt"/>
              <a:buAutoNum type="arabicPeriod"/>
            </a:pPr>
            <a:r>
              <a:rPr lang="ru-RU" b="1" i="1" dirty="0">
                <a:latin typeface="Trebuchet MS" panose="020B0603020202020204" pitchFamily="34" charset="0"/>
              </a:rPr>
              <a:t>Заключаются соглашения </a:t>
            </a:r>
            <a:r>
              <a:rPr lang="ru-RU" dirty="0">
                <a:latin typeface="Trebuchet MS" panose="020B0603020202020204" pitchFamily="34" charset="0"/>
              </a:rPr>
              <a:t>с субъектами Российской Федерации о достижении целевых показателей госпрограмм субъектов РФ, соответствующих целевым показателям федеральных проектов.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240" y="1078227"/>
            <a:ext cx="894952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>
              <a:lnSpc>
                <a:spcPct val="120000"/>
              </a:lnSpc>
              <a:spcAft>
                <a:spcPts val="600"/>
              </a:spcAft>
            </a:pPr>
            <a:r>
              <a:rPr lang="ru-RU" dirty="0">
                <a:latin typeface="Trebuchet MS" panose="020B0603020202020204" pitchFamily="34" charset="0"/>
              </a:rPr>
              <a:t>При наличии в рамках федерального проекта целевых показателей (целей), результатов  и мероприятий, относящихся </a:t>
            </a:r>
            <a:r>
              <a:rPr lang="ru-RU" b="1" i="1" dirty="0">
                <a:latin typeface="Trebuchet MS" panose="020B0603020202020204" pitchFamily="34" charset="0"/>
              </a:rPr>
              <a:t>к полномочиям субъектов Российской Федерации</a:t>
            </a:r>
            <a:r>
              <a:rPr lang="ru-RU" dirty="0"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241" y="6343736"/>
            <a:ext cx="857921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>
              <a:lnSpc>
                <a:spcPct val="120000"/>
              </a:lnSpc>
              <a:spcAft>
                <a:spcPts val="600"/>
              </a:spcAft>
            </a:pPr>
            <a:r>
              <a:rPr lang="ru-RU" sz="1300" b="1" i="1" dirty="0">
                <a:latin typeface="Trebuchet MS" panose="020B0603020202020204" pitchFamily="34" charset="0"/>
              </a:rPr>
              <a:t>Справочно:</a:t>
            </a:r>
            <a:r>
              <a:rPr lang="ru-RU" sz="1300" dirty="0">
                <a:latin typeface="Trebuchet MS" panose="020B0603020202020204" pitchFamily="34" charset="0"/>
              </a:rPr>
              <a:t> по предварительной оценке, не менее 46-50 % планируемых в рамках национальных проектов мероприятий относятся к полномочиям субъектов Российской Федерации.</a:t>
            </a: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460432" y="6362619"/>
            <a:ext cx="735847" cy="44666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z="2800" smtClean="0">
                <a:latin typeface="Trebuchet MS" panose="020B0603020202020204" pitchFamily="34" charset="0"/>
              </a:rPr>
              <a:pPr algn="r">
                <a:defRPr/>
              </a:pPr>
              <a:t>9</a:t>
            </a:fld>
            <a:endParaRPr lang="ru-RU" sz="2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2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9910</TotalTime>
  <Words>6107</Words>
  <Application>Microsoft Office PowerPoint</Application>
  <PresentationFormat>Экран (4:3)</PresentationFormat>
  <Paragraphs>739</Paragraphs>
  <Slides>38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Шамьюнов</cp:lastModifiedBy>
  <cp:revision>1202</cp:revision>
  <cp:lastPrinted>2018-03-29T11:30:29Z</cp:lastPrinted>
  <dcterms:created xsi:type="dcterms:W3CDTF">2016-03-17T09:44:54Z</dcterms:created>
  <dcterms:modified xsi:type="dcterms:W3CDTF">2018-07-27T06:33:17Z</dcterms:modified>
</cp:coreProperties>
</file>