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ink/ink1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2.xml" ContentType="application/inkml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ink/ink3.xml" ContentType="application/inkml+xml"/>
  <Override PartName="/ppt/notesSlides/notesSlide20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0"/>
  </p:notesMasterIdLst>
  <p:handoutMasterIdLst>
    <p:handoutMasterId r:id="rId41"/>
  </p:handoutMasterIdLst>
  <p:sldIdLst>
    <p:sldId id="613" r:id="rId2"/>
    <p:sldId id="721" r:id="rId3"/>
    <p:sldId id="728" r:id="rId4"/>
    <p:sldId id="734" r:id="rId5"/>
    <p:sldId id="735" r:id="rId6"/>
    <p:sldId id="799" r:id="rId7"/>
    <p:sldId id="800" r:id="rId8"/>
    <p:sldId id="795" r:id="rId9"/>
    <p:sldId id="797" r:id="rId10"/>
    <p:sldId id="798" r:id="rId11"/>
    <p:sldId id="792" r:id="rId12"/>
    <p:sldId id="793" r:id="rId13"/>
    <p:sldId id="794" r:id="rId14"/>
    <p:sldId id="706" r:id="rId15"/>
    <p:sldId id="786" r:id="rId16"/>
    <p:sldId id="757" r:id="rId17"/>
    <p:sldId id="756" r:id="rId18"/>
    <p:sldId id="710" r:id="rId19"/>
    <p:sldId id="712" r:id="rId20"/>
    <p:sldId id="713" r:id="rId21"/>
    <p:sldId id="614" r:id="rId22"/>
    <p:sldId id="764" r:id="rId23"/>
    <p:sldId id="765" r:id="rId24"/>
    <p:sldId id="766" r:id="rId25"/>
    <p:sldId id="791" r:id="rId26"/>
    <p:sldId id="767" r:id="rId27"/>
    <p:sldId id="768" r:id="rId28"/>
    <p:sldId id="778" r:id="rId29"/>
    <p:sldId id="779" r:id="rId30"/>
    <p:sldId id="781" r:id="rId31"/>
    <p:sldId id="782" r:id="rId32"/>
    <p:sldId id="783" r:id="rId33"/>
    <p:sldId id="784" r:id="rId34"/>
    <p:sldId id="785" r:id="rId35"/>
    <p:sldId id="627" r:id="rId36"/>
    <p:sldId id="700" r:id="rId37"/>
    <p:sldId id="755" r:id="rId38"/>
    <p:sldId id="699" r:id="rId39"/>
  </p:sldIdLst>
  <p:sldSz cx="9144000" cy="6858000" type="screen4x3"/>
  <p:notesSz cx="6858000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60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12" autoAdjust="0"/>
    <p:restoredTop sz="94580" autoAdjust="0"/>
  </p:normalViewPr>
  <p:slideViewPr>
    <p:cSldViewPr>
      <p:cViewPr>
        <p:scale>
          <a:sx n="66" d="100"/>
          <a:sy n="66" d="100"/>
        </p:scale>
        <p:origin x="-1470" y="-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130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52561C-F584-4771-A1FA-E8DE2B6FA99D}" type="doc">
      <dgm:prSet loTypeId="urn:microsoft.com/office/officeart/2005/8/layout/vList2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26F9BA14-1448-482E-B6BA-8DE6374DA497}">
      <dgm:prSet phldrT="[Текст]" custT="1"/>
      <dgm:spPr/>
      <dgm:t>
        <a:bodyPr/>
        <a:lstStyle/>
        <a:p>
          <a:r>
            <a:rPr lang="ru-RU" sz="2400" dirty="0"/>
            <a:t>Представление путем передачи </a:t>
          </a:r>
          <a:r>
            <a:rPr lang="ru-RU" sz="2400" b="1" dirty="0"/>
            <a:t>на бумажном носителе</a:t>
          </a:r>
          <a:r>
            <a:rPr lang="ru-RU" sz="2400" dirty="0"/>
            <a:t>:  </a:t>
          </a:r>
        </a:p>
      </dgm:t>
    </dgm:pt>
    <dgm:pt modelId="{30E4FAE1-61C5-436D-9462-8EBD04921D71}" type="parTrans" cxnId="{B8FFBB93-84AA-46B7-846D-48A1F6C7704B}">
      <dgm:prSet/>
      <dgm:spPr/>
      <dgm:t>
        <a:bodyPr/>
        <a:lstStyle/>
        <a:p>
          <a:endParaRPr lang="ru-RU" sz="2000"/>
        </a:p>
      </dgm:t>
    </dgm:pt>
    <dgm:pt modelId="{56C513BE-FC79-4343-8A8C-DE7D17B37BA0}" type="sibTrans" cxnId="{B8FFBB93-84AA-46B7-846D-48A1F6C7704B}">
      <dgm:prSet/>
      <dgm:spPr/>
      <dgm:t>
        <a:bodyPr/>
        <a:lstStyle/>
        <a:p>
          <a:endParaRPr lang="ru-RU" sz="2000"/>
        </a:p>
      </dgm:t>
    </dgm:pt>
    <dgm:pt modelId="{70521558-A90F-48B0-8517-5632D6A14C18}">
      <dgm:prSet phldrT="[Текст]" custT="1"/>
      <dgm:spPr/>
      <dgm:t>
        <a:bodyPr/>
        <a:lstStyle/>
        <a:p>
          <a:r>
            <a:rPr lang="ru-RU" sz="2400" dirty="0"/>
            <a:t>Представление </a:t>
          </a:r>
          <a:r>
            <a:rPr lang="ru-RU" sz="2400" dirty="0">
              <a:solidFill>
                <a:srgbClr val="FF0000"/>
              </a:solidFill>
            </a:rPr>
            <a:t>в 2018 году </a:t>
          </a:r>
          <a:r>
            <a:rPr lang="ru-RU" sz="2400" dirty="0"/>
            <a:t>путем </a:t>
          </a:r>
          <a:r>
            <a:rPr lang="ru-RU" sz="2400" b="1" dirty="0"/>
            <a:t>размещения</a:t>
          </a:r>
          <a:r>
            <a:rPr lang="ru-RU" sz="2400" dirty="0"/>
            <a:t> в Электронном бюджете в сети Интернет:</a:t>
          </a:r>
        </a:p>
      </dgm:t>
    </dgm:pt>
    <dgm:pt modelId="{170F0BEA-B29B-49A6-A3D1-510E1942824D}" type="parTrans" cxnId="{7E28CB34-321F-41CA-9587-50CBCE22A0C1}">
      <dgm:prSet/>
      <dgm:spPr/>
      <dgm:t>
        <a:bodyPr/>
        <a:lstStyle/>
        <a:p>
          <a:endParaRPr lang="ru-RU" sz="2000"/>
        </a:p>
      </dgm:t>
    </dgm:pt>
    <dgm:pt modelId="{F44A09BE-58D7-45F0-BE32-F7CC638C25C0}" type="sibTrans" cxnId="{7E28CB34-321F-41CA-9587-50CBCE22A0C1}">
      <dgm:prSet/>
      <dgm:spPr/>
      <dgm:t>
        <a:bodyPr/>
        <a:lstStyle/>
        <a:p>
          <a:endParaRPr lang="ru-RU" sz="2000"/>
        </a:p>
      </dgm:t>
    </dgm:pt>
    <dgm:pt modelId="{873B8C6F-AB4E-46B1-9AA9-780F85B99F7F}">
      <dgm:prSet phldrT="[Текст]" custT="1"/>
      <dgm:spPr/>
      <dgm:t>
        <a:bodyPr/>
        <a:lstStyle/>
        <a:p>
          <a:r>
            <a:rPr lang="ru-RU" sz="1800" dirty="0"/>
            <a:t>законопроект</a:t>
          </a:r>
        </a:p>
      </dgm:t>
    </dgm:pt>
    <dgm:pt modelId="{73CD5F82-A56F-48AB-9F92-BC5FB2BA0B53}" type="parTrans" cxnId="{EA093F6F-AE2E-42D7-8987-DEFAEE54ECCD}">
      <dgm:prSet/>
      <dgm:spPr/>
      <dgm:t>
        <a:bodyPr/>
        <a:lstStyle/>
        <a:p>
          <a:endParaRPr lang="ru-RU" sz="2000"/>
        </a:p>
      </dgm:t>
    </dgm:pt>
    <dgm:pt modelId="{E01B9B8C-D671-459B-A15F-D01C9162CE4C}" type="sibTrans" cxnId="{EA093F6F-AE2E-42D7-8987-DEFAEE54ECCD}">
      <dgm:prSet/>
      <dgm:spPr/>
      <dgm:t>
        <a:bodyPr/>
        <a:lstStyle/>
        <a:p>
          <a:endParaRPr lang="ru-RU" sz="2000"/>
        </a:p>
      </dgm:t>
    </dgm:pt>
    <dgm:pt modelId="{CF1158BF-8AD3-4ED7-9E10-5438A434898B}">
      <dgm:prSet phldrT="[Текст]" custT="1"/>
      <dgm:spPr/>
      <dgm:t>
        <a:bodyPr/>
        <a:lstStyle/>
        <a:p>
          <a:r>
            <a:rPr lang="ru-RU" sz="1800" dirty="0"/>
            <a:t>пояснительная записка и другие документы по Регламенту Правительства РФ, например, распоряжение об официальном представителе</a:t>
          </a:r>
        </a:p>
      </dgm:t>
    </dgm:pt>
    <dgm:pt modelId="{C263C37B-55D2-452D-AD8F-4D0F5CB94E08}" type="parTrans" cxnId="{59E9EF0E-24D3-4F45-9BEC-CB723390ED85}">
      <dgm:prSet/>
      <dgm:spPr/>
      <dgm:t>
        <a:bodyPr/>
        <a:lstStyle/>
        <a:p>
          <a:endParaRPr lang="ru-RU" sz="2000"/>
        </a:p>
      </dgm:t>
    </dgm:pt>
    <dgm:pt modelId="{65877672-939A-4BED-B86D-BBCADD1992BE}" type="sibTrans" cxnId="{59E9EF0E-24D3-4F45-9BEC-CB723390ED85}">
      <dgm:prSet/>
      <dgm:spPr/>
      <dgm:t>
        <a:bodyPr/>
        <a:lstStyle/>
        <a:p>
          <a:endParaRPr lang="ru-RU" sz="2000"/>
        </a:p>
      </dgm:t>
    </dgm:pt>
    <dgm:pt modelId="{66EF5D21-6747-464B-8629-8BBC4A4323C2}">
      <dgm:prSet phldrT="[Текст]" custT="1"/>
      <dgm:spPr/>
      <dgm:t>
        <a:bodyPr/>
        <a:lstStyle/>
        <a:p>
          <a:r>
            <a:rPr lang="ru-RU" sz="1800" dirty="0">
              <a:latin typeface="+mn-lt"/>
              <a:ea typeface="+mn-ea"/>
              <a:cs typeface="+mn-cs"/>
            </a:rPr>
            <a:t>основные направления бюджетной</a:t>
          </a:r>
          <a:r>
            <a:rPr lang="ru-RU" sz="1800" baseline="0" dirty="0">
              <a:latin typeface="+mn-lt"/>
              <a:ea typeface="+mn-ea"/>
              <a:cs typeface="+mn-cs"/>
            </a:rPr>
            <a:t>, </a:t>
          </a:r>
          <a:r>
            <a:rPr lang="ru-RU" sz="1800" dirty="0">
              <a:latin typeface="+mn-lt"/>
              <a:ea typeface="+mn-ea"/>
              <a:cs typeface="+mn-cs"/>
            </a:rPr>
            <a:t>налоговой и таможенно-тарифной </a:t>
          </a:r>
          <a:r>
            <a:rPr lang="ru-RU" sz="1800" baseline="0" dirty="0">
              <a:latin typeface="+mn-lt"/>
              <a:ea typeface="+mn-ea"/>
              <a:cs typeface="+mn-cs"/>
            </a:rPr>
            <a:t> </a:t>
          </a:r>
          <a:r>
            <a:rPr lang="ru-RU" sz="1800" dirty="0">
              <a:latin typeface="+mn-lt"/>
              <a:ea typeface="+mn-ea"/>
              <a:cs typeface="+mn-cs"/>
            </a:rPr>
            <a:t>политики РФ </a:t>
          </a:r>
          <a:r>
            <a:rPr lang="ru-RU" sz="1800" dirty="0"/>
            <a:t>на очередную трехлетку</a:t>
          </a:r>
        </a:p>
      </dgm:t>
    </dgm:pt>
    <dgm:pt modelId="{62E0C61E-FDA5-42D7-8B1B-1257FEAEC9D5}" type="parTrans" cxnId="{4B2D8547-9D44-4CA2-9D39-2016DABE3023}">
      <dgm:prSet/>
      <dgm:spPr/>
      <dgm:t>
        <a:bodyPr/>
        <a:lstStyle/>
        <a:p>
          <a:endParaRPr lang="ru-RU" sz="2000"/>
        </a:p>
      </dgm:t>
    </dgm:pt>
    <dgm:pt modelId="{A6A16DEA-DB19-452E-9781-657BE392AFC4}" type="sibTrans" cxnId="{4B2D8547-9D44-4CA2-9D39-2016DABE3023}">
      <dgm:prSet/>
      <dgm:spPr/>
      <dgm:t>
        <a:bodyPr/>
        <a:lstStyle/>
        <a:p>
          <a:endParaRPr lang="ru-RU" sz="2000"/>
        </a:p>
      </dgm:t>
    </dgm:pt>
    <dgm:pt modelId="{B7B6042F-0BC9-48C3-8184-A9E1D9F74B95}">
      <dgm:prSet phldrT="[Текст]" custT="1"/>
      <dgm:spPr/>
      <dgm:t>
        <a:bodyPr/>
        <a:lstStyle/>
        <a:p>
          <a:r>
            <a:rPr lang="ru-RU" sz="1800" dirty="0"/>
            <a:t>прогноз социально-экономического развития РФ на очередную трехлетку </a:t>
          </a:r>
        </a:p>
      </dgm:t>
    </dgm:pt>
    <dgm:pt modelId="{91BFCC5E-6792-4D13-A39C-014322266640}" type="parTrans" cxnId="{36AD7DC9-472B-403F-BB54-FC7279973EDA}">
      <dgm:prSet/>
      <dgm:spPr/>
      <dgm:t>
        <a:bodyPr/>
        <a:lstStyle/>
        <a:p>
          <a:endParaRPr lang="ru-RU" sz="2000"/>
        </a:p>
      </dgm:t>
    </dgm:pt>
    <dgm:pt modelId="{54D69E9B-A645-43C6-A4F3-B16C4FABB5B5}" type="sibTrans" cxnId="{36AD7DC9-472B-403F-BB54-FC7279973EDA}">
      <dgm:prSet/>
      <dgm:spPr/>
      <dgm:t>
        <a:bodyPr/>
        <a:lstStyle/>
        <a:p>
          <a:endParaRPr lang="ru-RU" sz="2000"/>
        </a:p>
      </dgm:t>
    </dgm:pt>
    <dgm:pt modelId="{A61518B5-4675-44EE-B9FB-1E5791838636}">
      <dgm:prSet phldrT="[Текст]" custT="1"/>
      <dgm:spPr/>
      <dgm:t>
        <a:bodyPr/>
        <a:lstStyle/>
        <a:p>
          <a:r>
            <a:rPr lang="ru-RU" sz="1800" dirty="0"/>
            <a:t>протокол неурегулированных разногласий по расходам на деятельность Президента РФ, парламента России, судов РФ, Счетной палаты РФ</a:t>
          </a:r>
        </a:p>
      </dgm:t>
    </dgm:pt>
    <dgm:pt modelId="{1B83C7D3-D215-4B35-86ED-12A4406C8F61}" type="parTrans" cxnId="{2E3B9BED-70E2-4955-A62E-1DCDAE229F73}">
      <dgm:prSet/>
      <dgm:spPr/>
      <dgm:t>
        <a:bodyPr/>
        <a:lstStyle/>
        <a:p>
          <a:endParaRPr lang="ru-RU" sz="2000"/>
        </a:p>
      </dgm:t>
    </dgm:pt>
    <dgm:pt modelId="{0C1425FD-6FFD-4BCC-ACCB-7C48939C13A7}" type="sibTrans" cxnId="{2E3B9BED-70E2-4955-A62E-1DCDAE229F73}">
      <dgm:prSet/>
      <dgm:spPr/>
      <dgm:t>
        <a:bodyPr/>
        <a:lstStyle/>
        <a:p>
          <a:endParaRPr lang="ru-RU" sz="2000"/>
        </a:p>
      </dgm:t>
    </dgm:pt>
    <dgm:pt modelId="{360D4CAA-FCE3-442D-9AA4-622ED23BFF60}">
      <dgm:prSet phldrT="[Текст]" custT="1"/>
      <dgm:spPr/>
      <dgm:t>
        <a:bodyPr/>
        <a:lstStyle/>
        <a:p>
          <a:r>
            <a:rPr lang="ru-RU" sz="1800" dirty="0"/>
            <a:t>остальных документов и материалов,  указанных в пункте 4 статьи 192 БК РФ</a:t>
          </a:r>
        </a:p>
      </dgm:t>
    </dgm:pt>
    <dgm:pt modelId="{56275FD4-45F6-4BAB-89D7-6221D9347873}" type="parTrans" cxnId="{971ECC76-2830-42AE-B5B4-C9EA2AD4B25B}">
      <dgm:prSet/>
      <dgm:spPr/>
      <dgm:t>
        <a:bodyPr/>
        <a:lstStyle/>
        <a:p>
          <a:endParaRPr lang="ru-RU" sz="2000"/>
        </a:p>
      </dgm:t>
    </dgm:pt>
    <dgm:pt modelId="{4071DAE5-F7B5-4EB4-8DAB-B366E6E87827}" type="sibTrans" cxnId="{971ECC76-2830-42AE-B5B4-C9EA2AD4B25B}">
      <dgm:prSet/>
      <dgm:spPr/>
      <dgm:t>
        <a:bodyPr/>
        <a:lstStyle/>
        <a:p>
          <a:endParaRPr lang="ru-RU" sz="2000"/>
        </a:p>
      </dgm:t>
    </dgm:pt>
    <dgm:pt modelId="{5D9B4053-6210-4042-B13E-7A71DBE881B6}">
      <dgm:prSet phldrT="[Текст]" custT="1"/>
      <dgm:spPr/>
      <dgm:t>
        <a:bodyPr/>
        <a:lstStyle/>
        <a:p>
          <a:r>
            <a:rPr lang="ru-RU" sz="1800" dirty="0"/>
            <a:t>материалы "закрытой части" федерального бюджета</a:t>
          </a:r>
        </a:p>
      </dgm:t>
    </dgm:pt>
    <dgm:pt modelId="{BEE6E4B9-E9C3-4097-B18A-6150B749B80D}" type="parTrans" cxnId="{1967A47C-6D29-41BF-9C08-0045BC98F5F8}">
      <dgm:prSet/>
      <dgm:spPr/>
      <dgm:t>
        <a:bodyPr/>
        <a:lstStyle/>
        <a:p>
          <a:endParaRPr lang="ru-RU" sz="2000"/>
        </a:p>
      </dgm:t>
    </dgm:pt>
    <dgm:pt modelId="{139598BD-43BB-4FEB-A891-6DCFABA47A70}" type="sibTrans" cxnId="{1967A47C-6D29-41BF-9C08-0045BC98F5F8}">
      <dgm:prSet/>
      <dgm:spPr/>
      <dgm:t>
        <a:bodyPr/>
        <a:lstStyle/>
        <a:p>
          <a:endParaRPr lang="ru-RU" sz="2000"/>
        </a:p>
      </dgm:t>
    </dgm:pt>
    <dgm:pt modelId="{A5C4D682-6A8C-4332-A760-CBB2E73FC3EB}" type="pres">
      <dgm:prSet presAssocID="{2C52561C-F584-4771-A1FA-E8DE2B6FA99D}" presName="linear" presStyleCnt="0">
        <dgm:presLayoutVars>
          <dgm:animLvl val="lvl"/>
          <dgm:resizeHandles val="exact"/>
        </dgm:presLayoutVars>
      </dgm:prSet>
      <dgm:spPr/>
    </dgm:pt>
    <dgm:pt modelId="{31261B18-488F-42C7-85E4-36AB22C34C40}" type="pres">
      <dgm:prSet presAssocID="{26F9BA14-1448-482E-B6BA-8DE6374DA497}" presName="parentText" presStyleLbl="node1" presStyleIdx="0" presStyleCnt="2" custScaleY="66746">
        <dgm:presLayoutVars>
          <dgm:chMax val="0"/>
          <dgm:bulletEnabled val="1"/>
        </dgm:presLayoutVars>
      </dgm:prSet>
      <dgm:spPr/>
    </dgm:pt>
    <dgm:pt modelId="{D05C7E3F-AE07-485A-B421-84F3E40BCFBD}" type="pres">
      <dgm:prSet presAssocID="{26F9BA14-1448-482E-B6BA-8DE6374DA497}" presName="childText" presStyleLbl="revTx" presStyleIdx="0" presStyleCnt="2">
        <dgm:presLayoutVars>
          <dgm:bulletEnabled val="1"/>
        </dgm:presLayoutVars>
      </dgm:prSet>
      <dgm:spPr/>
    </dgm:pt>
    <dgm:pt modelId="{8D6679EA-CB8F-42B2-B515-9746E641126F}" type="pres">
      <dgm:prSet presAssocID="{70521558-A90F-48B0-8517-5632D6A14C18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EAD10573-D874-47B1-A223-05CCC50740AA}" type="pres">
      <dgm:prSet presAssocID="{70521558-A90F-48B0-8517-5632D6A14C18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59E9EF0E-24D3-4F45-9BEC-CB723390ED85}" srcId="{26F9BA14-1448-482E-B6BA-8DE6374DA497}" destId="{CF1158BF-8AD3-4ED7-9E10-5438A434898B}" srcOrd="1" destOrd="0" parTransId="{C263C37B-55D2-452D-AD8F-4D0F5CB94E08}" sibTransId="{65877672-939A-4BED-B86D-BBCADD1992BE}"/>
    <dgm:cxn modelId="{FE45E214-F21C-4C78-BA71-6A2647A72AB2}" type="presOf" srcId="{873B8C6F-AB4E-46B1-9AA9-780F85B99F7F}" destId="{D05C7E3F-AE07-485A-B421-84F3E40BCFBD}" srcOrd="0" destOrd="0" presId="urn:microsoft.com/office/officeart/2005/8/layout/vList2"/>
    <dgm:cxn modelId="{FE77C916-DD93-495B-A29B-B884BB74C385}" type="presOf" srcId="{360D4CAA-FCE3-442D-9AA4-622ED23BFF60}" destId="{EAD10573-D874-47B1-A223-05CCC50740AA}" srcOrd="0" destOrd="0" presId="urn:microsoft.com/office/officeart/2005/8/layout/vList2"/>
    <dgm:cxn modelId="{7E28CB34-321F-41CA-9587-50CBCE22A0C1}" srcId="{2C52561C-F584-4771-A1FA-E8DE2B6FA99D}" destId="{70521558-A90F-48B0-8517-5632D6A14C18}" srcOrd="1" destOrd="0" parTransId="{170F0BEA-B29B-49A6-A3D1-510E1942824D}" sibTransId="{F44A09BE-58D7-45F0-BE32-F7CC638C25C0}"/>
    <dgm:cxn modelId="{4B2D8547-9D44-4CA2-9D39-2016DABE3023}" srcId="{26F9BA14-1448-482E-B6BA-8DE6374DA497}" destId="{66EF5D21-6747-464B-8629-8BBC4A4323C2}" srcOrd="2" destOrd="0" parTransId="{62E0C61E-FDA5-42D7-8B1B-1257FEAEC9D5}" sibTransId="{A6A16DEA-DB19-452E-9781-657BE392AFC4}"/>
    <dgm:cxn modelId="{EA093F6F-AE2E-42D7-8987-DEFAEE54ECCD}" srcId="{26F9BA14-1448-482E-B6BA-8DE6374DA497}" destId="{873B8C6F-AB4E-46B1-9AA9-780F85B99F7F}" srcOrd="0" destOrd="0" parTransId="{73CD5F82-A56F-48AB-9F92-BC5FB2BA0B53}" sibTransId="{E01B9B8C-D671-459B-A15F-D01C9162CE4C}"/>
    <dgm:cxn modelId="{971ECC76-2830-42AE-B5B4-C9EA2AD4B25B}" srcId="{70521558-A90F-48B0-8517-5632D6A14C18}" destId="{360D4CAA-FCE3-442D-9AA4-622ED23BFF60}" srcOrd="0" destOrd="0" parTransId="{56275FD4-45F6-4BAB-89D7-6221D9347873}" sibTransId="{4071DAE5-F7B5-4EB4-8DAB-B366E6E87827}"/>
    <dgm:cxn modelId="{1967A47C-6D29-41BF-9C08-0045BC98F5F8}" srcId="{26F9BA14-1448-482E-B6BA-8DE6374DA497}" destId="{5D9B4053-6210-4042-B13E-7A71DBE881B6}" srcOrd="5" destOrd="0" parTransId="{BEE6E4B9-E9C3-4097-B18A-6150B749B80D}" sibTransId="{139598BD-43BB-4FEB-A891-6DCFABA47A70}"/>
    <dgm:cxn modelId="{160B8E85-C78D-4CCA-94E8-6CB0E52E1252}" type="presOf" srcId="{66EF5D21-6747-464B-8629-8BBC4A4323C2}" destId="{D05C7E3F-AE07-485A-B421-84F3E40BCFBD}" srcOrd="0" destOrd="2" presId="urn:microsoft.com/office/officeart/2005/8/layout/vList2"/>
    <dgm:cxn modelId="{B8FFBB93-84AA-46B7-846D-48A1F6C7704B}" srcId="{2C52561C-F584-4771-A1FA-E8DE2B6FA99D}" destId="{26F9BA14-1448-482E-B6BA-8DE6374DA497}" srcOrd="0" destOrd="0" parTransId="{30E4FAE1-61C5-436D-9462-8EBD04921D71}" sibTransId="{56C513BE-FC79-4343-8A8C-DE7D17B37BA0}"/>
    <dgm:cxn modelId="{23BC09BD-D639-4B0B-8483-216529E8C16F}" type="presOf" srcId="{2C52561C-F584-4771-A1FA-E8DE2B6FA99D}" destId="{A5C4D682-6A8C-4332-A760-CBB2E73FC3EB}" srcOrd="0" destOrd="0" presId="urn:microsoft.com/office/officeart/2005/8/layout/vList2"/>
    <dgm:cxn modelId="{6AFA8CBF-246B-4A09-8881-5D96D1F35C60}" type="presOf" srcId="{B7B6042F-0BC9-48C3-8184-A9E1D9F74B95}" destId="{D05C7E3F-AE07-485A-B421-84F3E40BCFBD}" srcOrd="0" destOrd="3" presId="urn:microsoft.com/office/officeart/2005/8/layout/vList2"/>
    <dgm:cxn modelId="{36AD7DC9-472B-403F-BB54-FC7279973EDA}" srcId="{26F9BA14-1448-482E-B6BA-8DE6374DA497}" destId="{B7B6042F-0BC9-48C3-8184-A9E1D9F74B95}" srcOrd="3" destOrd="0" parTransId="{91BFCC5E-6792-4D13-A39C-014322266640}" sibTransId="{54D69E9B-A645-43C6-A4F3-B16C4FABB5B5}"/>
    <dgm:cxn modelId="{DF608CC9-6B28-471E-9587-9E398890145D}" type="presOf" srcId="{70521558-A90F-48B0-8517-5632D6A14C18}" destId="{8D6679EA-CB8F-42B2-B515-9746E641126F}" srcOrd="0" destOrd="0" presId="urn:microsoft.com/office/officeart/2005/8/layout/vList2"/>
    <dgm:cxn modelId="{2C13A1E1-EC52-4582-90E0-F9CD664AB0A9}" type="presOf" srcId="{CF1158BF-8AD3-4ED7-9E10-5438A434898B}" destId="{D05C7E3F-AE07-485A-B421-84F3E40BCFBD}" srcOrd="0" destOrd="1" presId="urn:microsoft.com/office/officeart/2005/8/layout/vList2"/>
    <dgm:cxn modelId="{79D165E9-25E8-431C-B9B1-3DB995A515F1}" type="presOf" srcId="{A61518B5-4675-44EE-B9FB-1E5791838636}" destId="{D05C7E3F-AE07-485A-B421-84F3E40BCFBD}" srcOrd="0" destOrd="4" presId="urn:microsoft.com/office/officeart/2005/8/layout/vList2"/>
    <dgm:cxn modelId="{2E3B9BED-70E2-4955-A62E-1DCDAE229F73}" srcId="{26F9BA14-1448-482E-B6BA-8DE6374DA497}" destId="{A61518B5-4675-44EE-B9FB-1E5791838636}" srcOrd="4" destOrd="0" parTransId="{1B83C7D3-D215-4B35-86ED-12A4406C8F61}" sibTransId="{0C1425FD-6FFD-4BCC-ACCB-7C48939C13A7}"/>
    <dgm:cxn modelId="{BA72F3F3-FCE0-44C3-8E28-7403D80FF671}" type="presOf" srcId="{26F9BA14-1448-482E-B6BA-8DE6374DA497}" destId="{31261B18-488F-42C7-85E4-36AB22C34C40}" srcOrd="0" destOrd="0" presId="urn:microsoft.com/office/officeart/2005/8/layout/vList2"/>
    <dgm:cxn modelId="{BCC909F4-34B2-46C4-B1CA-A089461D0BED}" type="presOf" srcId="{5D9B4053-6210-4042-B13E-7A71DBE881B6}" destId="{D05C7E3F-AE07-485A-B421-84F3E40BCFBD}" srcOrd="0" destOrd="5" presId="urn:microsoft.com/office/officeart/2005/8/layout/vList2"/>
    <dgm:cxn modelId="{E54342AA-8484-4326-BCA8-8E61A1EB3866}" type="presParOf" srcId="{A5C4D682-6A8C-4332-A760-CBB2E73FC3EB}" destId="{31261B18-488F-42C7-85E4-36AB22C34C40}" srcOrd="0" destOrd="0" presId="urn:microsoft.com/office/officeart/2005/8/layout/vList2"/>
    <dgm:cxn modelId="{645BC5ED-DC90-4E2C-A7CB-88A0660559C9}" type="presParOf" srcId="{A5C4D682-6A8C-4332-A760-CBB2E73FC3EB}" destId="{D05C7E3F-AE07-485A-B421-84F3E40BCFBD}" srcOrd="1" destOrd="0" presId="urn:microsoft.com/office/officeart/2005/8/layout/vList2"/>
    <dgm:cxn modelId="{9F801862-35F3-4B26-BC4E-5CBF16FC54EB}" type="presParOf" srcId="{A5C4D682-6A8C-4332-A760-CBB2E73FC3EB}" destId="{8D6679EA-CB8F-42B2-B515-9746E641126F}" srcOrd="2" destOrd="0" presId="urn:microsoft.com/office/officeart/2005/8/layout/vList2"/>
    <dgm:cxn modelId="{44FFBEC1-284E-4D19-AA32-EFD10A1D7ACF}" type="presParOf" srcId="{A5C4D682-6A8C-4332-A760-CBB2E73FC3EB}" destId="{EAD10573-D874-47B1-A223-05CCC50740AA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1731FA9-371D-45D9-A2B9-753675ACEC3E}" type="doc">
      <dgm:prSet loTypeId="urn:microsoft.com/office/officeart/2005/8/layout/vList2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FE74D765-97B4-44C4-898F-2F81B006B8F0}">
      <dgm:prSet custT="1"/>
      <dgm:spPr/>
      <dgm:t>
        <a:bodyPr anchor="t"/>
        <a:lstStyle/>
        <a:p>
          <a:pPr algn="ctr" rtl="0"/>
          <a:r>
            <a:rPr lang="ru-RU" sz="1800" b="0" dirty="0">
              <a:latin typeface="Arial" panose="020B0604020202020204" pitchFamily="34" charset="0"/>
              <a:cs typeface="Arial" panose="020B0604020202020204" pitchFamily="34" charset="0"/>
            </a:rPr>
            <a:t>Стабильного</a:t>
          </a:r>
        </a:p>
      </dgm:t>
    </dgm:pt>
    <dgm:pt modelId="{E6B3DC56-D385-493C-A7F9-91CB33E69B56}" type="parTrans" cxnId="{638A11BB-EFCC-44EF-8359-3C13A44BBDCF}">
      <dgm:prSet/>
      <dgm:spPr/>
      <dgm:t>
        <a:bodyPr/>
        <a:lstStyle/>
        <a:p>
          <a:pPr algn="ctr"/>
          <a:endParaRPr lang="ru-RU" sz="1400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91F3584-C910-4816-8D5D-294221E9BF55}" type="sibTrans" cxnId="{638A11BB-EFCC-44EF-8359-3C13A44BBDCF}">
      <dgm:prSet/>
      <dgm:spPr/>
      <dgm:t>
        <a:bodyPr/>
        <a:lstStyle/>
        <a:p>
          <a:pPr algn="ctr"/>
          <a:endParaRPr lang="ru-RU" sz="1400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F5FBE56-15E8-455F-86B9-2429F981B3C6}">
      <dgm:prSet custT="1"/>
      <dgm:spPr/>
      <dgm:t>
        <a:bodyPr/>
        <a:lstStyle/>
        <a:p>
          <a:pPr algn="ctr" rtl="0"/>
          <a:r>
            <a:rPr lang="ru-RU" sz="1800" b="0" dirty="0">
              <a:latin typeface="Arial" panose="020B0604020202020204" pitchFamily="34" charset="0"/>
              <a:cs typeface="Arial" panose="020B0604020202020204" pitchFamily="34" charset="0"/>
            </a:rPr>
            <a:t>Закрепляющего и предлагающего новации</a:t>
          </a:r>
        </a:p>
      </dgm:t>
    </dgm:pt>
    <dgm:pt modelId="{E26D81C3-D8F7-4EDE-90F9-F48135BD5859}" type="parTrans" cxnId="{DBA1FD8E-B23F-401B-B4A0-9CB40CB311FC}">
      <dgm:prSet/>
      <dgm:spPr/>
      <dgm:t>
        <a:bodyPr/>
        <a:lstStyle/>
        <a:p>
          <a:pPr algn="ctr"/>
          <a:endParaRPr lang="ru-RU" sz="1400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8B14977-C565-425D-8BCE-0E9AC3E31E59}" type="sibTrans" cxnId="{DBA1FD8E-B23F-401B-B4A0-9CB40CB311FC}">
      <dgm:prSet/>
      <dgm:spPr/>
      <dgm:t>
        <a:bodyPr/>
        <a:lstStyle/>
        <a:p>
          <a:pPr algn="ctr"/>
          <a:endParaRPr lang="ru-RU" sz="1400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4008FEA-607F-4F15-83A4-C6B06C84F32C}">
      <dgm:prSet custT="1"/>
      <dgm:spPr/>
      <dgm:t>
        <a:bodyPr/>
        <a:lstStyle/>
        <a:p>
          <a:pPr algn="ctr" rtl="0"/>
          <a:r>
            <a:rPr lang="ru-RU" sz="1750" b="0" dirty="0">
              <a:latin typeface="Arial" panose="020B0604020202020204" pitchFamily="34" charset="0"/>
              <a:cs typeface="Arial" panose="020B0604020202020204" pitchFamily="34" charset="0"/>
            </a:rPr>
            <a:t>Кодифицированного</a:t>
          </a:r>
        </a:p>
      </dgm:t>
    </dgm:pt>
    <dgm:pt modelId="{D8883A31-DCC4-4348-A0F4-52DB99B52B9D}" type="sibTrans" cxnId="{0FDAFD4E-48F7-4001-91B3-4F43AA64D99B}">
      <dgm:prSet/>
      <dgm:spPr/>
      <dgm:t>
        <a:bodyPr/>
        <a:lstStyle/>
        <a:p>
          <a:pPr algn="ctr"/>
          <a:endParaRPr lang="ru-RU" sz="1400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C8B9A37-F470-4313-AB30-394EA390D91F}" type="parTrans" cxnId="{0FDAFD4E-48F7-4001-91B3-4F43AA64D99B}">
      <dgm:prSet/>
      <dgm:spPr/>
      <dgm:t>
        <a:bodyPr/>
        <a:lstStyle/>
        <a:p>
          <a:pPr algn="ctr"/>
          <a:endParaRPr lang="ru-RU" sz="1400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52A2C6F-00C5-4DF9-8F2B-05D5EB35E95E}">
      <dgm:prSet custT="1"/>
      <dgm:spPr/>
      <dgm:t>
        <a:bodyPr/>
        <a:lstStyle/>
        <a:p>
          <a:pPr algn="ctr" rtl="0"/>
          <a:r>
            <a:rPr lang="ru-RU" sz="1750" b="0" dirty="0">
              <a:latin typeface="Arial" panose="020B0604020202020204" pitchFamily="34" charset="0"/>
              <a:cs typeface="Arial" panose="020B0604020202020204" pitchFamily="34" charset="0"/>
            </a:rPr>
            <a:t>Удобного в </a:t>
          </a:r>
          <a:r>
            <a:rPr lang="ru-RU" sz="1750" b="0" dirty="0" err="1">
              <a:latin typeface="Arial" panose="020B0604020202020204" pitchFamily="34" charset="0"/>
              <a:cs typeface="Arial" panose="020B0604020202020204" pitchFamily="34" charset="0"/>
            </a:rPr>
            <a:t>правоприменении</a:t>
          </a:r>
          <a:endParaRPr lang="ru-RU" sz="1750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560C0E2-374F-48B4-847D-0A4A6F3445ED}" type="parTrans" cxnId="{2E5E14BD-EA25-40C1-BFD0-2C5A1DD773BD}">
      <dgm:prSet/>
      <dgm:spPr/>
      <dgm:t>
        <a:bodyPr/>
        <a:lstStyle/>
        <a:p>
          <a:endParaRPr lang="ru-RU"/>
        </a:p>
      </dgm:t>
    </dgm:pt>
    <dgm:pt modelId="{3097D0A4-0920-4331-9616-9A5C71156B18}" type="sibTrans" cxnId="{2E5E14BD-EA25-40C1-BFD0-2C5A1DD773BD}">
      <dgm:prSet/>
      <dgm:spPr/>
      <dgm:t>
        <a:bodyPr/>
        <a:lstStyle/>
        <a:p>
          <a:endParaRPr lang="ru-RU"/>
        </a:p>
      </dgm:t>
    </dgm:pt>
    <dgm:pt modelId="{5F96BEC4-EF5C-450C-A8EF-DD2304DED694}" type="pres">
      <dgm:prSet presAssocID="{D1731FA9-371D-45D9-A2B9-753675ACEC3E}" presName="linear" presStyleCnt="0">
        <dgm:presLayoutVars>
          <dgm:animLvl val="lvl"/>
          <dgm:resizeHandles val="exact"/>
        </dgm:presLayoutVars>
      </dgm:prSet>
      <dgm:spPr/>
    </dgm:pt>
    <dgm:pt modelId="{51ED4B1B-2A59-4193-AC1B-8B90056B14E3}" type="pres">
      <dgm:prSet presAssocID="{FF5FBE56-15E8-455F-86B9-2429F981B3C6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3182FEBC-5D3B-42E8-BC44-0231FE9FE748}" type="pres">
      <dgm:prSet presAssocID="{58B14977-C565-425D-8BCE-0E9AC3E31E59}" presName="spacer" presStyleCnt="0"/>
      <dgm:spPr/>
    </dgm:pt>
    <dgm:pt modelId="{1BD0E72E-A47F-423E-9ACE-6E9353DE0F44}" type="pres">
      <dgm:prSet presAssocID="{FE74D765-97B4-44C4-898F-2F81B006B8F0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F9D5392-CA29-458F-ADE2-5916457D163E}" type="pres">
      <dgm:prSet presAssocID="{391F3584-C910-4816-8D5D-294221E9BF55}" presName="spacer" presStyleCnt="0"/>
      <dgm:spPr/>
    </dgm:pt>
    <dgm:pt modelId="{14E567D2-7CBA-4ED6-91D8-D55963261EB0}" type="pres">
      <dgm:prSet presAssocID="{94008FEA-607F-4F15-83A4-C6B06C84F32C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818D7111-E25C-4362-B53A-D92435AF42C1}" type="pres">
      <dgm:prSet presAssocID="{D8883A31-DCC4-4348-A0F4-52DB99B52B9D}" presName="spacer" presStyleCnt="0"/>
      <dgm:spPr/>
    </dgm:pt>
    <dgm:pt modelId="{D06F2C74-D79D-4611-906B-0B410145A38F}" type="pres">
      <dgm:prSet presAssocID="{552A2C6F-00C5-4DF9-8F2B-05D5EB35E95E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8ABFFC34-3E74-4FE9-8110-A149FBB4F6CB}" type="presOf" srcId="{552A2C6F-00C5-4DF9-8F2B-05D5EB35E95E}" destId="{D06F2C74-D79D-4611-906B-0B410145A38F}" srcOrd="0" destOrd="0" presId="urn:microsoft.com/office/officeart/2005/8/layout/vList2"/>
    <dgm:cxn modelId="{B036DE46-6123-41D0-8359-4A5A32696E94}" type="presOf" srcId="{FF5FBE56-15E8-455F-86B9-2429F981B3C6}" destId="{51ED4B1B-2A59-4193-AC1B-8B90056B14E3}" srcOrd="0" destOrd="0" presId="urn:microsoft.com/office/officeart/2005/8/layout/vList2"/>
    <dgm:cxn modelId="{0FDAFD4E-48F7-4001-91B3-4F43AA64D99B}" srcId="{D1731FA9-371D-45D9-A2B9-753675ACEC3E}" destId="{94008FEA-607F-4F15-83A4-C6B06C84F32C}" srcOrd="2" destOrd="0" parTransId="{8C8B9A37-F470-4313-AB30-394EA390D91F}" sibTransId="{D8883A31-DCC4-4348-A0F4-52DB99B52B9D}"/>
    <dgm:cxn modelId="{1A91607F-F104-41C2-967A-B0C324BAA72B}" type="presOf" srcId="{94008FEA-607F-4F15-83A4-C6B06C84F32C}" destId="{14E567D2-7CBA-4ED6-91D8-D55963261EB0}" srcOrd="0" destOrd="0" presId="urn:microsoft.com/office/officeart/2005/8/layout/vList2"/>
    <dgm:cxn modelId="{DBA1FD8E-B23F-401B-B4A0-9CB40CB311FC}" srcId="{D1731FA9-371D-45D9-A2B9-753675ACEC3E}" destId="{FF5FBE56-15E8-455F-86B9-2429F981B3C6}" srcOrd="0" destOrd="0" parTransId="{E26D81C3-D8F7-4EDE-90F9-F48135BD5859}" sibTransId="{58B14977-C565-425D-8BCE-0E9AC3E31E59}"/>
    <dgm:cxn modelId="{638A11BB-EFCC-44EF-8359-3C13A44BBDCF}" srcId="{D1731FA9-371D-45D9-A2B9-753675ACEC3E}" destId="{FE74D765-97B4-44C4-898F-2F81B006B8F0}" srcOrd="1" destOrd="0" parTransId="{E6B3DC56-D385-493C-A7F9-91CB33E69B56}" sibTransId="{391F3584-C910-4816-8D5D-294221E9BF55}"/>
    <dgm:cxn modelId="{2E5E14BD-EA25-40C1-BFD0-2C5A1DD773BD}" srcId="{D1731FA9-371D-45D9-A2B9-753675ACEC3E}" destId="{552A2C6F-00C5-4DF9-8F2B-05D5EB35E95E}" srcOrd="3" destOrd="0" parTransId="{8560C0E2-374F-48B4-847D-0A4A6F3445ED}" sibTransId="{3097D0A4-0920-4331-9616-9A5C71156B18}"/>
    <dgm:cxn modelId="{04416CD0-581B-4E3E-B998-C2EF693D9908}" type="presOf" srcId="{D1731FA9-371D-45D9-A2B9-753675ACEC3E}" destId="{5F96BEC4-EF5C-450C-A8EF-DD2304DED694}" srcOrd="0" destOrd="0" presId="urn:microsoft.com/office/officeart/2005/8/layout/vList2"/>
    <dgm:cxn modelId="{921EDEFA-A962-40C3-8847-1E2B1B5F8A24}" type="presOf" srcId="{FE74D765-97B4-44C4-898F-2F81B006B8F0}" destId="{1BD0E72E-A47F-423E-9ACE-6E9353DE0F44}" srcOrd="0" destOrd="0" presId="urn:microsoft.com/office/officeart/2005/8/layout/vList2"/>
    <dgm:cxn modelId="{C629718B-1BFD-4839-AEC0-91751802F001}" type="presParOf" srcId="{5F96BEC4-EF5C-450C-A8EF-DD2304DED694}" destId="{51ED4B1B-2A59-4193-AC1B-8B90056B14E3}" srcOrd="0" destOrd="0" presId="urn:microsoft.com/office/officeart/2005/8/layout/vList2"/>
    <dgm:cxn modelId="{C0532AB0-AB82-4523-B3C9-5B167B757D12}" type="presParOf" srcId="{5F96BEC4-EF5C-450C-A8EF-DD2304DED694}" destId="{3182FEBC-5D3B-42E8-BC44-0231FE9FE748}" srcOrd="1" destOrd="0" presId="urn:microsoft.com/office/officeart/2005/8/layout/vList2"/>
    <dgm:cxn modelId="{5FAAA57C-6A2F-4B4B-97A7-D97CFD67FF6E}" type="presParOf" srcId="{5F96BEC4-EF5C-450C-A8EF-DD2304DED694}" destId="{1BD0E72E-A47F-423E-9ACE-6E9353DE0F44}" srcOrd="2" destOrd="0" presId="urn:microsoft.com/office/officeart/2005/8/layout/vList2"/>
    <dgm:cxn modelId="{537F39F4-7932-447F-A420-3E7BA202DB9B}" type="presParOf" srcId="{5F96BEC4-EF5C-450C-A8EF-DD2304DED694}" destId="{EF9D5392-CA29-458F-ADE2-5916457D163E}" srcOrd="3" destOrd="0" presId="urn:microsoft.com/office/officeart/2005/8/layout/vList2"/>
    <dgm:cxn modelId="{C1F1DAE1-E8E5-4A71-91C3-06EC4152E774}" type="presParOf" srcId="{5F96BEC4-EF5C-450C-A8EF-DD2304DED694}" destId="{14E567D2-7CBA-4ED6-91D8-D55963261EB0}" srcOrd="4" destOrd="0" presId="urn:microsoft.com/office/officeart/2005/8/layout/vList2"/>
    <dgm:cxn modelId="{11DB3A21-E2A7-401E-A11D-0316BDF89FDD}" type="presParOf" srcId="{5F96BEC4-EF5C-450C-A8EF-DD2304DED694}" destId="{818D7111-E25C-4362-B53A-D92435AF42C1}" srcOrd="5" destOrd="0" presId="urn:microsoft.com/office/officeart/2005/8/layout/vList2"/>
    <dgm:cxn modelId="{1F1BB0D8-9200-4480-8EDA-FF82AAC38208}" type="presParOf" srcId="{5F96BEC4-EF5C-450C-A8EF-DD2304DED694}" destId="{D06F2C74-D79D-4611-906B-0B410145A38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618B926-44B9-476D-84BB-8CFFC1DEAD33}" type="doc">
      <dgm:prSet loTypeId="urn:microsoft.com/office/officeart/2005/8/layout/vList3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3ABEFD81-CF11-45F2-982B-F0325AA85F05}">
      <dgm:prSet custT="1"/>
      <dgm:spPr/>
      <dgm:t>
        <a:bodyPr/>
        <a:lstStyle/>
        <a:p>
          <a:pPr rtl="0"/>
          <a:r>
            <a:rPr lang="ru-RU" sz="1400" b="1" dirty="0">
              <a:latin typeface="Arial" panose="020B0604020202020204" pitchFamily="34" charset="0"/>
              <a:cs typeface="Arial" panose="020B0604020202020204" pitchFamily="34" charset="0"/>
            </a:rPr>
            <a:t>реалистичные показатели прогноза</a:t>
          </a:r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pPr rtl="0"/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социально-экономического развития</a:t>
          </a:r>
        </a:p>
      </dgm:t>
    </dgm:pt>
    <dgm:pt modelId="{4AB6BAF1-5F3C-4A90-88AA-0E08DC784F89}" type="parTrans" cxnId="{F612661E-B4AF-4705-B969-438CC315D4BC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9420D4B-0081-4402-85E9-916C782EF6C5}" type="sibTrans" cxnId="{F612661E-B4AF-4705-B969-438CC315D4BC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59B8CB4-139F-4AD0-8107-C7D36B2CCC26}">
      <dgm:prSet custT="1"/>
      <dgm:spPr/>
      <dgm:t>
        <a:bodyPr/>
        <a:lstStyle/>
        <a:p>
          <a:pPr rtl="0"/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планирование в рамках бюджетного прогноза с </a:t>
          </a:r>
          <a:r>
            <a:rPr lang="ru-RU" sz="1400" b="1" dirty="0">
              <a:latin typeface="Arial" panose="020B0604020202020204" pitchFamily="34" charset="0"/>
              <a:cs typeface="Arial" panose="020B0604020202020204" pitchFamily="34" charset="0"/>
            </a:rPr>
            <a:t>оценкой долгосрочных финансовых последствий </a:t>
          </a:r>
          <a:endParaRPr lang="ru-RU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EF8B219-0706-4D24-AA34-E35F8FF8744D}" type="parTrans" cxnId="{28C9E8EE-C767-4041-B126-EBED7C78151E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893FC8E-750A-4827-BDEE-B970A589D1EC}" type="sibTrans" cxnId="{28C9E8EE-C767-4041-B126-EBED7C78151E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FB6FEB-6D50-4A2E-A97F-9DBEF47B8A2B}">
      <dgm:prSet custT="1"/>
      <dgm:spPr/>
      <dgm:t>
        <a:bodyPr/>
        <a:lstStyle/>
        <a:p>
          <a:pPr rtl="0"/>
          <a:r>
            <a:rPr lang="ru-RU" sz="1400" b="1" dirty="0">
              <a:latin typeface="Arial" panose="020B0604020202020204" pitchFamily="34" charset="0"/>
              <a:cs typeface="Arial" panose="020B0604020202020204" pitchFamily="34" charset="0"/>
            </a:rPr>
            <a:t>стабильные правила (ограничения) </a:t>
          </a:r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общего объема расходов и (или) дефицита бюджета</a:t>
          </a:r>
        </a:p>
      </dgm:t>
    </dgm:pt>
    <dgm:pt modelId="{8C36BB58-0BCF-4A25-95AC-6210240D981D}" type="parTrans" cxnId="{56E17DFD-F880-48FB-8DEC-42BFE28DBD8D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0BC2765-2E69-460D-8A38-EE86948ADE39}" type="sibTrans" cxnId="{56E17DFD-F880-48FB-8DEC-42BFE28DBD8D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7106856-5E73-4F6B-9D88-F5785BDB2E20}">
      <dgm:prSet custT="1"/>
      <dgm:spPr/>
      <dgm:t>
        <a:bodyPr/>
        <a:lstStyle/>
        <a:p>
          <a:pPr rtl="0"/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приоритет </a:t>
          </a:r>
          <a:r>
            <a:rPr lang="ru-RU" sz="1400" b="1" dirty="0">
              <a:latin typeface="Arial" panose="020B0604020202020204" pitchFamily="34" charset="0"/>
              <a:cs typeface="Arial" panose="020B0604020202020204" pitchFamily="34" charset="0"/>
            </a:rPr>
            <a:t>исполнения действующих расходных </a:t>
          </a:r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обязательств</a:t>
          </a:r>
        </a:p>
      </dgm:t>
    </dgm:pt>
    <dgm:pt modelId="{47296BCA-7D27-477F-A711-B1385DE39CEC}" type="parTrans" cxnId="{2FB3851C-5FD1-4D78-9164-88E2DC3D89B8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6DAA515-9B14-45C0-8358-157F7B4E0A3D}" type="sibTrans" cxnId="{2FB3851C-5FD1-4D78-9164-88E2DC3D89B8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4D1AA10-A3D9-4C0F-A174-50501D11082D}">
      <dgm:prSet custT="1"/>
      <dgm:spPr/>
      <dgm:t>
        <a:bodyPr/>
        <a:lstStyle/>
        <a:p>
          <a:pPr rtl="0">
            <a:spcAft>
              <a:spcPts val="0"/>
            </a:spcAft>
          </a:pPr>
          <a:r>
            <a:rPr lang="ru-RU" sz="1400" b="1" dirty="0">
              <a:latin typeface="Arial" panose="020B0604020202020204" pitchFamily="34" charset="0"/>
              <a:cs typeface="Arial" panose="020B0604020202020204" pitchFamily="34" charset="0"/>
            </a:rPr>
            <a:t>государственный (муниципальный) долг, исключающий неисполнение </a:t>
          </a:r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обязательств </a:t>
          </a:r>
        </a:p>
        <a:p>
          <a:pPr rtl="0">
            <a:spcAft>
              <a:spcPts val="0"/>
            </a:spcAft>
          </a:pPr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и их реструктуризацию</a:t>
          </a:r>
        </a:p>
      </dgm:t>
    </dgm:pt>
    <dgm:pt modelId="{606C1F88-6177-4251-9AD9-D90EEB8F28EC}" type="parTrans" cxnId="{569A169E-DE4A-47D0-9BB0-688C871A8573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706415-2D68-4160-A105-8D185A9EE3EF}" type="sibTrans" cxnId="{569A169E-DE4A-47D0-9BB0-688C871A8573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1882962-6B59-4711-9EAD-7DE7CF298A3C}" type="pres">
      <dgm:prSet presAssocID="{9618B926-44B9-476D-84BB-8CFFC1DEAD33}" presName="linearFlow" presStyleCnt="0">
        <dgm:presLayoutVars>
          <dgm:dir/>
          <dgm:resizeHandles val="exact"/>
        </dgm:presLayoutVars>
      </dgm:prSet>
      <dgm:spPr/>
    </dgm:pt>
    <dgm:pt modelId="{6A1EBAD3-B59B-4A8C-BB52-338AEFC9449A}" type="pres">
      <dgm:prSet presAssocID="{3ABEFD81-CF11-45F2-982B-F0325AA85F05}" presName="composite" presStyleCnt="0"/>
      <dgm:spPr/>
    </dgm:pt>
    <dgm:pt modelId="{9FC13D85-B48E-4FF9-ADE0-BF2BCF3371C0}" type="pres">
      <dgm:prSet presAssocID="{3ABEFD81-CF11-45F2-982B-F0325AA85F05}" presName="imgShp" presStyleLbl="fgImgPlace1" presStyleIdx="0" presStyleCnt="5"/>
      <dgm:spPr/>
    </dgm:pt>
    <dgm:pt modelId="{C1B0F08E-4FAB-49FC-909D-531D698AC82A}" type="pres">
      <dgm:prSet presAssocID="{3ABEFD81-CF11-45F2-982B-F0325AA85F05}" presName="txShp" presStyleLbl="node1" presStyleIdx="0" presStyleCnt="5">
        <dgm:presLayoutVars>
          <dgm:bulletEnabled val="1"/>
        </dgm:presLayoutVars>
      </dgm:prSet>
      <dgm:spPr/>
    </dgm:pt>
    <dgm:pt modelId="{A36DF2C8-0F9F-4B1E-8AFE-6F208DD86FF5}" type="pres">
      <dgm:prSet presAssocID="{E9420D4B-0081-4402-85E9-916C782EF6C5}" presName="spacing" presStyleCnt="0"/>
      <dgm:spPr/>
    </dgm:pt>
    <dgm:pt modelId="{0D6B5FF3-3E23-43CB-BE1E-CFE47CCD867B}" type="pres">
      <dgm:prSet presAssocID="{459B8CB4-139F-4AD0-8107-C7D36B2CCC26}" presName="composite" presStyleCnt="0"/>
      <dgm:spPr/>
    </dgm:pt>
    <dgm:pt modelId="{C3CB29D2-A2E3-439C-AABA-81360F9B5B95}" type="pres">
      <dgm:prSet presAssocID="{459B8CB4-139F-4AD0-8107-C7D36B2CCC26}" presName="imgShp" presStyleLbl="fgImgPlace1" presStyleIdx="1" presStyleCnt="5"/>
      <dgm:spPr/>
    </dgm:pt>
    <dgm:pt modelId="{3DA0889C-D40E-44B6-9DF1-C7823B4CA2B3}" type="pres">
      <dgm:prSet presAssocID="{459B8CB4-139F-4AD0-8107-C7D36B2CCC26}" presName="txShp" presStyleLbl="node1" presStyleIdx="1" presStyleCnt="5">
        <dgm:presLayoutVars>
          <dgm:bulletEnabled val="1"/>
        </dgm:presLayoutVars>
      </dgm:prSet>
      <dgm:spPr/>
    </dgm:pt>
    <dgm:pt modelId="{45AD699B-4952-406C-896D-2BA410923646}" type="pres">
      <dgm:prSet presAssocID="{5893FC8E-750A-4827-BDEE-B970A589D1EC}" presName="spacing" presStyleCnt="0"/>
      <dgm:spPr/>
    </dgm:pt>
    <dgm:pt modelId="{D53DA86B-5E8C-4870-BA66-CD9EE30F4FF1}" type="pres">
      <dgm:prSet presAssocID="{C2FB6FEB-6D50-4A2E-A97F-9DBEF47B8A2B}" presName="composite" presStyleCnt="0"/>
      <dgm:spPr/>
    </dgm:pt>
    <dgm:pt modelId="{E4989A61-3C56-460C-85E3-343465B89D58}" type="pres">
      <dgm:prSet presAssocID="{C2FB6FEB-6D50-4A2E-A97F-9DBEF47B8A2B}" presName="imgShp" presStyleLbl="fgImgPlace1" presStyleIdx="2" presStyleCnt="5"/>
      <dgm:spPr/>
    </dgm:pt>
    <dgm:pt modelId="{7B135278-6BF3-4035-BBAC-86FDCB5D99F0}" type="pres">
      <dgm:prSet presAssocID="{C2FB6FEB-6D50-4A2E-A97F-9DBEF47B8A2B}" presName="txShp" presStyleLbl="node1" presStyleIdx="2" presStyleCnt="5">
        <dgm:presLayoutVars>
          <dgm:bulletEnabled val="1"/>
        </dgm:presLayoutVars>
      </dgm:prSet>
      <dgm:spPr/>
    </dgm:pt>
    <dgm:pt modelId="{1A5D9903-3C54-4C1D-A542-5E3E107FDBB3}" type="pres">
      <dgm:prSet presAssocID="{20BC2765-2E69-460D-8A38-EE86948ADE39}" presName="spacing" presStyleCnt="0"/>
      <dgm:spPr/>
    </dgm:pt>
    <dgm:pt modelId="{B70E74A9-30A3-43BC-BFC8-9799276219CD}" type="pres">
      <dgm:prSet presAssocID="{97106856-5E73-4F6B-9D88-F5785BDB2E20}" presName="composite" presStyleCnt="0"/>
      <dgm:spPr/>
    </dgm:pt>
    <dgm:pt modelId="{809270A2-5B4C-45FD-8604-223BA7A2432E}" type="pres">
      <dgm:prSet presAssocID="{97106856-5E73-4F6B-9D88-F5785BDB2E20}" presName="imgShp" presStyleLbl="fgImgPlace1" presStyleIdx="3" presStyleCnt="5"/>
      <dgm:spPr/>
    </dgm:pt>
    <dgm:pt modelId="{9CF7173D-10F8-4B23-87DD-9F74E26F7829}" type="pres">
      <dgm:prSet presAssocID="{97106856-5E73-4F6B-9D88-F5785BDB2E20}" presName="txShp" presStyleLbl="node1" presStyleIdx="3" presStyleCnt="5">
        <dgm:presLayoutVars>
          <dgm:bulletEnabled val="1"/>
        </dgm:presLayoutVars>
      </dgm:prSet>
      <dgm:spPr/>
    </dgm:pt>
    <dgm:pt modelId="{C04AE05A-C7BF-46F8-AAC8-AF8D979A3AC5}" type="pres">
      <dgm:prSet presAssocID="{B6DAA515-9B14-45C0-8358-157F7B4E0A3D}" presName="spacing" presStyleCnt="0"/>
      <dgm:spPr/>
    </dgm:pt>
    <dgm:pt modelId="{EE7F8299-5966-467D-914F-A939BD057D16}" type="pres">
      <dgm:prSet presAssocID="{64D1AA10-A3D9-4C0F-A174-50501D11082D}" presName="composite" presStyleCnt="0"/>
      <dgm:spPr/>
    </dgm:pt>
    <dgm:pt modelId="{35E6DF9D-3733-4497-AB73-E3A531B3957E}" type="pres">
      <dgm:prSet presAssocID="{64D1AA10-A3D9-4C0F-A174-50501D11082D}" presName="imgShp" presStyleLbl="fgImgPlace1" presStyleIdx="4" presStyleCnt="5"/>
      <dgm:spPr/>
    </dgm:pt>
    <dgm:pt modelId="{DCC022BC-D9CE-4D90-9CAF-9713EAD76520}" type="pres">
      <dgm:prSet presAssocID="{64D1AA10-A3D9-4C0F-A174-50501D11082D}" presName="txShp" presStyleLbl="node1" presStyleIdx="4" presStyleCnt="5">
        <dgm:presLayoutVars>
          <dgm:bulletEnabled val="1"/>
        </dgm:presLayoutVars>
      </dgm:prSet>
      <dgm:spPr/>
    </dgm:pt>
  </dgm:ptLst>
  <dgm:cxnLst>
    <dgm:cxn modelId="{2FB3851C-5FD1-4D78-9164-88E2DC3D89B8}" srcId="{9618B926-44B9-476D-84BB-8CFFC1DEAD33}" destId="{97106856-5E73-4F6B-9D88-F5785BDB2E20}" srcOrd="3" destOrd="0" parTransId="{47296BCA-7D27-477F-A711-B1385DE39CEC}" sibTransId="{B6DAA515-9B14-45C0-8358-157F7B4E0A3D}"/>
    <dgm:cxn modelId="{F612661E-B4AF-4705-B969-438CC315D4BC}" srcId="{9618B926-44B9-476D-84BB-8CFFC1DEAD33}" destId="{3ABEFD81-CF11-45F2-982B-F0325AA85F05}" srcOrd="0" destOrd="0" parTransId="{4AB6BAF1-5F3C-4A90-88AA-0E08DC784F89}" sibTransId="{E9420D4B-0081-4402-85E9-916C782EF6C5}"/>
    <dgm:cxn modelId="{AFB63632-5E89-47FD-B34C-B3BD7FCC6B49}" type="presOf" srcId="{9618B926-44B9-476D-84BB-8CFFC1DEAD33}" destId="{71882962-6B59-4711-9EAD-7DE7CF298A3C}" srcOrd="0" destOrd="0" presId="urn:microsoft.com/office/officeart/2005/8/layout/vList3"/>
    <dgm:cxn modelId="{1708A065-397E-4DA1-B075-034642E66E32}" type="presOf" srcId="{3ABEFD81-CF11-45F2-982B-F0325AA85F05}" destId="{C1B0F08E-4FAB-49FC-909D-531D698AC82A}" srcOrd="0" destOrd="0" presId="urn:microsoft.com/office/officeart/2005/8/layout/vList3"/>
    <dgm:cxn modelId="{64B60F9D-A03E-4AF1-803A-EEF7F80A477A}" type="presOf" srcId="{459B8CB4-139F-4AD0-8107-C7D36B2CCC26}" destId="{3DA0889C-D40E-44B6-9DF1-C7823B4CA2B3}" srcOrd="0" destOrd="0" presId="urn:microsoft.com/office/officeart/2005/8/layout/vList3"/>
    <dgm:cxn modelId="{AF70949D-A069-477B-8600-5ECEF1722276}" type="presOf" srcId="{64D1AA10-A3D9-4C0F-A174-50501D11082D}" destId="{DCC022BC-D9CE-4D90-9CAF-9713EAD76520}" srcOrd="0" destOrd="0" presId="urn:microsoft.com/office/officeart/2005/8/layout/vList3"/>
    <dgm:cxn modelId="{569A169E-DE4A-47D0-9BB0-688C871A8573}" srcId="{9618B926-44B9-476D-84BB-8CFFC1DEAD33}" destId="{64D1AA10-A3D9-4C0F-A174-50501D11082D}" srcOrd="4" destOrd="0" parTransId="{606C1F88-6177-4251-9AD9-D90EEB8F28EC}" sibTransId="{F2706415-2D68-4160-A105-8D185A9EE3EF}"/>
    <dgm:cxn modelId="{EEFBA0AE-C94A-4CA6-95C2-D7436AA2CCC4}" type="presOf" srcId="{C2FB6FEB-6D50-4A2E-A97F-9DBEF47B8A2B}" destId="{7B135278-6BF3-4035-BBAC-86FDCB5D99F0}" srcOrd="0" destOrd="0" presId="urn:microsoft.com/office/officeart/2005/8/layout/vList3"/>
    <dgm:cxn modelId="{0A58F4CE-AF80-43CA-ADA9-608B1F67E91E}" type="presOf" srcId="{97106856-5E73-4F6B-9D88-F5785BDB2E20}" destId="{9CF7173D-10F8-4B23-87DD-9F74E26F7829}" srcOrd="0" destOrd="0" presId="urn:microsoft.com/office/officeart/2005/8/layout/vList3"/>
    <dgm:cxn modelId="{28C9E8EE-C767-4041-B126-EBED7C78151E}" srcId="{9618B926-44B9-476D-84BB-8CFFC1DEAD33}" destId="{459B8CB4-139F-4AD0-8107-C7D36B2CCC26}" srcOrd="1" destOrd="0" parTransId="{CEF8B219-0706-4D24-AA34-E35F8FF8744D}" sibTransId="{5893FC8E-750A-4827-BDEE-B970A589D1EC}"/>
    <dgm:cxn modelId="{56E17DFD-F880-48FB-8DEC-42BFE28DBD8D}" srcId="{9618B926-44B9-476D-84BB-8CFFC1DEAD33}" destId="{C2FB6FEB-6D50-4A2E-A97F-9DBEF47B8A2B}" srcOrd="2" destOrd="0" parTransId="{8C36BB58-0BCF-4A25-95AC-6210240D981D}" sibTransId="{20BC2765-2E69-460D-8A38-EE86948ADE39}"/>
    <dgm:cxn modelId="{DA3EAD59-E613-4CAE-890C-95B3D7E81F29}" type="presParOf" srcId="{71882962-6B59-4711-9EAD-7DE7CF298A3C}" destId="{6A1EBAD3-B59B-4A8C-BB52-338AEFC9449A}" srcOrd="0" destOrd="0" presId="urn:microsoft.com/office/officeart/2005/8/layout/vList3"/>
    <dgm:cxn modelId="{C44AFE06-CF80-4D06-947F-8D1389218764}" type="presParOf" srcId="{6A1EBAD3-B59B-4A8C-BB52-338AEFC9449A}" destId="{9FC13D85-B48E-4FF9-ADE0-BF2BCF3371C0}" srcOrd="0" destOrd="0" presId="urn:microsoft.com/office/officeart/2005/8/layout/vList3"/>
    <dgm:cxn modelId="{F4888548-E195-4577-8D3C-52BCDA42E35B}" type="presParOf" srcId="{6A1EBAD3-B59B-4A8C-BB52-338AEFC9449A}" destId="{C1B0F08E-4FAB-49FC-909D-531D698AC82A}" srcOrd="1" destOrd="0" presId="urn:microsoft.com/office/officeart/2005/8/layout/vList3"/>
    <dgm:cxn modelId="{8849F788-A508-4959-8CA3-82A50213986C}" type="presParOf" srcId="{71882962-6B59-4711-9EAD-7DE7CF298A3C}" destId="{A36DF2C8-0F9F-4B1E-8AFE-6F208DD86FF5}" srcOrd="1" destOrd="0" presId="urn:microsoft.com/office/officeart/2005/8/layout/vList3"/>
    <dgm:cxn modelId="{A91EFA2A-AA80-49FC-B53C-F6E78721B6DD}" type="presParOf" srcId="{71882962-6B59-4711-9EAD-7DE7CF298A3C}" destId="{0D6B5FF3-3E23-43CB-BE1E-CFE47CCD867B}" srcOrd="2" destOrd="0" presId="urn:microsoft.com/office/officeart/2005/8/layout/vList3"/>
    <dgm:cxn modelId="{499CABD8-CF6A-4720-B567-6D9727D7D201}" type="presParOf" srcId="{0D6B5FF3-3E23-43CB-BE1E-CFE47CCD867B}" destId="{C3CB29D2-A2E3-439C-AABA-81360F9B5B95}" srcOrd="0" destOrd="0" presId="urn:microsoft.com/office/officeart/2005/8/layout/vList3"/>
    <dgm:cxn modelId="{3169AB78-3F20-4F2B-AD1D-4C6206C70D62}" type="presParOf" srcId="{0D6B5FF3-3E23-43CB-BE1E-CFE47CCD867B}" destId="{3DA0889C-D40E-44B6-9DF1-C7823B4CA2B3}" srcOrd="1" destOrd="0" presId="urn:microsoft.com/office/officeart/2005/8/layout/vList3"/>
    <dgm:cxn modelId="{C06F1827-E519-449A-A529-66CDC2047582}" type="presParOf" srcId="{71882962-6B59-4711-9EAD-7DE7CF298A3C}" destId="{45AD699B-4952-406C-896D-2BA410923646}" srcOrd="3" destOrd="0" presId="urn:microsoft.com/office/officeart/2005/8/layout/vList3"/>
    <dgm:cxn modelId="{8BA6C189-49BD-4831-A1FB-B0889D0EC39D}" type="presParOf" srcId="{71882962-6B59-4711-9EAD-7DE7CF298A3C}" destId="{D53DA86B-5E8C-4870-BA66-CD9EE30F4FF1}" srcOrd="4" destOrd="0" presId="urn:microsoft.com/office/officeart/2005/8/layout/vList3"/>
    <dgm:cxn modelId="{2122939F-D626-4552-8404-ACED628CA9DF}" type="presParOf" srcId="{D53DA86B-5E8C-4870-BA66-CD9EE30F4FF1}" destId="{E4989A61-3C56-460C-85E3-343465B89D58}" srcOrd="0" destOrd="0" presId="urn:microsoft.com/office/officeart/2005/8/layout/vList3"/>
    <dgm:cxn modelId="{F32B68BF-C050-4363-BA1E-F09DA1A2D1BD}" type="presParOf" srcId="{D53DA86B-5E8C-4870-BA66-CD9EE30F4FF1}" destId="{7B135278-6BF3-4035-BBAC-86FDCB5D99F0}" srcOrd="1" destOrd="0" presId="urn:microsoft.com/office/officeart/2005/8/layout/vList3"/>
    <dgm:cxn modelId="{55A2B930-5363-4AC0-A839-E28E31F5FF02}" type="presParOf" srcId="{71882962-6B59-4711-9EAD-7DE7CF298A3C}" destId="{1A5D9903-3C54-4C1D-A542-5E3E107FDBB3}" srcOrd="5" destOrd="0" presId="urn:microsoft.com/office/officeart/2005/8/layout/vList3"/>
    <dgm:cxn modelId="{2676E215-DE25-4C2B-B49A-83300CBBFD83}" type="presParOf" srcId="{71882962-6B59-4711-9EAD-7DE7CF298A3C}" destId="{B70E74A9-30A3-43BC-BFC8-9799276219CD}" srcOrd="6" destOrd="0" presId="urn:microsoft.com/office/officeart/2005/8/layout/vList3"/>
    <dgm:cxn modelId="{D9131D3E-6925-4D52-BB8C-845152BF02A8}" type="presParOf" srcId="{B70E74A9-30A3-43BC-BFC8-9799276219CD}" destId="{809270A2-5B4C-45FD-8604-223BA7A2432E}" srcOrd="0" destOrd="0" presId="urn:microsoft.com/office/officeart/2005/8/layout/vList3"/>
    <dgm:cxn modelId="{3F3DF677-A703-41E9-B735-274495BDB983}" type="presParOf" srcId="{B70E74A9-30A3-43BC-BFC8-9799276219CD}" destId="{9CF7173D-10F8-4B23-87DD-9F74E26F7829}" srcOrd="1" destOrd="0" presId="urn:microsoft.com/office/officeart/2005/8/layout/vList3"/>
    <dgm:cxn modelId="{B8EA47DE-17F3-4096-AF81-3FE186361353}" type="presParOf" srcId="{71882962-6B59-4711-9EAD-7DE7CF298A3C}" destId="{C04AE05A-C7BF-46F8-AAC8-AF8D979A3AC5}" srcOrd="7" destOrd="0" presId="urn:microsoft.com/office/officeart/2005/8/layout/vList3"/>
    <dgm:cxn modelId="{FDD211D1-7802-4118-B5B5-23993274FB14}" type="presParOf" srcId="{71882962-6B59-4711-9EAD-7DE7CF298A3C}" destId="{EE7F8299-5966-467D-914F-A939BD057D16}" srcOrd="8" destOrd="0" presId="urn:microsoft.com/office/officeart/2005/8/layout/vList3"/>
    <dgm:cxn modelId="{79A83B03-8252-4034-88E2-6B60B1294BAE}" type="presParOf" srcId="{EE7F8299-5966-467D-914F-A939BD057D16}" destId="{35E6DF9D-3733-4497-AB73-E3A531B3957E}" srcOrd="0" destOrd="0" presId="urn:microsoft.com/office/officeart/2005/8/layout/vList3"/>
    <dgm:cxn modelId="{8F47E8AD-11C7-4A5D-9AC6-B81A4D188EB9}" type="presParOf" srcId="{EE7F8299-5966-467D-914F-A939BD057D16}" destId="{DCC022BC-D9CE-4D90-9CAF-9713EAD7652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5A4EED9-EDFD-478D-B94C-2AF7EFD01094}" type="doc">
      <dgm:prSet loTypeId="urn:microsoft.com/office/officeart/2005/8/layout/process4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1C11E5B9-CB41-4722-8CF3-138AD6EA1924}">
      <dgm:prSet custT="1"/>
      <dgm:spPr/>
      <dgm:t>
        <a:bodyPr/>
        <a:lstStyle/>
        <a:p>
          <a:pPr rtl="0"/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Обязанность участников бюджетного процесса и получателей средств из бюджета представить </a:t>
          </a:r>
          <a:r>
            <a:rPr lang="ru-RU" sz="1400" b="1" dirty="0">
              <a:latin typeface="Arial" panose="020B0604020202020204" pitchFamily="34" charset="0"/>
              <a:cs typeface="Arial" panose="020B0604020202020204" pitchFamily="34" charset="0"/>
            </a:rPr>
            <a:t>отчет о результатах использования бюджетных средств </a:t>
          </a:r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госоргану, который предоставил бюджетные средства</a:t>
          </a:r>
        </a:p>
      </dgm:t>
    </dgm:pt>
    <dgm:pt modelId="{ECC013E8-3823-4765-AFFE-285C8990FD36}" type="parTrans" cxnId="{04B31438-9C2F-40CD-B66F-FFD8494B605F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AD87323-83ED-4977-93BD-ABEA3E359FC2}" type="sibTrans" cxnId="{04B31438-9C2F-40CD-B66F-FFD8494B605F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3028309-6546-44D8-9406-C0E15B58AEF7}">
      <dgm:prSet custT="1"/>
      <dgm:spPr/>
      <dgm:t>
        <a:bodyPr/>
        <a:lstStyle/>
        <a:p>
          <a:pPr rtl="0"/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Обязанность госоргана </a:t>
          </a:r>
          <a:r>
            <a:rPr lang="ru-RU" sz="1400" b="1" dirty="0">
              <a:latin typeface="Arial" panose="020B0604020202020204" pitchFamily="34" charset="0"/>
              <a:cs typeface="Arial" panose="020B0604020202020204" pitchFamily="34" charset="0"/>
            </a:rPr>
            <a:t>отчитаться перед законодательным органом </a:t>
          </a:r>
          <a:r>
            <a:rPr lang="ru-RU" sz="1400" dirty="0"/>
            <a:t>предоставить достоверный отчет об исполнении бюджета</a:t>
          </a:r>
          <a:endParaRPr lang="ru-RU" sz="1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621D9DB-DE3A-4A9A-A6A0-26B5E7D28AC5}" type="parTrans" cxnId="{E76792BC-E382-4B60-875F-16548B734202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3ECFA8D-C09F-4252-91EC-E2BD586B4912}" type="sibTrans" cxnId="{E76792BC-E382-4B60-875F-16548B734202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55DF0FA-7C95-41A2-8A65-D1C39AE7D9BF}">
      <dgm:prSet custT="1"/>
      <dgm:spPr/>
      <dgm:t>
        <a:bodyPr/>
        <a:lstStyle/>
        <a:p>
          <a:pPr rtl="0"/>
          <a:r>
            <a:rPr lang="ru-RU" sz="1400" b="1" dirty="0">
              <a:latin typeface="Arial" panose="020B0604020202020204" pitchFamily="34" charset="0"/>
              <a:cs typeface="Arial" panose="020B0604020202020204" pitchFamily="34" charset="0"/>
            </a:rPr>
            <a:t>Общественный мониторинг и оценка деятельности госорганов, участвующих в бюджетных отношениях</a:t>
          </a:r>
        </a:p>
      </dgm:t>
    </dgm:pt>
    <dgm:pt modelId="{104876BA-AA27-4A59-B3FD-57DA2CFB67C5}" type="parTrans" cxnId="{88301933-89E1-4261-9D8B-28BB3D6505BE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DD98216-C625-4BCB-A336-9CBFF708B704}" type="sibTrans" cxnId="{88301933-89E1-4261-9D8B-28BB3D6505BE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8B31B24-97C3-43FA-83C3-9338E9FB492C}">
      <dgm:prSet custT="1"/>
      <dgm:spPr/>
      <dgm:t>
        <a:bodyPr/>
        <a:lstStyle/>
        <a:p>
          <a:pPr rtl="0"/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Опубликование в СМИ и на едином портале БС законов о бюджете и их исполнении</a:t>
          </a:r>
        </a:p>
      </dgm:t>
    </dgm:pt>
    <dgm:pt modelId="{2F1F362A-4F82-4CE4-871D-29F690EC77C4}" type="parTrans" cxnId="{0EA9E46E-D0FD-4773-8D07-BDEE09B6AE07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FAA7033-22CF-4B2C-A96E-0B9432C58D10}" type="sibTrans" cxnId="{0EA9E46E-D0FD-4773-8D07-BDEE09B6AE07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C5D4B39-C6C6-42FE-A0FD-26FBC8DB9F24}">
      <dgm:prSet custT="1"/>
      <dgm:spPr/>
      <dgm:t>
        <a:bodyPr/>
        <a:lstStyle/>
        <a:p>
          <a:pPr rtl="0"/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Открытость для общества и СМИ решений в рамках бюджетного процесса, включая разногласия</a:t>
          </a:r>
        </a:p>
      </dgm:t>
    </dgm:pt>
    <dgm:pt modelId="{81D19B8D-36A2-495B-A004-944A29277C0A}" type="parTrans" cxnId="{69252334-CE36-4705-8DF9-324309AACEA1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3706FA0-95DE-4A5D-BF2B-C70E7B372C3A}" type="sibTrans" cxnId="{69252334-CE36-4705-8DF9-324309AACEA1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C8CF4A2-6936-413B-B278-C440F1C7E204}">
      <dgm:prSet custT="1"/>
      <dgm:spPr/>
      <dgm:t>
        <a:bodyPr/>
        <a:lstStyle/>
        <a:p>
          <a:pPr rtl="0"/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Стабильность и преемственность бюджетной классификации</a:t>
          </a:r>
        </a:p>
      </dgm:t>
    </dgm:pt>
    <dgm:pt modelId="{8AA17653-7887-4D1F-8C29-0E5C0D85EFA7}" type="parTrans" cxnId="{3D8EA249-361A-4450-BAEA-D87A2BE55209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0B6867D-2006-40C5-8FEB-210C7D54B2B3}" type="sibTrans" cxnId="{3D8EA249-361A-4450-BAEA-D87A2BE55209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640382F-C6DA-466C-AE3F-166E19E520E2}">
      <dgm:prSet/>
      <dgm:spPr/>
      <dgm:t>
        <a:bodyPr/>
        <a:lstStyle/>
        <a:p>
          <a:pPr rtl="0"/>
          <a:r>
            <a:rPr lang="ru-RU" sz="1400" b="1" dirty="0">
              <a:latin typeface="Arial" panose="020B0604020202020204" pitchFamily="34" charset="0"/>
              <a:cs typeface="Arial" panose="020B0604020202020204" pitchFamily="34" charset="0"/>
            </a:rPr>
            <a:t>Обязанность формировать информацию о бюджете в доступной для граждан форме</a:t>
          </a:r>
        </a:p>
      </dgm:t>
    </dgm:pt>
    <dgm:pt modelId="{1F4A5FD1-06B7-4BE9-BFF6-C52A699CD2F5}" type="parTrans" cxnId="{15F63A0A-D418-40E7-ABE4-D85D26A41F65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BBAF62E-40AA-4674-B481-E649F20C4CD6}" type="sibTrans" cxnId="{15F63A0A-D418-40E7-ABE4-D85D26A41F65}">
      <dgm:prSet/>
      <dgm:spPr/>
      <dgm:t>
        <a:bodyPr/>
        <a:lstStyle/>
        <a:p>
          <a:endParaRPr lang="ru-RU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75F1CA-483A-4DB6-B2C9-FDD0337D1CF7}" type="pres">
      <dgm:prSet presAssocID="{05A4EED9-EDFD-478D-B94C-2AF7EFD01094}" presName="Name0" presStyleCnt="0">
        <dgm:presLayoutVars>
          <dgm:dir/>
          <dgm:animLvl val="lvl"/>
          <dgm:resizeHandles val="exact"/>
        </dgm:presLayoutVars>
      </dgm:prSet>
      <dgm:spPr/>
    </dgm:pt>
    <dgm:pt modelId="{FE568F0A-3FB3-4542-9862-16A53694721F}" type="pres">
      <dgm:prSet presAssocID="{5640382F-C6DA-466C-AE3F-166E19E520E2}" presName="boxAndChildren" presStyleCnt="0"/>
      <dgm:spPr/>
    </dgm:pt>
    <dgm:pt modelId="{F6C08B1D-327E-4E84-A7AA-1F6AE7011ED2}" type="pres">
      <dgm:prSet presAssocID="{5640382F-C6DA-466C-AE3F-166E19E520E2}" presName="parentTextBox" presStyleLbl="node1" presStyleIdx="0" presStyleCnt="7"/>
      <dgm:spPr/>
    </dgm:pt>
    <dgm:pt modelId="{08F66379-78C6-4B2A-9365-00A638651A41}" type="pres">
      <dgm:prSet presAssocID="{80B6867D-2006-40C5-8FEB-210C7D54B2B3}" presName="sp" presStyleCnt="0"/>
      <dgm:spPr/>
    </dgm:pt>
    <dgm:pt modelId="{0B68E411-9854-48FC-B925-A10710FEF4CF}" type="pres">
      <dgm:prSet presAssocID="{DC8CF4A2-6936-413B-B278-C440F1C7E204}" presName="arrowAndChildren" presStyleCnt="0"/>
      <dgm:spPr/>
    </dgm:pt>
    <dgm:pt modelId="{C4C2B399-19B0-407F-94E3-CEAE7160F289}" type="pres">
      <dgm:prSet presAssocID="{DC8CF4A2-6936-413B-B278-C440F1C7E204}" presName="parentTextArrow" presStyleLbl="node1" presStyleIdx="1" presStyleCnt="7"/>
      <dgm:spPr/>
    </dgm:pt>
    <dgm:pt modelId="{D289C5A5-CDFA-42DC-95CC-D7CC6682F12E}" type="pres">
      <dgm:prSet presAssocID="{93706FA0-95DE-4A5D-BF2B-C70E7B372C3A}" presName="sp" presStyleCnt="0"/>
      <dgm:spPr/>
    </dgm:pt>
    <dgm:pt modelId="{6A5DD38F-EE50-4D15-B24B-1CE0F93DA2A4}" type="pres">
      <dgm:prSet presAssocID="{4C5D4B39-C6C6-42FE-A0FD-26FBC8DB9F24}" presName="arrowAndChildren" presStyleCnt="0"/>
      <dgm:spPr/>
    </dgm:pt>
    <dgm:pt modelId="{577DAA9E-866F-44F5-961C-7D9948CF7750}" type="pres">
      <dgm:prSet presAssocID="{4C5D4B39-C6C6-42FE-A0FD-26FBC8DB9F24}" presName="parentTextArrow" presStyleLbl="node1" presStyleIdx="2" presStyleCnt="7"/>
      <dgm:spPr/>
    </dgm:pt>
    <dgm:pt modelId="{F96962A2-776F-45BF-9663-B4BEFC85C49F}" type="pres">
      <dgm:prSet presAssocID="{4FAA7033-22CF-4B2C-A96E-0B9432C58D10}" presName="sp" presStyleCnt="0"/>
      <dgm:spPr/>
    </dgm:pt>
    <dgm:pt modelId="{FB7B2004-5229-41F7-9F4B-5B28787869F8}" type="pres">
      <dgm:prSet presAssocID="{28B31B24-97C3-43FA-83C3-9338E9FB492C}" presName="arrowAndChildren" presStyleCnt="0"/>
      <dgm:spPr/>
    </dgm:pt>
    <dgm:pt modelId="{27290157-1F2F-4EBC-8408-62D6FFB2DD1E}" type="pres">
      <dgm:prSet presAssocID="{28B31B24-97C3-43FA-83C3-9338E9FB492C}" presName="parentTextArrow" presStyleLbl="node1" presStyleIdx="3" presStyleCnt="7"/>
      <dgm:spPr/>
    </dgm:pt>
    <dgm:pt modelId="{094E3FFA-FF72-4652-AA13-053C8CE3FED6}" type="pres">
      <dgm:prSet presAssocID="{9DD98216-C625-4BCB-A336-9CBFF708B704}" presName="sp" presStyleCnt="0"/>
      <dgm:spPr/>
    </dgm:pt>
    <dgm:pt modelId="{38CFE9EA-8DF7-43AC-BA17-FCF13D578C82}" type="pres">
      <dgm:prSet presAssocID="{455DF0FA-7C95-41A2-8A65-D1C39AE7D9BF}" presName="arrowAndChildren" presStyleCnt="0"/>
      <dgm:spPr/>
    </dgm:pt>
    <dgm:pt modelId="{DBC8E94C-0A27-45A4-A15C-512B325B4FB4}" type="pres">
      <dgm:prSet presAssocID="{455DF0FA-7C95-41A2-8A65-D1C39AE7D9BF}" presName="parentTextArrow" presStyleLbl="node1" presStyleIdx="4" presStyleCnt="7"/>
      <dgm:spPr/>
    </dgm:pt>
    <dgm:pt modelId="{169B46F1-C095-496F-8BC2-E1AEAADA2105}" type="pres">
      <dgm:prSet presAssocID="{E3ECFA8D-C09F-4252-91EC-E2BD586B4912}" presName="sp" presStyleCnt="0"/>
      <dgm:spPr/>
    </dgm:pt>
    <dgm:pt modelId="{038B830C-E130-4A50-98B2-1C4A0B418BCB}" type="pres">
      <dgm:prSet presAssocID="{A3028309-6546-44D8-9406-C0E15B58AEF7}" presName="arrowAndChildren" presStyleCnt="0"/>
      <dgm:spPr/>
    </dgm:pt>
    <dgm:pt modelId="{1D0B6F20-2EFD-4829-A7C3-8397D0584AB7}" type="pres">
      <dgm:prSet presAssocID="{A3028309-6546-44D8-9406-C0E15B58AEF7}" presName="parentTextArrow" presStyleLbl="node1" presStyleIdx="5" presStyleCnt="7"/>
      <dgm:spPr/>
    </dgm:pt>
    <dgm:pt modelId="{12942E92-DD44-4285-99A4-FE885F34E0C5}" type="pres">
      <dgm:prSet presAssocID="{1AD87323-83ED-4977-93BD-ABEA3E359FC2}" presName="sp" presStyleCnt="0"/>
      <dgm:spPr/>
    </dgm:pt>
    <dgm:pt modelId="{431DD102-F2AA-43D4-B2F2-3C7BFF657EF3}" type="pres">
      <dgm:prSet presAssocID="{1C11E5B9-CB41-4722-8CF3-138AD6EA1924}" presName="arrowAndChildren" presStyleCnt="0"/>
      <dgm:spPr/>
    </dgm:pt>
    <dgm:pt modelId="{6D4AD23A-20AC-42F3-B724-B3C2FCCD3F4F}" type="pres">
      <dgm:prSet presAssocID="{1C11E5B9-CB41-4722-8CF3-138AD6EA1924}" presName="parentTextArrow" presStyleLbl="node1" presStyleIdx="6" presStyleCnt="7" custScaleY="177841"/>
      <dgm:spPr/>
    </dgm:pt>
  </dgm:ptLst>
  <dgm:cxnLst>
    <dgm:cxn modelId="{CF039304-20CE-4762-A785-FFE88C243647}" type="presOf" srcId="{1C11E5B9-CB41-4722-8CF3-138AD6EA1924}" destId="{6D4AD23A-20AC-42F3-B724-B3C2FCCD3F4F}" srcOrd="0" destOrd="0" presId="urn:microsoft.com/office/officeart/2005/8/layout/process4"/>
    <dgm:cxn modelId="{15F63A0A-D418-40E7-ABE4-D85D26A41F65}" srcId="{05A4EED9-EDFD-478D-B94C-2AF7EFD01094}" destId="{5640382F-C6DA-466C-AE3F-166E19E520E2}" srcOrd="6" destOrd="0" parTransId="{1F4A5FD1-06B7-4BE9-BFF6-C52A699CD2F5}" sibTransId="{5BBAF62E-40AA-4674-B481-E649F20C4CD6}"/>
    <dgm:cxn modelId="{89ECEA0F-A4E3-4ADD-B87F-2F4207C9FC68}" type="presOf" srcId="{05A4EED9-EDFD-478D-B94C-2AF7EFD01094}" destId="{4075F1CA-483A-4DB6-B2C9-FDD0337D1CF7}" srcOrd="0" destOrd="0" presId="urn:microsoft.com/office/officeart/2005/8/layout/process4"/>
    <dgm:cxn modelId="{1A382B2C-FD4A-4348-A177-AB70CFEA03BB}" type="presOf" srcId="{5640382F-C6DA-466C-AE3F-166E19E520E2}" destId="{F6C08B1D-327E-4E84-A7AA-1F6AE7011ED2}" srcOrd="0" destOrd="0" presId="urn:microsoft.com/office/officeart/2005/8/layout/process4"/>
    <dgm:cxn modelId="{88301933-89E1-4261-9D8B-28BB3D6505BE}" srcId="{05A4EED9-EDFD-478D-B94C-2AF7EFD01094}" destId="{455DF0FA-7C95-41A2-8A65-D1C39AE7D9BF}" srcOrd="2" destOrd="0" parTransId="{104876BA-AA27-4A59-B3FD-57DA2CFB67C5}" sibTransId="{9DD98216-C625-4BCB-A336-9CBFF708B704}"/>
    <dgm:cxn modelId="{69252334-CE36-4705-8DF9-324309AACEA1}" srcId="{05A4EED9-EDFD-478D-B94C-2AF7EFD01094}" destId="{4C5D4B39-C6C6-42FE-A0FD-26FBC8DB9F24}" srcOrd="4" destOrd="0" parTransId="{81D19B8D-36A2-495B-A004-944A29277C0A}" sibTransId="{93706FA0-95DE-4A5D-BF2B-C70E7B372C3A}"/>
    <dgm:cxn modelId="{04B31438-9C2F-40CD-B66F-FFD8494B605F}" srcId="{05A4EED9-EDFD-478D-B94C-2AF7EFD01094}" destId="{1C11E5B9-CB41-4722-8CF3-138AD6EA1924}" srcOrd="0" destOrd="0" parTransId="{ECC013E8-3823-4765-AFFE-285C8990FD36}" sibTransId="{1AD87323-83ED-4977-93BD-ABEA3E359FC2}"/>
    <dgm:cxn modelId="{3D8EA249-361A-4450-BAEA-D87A2BE55209}" srcId="{05A4EED9-EDFD-478D-B94C-2AF7EFD01094}" destId="{DC8CF4A2-6936-413B-B278-C440F1C7E204}" srcOrd="5" destOrd="0" parTransId="{8AA17653-7887-4D1F-8C29-0E5C0D85EFA7}" sibTransId="{80B6867D-2006-40C5-8FEB-210C7D54B2B3}"/>
    <dgm:cxn modelId="{C5F6B759-F7CA-41D6-815D-2413A72F0D8D}" type="presOf" srcId="{455DF0FA-7C95-41A2-8A65-D1C39AE7D9BF}" destId="{DBC8E94C-0A27-45A4-A15C-512B325B4FB4}" srcOrd="0" destOrd="0" presId="urn:microsoft.com/office/officeart/2005/8/layout/process4"/>
    <dgm:cxn modelId="{0EA9E46E-D0FD-4773-8D07-BDEE09B6AE07}" srcId="{05A4EED9-EDFD-478D-B94C-2AF7EFD01094}" destId="{28B31B24-97C3-43FA-83C3-9338E9FB492C}" srcOrd="3" destOrd="0" parTransId="{2F1F362A-4F82-4CE4-871D-29F690EC77C4}" sibTransId="{4FAA7033-22CF-4B2C-A96E-0B9432C58D10}"/>
    <dgm:cxn modelId="{B84AF277-7968-4142-9EAD-7F927AC89858}" type="presOf" srcId="{DC8CF4A2-6936-413B-B278-C440F1C7E204}" destId="{C4C2B399-19B0-407F-94E3-CEAE7160F289}" srcOrd="0" destOrd="0" presId="urn:microsoft.com/office/officeart/2005/8/layout/process4"/>
    <dgm:cxn modelId="{092C889D-BFD6-48A7-A55B-A7ED2CC32F00}" type="presOf" srcId="{28B31B24-97C3-43FA-83C3-9338E9FB492C}" destId="{27290157-1F2F-4EBC-8408-62D6FFB2DD1E}" srcOrd="0" destOrd="0" presId="urn:microsoft.com/office/officeart/2005/8/layout/process4"/>
    <dgm:cxn modelId="{E76792BC-E382-4B60-875F-16548B734202}" srcId="{05A4EED9-EDFD-478D-B94C-2AF7EFD01094}" destId="{A3028309-6546-44D8-9406-C0E15B58AEF7}" srcOrd="1" destOrd="0" parTransId="{2621D9DB-DE3A-4A9A-A6A0-26B5E7D28AC5}" sibTransId="{E3ECFA8D-C09F-4252-91EC-E2BD586B4912}"/>
    <dgm:cxn modelId="{C52B71D0-606C-4876-95BF-ED9EE46D3480}" type="presOf" srcId="{A3028309-6546-44D8-9406-C0E15B58AEF7}" destId="{1D0B6F20-2EFD-4829-A7C3-8397D0584AB7}" srcOrd="0" destOrd="0" presId="urn:microsoft.com/office/officeart/2005/8/layout/process4"/>
    <dgm:cxn modelId="{071F64DD-7B66-4D02-8931-8C50576E4094}" type="presOf" srcId="{4C5D4B39-C6C6-42FE-A0FD-26FBC8DB9F24}" destId="{577DAA9E-866F-44F5-961C-7D9948CF7750}" srcOrd="0" destOrd="0" presId="urn:microsoft.com/office/officeart/2005/8/layout/process4"/>
    <dgm:cxn modelId="{2A7F3090-93E7-4CC6-85AE-140DB33ADEE6}" type="presParOf" srcId="{4075F1CA-483A-4DB6-B2C9-FDD0337D1CF7}" destId="{FE568F0A-3FB3-4542-9862-16A53694721F}" srcOrd="0" destOrd="0" presId="urn:microsoft.com/office/officeart/2005/8/layout/process4"/>
    <dgm:cxn modelId="{5BBD3F42-F2A4-4207-93EF-5FD50B157486}" type="presParOf" srcId="{FE568F0A-3FB3-4542-9862-16A53694721F}" destId="{F6C08B1D-327E-4E84-A7AA-1F6AE7011ED2}" srcOrd="0" destOrd="0" presId="urn:microsoft.com/office/officeart/2005/8/layout/process4"/>
    <dgm:cxn modelId="{499F4F7F-C9DC-4C24-A750-5A20BBE67585}" type="presParOf" srcId="{4075F1CA-483A-4DB6-B2C9-FDD0337D1CF7}" destId="{08F66379-78C6-4B2A-9365-00A638651A41}" srcOrd="1" destOrd="0" presId="urn:microsoft.com/office/officeart/2005/8/layout/process4"/>
    <dgm:cxn modelId="{015C8D05-82AF-4EC3-AD5A-9CDEAD786E4C}" type="presParOf" srcId="{4075F1CA-483A-4DB6-B2C9-FDD0337D1CF7}" destId="{0B68E411-9854-48FC-B925-A10710FEF4CF}" srcOrd="2" destOrd="0" presId="urn:microsoft.com/office/officeart/2005/8/layout/process4"/>
    <dgm:cxn modelId="{6E4A7D62-327F-4092-8CCD-01868023E7B4}" type="presParOf" srcId="{0B68E411-9854-48FC-B925-A10710FEF4CF}" destId="{C4C2B399-19B0-407F-94E3-CEAE7160F289}" srcOrd="0" destOrd="0" presId="urn:microsoft.com/office/officeart/2005/8/layout/process4"/>
    <dgm:cxn modelId="{B4308C69-158E-4FAB-B04A-8B6F774B93D8}" type="presParOf" srcId="{4075F1CA-483A-4DB6-B2C9-FDD0337D1CF7}" destId="{D289C5A5-CDFA-42DC-95CC-D7CC6682F12E}" srcOrd="3" destOrd="0" presId="urn:microsoft.com/office/officeart/2005/8/layout/process4"/>
    <dgm:cxn modelId="{35AE65DB-A9DA-4A5E-A9D9-9F0A4136EF76}" type="presParOf" srcId="{4075F1CA-483A-4DB6-B2C9-FDD0337D1CF7}" destId="{6A5DD38F-EE50-4D15-B24B-1CE0F93DA2A4}" srcOrd="4" destOrd="0" presId="urn:microsoft.com/office/officeart/2005/8/layout/process4"/>
    <dgm:cxn modelId="{324D1523-27AD-4910-B3E4-FC1F03E97F24}" type="presParOf" srcId="{6A5DD38F-EE50-4D15-B24B-1CE0F93DA2A4}" destId="{577DAA9E-866F-44F5-961C-7D9948CF7750}" srcOrd="0" destOrd="0" presId="urn:microsoft.com/office/officeart/2005/8/layout/process4"/>
    <dgm:cxn modelId="{8DEACE6C-48BE-42C3-AEC6-F22978A212CC}" type="presParOf" srcId="{4075F1CA-483A-4DB6-B2C9-FDD0337D1CF7}" destId="{F96962A2-776F-45BF-9663-B4BEFC85C49F}" srcOrd="5" destOrd="0" presId="urn:microsoft.com/office/officeart/2005/8/layout/process4"/>
    <dgm:cxn modelId="{066A3113-3056-4BDE-B11A-A1901344EE05}" type="presParOf" srcId="{4075F1CA-483A-4DB6-B2C9-FDD0337D1CF7}" destId="{FB7B2004-5229-41F7-9F4B-5B28787869F8}" srcOrd="6" destOrd="0" presId="urn:microsoft.com/office/officeart/2005/8/layout/process4"/>
    <dgm:cxn modelId="{814C0EE0-F764-4C38-BE6B-5D33D491AA1D}" type="presParOf" srcId="{FB7B2004-5229-41F7-9F4B-5B28787869F8}" destId="{27290157-1F2F-4EBC-8408-62D6FFB2DD1E}" srcOrd="0" destOrd="0" presId="urn:microsoft.com/office/officeart/2005/8/layout/process4"/>
    <dgm:cxn modelId="{37588EA4-0228-4A06-8DED-C14B824A06A3}" type="presParOf" srcId="{4075F1CA-483A-4DB6-B2C9-FDD0337D1CF7}" destId="{094E3FFA-FF72-4652-AA13-053C8CE3FED6}" srcOrd="7" destOrd="0" presId="urn:microsoft.com/office/officeart/2005/8/layout/process4"/>
    <dgm:cxn modelId="{E5078F39-AD5B-4179-ADAC-BDE9985F0951}" type="presParOf" srcId="{4075F1CA-483A-4DB6-B2C9-FDD0337D1CF7}" destId="{38CFE9EA-8DF7-43AC-BA17-FCF13D578C82}" srcOrd="8" destOrd="0" presId="urn:microsoft.com/office/officeart/2005/8/layout/process4"/>
    <dgm:cxn modelId="{D2768013-AA48-4DB4-89A1-22628022F4BE}" type="presParOf" srcId="{38CFE9EA-8DF7-43AC-BA17-FCF13D578C82}" destId="{DBC8E94C-0A27-45A4-A15C-512B325B4FB4}" srcOrd="0" destOrd="0" presId="urn:microsoft.com/office/officeart/2005/8/layout/process4"/>
    <dgm:cxn modelId="{E007B431-3DC1-40DF-8A1B-575831292FF0}" type="presParOf" srcId="{4075F1CA-483A-4DB6-B2C9-FDD0337D1CF7}" destId="{169B46F1-C095-496F-8BC2-E1AEAADA2105}" srcOrd="9" destOrd="0" presId="urn:microsoft.com/office/officeart/2005/8/layout/process4"/>
    <dgm:cxn modelId="{49E8A1FB-1B4A-49A9-8E08-06C6A4422010}" type="presParOf" srcId="{4075F1CA-483A-4DB6-B2C9-FDD0337D1CF7}" destId="{038B830C-E130-4A50-98B2-1C4A0B418BCB}" srcOrd="10" destOrd="0" presId="urn:microsoft.com/office/officeart/2005/8/layout/process4"/>
    <dgm:cxn modelId="{97602E94-C794-4256-AC00-8B8B702BE8D2}" type="presParOf" srcId="{038B830C-E130-4A50-98B2-1C4A0B418BCB}" destId="{1D0B6F20-2EFD-4829-A7C3-8397D0584AB7}" srcOrd="0" destOrd="0" presId="urn:microsoft.com/office/officeart/2005/8/layout/process4"/>
    <dgm:cxn modelId="{F0B9A327-0718-4742-AA3D-4F4CCC2DF37F}" type="presParOf" srcId="{4075F1CA-483A-4DB6-B2C9-FDD0337D1CF7}" destId="{12942E92-DD44-4285-99A4-FE885F34E0C5}" srcOrd="11" destOrd="0" presId="urn:microsoft.com/office/officeart/2005/8/layout/process4"/>
    <dgm:cxn modelId="{85E66161-75DB-4A7B-A0BC-E370EB283BE1}" type="presParOf" srcId="{4075F1CA-483A-4DB6-B2C9-FDD0337D1CF7}" destId="{431DD102-F2AA-43D4-B2F2-3C7BFF657EF3}" srcOrd="12" destOrd="0" presId="urn:microsoft.com/office/officeart/2005/8/layout/process4"/>
    <dgm:cxn modelId="{E3ECFAF5-398E-44B2-9875-EA638A912073}" type="presParOf" srcId="{431DD102-F2AA-43D4-B2F2-3C7BFF657EF3}" destId="{6D4AD23A-20AC-42F3-B724-B3C2FCCD3F4F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75386BB-D143-4354-8417-358BE052C40A}" type="doc">
      <dgm:prSet loTypeId="urn:microsoft.com/office/officeart/2005/8/layout/hProcess4" loCatId="process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CBAC73C0-F916-4B73-A63F-92E17205943E}">
      <dgm:prSet phldrT="[Текст]"/>
      <dgm:spPr/>
      <dgm:t>
        <a:bodyPr/>
        <a:lstStyle/>
        <a:p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Публичное обязательство</a:t>
          </a:r>
        </a:p>
      </dgm:t>
    </dgm:pt>
    <dgm:pt modelId="{A945840A-48D8-4616-B9D7-6B52077747FA}" type="parTrans" cxnId="{FBEABD29-DB24-4DDF-8A59-2E616789FEDF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C3C08FD-789B-4255-B10C-29D2A343E18E}" type="sibTrans" cxnId="{FBEABD29-DB24-4DDF-8A59-2E616789FEDF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5287799-C7A1-4898-B607-223FC16A3DBE}">
      <dgm:prSet phldrT="[Текст]" custT="1"/>
      <dgm:spPr/>
      <dgm:t>
        <a:bodyPr/>
        <a:lstStyle/>
        <a:p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Возникает из НПА или договора</a:t>
          </a:r>
        </a:p>
      </dgm:t>
    </dgm:pt>
    <dgm:pt modelId="{3E7CB846-C789-4FFD-B0D4-A4871798A785}" type="parTrans" cxnId="{DC865BCB-1636-46B2-964D-5F7F8355BF5A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355CE6E-2148-4175-AC71-4508F43D86B7}" type="sibTrans" cxnId="{DC865BCB-1636-46B2-964D-5F7F8355BF5A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8704B91-E7BD-4769-B578-8A20E082CF56}">
      <dgm:prSet phldrT="[Текст]"/>
      <dgm:spPr/>
      <dgm:t>
        <a:bodyPr/>
        <a:lstStyle/>
        <a:p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Расходное обязательство</a:t>
          </a:r>
        </a:p>
      </dgm:t>
    </dgm:pt>
    <dgm:pt modelId="{C590705E-BEC3-4436-9C56-4A51B8E54741}" type="parTrans" cxnId="{019AC29D-49C3-4537-9100-18B6220C5FDA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59D5A80-7421-4C12-B9D6-61F71ACFD50A}" type="sibTrans" cxnId="{019AC29D-49C3-4537-9100-18B6220C5FDA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C3C7270-4599-46AB-AAE7-09791A7AB466}">
      <dgm:prSet phldrT="[Текст]" custT="1"/>
      <dgm:spPr/>
      <dgm:t>
        <a:bodyPr/>
        <a:lstStyle/>
        <a:p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Реестр расходов бюджета</a:t>
          </a:r>
        </a:p>
      </dgm:t>
    </dgm:pt>
    <dgm:pt modelId="{4215A294-867F-4C47-8CC3-AA1D70C5F1CE}" type="parTrans" cxnId="{B74A18C8-E86E-4767-9EB1-27D69368AFE1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3F927C5-1D4F-46EB-BCB9-E42D37E779E1}" type="sibTrans" cxnId="{B74A18C8-E86E-4767-9EB1-27D69368AFE1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F1E4992-DE65-4D7B-8247-107C70388290}">
      <dgm:prSet phldrT="[Текст]"/>
      <dgm:spPr/>
      <dgm:t>
        <a:bodyPr/>
        <a:lstStyle/>
        <a:p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Бюджетное обязательство</a:t>
          </a:r>
        </a:p>
      </dgm:t>
    </dgm:pt>
    <dgm:pt modelId="{81B014FB-55CB-42F7-9F9E-D3BE764A2BF8}" type="parTrans" cxnId="{878F2EA6-631F-47BD-AB4D-F1B073BEE3D9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F559A6D-7B12-42DB-AAA9-250DBBD67361}" type="sibTrans" cxnId="{878F2EA6-631F-47BD-AB4D-F1B073BEE3D9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2FAFB0F-56FC-4A22-992A-FCDA87723952}">
      <dgm:prSet phldrT="[Текст]" custT="1"/>
      <dgm:spPr/>
      <dgm:t>
        <a:bodyPr/>
        <a:lstStyle/>
        <a:p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Закон (решение) о бюджете</a:t>
          </a:r>
        </a:p>
      </dgm:t>
    </dgm:pt>
    <dgm:pt modelId="{EE949768-421E-4CC9-BBBE-E9F54C4C1F39}" type="parTrans" cxnId="{03521286-A028-4D2B-AE55-FB633440AFB6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16C671C-A430-4F9B-BF08-BE2EA15EA218}" type="sibTrans" cxnId="{03521286-A028-4D2B-AE55-FB633440AFB6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0788DB0-3C35-4C77-B0FD-6DEF54A60D23}">
      <dgm:prSet phldrT="[Текст]"/>
      <dgm:spPr/>
      <dgm:t>
        <a:bodyPr/>
        <a:lstStyle/>
        <a:p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Денежное обязательство</a:t>
          </a:r>
        </a:p>
      </dgm:t>
    </dgm:pt>
    <dgm:pt modelId="{95D37FD6-DBC1-498D-A673-A54A3BDD77D1}" type="parTrans" cxnId="{8651FCCD-F7E8-43E1-8544-A68086EF4B3E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24079F9-2595-412F-8BDA-F77403584695}" type="sibTrans" cxnId="{8651FCCD-F7E8-43E1-8544-A68086EF4B3E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6002BA0-0BAD-4F94-9FBD-7B78C49C1BCB}">
      <dgm:prSet phldrT="[Текст]" custT="1"/>
      <dgm:spPr/>
      <dgm:t>
        <a:bodyPr/>
        <a:lstStyle/>
        <a:p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ОБАС</a:t>
          </a:r>
        </a:p>
      </dgm:t>
    </dgm:pt>
    <dgm:pt modelId="{6B8C2C16-85AF-4987-A096-0546E7B1B3A7}" type="parTrans" cxnId="{D619B03F-2D58-4B5B-9641-1F1A82F00219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122BFBE-B182-43EA-A11E-3A09EAA94CD1}" type="sibTrans" cxnId="{D619B03F-2D58-4B5B-9641-1F1A82F00219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6147BD0-195E-4299-948C-E733B4C8445D}">
      <dgm:prSet custT="1"/>
      <dgm:spPr/>
      <dgm:t>
        <a:bodyPr/>
        <a:lstStyle/>
        <a:p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СБР, ЛБО</a:t>
          </a:r>
        </a:p>
      </dgm:t>
    </dgm:pt>
    <dgm:pt modelId="{2053F07A-649F-4F89-AC9C-DD51B3FE7660}" type="parTrans" cxnId="{6A5D2D2C-BA9D-4B7F-A06F-AA21358C3F40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E4655FC-E77C-4DE1-B9E4-C16FC5E4AC99}" type="sibTrans" cxnId="{6A5D2D2C-BA9D-4B7F-A06F-AA21358C3F40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A1BA2EC-AF85-4E64-B5F6-CFB5CFE65064}" type="pres">
      <dgm:prSet presAssocID="{475386BB-D143-4354-8417-358BE052C40A}" presName="Name0" presStyleCnt="0">
        <dgm:presLayoutVars>
          <dgm:dir/>
          <dgm:animLvl val="lvl"/>
          <dgm:resizeHandles val="exact"/>
        </dgm:presLayoutVars>
      </dgm:prSet>
      <dgm:spPr/>
    </dgm:pt>
    <dgm:pt modelId="{D0AD751C-A24A-4341-A09E-5A3F0415F808}" type="pres">
      <dgm:prSet presAssocID="{475386BB-D143-4354-8417-358BE052C40A}" presName="tSp" presStyleCnt="0"/>
      <dgm:spPr/>
    </dgm:pt>
    <dgm:pt modelId="{7C82DF79-621F-4A02-86A3-8DF1ABC1CA2A}" type="pres">
      <dgm:prSet presAssocID="{475386BB-D143-4354-8417-358BE052C40A}" presName="bSp" presStyleCnt="0"/>
      <dgm:spPr/>
    </dgm:pt>
    <dgm:pt modelId="{9556708B-52EE-404E-AB92-4A485E0A6A2F}" type="pres">
      <dgm:prSet presAssocID="{475386BB-D143-4354-8417-358BE052C40A}" presName="process" presStyleCnt="0"/>
      <dgm:spPr/>
    </dgm:pt>
    <dgm:pt modelId="{F95052C1-2402-43D7-BFF6-52D9FB293CCA}" type="pres">
      <dgm:prSet presAssocID="{CBAC73C0-F916-4B73-A63F-92E17205943E}" presName="composite1" presStyleCnt="0"/>
      <dgm:spPr/>
    </dgm:pt>
    <dgm:pt modelId="{60630537-7426-410A-B637-F21A1ACEC9FF}" type="pres">
      <dgm:prSet presAssocID="{CBAC73C0-F916-4B73-A63F-92E17205943E}" presName="dummyNode1" presStyleLbl="node1" presStyleIdx="0" presStyleCnt="4"/>
      <dgm:spPr/>
    </dgm:pt>
    <dgm:pt modelId="{1FD6336C-EC76-4FBD-9543-2768FFAA8CCB}" type="pres">
      <dgm:prSet presAssocID="{CBAC73C0-F916-4B73-A63F-92E17205943E}" presName="childNode1" presStyleLbl="bgAcc1" presStyleIdx="0" presStyleCnt="4" custScaleX="170362" custScaleY="106749">
        <dgm:presLayoutVars>
          <dgm:bulletEnabled val="1"/>
        </dgm:presLayoutVars>
      </dgm:prSet>
      <dgm:spPr/>
    </dgm:pt>
    <dgm:pt modelId="{3277279F-3391-413E-B10E-FB733018A7BB}" type="pres">
      <dgm:prSet presAssocID="{CBAC73C0-F916-4B73-A63F-92E17205943E}" presName="childNode1tx" presStyleLbl="bgAcc1" presStyleIdx="0" presStyleCnt="4">
        <dgm:presLayoutVars>
          <dgm:bulletEnabled val="1"/>
        </dgm:presLayoutVars>
      </dgm:prSet>
      <dgm:spPr/>
    </dgm:pt>
    <dgm:pt modelId="{F2907A09-4842-4458-97D4-7E4F2D39BA03}" type="pres">
      <dgm:prSet presAssocID="{CBAC73C0-F916-4B73-A63F-92E17205943E}" presName="parentNode1" presStyleLbl="node1" presStyleIdx="0" presStyleCnt="4">
        <dgm:presLayoutVars>
          <dgm:chMax val="1"/>
          <dgm:bulletEnabled val="1"/>
        </dgm:presLayoutVars>
      </dgm:prSet>
      <dgm:spPr/>
    </dgm:pt>
    <dgm:pt modelId="{9523951D-F23B-463F-874D-F2157A0819BE}" type="pres">
      <dgm:prSet presAssocID="{CBAC73C0-F916-4B73-A63F-92E17205943E}" presName="connSite1" presStyleCnt="0"/>
      <dgm:spPr/>
    </dgm:pt>
    <dgm:pt modelId="{7C68E735-756B-41F3-94DC-0DB7475CEFDF}" type="pres">
      <dgm:prSet presAssocID="{BC3C08FD-789B-4255-B10C-29D2A343E18E}" presName="Name9" presStyleLbl="sibTrans2D1" presStyleIdx="0" presStyleCnt="3"/>
      <dgm:spPr/>
    </dgm:pt>
    <dgm:pt modelId="{A42E858A-5A8E-4A37-B531-3CD469578665}" type="pres">
      <dgm:prSet presAssocID="{B8704B91-E7BD-4769-B578-8A20E082CF56}" presName="composite2" presStyleCnt="0"/>
      <dgm:spPr/>
    </dgm:pt>
    <dgm:pt modelId="{190B9217-BE1E-4C4F-B850-CCE7DF2208A2}" type="pres">
      <dgm:prSet presAssocID="{B8704B91-E7BD-4769-B578-8A20E082CF56}" presName="dummyNode2" presStyleLbl="node1" presStyleIdx="0" presStyleCnt="4"/>
      <dgm:spPr/>
    </dgm:pt>
    <dgm:pt modelId="{76563B79-9922-49DC-8FB7-79DAA6DD6204}" type="pres">
      <dgm:prSet presAssocID="{B8704B91-E7BD-4769-B578-8A20E082CF56}" presName="childNode2" presStyleLbl="bgAcc1" presStyleIdx="1" presStyleCnt="4" custScaleX="186692">
        <dgm:presLayoutVars>
          <dgm:bulletEnabled val="1"/>
        </dgm:presLayoutVars>
      </dgm:prSet>
      <dgm:spPr/>
    </dgm:pt>
    <dgm:pt modelId="{089EADCB-DA9B-4F05-9754-CA3D28D45587}" type="pres">
      <dgm:prSet presAssocID="{B8704B91-E7BD-4769-B578-8A20E082CF56}" presName="childNode2tx" presStyleLbl="bgAcc1" presStyleIdx="1" presStyleCnt="4">
        <dgm:presLayoutVars>
          <dgm:bulletEnabled val="1"/>
        </dgm:presLayoutVars>
      </dgm:prSet>
      <dgm:spPr/>
    </dgm:pt>
    <dgm:pt modelId="{5694A7F4-3983-4602-85BB-A1C9C976DAC2}" type="pres">
      <dgm:prSet presAssocID="{B8704B91-E7BD-4769-B578-8A20E082CF56}" presName="parentNode2" presStyleLbl="node1" presStyleIdx="1" presStyleCnt="4">
        <dgm:presLayoutVars>
          <dgm:chMax val="0"/>
          <dgm:bulletEnabled val="1"/>
        </dgm:presLayoutVars>
      </dgm:prSet>
      <dgm:spPr/>
    </dgm:pt>
    <dgm:pt modelId="{D0F84146-7003-408D-B96C-F7A329EFDE01}" type="pres">
      <dgm:prSet presAssocID="{B8704B91-E7BD-4769-B578-8A20E082CF56}" presName="connSite2" presStyleCnt="0"/>
      <dgm:spPr/>
    </dgm:pt>
    <dgm:pt modelId="{8900085B-1F73-4724-8278-2BA4EEBAD962}" type="pres">
      <dgm:prSet presAssocID="{759D5A80-7421-4C12-B9D6-61F71ACFD50A}" presName="Name18" presStyleLbl="sibTrans2D1" presStyleIdx="1" presStyleCnt="3"/>
      <dgm:spPr/>
    </dgm:pt>
    <dgm:pt modelId="{0ADE0059-2378-460E-B7D3-4A4D1C94BB01}" type="pres">
      <dgm:prSet presAssocID="{7F1E4992-DE65-4D7B-8247-107C70388290}" presName="composite1" presStyleCnt="0"/>
      <dgm:spPr/>
    </dgm:pt>
    <dgm:pt modelId="{EA220A9C-5FEE-4A76-9C18-8A76157300CD}" type="pres">
      <dgm:prSet presAssocID="{7F1E4992-DE65-4D7B-8247-107C70388290}" presName="dummyNode1" presStyleLbl="node1" presStyleIdx="1" presStyleCnt="4"/>
      <dgm:spPr/>
    </dgm:pt>
    <dgm:pt modelId="{62027DAA-8346-4724-B40C-65F5CD2C7094}" type="pres">
      <dgm:prSet presAssocID="{7F1E4992-DE65-4D7B-8247-107C70388290}" presName="childNode1" presStyleLbl="bgAcc1" presStyleIdx="2" presStyleCnt="4" custScaleX="132651">
        <dgm:presLayoutVars>
          <dgm:bulletEnabled val="1"/>
        </dgm:presLayoutVars>
      </dgm:prSet>
      <dgm:spPr/>
    </dgm:pt>
    <dgm:pt modelId="{FF395155-BDEB-46B3-8C1E-CE3AB7979249}" type="pres">
      <dgm:prSet presAssocID="{7F1E4992-DE65-4D7B-8247-107C70388290}" presName="childNode1tx" presStyleLbl="bgAcc1" presStyleIdx="2" presStyleCnt="4">
        <dgm:presLayoutVars>
          <dgm:bulletEnabled val="1"/>
        </dgm:presLayoutVars>
      </dgm:prSet>
      <dgm:spPr/>
    </dgm:pt>
    <dgm:pt modelId="{3065280A-E468-4DB1-BFC0-BC35DAC3D552}" type="pres">
      <dgm:prSet presAssocID="{7F1E4992-DE65-4D7B-8247-107C70388290}" presName="parentNode1" presStyleLbl="node1" presStyleIdx="2" presStyleCnt="4">
        <dgm:presLayoutVars>
          <dgm:chMax val="1"/>
          <dgm:bulletEnabled val="1"/>
        </dgm:presLayoutVars>
      </dgm:prSet>
      <dgm:spPr/>
    </dgm:pt>
    <dgm:pt modelId="{87754E07-9933-408A-B4AA-F304925DB5EC}" type="pres">
      <dgm:prSet presAssocID="{7F1E4992-DE65-4D7B-8247-107C70388290}" presName="connSite1" presStyleCnt="0"/>
      <dgm:spPr/>
    </dgm:pt>
    <dgm:pt modelId="{A714860B-99DA-4FA7-A064-334CBFE6246D}" type="pres">
      <dgm:prSet presAssocID="{8F559A6D-7B12-42DB-AAA9-250DBBD67361}" presName="Name9" presStyleLbl="sibTrans2D1" presStyleIdx="2" presStyleCnt="3"/>
      <dgm:spPr/>
    </dgm:pt>
    <dgm:pt modelId="{A6C40945-25EF-4295-BB63-95007214BEB9}" type="pres">
      <dgm:prSet presAssocID="{F0788DB0-3C35-4C77-B0FD-6DEF54A60D23}" presName="composite2" presStyleCnt="0"/>
      <dgm:spPr/>
    </dgm:pt>
    <dgm:pt modelId="{3F53D43D-30CA-47FB-BFB8-BB27F737D6AA}" type="pres">
      <dgm:prSet presAssocID="{F0788DB0-3C35-4C77-B0FD-6DEF54A60D23}" presName="dummyNode2" presStyleLbl="node1" presStyleIdx="2" presStyleCnt="4"/>
      <dgm:spPr/>
    </dgm:pt>
    <dgm:pt modelId="{8FDC5659-31FD-4615-B5B1-CF6CEE82149C}" type="pres">
      <dgm:prSet presAssocID="{F0788DB0-3C35-4C77-B0FD-6DEF54A60D23}" presName="childNode2" presStyleLbl="bgAcc1" presStyleIdx="3" presStyleCnt="4">
        <dgm:presLayoutVars>
          <dgm:bulletEnabled val="1"/>
        </dgm:presLayoutVars>
      </dgm:prSet>
      <dgm:spPr/>
    </dgm:pt>
    <dgm:pt modelId="{7A8A15DD-5208-4FE0-A49E-E476EE66381B}" type="pres">
      <dgm:prSet presAssocID="{F0788DB0-3C35-4C77-B0FD-6DEF54A60D23}" presName="childNode2tx" presStyleLbl="bgAcc1" presStyleIdx="3" presStyleCnt="4">
        <dgm:presLayoutVars>
          <dgm:bulletEnabled val="1"/>
        </dgm:presLayoutVars>
      </dgm:prSet>
      <dgm:spPr/>
    </dgm:pt>
    <dgm:pt modelId="{A27268F0-A9FC-4BD8-828E-B933B60F5625}" type="pres">
      <dgm:prSet presAssocID="{F0788DB0-3C35-4C77-B0FD-6DEF54A60D23}" presName="parentNode2" presStyleLbl="node1" presStyleIdx="3" presStyleCnt="4">
        <dgm:presLayoutVars>
          <dgm:chMax val="0"/>
          <dgm:bulletEnabled val="1"/>
        </dgm:presLayoutVars>
      </dgm:prSet>
      <dgm:spPr/>
    </dgm:pt>
    <dgm:pt modelId="{86CF3633-421A-4661-9A05-8EB1C1B41E97}" type="pres">
      <dgm:prSet presAssocID="{F0788DB0-3C35-4C77-B0FD-6DEF54A60D23}" presName="connSite2" presStyleCnt="0"/>
      <dgm:spPr/>
    </dgm:pt>
  </dgm:ptLst>
  <dgm:cxnLst>
    <dgm:cxn modelId="{3BF2FD21-37E1-4F5B-A9C8-05C2A4839E61}" type="presOf" srcId="{86147BD0-195E-4299-948C-E733B4C8445D}" destId="{8FDC5659-31FD-4615-B5B1-CF6CEE82149C}" srcOrd="0" destOrd="0" presId="urn:microsoft.com/office/officeart/2005/8/layout/hProcess4"/>
    <dgm:cxn modelId="{FBEABD29-DB24-4DDF-8A59-2E616789FEDF}" srcId="{475386BB-D143-4354-8417-358BE052C40A}" destId="{CBAC73C0-F916-4B73-A63F-92E17205943E}" srcOrd="0" destOrd="0" parTransId="{A945840A-48D8-4616-B9D7-6B52077747FA}" sibTransId="{BC3C08FD-789B-4255-B10C-29D2A343E18E}"/>
    <dgm:cxn modelId="{88D1B42A-EDBE-4562-876E-09E9634B7F26}" type="presOf" srcId="{CC3C7270-4599-46AB-AAE7-09791A7AB466}" destId="{76563B79-9922-49DC-8FB7-79DAA6DD6204}" srcOrd="0" destOrd="0" presId="urn:microsoft.com/office/officeart/2005/8/layout/hProcess4"/>
    <dgm:cxn modelId="{6A5D2D2C-BA9D-4B7F-A06F-AA21358C3F40}" srcId="{F0788DB0-3C35-4C77-B0FD-6DEF54A60D23}" destId="{86147BD0-195E-4299-948C-E733B4C8445D}" srcOrd="0" destOrd="0" parTransId="{2053F07A-649F-4F89-AC9C-DD51B3FE7660}" sibTransId="{1E4655FC-E77C-4DE1-B9E4-C16FC5E4AC99}"/>
    <dgm:cxn modelId="{F0F1D02D-4670-4FFF-AE60-0971C72DB540}" type="presOf" srcId="{CC3C7270-4599-46AB-AAE7-09791A7AB466}" destId="{089EADCB-DA9B-4F05-9754-CA3D28D45587}" srcOrd="1" destOrd="0" presId="urn:microsoft.com/office/officeart/2005/8/layout/hProcess4"/>
    <dgm:cxn modelId="{C46B2338-E1EE-49F4-B5AB-037D764C7B9B}" type="presOf" srcId="{CBAC73C0-F916-4B73-A63F-92E17205943E}" destId="{F2907A09-4842-4458-97D4-7E4F2D39BA03}" srcOrd="0" destOrd="0" presId="urn:microsoft.com/office/officeart/2005/8/layout/hProcess4"/>
    <dgm:cxn modelId="{D619B03F-2D58-4B5B-9641-1F1A82F00219}" srcId="{B8704B91-E7BD-4769-B578-8A20E082CF56}" destId="{16002BA0-0BAD-4F94-9FBD-7B78C49C1BCB}" srcOrd="1" destOrd="0" parTransId="{6B8C2C16-85AF-4987-A096-0546E7B1B3A7}" sibTransId="{4122BFBE-B182-43EA-A11E-3A09EAA94CD1}"/>
    <dgm:cxn modelId="{B234F24B-8144-43E2-A484-83523CDA434B}" type="presOf" srcId="{16002BA0-0BAD-4F94-9FBD-7B78C49C1BCB}" destId="{76563B79-9922-49DC-8FB7-79DAA6DD6204}" srcOrd="0" destOrd="1" presId="urn:microsoft.com/office/officeart/2005/8/layout/hProcess4"/>
    <dgm:cxn modelId="{C3CBE34C-6C89-4811-A318-DF54404E35D2}" type="presOf" srcId="{759D5A80-7421-4C12-B9D6-61F71ACFD50A}" destId="{8900085B-1F73-4724-8278-2BA4EEBAD962}" srcOrd="0" destOrd="0" presId="urn:microsoft.com/office/officeart/2005/8/layout/hProcess4"/>
    <dgm:cxn modelId="{C5E8284D-8D8F-4D6A-9998-2616674CF6BA}" type="presOf" srcId="{8F559A6D-7B12-42DB-AAA9-250DBBD67361}" destId="{A714860B-99DA-4FA7-A064-334CBFE6246D}" srcOrd="0" destOrd="0" presId="urn:microsoft.com/office/officeart/2005/8/layout/hProcess4"/>
    <dgm:cxn modelId="{E887215C-3F8A-4796-A839-42010B9DF038}" type="presOf" srcId="{16002BA0-0BAD-4F94-9FBD-7B78C49C1BCB}" destId="{089EADCB-DA9B-4F05-9754-CA3D28D45587}" srcOrd="1" destOrd="1" presId="urn:microsoft.com/office/officeart/2005/8/layout/hProcess4"/>
    <dgm:cxn modelId="{30E29E5D-6149-41CB-85A3-967FF2535248}" type="presOf" srcId="{15287799-C7A1-4898-B607-223FC16A3DBE}" destId="{1FD6336C-EC76-4FBD-9543-2768FFAA8CCB}" srcOrd="0" destOrd="0" presId="urn:microsoft.com/office/officeart/2005/8/layout/hProcess4"/>
    <dgm:cxn modelId="{D68FCD73-9280-4B18-A2D3-01639983B42B}" type="presOf" srcId="{F0788DB0-3C35-4C77-B0FD-6DEF54A60D23}" destId="{A27268F0-A9FC-4BD8-828E-B933B60F5625}" srcOrd="0" destOrd="0" presId="urn:microsoft.com/office/officeart/2005/8/layout/hProcess4"/>
    <dgm:cxn modelId="{52B5A575-531D-4B0E-BFA0-90E1C5D47E77}" type="presOf" srcId="{7F1E4992-DE65-4D7B-8247-107C70388290}" destId="{3065280A-E468-4DB1-BFC0-BC35DAC3D552}" srcOrd="0" destOrd="0" presId="urn:microsoft.com/office/officeart/2005/8/layout/hProcess4"/>
    <dgm:cxn modelId="{1F9B9B85-C95B-48A4-A8E4-51A4F7F1BE6A}" type="presOf" srcId="{92FAFB0F-56FC-4A22-992A-FCDA87723952}" destId="{FF395155-BDEB-46B3-8C1E-CE3AB7979249}" srcOrd="1" destOrd="0" presId="urn:microsoft.com/office/officeart/2005/8/layout/hProcess4"/>
    <dgm:cxn modelId="{03521286-A028-4D2B-AE55-FB633440AFB6}" srcId="{7F1E4992-DE65-4D7B-8247-107C70388290}" destId="{92FAFB0F-56FC-4A22-992A-FCDA87723952}" srcOrd="0" destOrd="0" parTransId="{EE949768-421E-4CC9-BBBE-E9F54C4C1F39}" sibTransId="{016C671C-A430-4F9B-BF08-BE2EA15EA218}"/>
    <dgm:cxn modelId="{16D14E9B-C805-4E91-8A0C-E54EC2880136}" type="presOf" srcId="{475386BB-D143-4354-8417-358BE052C40A}" destId="{EA1BA2EC-AF85-4E64-B5F6-CFB5CFE65064}" srcOrd="0" destOrd="0" presId="urn:microsoft.com/office/officeart/2005/8/layout/hProcess4"/>
    <dgm:cxn modelId="{019AC29D-49C3-4537-9100-18B6220C5FDA}" srcId="{475386BB-D143-4354-8417-358BE052C40A}" destId="{B8704B91-E7BD-4769-B578-8A20E082CF56}" srcOrd="1" destOrd="0" parTransId="{C590705E-BEC3-4436-9C56-4A51B8E54741}" sibTransId="{759D5A80-7421-4C12-B9D6-61F71ACFD50A}"/>
    <dgm:cxn modelId="{878F2EA6-631F-47BD-AB4D-F1B073BEE3D9}" srcId="{475386BB-D143-4354-8417-358BE052C40A}" destId="{7F1E4992-DE65-4D7B-8247-107C70388290}" srcOrd="2" destOrd="0" parTransId="{81B014FB-55CB-42F7-9F9E-D3BE764A2BF8}" sibTransId="{8F559A6D-7B12-42DB-AAA9-250DBBD67361}"/>
    <dgm:cxn modelId="{891A75C2-BD3F-446E-A813-C61D7D1AED1E}" type="presOf" srcId="{86147BD0-195E-4299-948C-E733B4C8445D}" destId="{7A8A15DD-5208-4FE0-A49E-E476EE66381B}" srcOrd="1" destOrd="0" presId="urn:microsoft.com/office/officeart/2005/8/layout/hProcess4"/>
    <dgm:cxn modelId="{5B57EDC5-D6C4-4C30-8F19-2454182A96EA}" type="presOf" srcId="{B8704B91-E7BD-4769-B578-8A20E082CF56}" destId="{5694A7F4-3983-4602-85BB-A1C9C976DAC2}" srcOrd="0" destOrd="0" presId="urn:microsoft.com/office/officeart/2005/8/layout/hProcess4"/>
    <dgm:cxn modelId="{B74A18C8-E86E-4767-9EB1-27D69368AFE1}" srcId="{B8704B91-E7BD-4769-B578-8A20E082CF56}" destId="{CC3C7270-4599-46AB-AAE7-09791A7AB466}" srcOrd="0" destOrd="0" parTransId="{4215A294-867F-4C47-8CC3-AA1D70C5F1CE}" sibTransId="{B3F927C5-1D4F-46EB-BCB9-E42D37E779E1}"/>
    <dgm:cxn modelId="{DC865BCB-1636-46B2-964D-5F7F8355BF5A}" srcId="{CBAC73C0-F916-4B73-A63F-92E17205943E}" destId="{15287799-C7A1-4898-B607-223FC16A3DBE}" srcOrd="0" destOrd="0" parTransId="{3E7CB846-C789-4FFD-B0D4-A4871798A785}" sibTransId="{F355CE6E-2148-4175-AC71-4508F43D86B7}"/>
    <dgm:cxn modelId="{8651FCCD-F7E8-43E1-8544-A68086EF4B3E}" srcId="{475386BB-D143-4354-8417-358BE052C40A}" destId="{F0788DB0-3C35-4C77-B0FD-6DEF54A60D23}" srcOrd="3" destOrd="0" parTransId="{95D37FD6-DBC1-498D-A673-A54A3BDD77D1}" sibTransId="{024079F9-2595-412F-8BDA-F77403584695}"/>
    <dgm:cxn modelId="{94F5EEEE-4521-407C-B6E3-9E5A063FD014}" type="presOf" srcId="{15287799-C7A1-4898-B607-223FC16A3DBE}" destId="{3277279F-3391-413E-B10E-FB733018A7BB}" srcOrd="1" destOrd="0" presId="urn:microsoft.com/office/officeart/2005/8/layout/hProcess4"/>
    <dgm:cxn modelId="{FA43EFF3-64A9-4EF9-8158-4E906A849D14}" type="presOf" srcId="{BC3C08FD-789B-4255-B10C-29D2A343E18E}" destId="{7C68E735-756B-41F3-94DC-0DB7475CEFDF}" srcOrd="0" destOrd="0" presId="urn:microsoft.com/office/officeart/2005/8/layout/hProcess4"/>
    <dgm:cxn modelId="{7B0577FF-3DD1-4EAF-8972-6B10132BF532}" type="presOf" srcId="{92FAFB0F-56FC-4A22-992A-FCDA87723952}" destId="{62027DAA-8346-4724-B40C-65F5CD2C7094}" srcOrd="0" destOrd="0" presId="urn:microsoft.com/office/officeart/2005/8/layout/hProcess4"/>
    <dgm:cxn modelId="{49511D99-C5BF-4CF0-B770-1B9AD2E138FC}" type="presParOf" srcId="{EA1BA2EC-AF85-4E64-B5F6-CFB5CFE65064}" destId="{D0AD751C-A24A-4341-A09E-5A3F0415F808}" srcOrd="0" destOrd="0" presId="urn:microsoft.com/office/officeart/2005/8/layout/hProcess4"/>
    <dgm:cxn modelId="{F78E42E4-75AC-43FB-BFE2-300E7BE5F98D}" type="presParOf" srcId="{EA1BA2EC-AF85-4E64-B5F6-CFB5CFE65064}" destId="{7C82DF79-621F-4A02-86A3-8DF1ABC1CA2A}" srcOrd="1" destOrd="0" presId="urn:microsoft.com/office/officeart/2005/8/layout/hProcess4"/>
    <dgm:cxn modelId="{B8F965E5-51CE-4BC8-A2D5-798F9D35D9E9}" type="presParOf" srcId="{EA1BA2EC-AF85-4E64-B5F6-CFB5CFE65064}" destId="{9556708B-52EE-404E-AB92-4A485E0A6A2F}" srcOrd="2" destOrd="0" presId="urn:microsoft.com/office/officeart/2005/8/layout/hProcess4"/>
    <dgm:cxn modelId="{F986B3F6-7A05-4031-9FF4-8A54A3221993}" type="presParOf" srcId="{9556708B-52EE-404E-AB92-4A485E0A6A2F}" destId="{F95052C1-2402-43D7-BFF6-52D9FB293CCA}" srcOrd="0" destOrd="0" presId="urn:microsoft.com/office/officeart/2005/8/layout/hProcess4"/>
    <dgm:cxn modelId="{70C22C4F-5C20-4B9B-BD4C-F25D18CA1E7D}" type="presParOf" srcId="{F95052C1-2402-43D7-BFF6-52D9FB293CCA}" destId="{60630537-7426-410A-B637-F21A1ACEC9FF}" srcOrd="0" destOrd="0" presId="urn:microsoft.com/office/officeart/2005/8/layout/hProcess4"/>
    <dgm:cxn modelId="{80B02D29-BBE6-445E-B9A2-1E218223268C}" type="presParOf" srcId="{F95052C1-2402-43D7-BFF6-52D9FB293CCA}" destId="{1FD6336C-EC76-4FBD-9543-2768FFAA8CCB}" srcOrd="1" destOrd="0" presId="urn:microsoft.com/office/officeart/2005/8/layout/hProcess4"/>
    <dgm:cxn modelId="{10C18936-5F43-4243-BD47-3577EDD40C8E}" type="presParOf" srcId="{F95052C1-2402-43D7-BFF6-52D9FB293CCA}" destId="{3277279F-3391-413E-B10E-FB733018A7BB}" srcOrd="2" destOrd="0" presId="urn:microsoft.com/office/officeart/2005/8/layout/hProcess4"/>
    <dgm:cxn modelId="{641A5A0B-EC4F-466B-8A5E-CE1AA1816DCF}" type="presParOf" srcId="{F95052C1-2402-43D7-BFF6-52D9FB293CCA}" destId="{F2907A09-4842-4458-97D4-7E4F2D39BA03}" srcOrd="3" destOrd="0" presId="urn:microsoft.com/office/officeart/2005/8/layout/hProcess4"/>
    <dgm:cxn modelId="{130520C4-D528-4245-915B-E83D320A2CC2}" type="presParOf" srcId="{F95052C1-2402-43D7-BFF6-52D9FB293CCA}" destId="{9523951D-F23B-463F-874D-F2157A0819BE}" srcOrd="4" destOrd="0" presId="urn:microsoft.com/office/officeart/2005/8/layout/hProcess4"/>
    <dgm:cxn modelId="{93CEF2AD-1AFB-495C-9FD1-E00D3F3E3A59}" type="presParOf" srcId="{9556708B-52EE-404E-AB92-4A485E0A6A2F}" destId="{7C68E735-756B-41F3-94DC-0DB7475CEFDF}" srcOrd="1" destOrd="0" presId="urn:microsoft.com/office/officeart/2005/8/layout/hProcess4"/>
    <dgm:cxn modelId="{1F5E79BF-B92B-449F-88AB-877B8C88C939}" type="presParOf" srcId="{9556708B-52EE-404E-AB92-4A485E0A6A2F}" destId="{A42E858A-5A8E-4A37-B531-3CD469578665}" srcOrd="2" destOrd="0" presId="urn:microsoft.com/office/officeart/2005/8/layout/hProcess4"/>
    <dgm:cxn modelId="{C775EF78-E7C7-4AFD-AD7A-C7B973436CB4}" type="presParOf" srcId="{A42E858A-5A8E-4A37-B531-3CD469578665}" destId="{190B9217-BE1E-4C4F-B850-CCE7DF2208A2}" srcOrd="0" destOrd="0" presId="urn:microsoft.com/office/officeart/2005/8/layout/hProcess4"/>
    <dgm:cxn modelId="{988FD0DA-B05A-4DAC-BBAF-92DFF17D0A3A}" type="presParOf" srcId="{A42E858A-5A8E-4A37-B531-3CD469578665}" destId="{76563B79-9922-49DC-8FB7-79DAA6DD6204}" srcOrd="1" destOrd="0" presId="urn:microsoft.com/office/officeart/2005/8/layout/hProcess4"/>
    <dgm:cxn modelId="{30FCA8A5-6C37-4113-98C1-75148586C2A8}" type="presParOf" srcId="{A42E858A-5A8E-4A37-B531-3CD469578665}" destId="{089EADCB-DA9B-4F05-9754-CA3D28D45587}" srcOrd="2" destOrd="0" presId="urn:microsoft.com/office/officeart/2005/8/layout/hProcess4"/>
    <dgm:cxn modelId="{CBDF61CE-689D-4C4B-8151-01489DB29459}" type="presParOf" srcId="{A42E858A-5A8E-4A37-B531-3CD469578665}" destId="{5694A7F4-3983-4602-85BB-A1C9C976DAC2}" srcOrd="3" destOrd="0" presId="urn:microsoft.com/office/officeart/2005/8/layout/hProcess4"/>
    <dgm:cxn modelId="{C427532A-5F5C-4E2C-A416-0D9E8593E2A8}" type="presParOf" srcId="{A42E858A-5A8E-4A37-B531-3CD469578665}" destId="{D0F84146-7003-408D-B96C-F7A329EFDE01}" srcOrd="4" destOrd="0" presId="urn:microsoft.com/office/officeart/2005/8/layout/hProcess4"/>
    <dgm:cxn modelId="{FE33F8B4-A737-4599-88DD-8FC76275730F}" type="presParOf" srcId="{9556708B-52EE-404E-AB92-4A485E0A6A2F}" destId="{8900085B-1F73-4724-8278-2BA4EEBAD962}" srcOrd="3" destOrd="0" presId="urn:microsoft.com/office/officeart/2005/8/layout/hProcess4"/>
    <dgm:cxn modelId="{CE25E974-4297-4D4F-A1AE-5BB14962BA60}" type="presParOf" srcId="{9556708B-52EE-404E-AB92-4A485E0A6A2F}" destId="{0ADE0059-2378-460E-B7D3-4A4D1C94BB01}" srcOrd="4" destOrd="0" presId="urn:microsoft.com/office/officeart/2005/8/layout/hProcess4"/>
    <dgm:cxn modelId="{2DD3437D-687E-4F4E-B568-2E4876F52EA4}" type="presParOf" srcId="{0ADE0059-2378-460E-B7D3-4A4D1C94BB01}" destId="{EA220A9C-5FEE-4A76-9C18-8A76157300CD}" srcOrd="0" destOrd="0" presId="urn:microsoft.com/office/officeart/2005/8/layout/hProcess4"/>
    <dgm:cxn modelId="{C7C1B1FD-76AB-467B-AFBF-60E32D79E894}" type="presParOf" srcId="{0ADE0059-2378-460E-B7D3-4A4D1C94BB01}" destId="{62027DAA-8346-4724-B40C-65F5CD2C7094}" srcOrd="1" destOrd="0" presId="urn:microsoft.com/office/officeart/2005/8/layout/hProcess4"/>
    <dgm:cxn modelId="{29B4989F-214E-41EE-AD05-C786D1BCE1A8}" type="presParOf" srcId="{0ADE0059-2378-460E-B7D3-4A4D1C94BB01}" destId="{FF395155-BDEB-46B3-8C1E-CE3AB7979249}" srcOrd="2" destOrd="0" presId="urn:microsoft.com/office/officeart/2005/8/layout/hProcess4"/>
    <dgm:cxn modelId="{DA18EAB1-477A-402A-8108-BFFE3B487A33}" type="presParOf" srcId="{0ADE0059-2378-460E-B7D3-4A4D1C94BB01}" destId="{3065280A-E468-4DB1-BFC0-BC35DAC3D552}" srcOrd="3" destOrd="0" presId="urn:microsoft.com/office/officeart/2005/8/layout/hProcess4"/>
    <dgm:cxn modelId="{B2A34F04-496C-4EA5-94FB-D3687C60911A}" type="presParOf" srcId="{0ADE0059-2378-460E-B7D3-4A4D1C94BB01}" destId="{87754E07-9933-408A-B4AA-F304925DB5EC}" srcOrd="4" destOrd="0" presId="urn:microsoft.com/office/officeart/2005/8/layout/hProcess4"/>
    <dgm:cxn modelId="{B9EF27FF-889C-482F-A7E1-2734C9B877E3}" type="presParOf" srcId="{9556708B-52EE-404E-AB92-4A485E0A6A2F}" destId="{A714860B-99DA-4FA7-A064-334CBFE6246D}" srcOrd="5" destOrd="0" presId="urn:microsoft.com/office/officeart/2005/8/layout/hProcess4"/>
    <dgm:cxn modelId="{4F17EA6A-6E06-482A-AE03-D6EC0BC208D6}" type="presParOf" srcId="{9556708B-52EE-404E-AB92-4A485E0A6A2F}" destId="{A6C40945-25EF-4295-BB63-95007214BEB9}" srcOrd="6" destOrd="0" presId="urn:microsoft.com/office/officeart/2005/8/layout/hProcess4"/>
    <dgm:cxn modelId="{5DBF31F4-44FF-405B-9112-A2A6C2EBAAD4}" type="presParOf" srcId="{A6C40945-25EF-4295-BB63-95007214BEB9}" destId="{3F53D43D-30CA-47FB-BFB8-BB27F737D6AA}" srcOrd="0" destOrd="0" presId="urn:microsoft.com/office/officeart/2005/8/layout/hProcess4"/>
    <dgm:cxn modelId="{C4C24042-9FBE-42A4-9632-6999BB06F495}" type="presParOf" srcId="{A6C40945-25EF-4295-BB63-95007214BEB9}" destId="{8FDC5659-31FD-4615-B5B1-CF6CEE82149C}" srcOrd="1" destOrd="0" presId="urn:microsoft.com/office/officeart/2005/8/layout/hProcess4"/>
    <dgm:cxn modelId="{FD6B3C91-6E8D-4B00-A017-C2F26AF6D02E}" type="presParOf" srcId="{A6C40945-25EF-4295-BB63-95007214BEB9}" destId="{7A8A15DD-5208-4FE0-A49E-E476EE66381B}" srcOrd="2" destOrd="0" presId="urn:microsoft.com/office/officeart/2005/8/layout/hProcess4"/>
    <dgm:cxn modelId="{A540B3BD-950A-4483-87AE-722FEEEC6705}" type="presParOf" srcId="{A6C40945-25EF-4295-BB63-95007214BEB9}" destId="{A27268F0-A9FC-4BD8-828E-B933B60F5625}" srcOrd="3" destOrd="0" presId="urn:microsoft.com/office/officeart/2005/8/layout/hProcess4"/>
    <dgm:cxn modelId="{76E4C94B-D979-4242-9180-743721CC9F1D}" type="presParOf" srcId="{A6C40945-25EF-4295-BB63-95007214BEB9}" destId="{86CF3633-421A-4661-9A05-8EB1C1B41E97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B2BBF15-4DE2-4855-884F-6A47F9C65535}" type="doc">
      <dgm:prSet loTypeId="urn:microsoft.com/office/officeart/2005/8/layout/list1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EC7535C-3BCC-4C65-8715-45139E6EFB48}">
      <dgm:prSet phldrT="[Текст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ru-RU" sz="1400" b="1" dirty="0"/>
            <a:t>Нормативно-правовые обязательства</a:t>
          </a:r>
        </a:p>
      </dgm:t>
    </dgm:pt>
    <dgm:pt modelId="{FC932384-A6AD-49B1-B610-5400FA2C87E6}" type="parTrans" cxnId="{6321C182-1DEF-4A8C-99A2-2299CADA59F6}">
      <dgm:prSet/>
      <dgm:spPr/>
      <dgm:t>
        <a:bodyPr/>
        <a:lstStyle/>
        <a:p>
          <a:endParaRPr lang="ru-RU" sz="1400"/>
        </a:p>
      </dgm:t>
    </dgm:pt>
    <dgm:pt modelId="{AA017A32-8DBE-48A3-9732-7E3AA73D3A7C}" type="sibTrans" cxnId="{6321C182-1DEF-4A8C-99A2-2299CADA59F6}">
      <dgm:prSet/>
      <dgm:spPr/>
      <dgm:t>
        <a:bodyPr/>
        <a:lstStyle/>
        <a:p>
          <a:endParaRPr lang="ru-RU" sz="1400"/>
        </a:p>
      </dgm:t>
    </dgm:pt>
    <dgm:pt modelId="{3A43A83B-9987-40BD-8DCB-758C75DB6287}">
      <dgm:prSet phldrT="[Текст]" custT="1"/>
      <dgm:spPr/>
      <dgm:t>
        <a:bodyPr/>
        <a:lstStyle/>
        <a:p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публичные нормативные обязательства (социальные выплаты);</a:t>
          </a:r>
          <a:endParaRPr lang="ru-RU" sz="1400" dirty="0"/>
        </a:p>
      </dgm:t>
    </dgm:pt>
    <dgm:pt modelId="{6D972BC5-0C97-4A7F-89AD-3C5C2046E773}" type="parTrans" cxnId="{682BD8C3-CAE8-49D0-8121-EFEE1175C8E7}">
      <dgm:prSet/>
      <dgm:spPr/>
      <dgm:t>
        <a:bodyPr/>
        <a:lstStyle/>
        <a:p>
          <a:endParaRPr lang="ru-RU" sz="1400"/>
        </a:p>
      </dgm:t>
    </dgm:pt>
    <dgm:pt modelId="{83E44811-9BEA-4D83-A808-90E8545B7C02}" type="sibTrans" cxnId="{682BD8C3-CAE8-49D0-8121-EFEE1175C8E7}">
      <dgm:prSet/>
      <dgm:spPr/>
      <dgm:t>
        <a:bodyPr/>
        <a:lstStyle/>
        <a:p>
          <a:endParaRPr lang="ru-RU" sz="1400"/>
        </a:p>
      </dgm:t>
    </dgm:pt>
    <dgm:pt modelId="{24F28B19-773B-4168-A3C0-5312B3E35C54}">
      <dgm:prSet phldrT="[Текст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ru-RU" sz="1400" b="1" dirty="0"/>
            <a:t>Договорные обязательства</a:t>
          </a:r>
        </a:p>
      </dgm:t>
    </dgm:pt>
    <dgm:pt modelId="{6F66F881-8778-4EE2-9384-505865EFBB12}" type="parTrans" cxnId="{2CDA10E6-DFD8-4D8F-9CEB-B9294564D205}">
      <dgm:prSet/>
      <dgm:spPr/>
      <dgm:t>
        <a:bodyPr/>
        <a:lstStyle/>
        <a:p>
          <a:endParaRPr lang="ru-RU" sz="1400"/>
        </a:p>
      </dgm:t>
    </dgm:pt>
    <dgm:pt modelId="{8712EE22-0B35-403A-BECB-8C3B4C8963BE}" type="sibTrans" cxnId="{2CDA10E6-DFD8-4D8F-9CEB-B9294564D205}">
      <dgm:prSet/>
      <dgm:spPr/>
      <dgm:t>
        <a:bodyPr/>
        <a:lstStyle/>
        <a:p>
          <a:endParaRPr lang="ru-RU" sz="1400"/>
        </a:p>
      </dgm:t>
    </dgm:pt>
    <dgm:pt modelId="{AA067E59-681A-4ABD-BB01-BEFDC81337F1}">
      <dgm:prSet custT="1"/>
      <dgm:spPr/>
      <dgm:t>
        <a:bodyPr/>
        <a:lstStyle/>
        <a:p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нормативно-правовые межбюджетные обязательства</a:t>
          </a:r>
        </a:p>
      </dgm:t>
    </dgm:pt>
    <dgm:pt modelId="{B434CB9C-B4B3-4BEB-8FDE-620B7094F0DB}" type="parTrans" cxnId="{B5993CE5-D8CC-4D0D-B3A1-5DCFDB0B8ED1}">
      <dgm:prSet/>
      <dgm:spPr/>
      <dgm:t>
        <a:bodyPr/>
        <a:lstStyle/>
        <a:p>
          <a:endParaRPr lang="ru-RU" sz="1400"/>
        </a:p>
      </dgm:t>
    </dgm:pt>
    <dgm:pt modelId="{9C424AF8-D577-4704-8D80-317782F781DA}" type="sibTrans" cxnId="{B5993CE5-D8CC-4D0D-B3A1-5DCFDB0B8ED1}">
      <dgm:prSet/>
      <dgm:spPr/>
      <dgm:t>
        <a:bodyPr/>
        <a:lstStyle/>
        <a:p>
          <a:endParaRPr lang="ru-RU" sz="1400"/>
        </a:p>
      </dgm:t>
    </dgm:pt>
    <dgm:pt modelId="{1212F4D8-1F1E-44B7-A911-472C223DEFB4}">
      <dgm:prSet custT="1"/>
      <dgm:spPr/>
      <dgm:t>
        <a:bodyPr/>
        <a:lstStyle/>
        <a:p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нормативно-правовые международные обязательства</a:t>
          </a:r>
        </a:p>
      </dgm:t>
    </dgm:pt>
    <dgm:pt modelId="{23682F09-8239-4AEF-BFF6-EC09F95C9846}" type="parTrans" cxnId="{EFE55177-CD63-4BB5-8066-D522DF03B2C0}">
      <dgm:prSet/>
      <dgm:spPr/>
      <dgm:t>
        <a:bodyPr/>
        <a:lstStyle/>
        <a:p>
          <a:endParaRPr lang="ru-RU" sz="1400"/>
        </a:p>
      </dgm:t>
    </dgm:pt>
    <dgm:pt modelId="{1DBCC919-741A-4E00-9AD2-1AA3C5186C04}" type="sibTrans" cxnId="{EFE55177-CD63-4BB5-8066-D522DF03B2C0}">
      <dgm:prSet/>
      <dgm:spPr/>
      <dgm:t>
        <a:bodyPr/>
        <a:lstStyle/>
        <a:p>
          <a:endParaRPr lang="ru-RU" sz="1400"/>
        </a:p>
      </dgm:t>
    </dgm:pt>
    <dgm:pt modelId="{5050C997-7B17-4576-8721-DBB208B356E0}">
      <dgm:prSet custT="1"/>
      <dgm:spPr/>
      <dgm:t>
        <a:bodyPr/>
        <a:lstStyle/>
        <a:p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иные, в т.ч.:</a:t>
          </a:r>
        </a:p>
      </dgm:t>
    </dgm:pt>
    <dgm:pt modelId="{B38B352F-A77E-4BFE-980B-E0449A87575F}" type="parTrans" cxnId="{0F476E5D-79BA-45B2-BB87-3B945AC35EC1}">
      <dgm:prSet/>
      <dgm:spPr/>
      <dgm:t>
        <a:bodyPr/>
        <a:lstStyle/>
        <a:p>
          <a:endParaRPr lang="ru-RU" sz="1400"/>
        </a:p>
      </dgm:t>
    </dgm:pt>
    <dgm:pt modelId="{6F1F51EF-1A62-4D1E-B0BF-6EC0D61FC9DF}" type="sibTrans" cxnId="{0F476E5D-79BA-45B2-BB87-3B945AC35EC1}">
      <dgm:prSet/>
      <dgm:spPr/>
      <dgm:t>
        <a:bodyPr/>
        <a:lstStyle/>
        <a:p>
          <a:endParaRPr lang="ru-RU" sz="1400"/>
        </a:p>
      </dgm:t>
    </dgm:pt>
    <dgm:pt modelId="{633AFA6F-2F68-4029-B35E-3BEAD2C0DB64}">
      <dgm:prSet custT="1"/>
      <dgm:spPr/>
      <dgm:t>
        <a:bodyPr/>
        <a:lstStyle/>
        <a:p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обязательства по уплате платежей в бюджет</a:t>
          </a:r>
        </a:p>
      </dgm:t>
    </dgm:pt>
    <dgm:pt modelId="{905C5AA9-9A66-4D81-9A19-9FEECD89A961}" type="parTrans" cxnId="{4DB9229B-332F-4A14-9F21-B675ECFA034C}">
      <dgm:prSet/>
      <dgm:spPr/>
      <dgm:t>
        <a:bodyPr/>
        <a:lstStyle/>
        <a:p>
          <a:endParaRPr lang="ru-RU" sz="1400"/>
        </a:p>
      </dgm:t>
    </dgm:pt>
    <dgm:pt modelId="{F2F56D28-9D43-4BA1-9D34-B0F2691AD0D2}" type="sibTrans" cxnId="{4DB9229B-332F-4A14-9F21-B675ECFA034C}">
      <dgm:prSet/>
      <dgm:spPr/>
      <dgm:t>
        <a:bodyPr/>
        <a:lstStyle/>
        <a:p>
          <a:endParaRPr lang="ru-RU" sz="1400"/>
        </a:p>
      </dgm:t>
    </dgm:pt>
    <dgm:pt modelId="{55868CA9-2539-4D29-97B5-A9260C872CDE}">
      <dgm:prSet custT="1"/>
      <dgm:spPr/>
      <dgm:t>
        <a:bodyPr/>
        <a:lstStyle/>
        <a:p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обязательства, возникающие на основании судебных актов по искам </a:t>
          </a:r>
        </a:p>
      </dgm:t>
    </dgm:pt>
    <dgm:pt modelId="{5D52B208-94F4-4C5C-BBC2-21D448C71993}" type="parTrans" cxnId="{91EDFC28-E327-47ED-BBCB-7A38665424D3}">
      <dgm:prSet/>
      <dgm:spPr/>
      <dgm:t>
        <a:bodyPr/>
        <a:lstStyle/>
        <a:p>
          <a:endParaRPr lang="ru-RU" sz="1400"/>
        </a:p>
      </dgm:t>
    </dgm:pt>
    <dgm:pt modelId="{EA9D0D3B-AD93-424C-884F-DFAA5FABB43B}" type="sibTrans" cxnId="{91EDFC28-E327-47ED-BBCB-7A38665424D3}">
      <dgm:prSet/>
      <dgm:spPr/>
      <dgm:t>
        <a:bodyPr/>
        <a:lstStyle/>
        <a:p>
          <a:endParaRPr lang="ru-RU" sz="1400"/>
        </a:p>
      </dgm:t>
    </dgm:pt>
    <dgm:pt modelId="{A7432048-C38A-4712-85FB-D623EAA49D06}">
      <dgm:prSet custT="1"/>
      <dgm:spPr/>
      <dgm:t>
        <a:bodyPr/>
        <a:lstStyle/>
        <a:p>
          <a:pPr marL="228600" indent="0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договорные обязательства по реализации трудовых функций работника</a:t>
          </a:r>
        </a:p>
      </dgm:t>
    </dgm:pt>
    <dgm:pt modelId="{0C34B0B8-CD83-437C-965D-CD3681D2EA04}" type="parTrans" cxnId="{9624731C-4D92-43B2-B302-CB2A79D37118}">
      <dgm:prSet/>
      <dgm:spPr/>
      <dgm:t>
        <a:bodyPr/>
        <a:lstStyle/>
        <a:p>
          <a:endParaRPr lang="ru-RU" sz="1400"/>
        </a:p>
      </dgm:t>
    </dgm:pt>
    <dgm:pt modelId="{E980B602-DAA3-4DBA-BB25-B8898C761D80}" type="sibTrans" cxnId="{9624731C-4D92-43B2-B302-CB2A79D37118}">
      <dgm:prSet/>
      <dgm:spPr/>
      <dgm:t>
        <a:bodyPr/>
        <a:lstStyle/>
        <a:p>
          <a:endParaRPr lang="ru-RU" sz="1400"/>
        </a:p>
      </dgm:t>
    </dgm:pt>
    <dgm:pt modelId="{74DA2A6A-A05F-4D0D-888E-3D1FA0DEF987}">
      <dgm:prSet custT="1"/>
      <dgm:spPr/>
      <dgm:t>
        <a:bodyPr/>
        <a:lstStyle/>
        <a:p>
          <a:pPr marL="261938" marR="0" indent="-261938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договорные обязательства по возмещению недополученных доходов и (или) финансовому обеспечению (возмещению) расходов</a:t>
          </a:r>
        </a:p>
      </dgm:t>
    </dgm:pt>
    <dgm:pt modelId="{C9AFB0DA-E871-48D0-9C8E-2DCAA63541BA}" type="parTrans" cxnId="{86C442B1-C713-4104-8587-0DC64CE9B5E3}">
      <dgm:prSet/>
      <dgm:spPr/>
      <dgm:t>
        <a:bodyPr/>
        <a:lstStyle/>
        <a:p>
          <a:endParaRPr lang="ru-RU" sz="1400"/>
        </a:p>
      </dgm:t>
    </dgm:pt>
    <dgm:pt modelId="{7A87E4EC-36D4-49F7-AB64-AF411DBF195A}" type="sibTrans" cxnId="{86C442B1-C713-4104-8587-0DC64CE9B5E3}">
      <dgm:prSet/>
      <dgm:spPr/>
      <dgm:t>
        <a:bodyPr/>
        <a:lstStyle/>
        <a:p>
          <a:endParaRPr lang="ru-RU" sz="1400"/>
        </a:p>
      </dgm:t>
    </dgm:pt>
    <dgm:pt modelId="{7FAFF273-751B-472D-A66C-8B72F05CF5EA}">
      <dgm:prSet custT="1"/>
      <dgm:spPr/>
      <dgm:t>
        <a:bodyPr/>
        <a:lstStyle/>
        <a:p>
          <a:pPr marL="261938" indent="-261938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долговые обязательства</a:t>
          </a:r>
        </a:p>
      </dgm:t>
    </dgm:pt>
    <dgm:pt modelId="{45A3DAE6-D000-44BC-8CCA-55B96DAF27FD}" type="parTrans" cxnId="{C5EBDC90-9EE8-41C2-A2AA-3CE341C27E76}">
      <dgm:prSet/>
      <dgm:spPr/>
      <dgm:t>
        <a:bodyPr/>
        <a:lstStyle/>
        <a:p>
          <a:endParaRPr lang="ru-RU" sz="1400"/>
        </a:p>
      </dgm:t>
    </dgm:pt>
    <dgm:pt modelId="{2047CBCB-A3A4-4C3D-AEE4-C31F211653B5}" type="sibTrans" cxnId="{C5EBDC90-9EE8-41C2-A2AA-3CE341C27E76}">
      <dgm:prSet/>
      <dgm:spPr/>
      <dgm:t>
        <a:bodyPr/>
        <a:lstStyle/>
        <a:p>
          <a:endParaRPr lang="ru-RU" sz="1400"/>
        </a:p>
      </dgm:t>
    </dgm:pt>
    <dgm:pt modelId="{E289A3E0-019C-4FF3-BFC7-96AAF4189B83}">
      <dgm:prSet custT="1"/>
      <dgm:spPr/>
      <dgm:t>
        <a:bodyPr/>
        <a:lstStyle/>
        <a:p>
          <a:pPr marL="261938" indent="-261938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договорные международные обязательства</a:t>
          </a:r>
        </a:p>
      </dgm:t>
    </dgm:pt>
    <dgm:pt modelId="{6EA4C0B3-BB3F-4FF7-A961-94CAFC5E44D5}" type="parTrans" cxnId="{B1F9CD5A-897B-4AD8-82A5-D72C9E27296A}">
      <dgm:prSet/>
      <dgm:spPr/>
      <dgm:t>
        <a:bodyPr/>
        <a:lstStyle/>
        <a:p>
          <a:endParaRPr lang="ru-RU" sz="1400"/>
        </a:p>
      </dgm:t>
    </dgm:pt>
    <dgm:pt modelId="{6B40FE6B-16E7-4958-AC9E-40906C274005}" type="sibTrans" cxnId="{B1F9CD5A-897B-4AD8-82A5-D72C9E27296A}">
      <dgm:prSet/>
      <dgm:spPr/>
      <dgm:t>
        <a:bodyPr/>
        <a:lstStyle/>
        <a:p>
          <a:endParaRPr lang="ru-RU" sz="1400"/>
        </a:p>
      </dgm:t>
    </dgm:pt>
    <dgm:pt modelId="{1ECF76A0-26DE-475D-B04A-CA08D528FE91}">
      <dgm:prSet custT="1"/>
      <dgm:spPr/>
      <dgm:t>
        <a:bodyPr/>
        <a:lstStyle/>
        <a:p>
          <a:pPr marL="261938" indent="-261938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иные</a:t>
          </a:r>
        </a:p>
      </dgm:t>
    </dgm:pt>
    <dgm:pt modelId="{130FC7E5-A763-4B8E-BA62-8E46CAC4DCBC}" type="parTrans" cxnId="{8AC8E5AE-F382-4026-AE4B-24DD1D34EF94}">
      <dgm:prSet/>
      <dgm:spPr/>
      <dgm:t>
        <a:bodyPr/>
        <a:lstStyle/>
        <a:p>
          <a:endParaRPr lang="ru-RU" sz="1400"/>
        </a:p>
      </dgm:t>
    </dgm:pt>
    <dgm:pt modelId="{3B39F828-FF29-41C0-A17F-655215C54127}" type="sibTrans" cxnId="{8AC8E5AE-F382-4026-AE4B-24DD1D34EF94}">
      <dgm:prSet/>
      <dgm:spPr/>
      <dgm:t>
        <a:bodyPr/>
        <a:lstStyle/>
        <a:p>
          <a:endParaRPr lang="ru-RU" sz="1400"/>
        </a:p>
      </dgm:t>
    </dgm:pt>
    <dgm:pt modelId="{4E153398-0BFE-4E71-982E-B6D4CC362387}">
      <dgm:prSet custT="1"/>
      <dgm:spPr/>
      <dgm:t>
        <a:bodyPr/>
        <a:lstStyle/>
        <a:p>
          <a:pPr marL="228600" indent="0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контрактное обязательство</a:t>
          </a:r>
        </a:p>
      </dgm:t>
    </dgm:pt>
    <dgm:pt modelId="{2BA92299-9954-406F-93F4-388688580F8F}" type="parTrans" cxnId="{2FA79533-F2F4-428B-AF21-BD0B913858D4}">
      <dgm:prSet/>
      <dgm:spPr/>
      <dgm:t>
        <a:bodyPr/>
        <a:lstStyle/>
        <a:p>
          <a:endParaRPr lang="ru-RU" sz="1400"/>
        </a:p>
      </dgm:t>
    </dgm:pt>
    <dgm:pt modelId="{130B3193-69A6-4921-B170-DA8B4E7EE2F5}" type="sibTrans" cxnId="{2FA79533-F2F4-428B-AF21-BD0B913858D4}">
      <dgm:prSet/>
      <dgm:spPr/>
      <dgm:t>
        <a:bodyPr/>
        <a:lstStyle/>
        <a:p>
          <a:endParaRPr lang="ru-RU" sz="1400"/>
        </a:p>
      </dgm:t>
    </dgm:pt>
    <dgm:pt modelId="{EC480641-D29B-48C1-91FB-1032E51D1200}">
      <dgm:prSet phldrT="[Текст]" custT="1"/>
      <dgm:spPr/>
      <dgm:t>
        <a:bodyPr/>
        <a:lstStyle/>
        <a:p>
          <a:pPr marL="261938" indent="-261938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договорные обязательства по оказанию государственных (муниципальных) услуг (выполнения работ) юридическим или физическим лицам, в т.ч.:</a:t>
          </a:r>
          <a:endParaRPr lang="ru-RU" sz="1400" dirty="0"/>
        </a:p>
      </dgm:t>
    </dgm:pt>
    <dgm:pt modelId="{877A21EF-BF82-4A05-A501-D8237D6AF92B}" type="parTrans" cxnId="{999DF09E-E1D0-4AA1-A47F-0DB47381E20E}">
      <dgm:prSet/>
      <dgm:spPr/>
      <dgm:t>
        <a:bodyPr/>
        <a:lstStyle/>
        <a:p>
          <a:endParaRPr lang="ru-RU" sz="1400"/>
        </a:p>
      </dgm:t>
    </dgm:pt>
    <dgm:pt modelId="{A3DD0BFF-757D-4D53-B996-0A6ACCF455D2}" type="sibTrans" cxnId="{999DF09E-E1D0-4AA1-A47F-0DB47381E20E}">
      <dgm:prSet/>
      <dgm:spPr/>
      <dgm:t>
        <a:bodyPr/>
        <a:lstStyle/>
        <a:p>
          <a:endParaRPr lang="ru-RU" sz="1400"/>
        </a:p>
      </dgm:t>
    </dgm:pt>
    <dgm:pt modelId="{35AD3D8B-8035-4ED9-9840-9CF9EF0E8DE7}">
      <dgm:prSet custT="1"/>
      <dgm:spPr/>
      <dgm:t>
        <a:bodyPr/>
        <a:lstStyle/>
        <a:p>
          <a:pPr marL="261938" marR="0" indent="-261938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договорные межбюджетные обязательства</a:t>
          </a:r>
        </a:p>
      </dgm:t>
    </dgm:pt>
    <dgm:pt modelId="{3822C9AA-9F48-46F3-9AFD-5E174AAA1F47}" type="parTrans" cxnId="{87F37B8C-441B-47ED-B4F9-2E89BC37073B}">
      <dgm:prSet/>
      <dgm:spPr/>
      <dgm:t>
        <a:bodyPr/>
        <a:lstStyle/>
        <a:p>
          <a:endParaRPr lang="ru-RU" sz="1400"/>
        </a:p>
      </dgm:t>
    </dgm:pt>
    <dgm:pt modelId="{37401642-A578-4D39-BA5A-D7F2999FF5CE}" type="sibTrans" cxnId="{87F37B8C-441B-47ED-B4F9-2E89BC37073B}">
      <dgm:prSet/>
      <dgm:spPr/>
      <dgm:t>
        <a:bodyPr/>
        <a:lstStyle/>
        <a:p>
          <a:endParaRPr lang="ru-RU" sz="1400"/>
        </a:p>
      </dgm:t>
    </dgm:pt>
    <dgm:pt modelId="{1AD6F1AB-DE5E-448B-85BE-8DEDFC7E5FCE}" type="pres">
      <dgm:prSet presAssocID="{2B2BBF15-4DE2-4855-884F-6A47F9C65535}" presName="linear" presStyleCnt="0">
        <dgm:presLayoutVars>
          <dgm:dir/>
          <dgm:animLvl val="lvl"/>
          <dgm:resizeHandles val="exact"/>
        </dgm:presLayoutVars>
      </dgm:prSet>
      <dgm:spPr/>
    </dgm:pt>
    <dgm:pt modelId="{56C8C258-2FFB-4C3A-AC59-BC140F05AC37}" type="pres">
      <dgm:prSet presAssocID="{1EC7535C-3BCC-4C65-8715-45139E6EFB48}" presName="parentLin" presStyleCnt="0"/>
      <dgm:spPr/>
    </dgm:pt>
    <dgm:pt modelId="{66DB32B6-2E58-4D04-A1C4-0F1FFB9BDA67}" type="pres">
      <dgm:prSet presAssocID="{1EC7535C-3BCC-4C65-8715-45139E6EFB48}" presName="parentLeftMargin" presStyleLbl="node1" presStyleIdx="0" presStyleCnt="2"/>
      <dgm:spPr/>
    </dgm:pt>
    <dgm:pt modelId="{2D9AA818-D65D-46A3-9C17-59EA1C2A4333}" type="pres">
      <dgm:prSet presAssocID="{1EC7535C-3BCC-4C65-8715-45139E6EFB48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838C74A7-0C70-4252-B0E8-D604EF37CC90}" type="pres">
      <dgm:prSet presAssocID="{1EC7535C-3BCC-4C65-8715-45139E6EFB48}" presName="negativeSpace" presStyleCnt="0"/>
      <dgm:spPr/>
    </dgm:pt>
    <dgm:pt modelId="{F2F3E10B-EB54-4DAB-841C-A64DE3631185}" type="pres">
      <dgm:prSet presAssocID="{1EC7535C-3BCC-4C65-8715-45139E6EFB48}" presName="childText" presStyleLbl="conFgAcc1" presStyleIdx="0" presStyleCnt="2">
        <dgm:presLayoutVars>
          <dgm:bulletEnabled val="1"/>
        </dgm:presLayoutVars>
      </dgm:prSet>
      <dgm:spPr/>
    </dgm:pt>
    <dgm:pt modelId="{093C0CB9-D082-4D98-918F-05CD35664F9C}" type="pres">
      <dgm:prSet presAssocID="{AA017A32-8DBE-48A3-9732-7E3AA73D3A7C}" presName="spaceBetweenRectangles" presStyleCnt="0"/>
      <dgm:spPr/>
    </dgm:pt>
    <dgm:pt modelId="{F3718530-3878-4A29-90FA-607A463F50D1}" type="pres">
      <dgm:prSet presAssocID="{24F28B19-773B-4168-A3C0-5312B3E35C54}" presName="parentLin" presStyleCnt="0"/>
      <dgm:spPr/>
    </dgm:pt>
    <dgm:pt modelId="{0E0BB73B-D9CE-46F1-AB6B-537202A4464F}" type="pres">
      <dgm:prSet presAssocID="{24F28B19-773B-4168-A3C0-5312B3E35C54}" presName="parentLeftMargin" presStyleLbl="node1" presStyleIdx="0" presStyleCnt="2"/>
      <dgm:spPr/>
    </dgm:pt>
    <dgm:pt modelId="{B45E5D1A-1B2D-425B-AD9B-08CA240D4F70}" type="pres">
      <dgm:prSet presAssocID="{24F28B19-773B-4168-A3C0-5312B3E35C54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5E48AAFD-1AD1-4382-AA21-D0AB8D51A0DA}" type="pres">
      <dgm:prSet presAssocID="{24F28B19-773B-4168-A3C0-5312B3E35C54}" presName="negativeSpace" presStyleCnt="0"/>
      <dgm:spPr/>
    </dgm:pt>
    <dgm:pt modelId="{B3CB8847-4A9E-4CF1-854E-DDAEDB569E26}" type="pres">
      <dgm:prSet presAssocID="{24F28B19-773B-4168-A3C0-5312B3E35C54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B8775E19-4193-4F91-BA2C-1A96FE822F6F}" type="presOf" srcId="{24F28B19-773B-4168-A3C0-5312B3E35C54}" destId="{B45E5D1A-1B2D-425B-AD9B-08CA240D4F70}" srcOrd="1" destOrd="0" presId="urn:microsoft.com/office/officeart/2005/8/layout/list1"/>
    <dgm:cxn modelId="{9624731C-4D92-43B2-B302-CB2A79D37118}" srcId="{EC480641-D29B-48C1-91FB-1032E51D1200}" destId="{A7432048-C38A-4712-85FB-D623EAA49D06}" srcOrd="0" destOrd="0" parTransId="{0C34B0B8-CD83-437C-965D-CD3681D2EA04}" sibTransId="{E980B602-DAA3-4DBA-BB25-B8898C761D80}"/>
    <dgm:cxn modelId="{FEC2DC1E-705A-4D6C-BA6D-9C9D6620D94D}" type="presOf" srcId="{35AD3D8B-8035-4ED9-9840-9CF9EF0E8DE7}" destId="{B3CB8847-4A9E-4CF1-854E-DDAEDB569E26}" srcOrd="0" destOrd="4" presId="urn:microsoft.com/office/officeart/2005/8/layout/list1"/>
    <dgm:cxn modelId="{91EDFC28-E327-47ED-BBCB-7A38665424D3}" srcId="{5050C997-7B17-4576-8721-DBB208B356E0}" destId="{55868CA9-2539-4D29-97B5-A9260C872CDE}" srcOrd="1" destOrd="0" parTransId="{5D52B208-94F4-4C5C-BBC2-21D448C71993}" sibTransId="{EA9D0D3B-AD93-424C-884F-DFAA5FABB43B}"/>
    <dgm:cxn modelId="{3A4E7C2D-2D10-45E2-82DD-EEA50429ECC3}" type="presOf" srcId="{24F28B19-773B-4168-A3C0-5312B3E35C54}" destId="{0E0BB73B-D9CE-46F1-AB6B-537202A4464F}" srcOrd="0" destOrd="0" presId="urn:microsoft.com/office/officeart/2005/8/layout/list1"/>
    <dgm:cxn modelId="{2FA79533-F2F4-428B-AF21-BD0B913858D4}" srcId="{EC480641-D29B-48C1-91FB-1032E51D1200}" destId="{4E153398-0BFE-4E71-982E-B6D4CC362387}" srcOrd="1" destOrd="0" parTransId="{2BA92299-9954-406F-93F4-388688580F8F}" sibTransId="{130B3193-69A6-4921-B170-DA8B4E7EE2F5}"/>
    <dgm:cxn modelId="{3A5EC548-05E2-4C70-86C0-CA4A50815CE7}" type="presOf" srcId="{55868CA9-2539-4D29-97B5-A9260C872CDE}" destId="{F2F3E10B-EB54-4DAB-841C-A64DE3631185}" srcOrd="0" destOrd="5" presId="urn:microsoft.com/office/officeart/2005/8/layout/list1"/>
    <dgm:cxn modelId="{B1F9CD5A-897B-4AD8-82A5-D72C9E27296A}" srcId="{24F28B19-773B-4168-A3C0-5312B3E35C54}" destId="{E289A3E0-019C-4FF3-BFC7-96AAF4189B83}" srcOrd="4" destOrd="0" parTransId="{6EA4C0B3-BB3F-4FF7-A961-94CAFC5E44D5}" sibTransId="{6B40FE6B-16E7-4958-AC9E-40906C274005}"/>
    <dgm:cxn modelId="{0F476E5D-79BA-45B2-BB87-3B945AC35EC1}" srcId="{1EC7535C-3BCC-4C65-8715-45139E6EFB48}" destId="{5050C997-7B17-4576-8721-DBB208B356E0}" srcOrd="3" destOrd="0" parTransId="{B38B352F-A77E-4BFE-980B-E0449A87575F}" sibTransId="{6F1F51EF-1A62-4D1E-B0BF-6EC0D61FC9DF}"/>
    <dgm:cxn modelId="{40814E77-996F-421C-9A52-1D27B3EF6D70}" type="presOf" srcId="{1EC7535C-3BCC-4C65-8715-45139E6EFB48}" destId="{2D9AA818-D65D-46A3-9C17-59EA1C2A4333}" srcOrd="1" destOrd="0" presId="urn:microsoft.com/office/officeart/2005/8/layout/list1"/>
    <dgm:cxn modelId="{EFE55177-CD63-4BB5-8066-D522DF03B2C0}" srcId="{1EC7535C-3BCC-4C65-8715-45139E6EFB48}" destId="{1212F4D8-1F1E-44B7-A911-472C223DEFB4}" srcOrd="2" destOrd="0" parTransId="{23682F09-8239-4AEF-BFF6-EC09F95C9846}" sibTransId="{1DBCC919-741A-4E00-9AD2-1AA3C5186C04}"/>
    <dgm:cxn modelId="{6321C182-1DEF-4A8C-99A2-2299CADA59F6}" srcId="{2B2BBF15-4DE2-4855-884F-6A47F9C65535}" destId="{1EC7535C-3BCC-4C65-8715-45139E6EFB48}" srcOrd="0" destOrd="0" parTransId="{FC932384-A6AD-49B1-B610-5400FA2C87E6}" sibTransId="{AA017A32-8DBE-48A3-9732-7E3AA73D3A7C}"/>
    <dgm:cxn modelId="{A5278384-6BA6-40A3-86B3-91B4435FDEEA}" type="presOf" srcId="{A7432048-C38A-4712-85FB-D623EAA49D06}" destId="{B3CB8847-4A9E-4CF1-854E-DDAEDB569E26}" srcOrd="0" destOrd="1" presId="urn:microsoft.com/office/officeart/2005/8/layout/list1"/>
    <dgm:cxn modelId="{6FBBC88A-7ED2-4F8E-9041-A7A1FEF3E112}" type="presOf" srcId="{1212F4D8-1F1E-44B7-A911-472C223DEFB4}" destId="{F2F3E10B-EB54-4DAB-841C-A64DE3631185}" srcOrd="0" destOrd="2" presId="urn:microsoft.com/office/officeart/2005/8/layout/list1"/>
    <dgm:cxn modelId="{87F37B8C-441B-47ED-B4F9-2E89BC37073B}" srcId="{24F28B19-773B-4168-A3C0-5312B3E35C54}" destId="{35AD3D8B-8035-4ED9-9840-9CF9EF0E8DE7}" srcOrd="2" destOrd="0" parTransId="{3822C9AA-9F48-46F3-9AFD-5E174AAA1F47}" sibTransId="{37401642-A578-4D39-BA5A-D7F2999FF5CE}"/>
    <dgm:cxn modelId="{C5EBDC90-9EE8-41C2-A2AA-3CE341C27E76}" srcId="{24F28B19-773B-4168-A3C0-5312B3E35C54}" destId="{7FAFF273-751B-472D-A66C-8B72F05CF5EA}" srcOrd="3" destOrd="0" parTransId="{45A3DAE6-D000-44BC-8CCA-55B96DAF27FD}" sibTransId="{2047CBCB-A3A4-4C3D-AEE4-C31F211653B5}"/>
    <dgm:cxn modelId="{0EF32691-6798-4EF4-984E-188E2F30E706}" type="presOf" srcId="{2B2BBF15-4DE2-4855-884F-6A47F9C65535}" destId="{1AD6F1AB-DE5E-448B-85BE-8DEDFC7E5FCE}" srcOrd="0" destOrd="0" presId="urn:microsoft.com/office/officeart/2005/8/layout/list1"/>
    <dgm:cxn modelId="{AE7D8E94-25FC-4D07-8905-6C1F75B53F3C}" type="presOf" srcId="{4E153398-0BFE-4E71-982E-B6D4CC362387}" destId="{B3CB8847-4A9E-4CF1-854E-DDAEDB569E26}" srcOrd="0" destOrd="2" presId="urn:microsoft.com/office/officeart/2005/8/layout/list1"/>
    <dgm:cxn modelId="{4DB9229B-332F-4A14-9F21-B675ECFA034C}" srcId="{5050C997-7B17-4576-8721-DBB208B356E0}" destId="{633AFA6F-2F68-4029-B35E-3BEAD2C0DB64}" srcOrd="0" destOrd="0" parTransId="{905C5AA9-9A66-4D81-9A19-9FEECD89A961}" sibTransId="{F2F56D28-9D43-4BA1-9D34-B0F2691AD0D2}"/>
    <dgm:cxn modelId="{999DF09E-E1D0-4AA1-A47F-0DB47381E20E}" srcId="{24F28B19-773B-4168-A3C0-5312B3E35C54}" destId="{EC480641-D29B-48C1-91FB-1032E51D1200}" srcOrd="0" destOrd="0" parTransId="{877A21EF-BF82-4A05-A501-D8237D6AF92B}" sibTransId="{A3DD0BFF-757D-4D53-B996-0A6ACCF455D2}"/>
    <dgm:cxn modelId="{8AC8E5AE-F382-4026-AE4B-24DD1D34EF94}" srcId="{24F28B19-773B-4168-A3C0-5312B3E35C54}" destId="{1ECF76A0-26DE-475D-B04A-CA08D528FE91}" srcOrd="5" destOrd="0" parTransId="{130FC7E5-A763-4B8E-BA62-8E46CAC4DCBC}" sibTransId="{3B39F828-FF29-41C0-A17F-655215C54127}"/>
    <dgm:cxn modelId="{86C442B1-C713-4104-8587-0DC64CE9B5E3}" srcId="{24F28B19-773B-4168-A3C0-5312B3E35C54}" destId="{74DA2A6A-A05F-4D0D-888E-3D1FA0DEF987}" srcOrd="1" destOrd="0" parTransId="{C9AFB0DA-E871-48D0-9C8E-2DCAA63541BA}" sibTransId="{7A87E4EC-36D4-49F7-AB64-AF411DBF195A}"/>
    <dgm:cxn modelId="{C020B0B8-C560-4A85-9609-F794AB7D4E66}" type="presOf" srcId="{5050C997-7B17-4576-8721-DBB208B356E0}" destId="{F2F3E10B-EB54-4DAB-841C-A64DE3631185}" srcOrd="0" destOrd="3" presId="urn:microsoft.com/office/officeart/2005/8/layout/list1"/>
    <dgm:cxn modelId="{682BD8C3-CAE8-49D0-8121-EFEE1175C8E7}" srcId="{1EC7535C-3BCC-4C65-8715-45139E6EFB48}" destId="{3A43A83B-9987-40BD-8DCB-758C75DB6287}" srcOrd="0" destOrd="0" parTransId="{6D972BC5-0C97-4A7F-89AD-3C5C2046E773}" sibTransId="{83E44811-9BEA-4D83-A808-90E8545B7C02}"/>
    <dgm:cxn modelId="{607E98C9-DF12-451E-A079-A68FB20F2BF1}" type="presOf" srcId="{AA067E59-681A-4ABD-BB01-BEFDC81337F1}" destId="{F2F3E10B-EB54-4DAB-841C-A64DE3631185}" srcOrd="0" destOrd="1" presId="urn:microsoft.com/office/officeart/2005/8/layout/list1"/>
    <dgm:cxn modelId="{A964FEC9-8EF2-47BA-BB7D-273D9987F3F9}" type="presOf" srcId="{7FAFF273-751B-472D-A66C-8B72F05CF5EA}" destId="{B3CB8847-4A9E-4CF1-854E-DDAEDB569E26}" srcOrd="0" destOrd="5" presId="urn:microsoft.com/office/officeart/2005/8/layout/list1"/>
    <dgm:cxn modelId="{BCA834D7-7456-4BFC-AA5F-E07569110967}" type="presOf" srcId="{633AFA6F-2F68-4029-B35E-3BEAD2C0DB64}" destId="{F2F3E10B-EB54-4DAB-841C-A64DE3631185}" srcOrd="0" destOrd="4" presId="urn:microsoft.com/office/officeart/2005/8/layout/list1"/>
    <dgm:cxn modelId="{A58A7DDB-2B8D-4295-A630-5707FDAE6DC7}" type="presOf" srcId="{E289A3E0-019C-4FF3-BFC7-96AAF4189B83}" destId="{B3CB8847-4A9E-4CF1-854E-DDAEDB569E26}" srcOrd="0" destOrd="6" presId="urn:microsoft.com/office/officeart/2005/8/layout/list1"/>
    <dgm:cxn modelId="{B5993CE5-D8CC-4D0D-B3A1-5DCFDB0B8ED1}" srcId="{1EC7535C-3BCC-4C65-8715-45139E6EFB48}" destId="{AA067E59-681A-4ABD-BB01-BEFDC81337F1}" srcOrd="1" destOrd="0" parTransId="{B434CB9C-B4B3-4BEB-8FDE-620B7094F0DB}" sibTransId="{9C424AF8-D577-4704-8D80-317782F781DA}"/>
    <dgm:cxn modelId="{71D6A9E5-B8E1-49A7-9504-10ABF1A88726}" type="presOf" srcId="{3A43A83B-9987-40BD-8DCB-758C75DB6287}" destId="{F2F3E10B-EB54-4DAB-841C-A64DE3631185}" srcOrd="0" destOrd="0" presId="urn:microsoft.com/office/officeart/2005/8/layout/list1"/>
    <dgm:cxn modelId="{2CDA10E6-DFD8-4D8F-9CEB-B9294564D205}" srcId="{2B2BBF15-4DE2-4855-884F-6A47F9C65535}" destId="{24F28B19-773B-4168-A3C0-5312B3E35C54}" srcOrd="1" destOrd="0" parTransId="{6F66F881-8778-4EE2-9384-505865EFBB12}" sibTransId="{8712EE22-0B35-403A-BECB-8C3B4C8963BE}"/>
    <dgm:cxn modelId="{9F06B8E6-860A-4792-A280-342C068CC944}" type="presOf" srcId="{1EC7535C-3BCC-4C65-8715-45139E6EFB48}" destId="{66DB32B6-2E58-4D04-A1C4-0F1FFB9BDA67}" srcOrd="0" destOrd="0" presId="urn:microsoft.com/office/officeart/2005/8/layout/list1"/>
    <dgm:cxn modelId="{D9162EED-8004-4139-BA3D-9A8EB0B9E9EA}" type="presOf" srcId="{1ECF76A0-26DE-475D-B04A-CA08D528FE91}" destId="{B3CB8847-4A9E-4CF1-854E-DDAEDB569E26}" srcOrd="0" destOrd="7" presId="urn:microsoft.com/office/officeart/2005/8/layout/list1"/>
    <dgm:cxn modelId="{B41A59F2-F4FD-4CB8-B5A5-F767841B5A31}" type="presOf" srcId="{74DA2A6A-A05F-4D0D-888E-3D1FA0DEF987}" destId="{B3CB8847-4A9E-4CF1-854E-DDAEDB569E26}" srcOrd="0" destOrd="3" presId="urn:microsoft.com/office/officeart/2005/8/layout/list1"/>
    <dgm:cxn modelId="{64DF4CF8-87AF-44BD-9901-C57F5A1FD6B8}" type="presOf" srcId="{EC480641-D29B-48C1-91FB-1032E51D1200}" destId="{B3CB8847-4A9E-4CF1-854E-DDAEDB569E26}" srcOrd="0" destOrd="0" presId="urn:microsoft.com/office/officeart/2005/8/layout/list1"/>
    <dgm:cxn modelId="{D0E9F631-8C1A-4FF0-95C6-AC4026119B95}" type="presParOf" srcId="{1AD6F1AB-DE5E-448B-85BE-8DEDFC7E5FCE}" destId="{56C8C258-2FFB-4C3A-AC59-BC140F05AC37}" srcOrd="0" destOrd="0" presId="urn:microsoft.com/office/officeart/2005/8/layout/list1"/>
    <dgm:cxn modelId="{1097849F-F24A-426E-B85E-DF8C80172E3A}" type="presParOf" srcId="{56C8C258-2FFB-4C3A-AC59-BC140F05AC37}" destId="{66DB32B6-2E58-4D04-A1C4-0F1FFB9BDA67}" srcOrd="0" destOrd="0" presId="urn:microsoft.com/office/officeart/2005/8/layout/list1"/>
    <dgm:cxn modelId="{718E32D6-8DE4-4C1B-8871-35D92511B760}" type="presParOf" srcId="{56C8C258-2FFB-4C3A-AC59-BC140F05AC37}" destId="{2D9AA818-D65D-46A3-9C17-59EA1C2A4333}" srcOrd="1" destOrd="0" presId="urn:microsoft.com/office/officeart/2005/8/layout/list1"/>
    <dgm:cxn modelId="{AD0BF605-2AB1-48B6-9434-FB1EBD813BC0}" type="presParOf" srcId="{1AD6F1AB-DE5E-448B-85BE-8DEDFC7E5FCE}" destId="{838C74A7-0C70-4252-B0E8-D604EF37CC90}" srcOrd="1" destOrd="0" presId="urn:microsoft.com/office/officeart/2005/8/layout/list1"/>
    <dgm:cxn modelId="{8D0E65E6-6838-4774-B15E-6ED966320F4F}" type="presParOf" srcId="{1AD6F1AB-DE5E-448B-85BE-8DEDFC7E5FCE}" destId="{F2F3E10B-EB54-4DAB-841C-A64DE3631185}" srcOrd="2" destOrd="0" presId="urn:microsoft.com/office/officeart/2005/8/layout/list1"/>
    <dgm:cxn modelId="{77828500-9E1C-4ECC-8F2D-F7CCA09CCAD5}" type="presParOf" srcId="{1AD6F1AB-DE5E-448B-85BE-8DEDFC7E5FCE}" destId="{093C0CB9-D082-4D98-918F-05CD35664F9C}" srcOrd="3" destOrd="0" presId="urn:microsoft.com/office/officeart/2005/8/layout/list1"/>
    <dgm:cxn modelId="{D959AC64-6266-47A2-BB39-F32CCE3EB1C5}" type="presParOf" srcId="{1AD6F1AB-DE5E-448B-85BE-8DEDFC7E5FCE}" destId="{F3718530-3878-4A29-90FA-607A463F50D1}" srcOrd="4" destOrd="0" presId="urn:microsoft.com/office/officeart/2005/8/layout/list1"/>
    <dgm:cxn modelId="{A2373327-9785-4311-A2E5-838A2939A530}" type="presParOf" srcId="{F3718530-3878-4A29-90FA-607A463F50D1}" destId="{0E0BB73B-D9CE-46F1-AB6B-537202A4464F}" srcOrd="0" destOrd="0" presId="urn:microsoft.com/office/officeart/2005/8/layout/list1"/>
    <dgm:cxn modelId="{AC4A1DAC-D504-4EB7-84C9-77383148E8BF}" type="presParOf" srcId="{F3718530-3878-4A29-90FA-607A463F50D1}" destId="{B45E5D1A-1B2D-425B-AD9B-08CA240D4F70}" srcOrd="1" destOrd="0" presId="urn:microsoft.com/office/officeart/2005/8/layout/list1"/>
    <dgm:cxn modelId="{CDD718B2-D479-44EB-9CD4-2942C71CCC95}" type="presParOf" srcId="{1AD6F1AB-DE5E-448B-85BE-8DEDFC7E5FCE}" destId="{5E48AAFD-1AD1-4382-AA21-D0AB8D51A0DA}" srcOrd="5" destOrd="0" presId="urn:microsoft.com/office/officeart/2005/8/layout/list1"/>
    <dgm:cxn modelId="{1AF44DD2-EFF1-4570-974B-8E72D4496436}" type="presParOf" srcId="{1AD6F1AB-DE5E-448B-85BE-8DEDFC7E5FCE}" destId="{B3CB8847-4A9E-4CF1-854E-DDAEDB569E26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55C9852-347F-412B-808E-9A67611090F1}" type="doc">
      <dgm:prSet loTypeId="urn:microsoft.com/office/officeart/2005/8/layout/hierarchy4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12469350-F7F2-4D3E-8B4C-2F71C6509E64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dirty="0"/>
            <a:t>Отчетность государственного (муниципального) сектора</a:t>
          </a:r>
        </a:p>
      </dgm:t>
    </dgm:pt>
    <dgm:pt modelId="{B969630B-2CD5-4B50-886A-B0AB1E7E1C23}" type="parTrans" cxnId="{1282A1B9-6517-4F1D-8D30-4621F4B29C11}">
      <dgm:prSet/>
      <dgm:spPr/>
      <dgm:t>
        <a:bodyPr/>
        <a:lstStyle/>
        <a:p>
          <a:endParaRPr lang="ru-RU" sz="1400"/>
        </a:p>
      </dgm:t>
    </dgm:pt>
    <dgm:pt modelId="{4026B6F3-AFB7-4B90-991F-3F79C41437A1}" type="sibTrans" cxnId="{1282A1B9-6517-4F1D-8D30-4621F4B29C11}">
      <dgm:prSet/>
      <dgm:spPr/>
      <dgm:t>
        <a:bodyPr/>
        <a:lstStyle/>
        <a:p>
          <a:endParaRPr lang="ru-RU" sz="1400"/>
        </a:p>
      </dgm:t>
    </dgm:pt>
    <dgm:pt modelId="{C1332F58-9ED6-4BD5-9D96-54BE498063F2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dirty="0"/>
            <a:t>Отчетность сектора государственного (муниципального) управления</a:t>
          </a:r>
        </a:p>
      </dgm:t>
    </dgm:pt>
    <dgm:pt modelId="{3E02D22B-1FD3-417F-ABB8-71329FD93DCA}" type="parTrans" cxnId="{4A2BB82E-6593-4782-B2B4-37B6497248B5}">
      <dgm:prSet/>
      <dgm:spPr/>
      <dgm:t>
        <a:bodyPr/>
        <a:lstStyle/>
        <a:p>
          <a:endParaRPr lang="ru-RU" sz="1400"/>
        </a:p>
      </dgm:t>
    </dgm:pt>
    <dgm:pt modelId="{3351AE5A-A9CE-4F28-BF24-BDA812A6F265}" type="sibTrans" cxnId="{4A2BB82E-6593-4782-B2B4-37B6497248B5}">
      <dgm:prSet/>
      <dgm:spPr/>
      <dgm:t>
        <a:bodyPr/>
        <a:lstStyle/>
        <a:p>
          <a:endParaRPr lang="ru-RU" sz="1400"/>
        </a:p>
      </dgm:t>
    </dgm:pt>
    <dgm:pt modelId="{44788614-DCAF-4DCF-90F1-AD4E6F9ACED3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dirty="0"/>
            <a:t>Бюджетная отчетности публично-правового образования</a:t>
          </a:r>
        </a:p>
      </dgm:t>
    </dgm:pt>
    <dgm:pt modelId="{450CF33A-3BCA-4C80-ACAA-6EDB013B7238}" type="parTrans" cxnId="{0184172B-3212-4F39-B1CF-B478DA49BA6F}">
      <dgm:prSet/>
      <dgm:spPr/>
      <dgm:t>
        <a:bodyPr/>
        <a:lstStyle/>
        <a:p>
          <a:endParaRPr lang="ru-RU" sz="1400"/>
        </a:p>
      </dgm:t>
    </dgm:pt>
    <dgm:pt modelId="{B73434D4-A7AD-40E1-AE90-25381EEAE07A}" type="sibTrans" cxnId="{0184172B-3212-4F39-B1CF-B478DA49BA6F}">
      <dgm:prSet/>
      <dgm:spPr/>
      <dgm:t>
        <a:bodyPr/>
        <a:lstStyle/>
        <a:p>
          <a:endParaRPr lang="ru-RU" sz="1400"/>
        </a:p>
      </dgm:t>
    </dgm:pt>
    <dgm:pt modelId="{6D2F4091-2371-4EBC-B24D-BFF4E5CEFD8C}">
      <dgm:prSet phldrT="[Текст]" custT="1"/>
      <dgm:spPr/>
      <dgm:t>
        <a:bodyPr/>
        <a:lstStyle/>
        <a:p>
          <a:r>
            <a:rPr lang="ru-RU" sz="1100" dirty="0"/>
            <a:t>Бухгалтерская (финансовая) отчетность юрлиц (в отношении которых собственник государство), </a:t>
          </a:r>
          <a:r>
            <a:rPr lang="ru-RU" sz="1100" b="1" dirty="0"/>
            <a:t>невключаемых в сектор госуправления</a:t>
          </a:r>
        </a:p>
      </dgm:t>
    </dgm:pt>
    <dgm:pt modelId="{DF9F8432-0C6B-430A-9E91-5CC884AB1D66}" type="parTrans" cxnId="{B495988C-42E9-44C0-8103-9592FBEC3947}">
      <dgm:prSet/>
      <dgm:spPr/>
      <dgm:t>
        <a:bodyPr/>
        <a:lstStyle/>
        <a:p>
          <a:endParaRPr lang="ru-RU" sz="1400"/>
        </a:p>
      </dgm:t>
    </dgm:pt>
    <dgm:pt modelId="{B38EB1E8-C62F-4D4F-B49E-C1726A5D48D2}" type="sibTrans" cxnId="{B495988C-42E9-44C0-8103-9592FBEC3947}">
      <dgm:prSet/>
      <dgm:spPr/>
      <dgm:t>
        <a:bodyPr/>
        <a:lstStyle/>
        <a:p>
          <a:endParaRPr lang="ru-RU" sz="1400"/>
        </a:p>
      </dgm:t>
    </dgm:pt>
    <dgm:pt modelId="{5C18F39D-00E2-4C68-B05B-B06894A84B40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dirty="0"/>
            <a:t>Казначейская отчетность</a:t>
          </a:r>
        </a:p>
        <a:p>
          <a:pPr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dirty="0"/>
        </a:p>
      </dgm:t>
    </dgm:pt>
    <dgm:pt modelId="{999DB52D-3E3E-4340-8C55-1D789577ADCA}" type="parTrans" cxnId="{3AA784D7-52A6-4B63-9540-CEAE19A4701E}">
      <dgm:prSet/>
      <dgm:spPr/>
      <dgm:t>
        <a:bodyPr/>
        <a:lstStyle/>
        <a:p>
          <a:endParaRPr lang="ru-RU" sz="1400"/>
        </a:p>
      </dgm:t>
    </dgm:pt>
    <dgm:pt modelId="{A46432F0-7498-45EE-AD80-0A941A8C4DF8}" type="sibTrans" cxnId="{3AA784D7-52A6-4B63-9540-CEAE19A4701E}">
      <dgm:prSet/>
      <dgm:spPr/>
      <dgm:t>
        <a:bodyPr/>
        <a:lstStyle/>
        <a:p>
          <a:endParaRPr lang="ru-RU" sz="1400"/>
        </a:p>
      </dgm:t>
    </dgm:pt>
    <dgm:pt modelId="{444BC398-1456-46D0-AA19-032E8CF482A0}">
      <dgm:prSet custT="1"/>
      <dgm:spPr/>
      <dgm:t>
        <a:bodyPr/>
        <a:lstStyle/>
        <a:p>
          <a:r>
            <a:rPr lang="ru-RU" sz="1200" dirty="0"/>
            <a:t>Сводная отчетность гос.(мун.) учреждений, подведомственных государственным (муниципальным) органам</a:t>
          </a:r>
        </a:p>
      </dgm:t>
    </dgm:pt>
    <dgm:pt modelId="{C9640777-FD8A-446D-9784-43651F56997E}" type="parTrans" cxnId="{AD38CC71-9C42-4E9D-8A81-FD26BF269AD5}">
      <dgm:prSet/>
      <dgm:spPr/>
      <dgm:t>
        <a:bodyPr/>
        <a:lstStyle/>
        <a:p>
          <a:endParaRPr lang="ru-RU" sz="1400"/>
        </a:p>
      </dgm:t>
    </dgm:pt>
    <dgm:pt modelId="{8DFCF321-FB04-489D-9739-4733B93A786F}" type="sibTrans" cxnId="{AD38CC71-9C42-4E9D-8A81-FD26BF269AD5}">
      <dgm:prSet/>
      <dgm:spPr/>
      <dgm:t>
        <a:bodyPr/>
        <a:lstStyle/>
        <a:p>
          <a:endParaRPr lang="ru-RU" sz="1400"/>
        </a:p>
      </dgm:t>
    </dgm:pt>
    <dgm:pt modelId="{5750EF16-AD8F-4EB3-B7EE-083621FFCEFD}">
      <dgm:prSet custT="1"/>
      <dgm:spPr/>
      <dgm:t>
        <a:bodyPr/>
        <a:lstStyle/>
        <a:p>
          <a:r>
            <a:rPr lang="ru-RU" sz="1100" dirty="0"/>
            <a:t>Бухгалтерская (финансовая) отчетность юрлиц (в отношении которых собственник государство), </a:t>
          </a:r>
          <a:r>
            <a:rPr lang="ru-RU" sz="1100" b="1" dirty="0"/>
            <a:t>включаемых в государственный сектор</a:t>
          </a:r>
        </a:p>
      </dgm:t>
    </dgm:pt>
    <dgm:pt modelId="{BD09D4EA-63DB-477D-9080-4F311E7FD1FD}" type="parTrans" cxnId="{0BD8566A-A5AD-4FFE-990C-4D6188563EC8}">
      <dgm:prSet/>
      <dgm:spPr/>
      <dgm:t>
        <a:bodyPr/>
        <a:lstStyle/>
        <a:p>
          <a:endParaRPr lang="ru-RU" sz="1400"/>
        </a:p>
      </dgm:t>
    </dgm:pt>
    <dgm:pt modelId="{EE35C324-F61D-4981-8404-92DA6462D428}" type="sibTrans" cxnId="{0BD8566A-A5AD-4FFE-990C-4D6188563EC8}">
      <dgm:prSet/>
      <dgm:spPr/>
      <dgm:t>
        <a:bodyPr/>
        <a:lstStyle/>
        <a:p>
          <a:endParaRPr lang="ru-RU" sz="1400"/>
        </a:p>
      </dgm:t>
    </dgm:pt>
    <dgm:pt modelId="{C2B98486-8423-4588-988E-E8E61C171205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dirty="0"/>
            <a:t>Отчетность о государственных (муниципальных) финансах</a:t>
          </a:r>
          <a:endParaRPr lang="ru-RU" sz="2000" dirty="0"/>
        </a:p>
      </dgm:t>
    </dgm:pt>
    <dgm:pt modelId="{95308C27-307A-4141-8FF0-AFA0343878D3}" type="parTrans" cxnId="{C2757949-A7FE-4381-BB0C-BE078E0CFB59}">
      <dgm:prSet/>
      <dgm:spPr/>
      <dgm:t>
        <a:bodyPr/>
        <a:lstStyle/>
        <a:p>
          <a:endParaRPr lang="ru-RU" sz="1400"/>
        </a:p>
      </dgm:t>
    </dgm:pt>
    <dgm:pt modelId="{5256F34D-984D-49D1-9B01-CD7784688145}" type="sibTrans" cxnId="{C2757949-A7FE-4381-BB0C-BE078E0CFB59}">
      <dgm:prSet/>
      <dgm:spPr/>
      <dgm:t>
        <a:bodyPr/>
        <a:lstStyle/>
        <a:p>
          <a:endParaRPr lang="ru-RU" sz="1400"/>
        </a:p>
      </dgm:t>
    </dgm:pt>
    <dgm:pt modelId="{DCA258F6-C601-4CC6-BE94-FE3F2D0E6FE9}" type="pres">
      <dgm:prSet presAssocID="{D55C9852-347F-412B-808E-9A67611090F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1928EBA-1DEB-4E82-985C-9533FF104753}" type="pres">
      <dgm:prSet presAssocID="{12469350-F7F2-4D3E-8B4C-2F71C6509E64}" presName="vertOne" presStyleCnt="0"/>
      <dgm:spPr/>
    </dgm:pt>
    <dgm:pt modelId="{241D05F6-5F34-4C28-ACCE-242D40DD2507}" type="pres">
      <dgm:prSet presAssocID="{12469350-F7F2-4D3E-8B4C-2F71C6509E64}" presName="txOne" presStyleLbl="node0" presStyleIdx="0" presStyleCnt="1" custScaleY="54098" custLinFactNeighborX="-157" custLinFactNeighborY="15328">
        <dgm:presLayoutVars>
          <dgm:chPref val="3"/>
        </dgm:presLayoutVars>
      </dgm:prSet>
      <dgm:spPr/>
    </dgm:pt>
    <dgm:pt modelId="{82447D99-C465-4C5D-A185-3CC3642A2F0C}" type="pres">
      <dgm:prSet presAssocID="{12469350-F7F2-4D3E-8B4C-2F71C6509E64}" presName="parTransOne" presStyleCnt="0"/>
      <dgm:spPr/>
    </dgm:pt>
    <dgm:pt modelId="{71E54156-D480-4957-9592-FD56BEA16CB6}" type="pres">
      <dgm:prSet presAssocID="{12469350-F7F2-4D3E-8B4C-2F71C6509E64}" presName="horzOne" presStyleCnt="0"/>
      <dgm:spPr/>
    </dgm:pt>
    <dgm:pt modelId="{EA25FEBE-C478-4D91-950A-BC91F9A2091C}" type="pres">
      <dgm:prSet presAssocID="{C1332F58-9ED6-4BD5-9D96-54BE498063F2}" presName="vertTwo" presStyleCnt="0"/>
      <dgm:spPr/>
    </dgm:pt>
    <dgm:pt modelId="{76716C1A-8B61-4801-ADBF-8D6CA36088F6}" type="pres">
      <dgm:prSet presAssocID="{C1332F58-9ED6-4BD5-9D96-54BE498063F2}" presName="txTwo" presStyleLbl="node2" presStyleIdx="0" presStyleCnt="2">
        <dgm:presLayoutVars>
          <dgm:chPref val="3"/>
        </dgm:presLayoutVars>
      </dgm:prSet>
      <dgm:spPr/>
    </dgm:pt>
    <dgm:pt modelId="{BE76743F-60F1-4C53-BCF1-C4E166CDCD10}" type="pres">
      <dgm:prSet presAssocID="{C1332F58-9ED6-4BD5-9D96-54BE498063F2}" presName="parTransTwo" presStyleCnt="0"/>
      <dgm:spPr/>
    </dgm:pt>
    <dgm:pt modelId="{200A9BB1-96B5-4BCD-8CCB-9AF8AF63308A}" type="pres">
      <dgm:prSet presAssocID="{C1332F58-9ED6-4BD5-9D96-54BE498063F2}" presName="horzTwo" presStyleCnt="0"/>
      <dgm:spPr/>
    </dgm:pt>
    <dgm:pt modelId="{FB7C34F8-5232-4197-8052-8DC868EEDF53}" type="pres">
      <dgm:prSet presAssocID="{C2B98486-8423-4588-988E-E8E61C171205}" presName="vertThree" presStyleCnt="0"/>
      <dgm:spPr/>
    </dgm:pt>
    <dgm:pt modelId="{64CBEDAB-ABB0-48DE-80F0-C752508D573F}" type="pres">
      <dgm:prSet presAssocID="{C2B98486-8423-4588-988E-E8E61C171205}" presName="txThree" presStyleLbl="node3" presStyleIdx="0" presStyleCnt="2">
        <dgm:presLayoutVars>
          <dgm:chPref val="3"/>
        </dgm:presLayoutVars>
      </dgm:prSet>
      <dgm:spPr/>
    </dgm:pt>
    <dgm:pt modelId="{D8AF3027-4986-49C7-8B1F-CF0C0AEE107E}" type="pres">
      <dgm:prSet presAssocID="{C2B98486-8423-4588-988E-E8E61C171205}" presName="parTransThree" presStyleCnt="0"/>
      <dgm:spPr/>
    </dgm:pt>
    <dgm:pt modelId="{940F0D45-B356-414F-B166-4158AEFA645E}" type="pres">
      <dgm:prSet presAssocID="{C2B98486-8423-4588-988E-E8E61C171205}" presName="horzThree" presStyleCnt="0"/>
      <dgm:spPr/>
    </dgm:pt>
    <dgm:pt modelId="{D92031D7-2EAA-4C0D-88E6-E3B9DE435465}" type="pres">
      <dgm:prSet presAssocID="{44788614-DCAF-4DCF-90F1-AD4E6F9ACED3}" presName="vertFour" presStyleCnt="0">
        <dgm:presLayoutVars>
          <dgm:chPref val="3"/>
        </dgm:presLayoutVars>
      </dgm:prSet>
      <dgm:spPr/>
    </dgm:pt>
    <dgm:pt modelId="{F4EBADB1-C303-48D2-BD61-34F6B080C89C}" type="pres">
      <dgm:prSet presAssocID="{44788614-DCAF-4DCF-90F1-AD4E6F9ACED3}" presName="txFour" presStyleLbl="node4" presStyleIdx="0" presStyleCnt="3">
        <dgm:presLayoutVars>
          <dgm:chPref val="3"/>
        </dgm:presLayoutVars>
      </dgm:prSet>
      <dgm:spPr/>
    </dgm:pt>
    <dgm:pt modelId="{E85FBE1E-5348-454B-8125-F9C7DC82F5E0}" type="pres">
      <dgm:prSet presAssocID="{44788614-DCAF-4DCF-90F1-AD4E6F9ACED3}" presName="horzFour" presStyleCnt="0"/>
      <dgm:spPr/>
    </dgm:pt>
    <dgm:pt modelId="{B7DCA887-B179-4A65-B66C-2ADFF5B7DBF4}" type="pres">
      <dgm:prSet presAssocID="{B73434D4-A7AD-40E1-AE90-25381EEAE07A}" presName="sibSpaceFour" presStyleCnt="0"/>
      <dgm:spPr/>
    </dgm:pt>
    <dgm:pt modelId="{EF920C1D-6EFF-4C11-80BA-AEDB68B860F2}" type="pres">
      <dgm:prSet presAssocID="{5C18F39D-00E2-4C68-B05B-B06894A84B40}" presName="vertFour" presStyleCnt="0">
        <dgm:presLayoutVars>
          <dgm:chPref val="3"/>
        </dgm:presLayoutVars>
      </dgm:prSet>
      <dgm:spPr/>
    </dgm:pt>
    <dgm:pt modelId="{142E32B9-7955-452B-86F0-30B412EC41CD}" type="pres">
      <dgm:prSet presAssocID="{5C18F39D-00E2-4C68-B05B-B06894A84B40}" presName="txFour" presStyleLbl="node4" presStyleIdx="1" presStyleCnt="3" custScaleX="73101">
        <dgm:presLayoutVars>
          <dgm:chPref val="3"/>
        </dgm:presLayoutVars>
      </dgm:prSet>
      <dgm:spPr/>
    </dgm:pt>
    <dgm:pt modelId="{2952B0C8-90AE-486D-B63C-C9177980DD9F}" type="pres">
      <dgm:prSet presAssocID="{5C18F39D-00E2-4C68-B05B-B06894A84B40}" presName="horzFour" presStyleCnt="0"/>
      <dgm:spPr/>
    </dgm:pt>
    <dgm:pt modelId="{8B8EE757-2236-4B00-95BB-151B8C0E3D16}" type="pres">
      <dgm:prSet presAssocID="{A46432F0-7498-45EE-AD80-0A941A8C4DF8}" presName="sibSpaceFour" presStyleCnt="0"/>
      <dgm:spPr/>
    </dgm:pt>
    <dgm:pt modelId="{F8B27293-D057-455A-95A4-80E9F479AE4F}" type="pres">
      <dgm:prSet presAssocID="{444BC398-1456-46D0-AA19-032E8CF482A0}" presName="vertFour" presStyleCnt="0">
        <dgm:presLayoutVars>
          <dgm:chPref val="3"/>
        </dgm:presLayoutVars>
      </dgm:prSet>
      <dgm:spPr/>
    </dgm:pt>
    <dgm:pt modelId="{AA5C6512-A409-436F-A2A0-BC974E13CE6E}" type="pres">
      <dgm:prSet presAssocID="{444BC398-1456-46D0-AA19-032E8CF482A0}" presName="txFour" presStyleLbl="node4" presStyleIdx="2" presStyleCnt="3" custScaleX="128808">
        <dgm:presLayoutVars>
          <dgm:chPref val="3"/>
        </dgm:presLayoutVars>
      </dgm:prSet>
      <dgm:spPr/>
    </dgm:pt>
    <dgm:pt modelId="{FF1B7550-D2E9-4EAD-AA8C-98171903BE14}" type="pres">
      <dgm:prSet presAssocID="{444BC398-1456-46D0-AA19-032E8CF482A0}" presName="horzFour" presStyleCnt="0"/>
      <dgm:spPr/>
    </dgm:pt>
    <dgm:pt modelId="{4D591FF0-B3B0-4665-930D-9AA655470502}" type="pres">
      <dgm:prSet presAssocID="{5256F34D-984D-49D1-9B01-CD7784688145}" presName="sibSpaceThree" presStyleCnt="0"/>
      <dgm:spPr/>
    </dgm:pt>
    <dgm:pt modelId="{08E33AB8-460A-4205-934E-8F30E0B20CF7}" type="pres">
      <dgm:prSet presAssocID="{5750EF16-AD8F-4EB3-B7EE-083621FFCEFD}" presName="vertThree" presStyleCnt="0"/>
      <dgm:spPr/>
    </dgm:pt>
    <dgm:pt modelId="{81B6F4A5-0253-4CD9-A94C-DD669AA37E76}" type="pres">
      <dgm:prSet presAssocID="{5750EF16-AD8F-4EB3-B7EE-083621FFCEFD}" presName="txThree" presStyleLbl="node3" presStyleIdx="1" presStyleCnt="2">
        <dgm:presLayoutVars>
          <dgm:chPref val="3"/>
        </dgm:presLayoutVars>
      </dgm:prSet>
      <dgm:spPr/>
    </dgm:pt>
    <dgm:pt modelId="{8052366D-CC33-473F-BA1B-8A71C971E7BA}" type="pres">
      <dgm:prSet presAssocID="{5750EF16-AD8F-4EB3-B7EE-083621FFCEFD}" presName="horzThree" presStyleCnt="0"/>
      <dgm:spPr/>
    </dgm:pt>
    <dgm:pt modelId="{B1E58C7B-5F88-490F-8DEB-FB20D8FBD0A7}" type="pres">
      <dgm:prSet presAssocID="{3351AE5A-A9CE-4F28-BF24-BDA812A6F265}" presName="sibSpaceTwo" presStyleCnt="0"/>
      <dgm:spPr/>
    </dgm:pt>
    <dgm:pt modelId="{670F2D76-196E-4E00-8EA5-64C4CDBC23AC}" type="pres">
      <dgm:prSet presAssocID="{6D2F4091-2371-4EBC-B24D-BFF4E5CEFD8C}" presName="vertTwo" presStyleCnt="0"/>
      <dgm:spPr/>
    </dgm:pt>
    <dgm:pt modelId="{ACFF7F1F-F2BA-4F87-AC66-B0496EFB9E52}" type="pres">
      <dgm:prSet presAssocID="{6D2F4091-2371-4EBC-B24D-BFF4E5CEFD8C}" presName="txTwo" presStyleLbl="node2" presStyleIdx="1" presStyleCnt="2">
        <dgm:presLayoutVars>
          <dgm:chPref val="3"/>
        </dgm:presLayoutVars>
      </dgm:prSet>
      <dgm:spPr/>
    </dgm:pt>
    <dgm:pt modelId="{39B2040D-1687-4663-AEE9-BCDF35472329}" type="pres">
      <dgm:prSet presAssocID="{6D2F4091-2371-4EBC-B24D-BFF4E5CEFD8C}" presName="horzTwo" presStyleCnt="0"/>
      <dgm:spPr/>
    </dgm:pt>
  </dgm:ptLst>
  <dgm:cxnLst>
    <dgm:cxn modelId="{1A99C526-FD10-4744-8FB9-7C97AF220EC0}" type="presOf" srcId="{444BC398-1456-46D0-AA19-032E8CF482A0}" destId="{AA5C6512-A409-436F-A2A0-BC974E13CE6E}" srcOrd="0" destOrd="0" presId="urn:microsoft.com/office/officeart/2005/8/layout/hierarchy4"/>
    <dgm:cxn modelId="{0184172B-3212-4F39-B1CF-B478DA49BA6F}" srcId="{C2B98486-8423-4588-988E-E8E61C171205}" destId="{44788614-DCAF-4DCF-90F1-AD4E6F9ACED3}" srcOrd="0" destOrd="0" parTransId="{450CF33A-3BCA-4C80-ACAA-6EDB013B7238}" sibTransId="{B73434D4-A7AD-40E1-AE90-25381EEAE07A}"/>
    <dgm:cxn modelId="{4A2BB82E-6593-4782-B2B4-37B6497248B5}" srcId="{12469350-F7F2-4D3E-8B4C-2F71C6509E64}" destId="{C1332F58-9ED6-4BD5-9D96-54BE498063F2}" srcOrd="0" destOrd="0" parTransId="{3E02D22B-1FD3-417F-ABB8-71329FD93DCA}" sibTransId="{3351AE5A-A9CE-4F28-BF24-BDA812A6F265}"/>
    <dgm:cxn modelId="{C2757949-A7FE-4381-BB0C-BE078E0CFB59}" srcId="{C1332F58-9ED6-4BD5-9D96-54BE498063F2}" destId="{C2B98486-8423-4588-988E-E8E61C171205}" srcOrd="0" destOrd="0" parTransId="{95308C27-307A-4141-8FF0-AFA0343878D3}" sibTransId="{5256F34D-984D-49D1-9B01-CD7784688145}"/>
    <dgm:cxn modelId="{2B06CA59-9CCF-4000-A5C8-3B9CDBDD70D4}" type="presOf" srcId="{12469350-F7F2-4D3E-8B4C-2F71C6509E64}" destId="{241D05F6-5F34-4C28-ACCE-242D40DD2507}" srcOrd="0" destOrd="0" presId="urn:microsoft.com/office/officeart/2005/8/layout/hierarchy4"/>
    <dgm:cxn modelId="{0BD8566A-A5AD-4FFE-990C-4D6188563EC8}" srcId="{C1332F58-9ED6-4BD5-9D96-54BE498063F2}" destId="{5750EF16-AD8F-4EB3-B7EE-083621FFCEFD}" srcOrd="1" destOrd="0" parTransId="{BD09D4EA-63DB-477D-9080-4F311E7FD1FD}" sibTransId="{EE35C324-F61D-4981-8404-92DA6462D428}"/>
    <dgm:cxn modelId="{AD38CC71-9C42-4E9D-8A81-FD26BF269AD5}" srcId="{C2B98486-8423-4588-988E-E8E61C171205}" destId="{444BC398-1456-46D0-AA19-032E8CF482A0}" srcOrd="2" destOrd="0" parTransId="{C9640777-FD8A-446D-9784-43651F56997E}" sibTransId="{8DFCF321-FB04-489D-9739-4733B93A786F}"/>
    <dgm:cxn modelId="{310EA57B-DB21-45B3-99B1-D8F10E57EA04}" type="presOf" srcId="{5C18F39D-00E2-4C68-B05B-B06894A84B40}" destId="{142E32B9-7955-452B-86F0-30B412EC41CD}" srcOrd="0" destOrd="0" presId="urn:microsoft.com/office/officeart/2005/8/layout/hierarchy4"/>
    <dgm:cxn modelId="{86326280-91C1-4E18-9056-F9F59095D08D}" type="presOf" srcId="{D55C9852-347F-412B-808E-9A67611090F1}" destId="{DCA258F6-C601-4CC6-BE94-FE3F2D0E6FE9}" srcOrd="0" destOrd="0" presId="urn:microsoft.com/office/officeart/2005/8/layout/hierarchy4"/>
    <dgm:cxn modelId="{7A75CC83-07C3-4526-9777-85B20EAE2CAC}" type="presOf" srcId="{44788614-DCAF-4DCF-90F1-AD4E6F9ACED3}" destId="{F4EBADB1-C303-48D2-BD61-34F6B080C89C}" srcOrd="0" destOrd="0" presId="urn:microsoft.com/office/officeart/2005/8/layout/hierarchy4"/>
    <dgm:cxn modelId="{0DD4CA84-B477-40BE-8C45-C83B90AA3D60}" type="presOf" srcId="{5750EF16-AD8F-4EB3-B7EE-083621FFCEFD}" destId="{81B6F4A5-0253-4CD9-A94C-DD669AA37E76}" srcOrd="0" destOrd="0" presId="urn:microsoft.com/office/officeart/2005/8/layout/hierarchy4"/>
    <dgm:cxn modelId="{B495988C-42E9-44C0-8103-9592FBEC3947}" srcId="{12469350-F7F2-4D3E-8B4C-2F71C6509E64}" destId="{6D2F4091-2371-4EBC-B24D-BFF4E5CEFD8C}" srcOrd="1" destOrd="0" parTransId="{DF9F8432-0C6B-430A-9E91-5CC884AB1D66}" sibTransId="{B38EB1E8-C62F-4D4F-B49E-C1726A5D48D2}"/>
    <dgm:cxn modelId="{765D53A7-1D5A-459B-B21F-D4AAB1424783}" type="presOf" srcId="{C2B98486-8423-4588-988E-E8E61C171205}" destId="{64CBEDAB-ABB0-48DE-80F0-C752508D573F}" srcOrd="0" destOrd="0" presId="urn:microsoft.com/office/officeart/2005/8/layout/hierarchy4"/>
    <dgm:cxn modelId="{1282A1B9-6517-4F1D-8D30-4621F4B29C11}" srcId="{D55C9852-347F-412B-808E-9A67611090F1}" destId="{12469350-F7F2-4D3E-8B4C-2F71C6509E64}" srcOrd="0" destOrd="0" parTransId="{B969630B-2CD5-4B50-886A-B0AB1E7E1C23}" sibTransId="{4026B6F3-AFB7-4B90-991F-3F79C41437A1}"/>
    <dgm:cxn modelId="{0DD1E7D6-A39A-4338-BC65-A0381D8CE442}" type="presOf" srcId="{C1332F58-9ED6-4BD5-9D96-54BE498063F2}" destId="{76716C1A-8B61-4801-ADBF-8D6CA36088F6}" srcOrd="0" destOrd="0" presId="urn:microsoft.com/office/officeart/2005/8/layout/hierarchy4"/>
    <dgm:cxn modelId="{3AA784D7-52A6-4B63-9540-CEAE19A4701E}" srcId="{C2B98486-8423-4588-988E-E8E61C171205}" destId="{5C18F39D-00E2-4C68-B05B-B06894A84B40}" srcOrd="1" destOrd="0" parTransId="{999DB52D-3E3E-4340-8C55-1D789577ADCA}" sibTransId="{A46432F0-7498-45EE-AD80-0A941A8C4DF8}"/>
    <dgm:cxn modelId="{FCF8AFE1-D9CB-4EA9-8A74-29287F5CA673}" type="presOf" srcId="{6D2F4091-2371-4EBC-B24D-BFF4E5CEFD8C}" destId="{ACFF7F1F-F2BA-4F87-AC66-B0496EFB9E52}" srcOrd="0" destOrd="0" presId="urn:microsoft.com/office/officeart/2005/8/layout/hierarchy4"/>
    <dgm:cxn modelId="{87E9B58B-DC0C-4B15-82BB-36FB830587E9}" type="presParOf" srcId="{DCA258F6-C601-4CC6-BE94-FE3F2D0E6FE9}" destId="{91928EBA-1DEB-4E82-985C-9533FF104753}" srcOrd="0" destOrd="0" presId="urn:microsoft.com/office/officeart/2005/8/layout/hierarchy4"/>
    <dgm:cxn modelId="{734C999D-07AE-4B40-8406-FE605DCBF1E8}" type="presParOf" srcId="{91928EBA-1DEB-4E82-985C-9533FF104753}" destId="{241D05F6-5F34-4C28-ACCE-242D40DD2507}" srcOrd="0" destOrd="0" presId="urn:microsoft.com/office/officeart/2005/8/layout/hierarchy4"/>
    <dgm:cxn modelId="{3BA54C27-8522-4A60-91D1-A790FC0DC4A3}" type="presParOf" srcId="{91928EBA-1DEB-4E82-985C-9533FF104753}" destId="{82447D99-C465-4C5D-A185-3CC3642A2F0C}" srcOrd="1" destOrd="0" presId="urn:microsoft.com/office/officeart/2005/8/layout/hierarchy4"/>
    <dgm:cxn modelId="{A1F148B3-BFF6-481E-B028-FE294073DA1F}" type="presParOf" srcId="{91928EBA-1DEB-4E82-985C-9533FF104753}" destId="{71E54156-D480-4957-9592-FD56BEA16CB6}" srcOrd="2" destOrd="0" presId="urn:microsoft.com/office/officeart/2005/8/layout/hierarchy4"/>
    <dgm:cxn modelId="{BB1177A0-48BE-49E4-9069-0B91FD770FCE}" type="presParOf" srcId="{71E54156-D480-4957-9592-FD56BEA16CB6}" destId="{EA25FEBE-C478-4D91-950A-BC91F9A2091C}" srcOrd="0" destOrd="0" presId="urn:microsoft.com/office/officeart/2005/8/layout/hierarchy4"/>
    <dgm:cxn modelId="{7D642ED5-4687-4129-8475-4D881A78416B}" type="presParOf" srcId="{EA25FEBE-C478-4D91-950A-BC91F9A2091C}" destId="{76716C1A-8B61-4801-ADBF-8D6CA36088F6}" srcOrd="0" destOrd="0" presId="urn:microsoft.com/office/officeart/2005/8/layout/hierarchy4"/>
    <dgm:cxn modelId="{64EC0DFC-CF91-4DA5-A918-9156E10B679D}" type="presParOf" srcId="{EA25FEBE-C478-4D91-950A-BC91F9A2091C}" destId="{BE76743F-60F1-4C53-BCF1-C4E166CDCD10}" srcOrd="1" destOrd="0" presId="urn:microsoft.com/office/officeart/2005/8/layout/hierarchy4"/>
    <dgm:cxn modelId="{B1811B8A-578F-4820-BC58-30E9C0625009}" type="presParOf" srcId="{EA25FEBE-C478-4D91-950A-BC91F9A2091C}" destId="{200A9BB1-96B5-4BCD-8CCB-9AF8AF63308A}" srcOrd="2" destOrd="0" presId="urn:microsoft.com/office/officeart/2005/8/layout/hierarchy4"/>
    <dgm:cxn modelId="{7E6377E8-8891-4217-8479-8D959BBBD82F}" type="presParOf" srcId="{200A9BB1-96B5-4BCD-8CCB-9AF8AF63308A}" destId="{FB7C34F8-5232-4197-8052-8DC868EEDF53}" srcOrd="0" destOrd="0" presId="urn:microsoft.com/office/officeart/2005/8/layout/hierarchy4"/>
    <dgm:cxn modelId="{38EF10D8-1F72-4162-9BE3-BCD8C4CD8FBE}" type="presParOf" srcId="{FB7C34F8-5232-4197-8052-8DC868EEDF53}" destId="{64CBEDAB-ABB0-48DE-80F0-C752508D573F}" srcOrd="0" destOrd="0" presId="urn:microsoft.com/office/officeart/2005/8/layout/hierarchy4"/>
    <dgm:cxn modelId="{1897F4CA-6F80-4D40-BB17-1CF0E16A2EB4}" type="presParOf" srcId="{FB7C34F8-5232-4197-8052-8DC868EEDF53}" destId="{D8AF3027-4986-49C7-8B1F-CF0C0AEE107E}" srcOrd="1" destOrd="0" presId="urn:microsoft.com/office/officeart/2005/8/layout/hierarchy4"/>
    <dgm:cxn modelId="{7AC18DA8-D3D1-40BF-B7F4-DAD07388D33C}" type="presParOf" srcId="{FB7C34F8-5232-4197-8052-8DC868EEDF53}" destId="{940F0D45-B356-414F-B166-4158AEFA645E}" srcOrd="2" destOrd="0" presId="urn:microsoft.com/office/officeart/2005/8/layout/hierarchy4"/>
    <dgm:cxn modelId="{3DC86261-B7EA-4485-9E2A-613D6FD83574}" type="presParOf" srcId="{940F0D45-B356-414F-B166-4158AEFA645E}" destId="{D92031D7-2EAA-4C0D-88E6-E3B9DE435465}" srcOrd="0" destOrd="0" presId="urn:microsoft.com/office/officeart/2005/8/layout/hierarchy4"/>
    <dgm:cxn modelId="{F2EE4143-0117-4185-AC78-CAEB3C5E893D}" type="presParOf" srcId="{D92031D7-2EAA-4C0D-88E6-E3B9DE435465}" destId="{F4EBADB1-C303-48D2-BD61-34F6B080C89C}" srcOrd="0" destOrd="0" presId="urn:microsoft.com/office/officeart/2005/8/layout/hierarchy4"/>
    <dgm:cxn modelId="{1826FC9D-25E4-4630-994C-578276F6DE0C}" type="presParOf" srcId="{D92031D7-2EAA-4C0D-88E6-E3B9DE435465}" destId="{E85FBE1E-5348-454B-8125-F9C7DC82F5E0}" srcOrd="1" destOrd="0" presId="urn:microsoft.com/office/officeart/2005/8/layout/hierarchy4"/>
    <dgm:cxn modelId="{E735B87A-5318-457F-B9E4-23E62EA50CB3}" type="presParOf" srcId="{940F0D45-B356-414F-B166-4158AEFA645E}" destId="{B7DCA887-B179-4A65-B66C-2ADFF5B7DBF4}" srcOrd="1" destOrd="0" presId="urn:microsoft.com/office/officeart/2005/8/layout/hierarchy4"/>
    <dgm:cxn modelId="{DA3FF0CA-2691-42EE-B557-21DAEA726E2C}" type="presParOf" srcId="{940F0D45-B356-414F-B166-4158AEFA645E}" destId="{EF920C1D-6EFF-4C11-80BA-AEDB68B860F2}" srcOrd="2" destOrd="0" presId="urn:microsoft.com/office/officeart/2005/8/layout/hierarchy4"/>
    <dgm:cxn modelId="{3A1A3D40-CE1F-499F-A82D-A1FB7D287E04}" type="presParOf" srcId="{EF920C1D-6EFF-4C11-80BA-AEDB68B860F2}" destId="{142E32B9-7955-452B-86F0-30B412EC41CD}" srcOrd="0" destOrd="0" presId="urn:microsoft.com/office/officeart/2005/8/layout/hierarchy4"/>
    <dgm:cxn modelId="{E08191F5-7D1A-4FFF-A75B-93783861BC6E}" type="presParOf" srcId="{EF920C1D-6EFF-4C11-80BA-AEDB68B860F2}" destId="{2952B0C8-90AE-486D-B63C-C9177980DD9F}" srcOrd="1" destOrd="0" presId="urn:microsoft.com/office/officeart/2005/8/layout/hierarchy4"/>
    <dgm:cxn modelId="{1D220929-09E3-4F50-ACC0-00BCB5D7DFA0}" type="presParOf" srcId="{940F0D45-B356-414F-B166-4158AEFA645E}" destId="{8B8EE757-2236-4B00-95BB-151B8C0E3D16}" srcOrd="3" destOrd="0" presId="urn:microsoft.com/office/officeart/2005/8/layout/hierarchy4"/>
    <dgm:cxn modelId="{AA86795A-B922-4742-9773-49C4BCBC74AD}" type="presParOf" srcId="{940F0D45-B356-414F-B166-4158AEFA645E}" destId="{F8B27293-D057-455A-95A4-80E9F479AE4F}" srcOrd="4" destOrd="0" presId="urn:microsoft.com/office/officeart/2005/8/layout/hierarchy4"/>
    <dgm:cxn modelId="{4AB29B09-44A0-4A1A-A28E-F3ABF67278EC}" type="presParOf" srcId="{F8B27293-D057-455A-95A4-80E9F479AE4F}" destId="{AA5C6512-A409-436F-A2A0-BC974E13CE6E}" srcOrd="0" destOrd="0" presId="urn:microsoft.com/office/officeart/2005/8/layout/hierarchy4"/>
    <dgm:cxn modelId="{3CC52A47-C7C0-40DB-9EB2-B6FDB3E11100}" type="presParOf" srcId="{F8B27293-D057-455A-95A4-80E9F479AE4F}" destId="{FF1B7550-D2E9-4EAD-AA8C-98171903BE14}" srcOrd="1" destOrd="0" presId="urn:microsoft.com/office/officeart/2005/8/layout/hierarchy4"/>
    <dgm:cxn modelId="{70C994E1-8757-4202-BB66-BD8CA57F9607}" type="presParOf" srcId="{200A9BB1-96B5-4BCD-8CCB-9AF8AF63308A}" destId="{4D591FF0-B3B0-4665-930D-9AA655470502}" srcOrd="1" destOrd="0" presId="urn:microsoft.com/office/officeart/2005/8/layout/hierarchy4"/>
    <dgm:cxn modelId="{664B5A88-C383-472C-9324-953AECDEB237}" type="presParOf" srcId="{200A9BB1-96B5-4BCD-8CCB-9AF8AF63308A}" destId="{08E33AB8-460A-4205-934E-8F30E0B20CF7}" srcOrd="2" destOrd="0" presId="urn:microsoft.com/office/officeart/2005/8/layout/hierarchy4"/>
    <dgm:cxn modelId="{B17D25CD-3411-40C7-BE8D-03AD7D7BC251}" type="presParOf" srcId="{08E33AB8-460A-4205-934E-8F30E0B20CF7}" destId="{81B6F4A5-0253-4CD9-A94C-DD669AA37E76}" srcOrd="0" destOrd="0" presId="urn:microsoft.com/office/officeart/2005/8/layout/hierarchy4"/>
    <dgm:cxn modelId="{E4DE9C25-E76B-46A8-97D2-EB300D09B576}" type="presParOf" srcId="{08E33AB8-460A-4205-934E-8F30E0B20CF7}" destId="{8052366D-CC33-473F-BA1B-8A71C971E7BA}" srcOrd="1" destOrd="0" presId="urn:microsoft.com/office/officeart/2005/8/layout/hierarchy4"/>
    <dgm:cxn modelId="{829CB491-8E86-4121-B0AF-E5965D512786}" type="presParOf" srcId="{71E54156-D480-4957-9592-FD56BEA16CB6}" destId="{B1E58C7B-5F88-490F-8DEB-FB20D8FBD0A7}" srcOrd="1" destOrd="0" presId="urn:microsoft.com/office/officeart/2005/8/layout/hierarchy4"/>
    <dgm:cxn modelId="{F70743DA-9D24-482A-B46F-3D3E6D19944D}" type="presParOf" srcId="{71E54156-D480-4957-9592-FD56BEA16CB6}" destId="{670F2D76-196E-4E00-8EA5-64C4CDBC23AC}" srcOrd="2" destOrd="0" presId="urn:microsoft.com/office/officeart/2005/8/layout/hierarchy4"/>
    <dgm:cxn modelId="{BA1F6CDC-11D4-4B19-BAFA-8B070A5CDA1F}" type="presParOf" srcId="{670F2D76-196E-4E00-8EA5-64C4CDBC23AC}" destId="{ACFF7F1F-F2BA-4F87-AC66-B0496EFB9E52}" srcOrd="0" destOrd="0" presId="urn:microsoft.com/office/officeart/2005/8/layout/hierarchy4"/>
    <dgm:cxn modelId="{80D12A2B-5D8E-47EC-9B1B-22F5B8B34E89}" type="presParOf" srcId="{670F2D76-196E-4E00-8EA5-64C4CDBC23AC}" destId="{39B2040D-1687-4663-AEE9-BCDF35472329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261B18-488F-42C7-85E4-36AB22C34C40}">
      <dsp:nvSpPr>
        <dsp:cNvPr id="0" name=""/>
        <dsp:cNvSpPr/>
      </dsp:nvSpPr>
      <dsp:spPr>
        <a:xfrm>
          <a:off x="0" y="9734"/>
          <a:ext cx="8640960" cy="662227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Представление путем передачи </a:t>
          </a:r>
          <a:r>
            <a:rPr lang="ru-RU" sz="2400" b="1" kern="1200" dirty="0"/>
            <a:t>на бумажном носителе</a:t>
          </a:r>
          <a:r>
            <a:rPr lang="ru-RU" sz="2400" kern="1200" dirty="0"/>
            <a:t>:  </a:t>
          </a:r>
        </a:p>
      </dsp:txBody>
      <dsp:txXfrm>
        <a:off x="32327" y="42061"/>
        <a:ext cx="8576306" cy="597573"/>
      </dsp:txXfrm>
    </dsp:sp>
    <dsp:sp modelId="{D05C7E3F-AE07-485A-B421-84F3E40BCFBD}">
      <dsp:nvSpPr>
        <dsp:cNvPr id="0" name=""/>
        <dsp:cNvSpPr/>
      </dsp:nvSpPr>
      <dsp:spPr>
        <a:xfrm>
          <a:off x="0" y="671961"/>
          <a:ext cx="8640960" cy="2633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350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800" kern="1200" dirty="0"/>
            <a:t>законопроект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800" kern="1200" dirty="0"/>
            <a:t>пояснительная записка и другие документы по Регламенту Правительства РФ, например, распоряжение об официальном представителе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800" kern="1200" dirty="0">
              <a:latin typeface="+mn-lt"/>
              <a:ea typeface="+mn-ea"/>
              <a:cs typeface="+mn-cs"/>
            </a:rPr>
            <a:t>основные направления бюджетной</a:t>
          </a:r>
          <a:r>
            <a:rPr lang="ru-RU" sz="1800" kern="1200" baseline="0" dirty="0">
              <a:latin typeface="+mn-lt"/>
              <a:ea typeface="+mn-ea"/>
              <a:cs typeface="+mn-cs"/>
            </a:rPr>
            <a:t>, </a:t>
          </a:r>
          <a:r>
            <a:rPr lang="ru-RU" sz="1800" kern="1200" dirty="0">
              <a:latin typeface="+mn-lt"/>
              <a:ea typeface="+mn-ea"/>
              <a:cs typeface="+mn-cs"/>
            </a:rPr>
            <a:t>налоговой и таможенно-тарифной </a:t>
          </a:r>
          <a:r>
            <a:rPr lang="ru-RU" sz="1800" kern="1200" baseline="0" dirty="0">
              <a:latin typeface="+mn-lt"/>
              <a:ea typeface="+mn-ea"/>
              <a:cs typeface="+mn-cs"/>
            </a:rPr>
            <a:t> </a:t>
          </a:r>
          <a:r>
            <a:rPr lang="ru-RU" sz="1800" kern="1200" dirty="0">
              <a:latin typeface="+mn-lt"/>
              <a:ea typeface="+mn-ea"/>
              <a:cs typeface="+mn-cs"/>
            </a:rPr>
            <a:t>политики РФ </a:t>
          </a:r>
          <a:r>
            <a:rPr lang="ru-RU" sz="1800" kern="1200" dirty="0"/>
            <a:t>на очередную трехлетку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800" kern="1200" dirty="0"/>
            <a:t>прогноз социально-экономического развития РФ на очередную трехлетку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800" kern="1200" dirty="0"/>
            <a:t>протокол неурегулированных разногласий по расходам на деятельность Президента РФ, парламента России, судов РФ, Счетной палаты РФ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800" kern="1200" dirty="0"/>
            <a:t>материалы "закрытой части" федерального бюджета</a:t>
          </a:r>
        </a:p>
      </dsp:txBody>
      <dsp:txXfrm>
        <a:off x="0" y="671961"/>
        <a:ext cx="8640960" cy="2633040"/>
      </dsp:txXfrm>
    </dsp:sp>
    <dsp:sp modelId="{8D6679EA-CB8F-42B2-B515-9746E641126F}">
      <dsp:nvSpPr>
        <dsp:cNvPr id="0" name=""/>
        <dsp:cNvSpPr/>
      </dsp:nvSpPr>
      <dsp:spPr>
        <a:xfrm>
          <a:off x="0" y="3305001"/>
          <a:ext cx="8640960" cy="992160"/>
        </a:xfrm>
        <a:prstGeom prst="round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tint val="50000"/>
                <a:satMod val="300000"/>
              </a:schemeClr>
            </a:gs>
            <a:gs pos="35000">
              <a:schemeClr val="accent3">
                <a:hueOff val="11250264"/>
                <a:satOff val="-16880"/>
                <a:lumOff val="-2745"/>
                <a:alphaOff val="0"/>
                <a:tint val="37000"/>
                <a:satMod val="30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Представление </a:t>
          </a:r>
          <a:r>
            <a:rPr lang="ru-RU" sz="2400" kern="1200" dirty="0">
              <a:solidFill>
                <a:srgbClr val="FF0000"/>
              </a:solidFill>
            </a:rPr>
            <a:t>в 2018 году </a:t>
          </a:r>
          <a:r>
            <a:rPr lang="ru-RU" sz="2400" kern="1200" dirty="0"/>
            <a:t>путем </a:t>
          </a:r>
          <a:r>
            <a:rPr lang="ru-RU" sz="2400" b="1" kern="1200" dirty="0"/>
            <a:t>размещения</a:t>
          </a:r>
          <a:r>
            <a:rPr lang="ru-RU" sz="2400" kern="1200" dirty="0"/>
            <a:t> в Электронном бюджете в сети Интернет:</a:t>
          </a:r>
        </a:p>
      </dsp:txBody>
      <dsp:txXfrm>
        <a:off x="48433" y="3353434"/>
        <a:ext cx="8544094" cy="895294"/>
      </dsp:txXfrm>
    </dsp:sp>
    <dsp:sp modelId="{EAD10573-D874-47B1-A223-05CCC50740AA}">
      <dsp:nvSpPr>
        <dsp:cNvPr id="0" name=""/>
        <dsp:cNvSpPr/>
      </dsp:nvSpPr>
      <dsp:spPr>
        <a:xfrm>
          <a:off x="0" y="4297161"/>
          <a:ext cx="8640960" cy="877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350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800" kern="1200" dirty="0"/>
            <a:t>остальных документов и материалов,  указанных в пункте 4 статьи 192 БК РФ</a:t>
          </a:r>
        </a:p>
      </dsp:txBody>
      <dsp:txXfrm>
        <a:off x="0" y="4297161"/>
        <a:ext cx="8640960" cy="8776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ED4B1B-2A59-4193-AC1B-8B90056B14E3}">
      <dsp:nvSpPr>
        <dsp:cNvPr id="0" name=""/>
        <dsp:cNvSpPr/>
      </dsp:nvSpPr>
      <dsp:spPr>
        <a:xfrm>
          <a:off x="0" y="13095"/>
          <a:ext cx="5112568" cy="54288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kern="1200" dirty="0">
              <a:latin typeface="Arial" panose="020B0604020202020204" pitchFamily="34" charset="0"/>
              <a:cs typeface="Arial" panose="020B0604020202020204" pitchFamily="34" charset="0"/>
            </a:rPr>
            <a:t>Закрепляющего и предлагающего новации</a:t>
          </a:r>
        </a:p>
      </dsp:txBody>
      <dsp:txXfrm>
        <a:off x="26501" y="39596"/>
        <a:ext cx="5059566" cy="489878"/>
      </dsp:txXfrm>
    </dsp:sp>
    <dsp:sp modelId="{1BD0E72E-A47F-423E-9ACE-6E9353DE0F44}">
      <dsp:nvSpPr>
        <dsp:cNvPr id="0" name=""/>
        <dsp:cNvSpPr/>
      </dsp:nvSpPr>
      <dsp:spPr>
        <a:xfrm>
          <a:off x="0" y="639495"/>
          <a:ext cx="5112568" cy="542880"/>
        </a:xfrm>
        <a:prstGeom prst="roundRect">
          <a:avLst/>
        </a:prstGeom>
        <a:gradFill rotWithShape="0">
          <a:gsLst>
            <a:gs pos="0">
              <a:schemeClr val="accent3">
                <a:hueOff val="3750088"/>
                <a:satOff val="-5627"/>
                <a:lumOff val="-915"/>
                <a:alphaOff val="0"/>
                <a:tint val="50000"/>
                <a:satMod val="300000"/>
              </a:schemeClr>
            </a:gs>
            <a:gs pos="35000">
              <a:schemeClr val="accent3">
                <a:hueOff val="3750088"/>
                <a:satOff val="-5627"/>
                <a:lumOff val="-915"/>
                <a:alphaOff val="0"/>
                <a:tint val="37000"/>
                <a:satMod val="300000"/>
              </a:schemeClr>
            </a:gs>
            <a:gs pos="100000">
              <a:schemeClr val="accent3">
                <a:hueOff val="3750088"/>
                <a:satOff val="-5627"/>
                <a:lumOff val="-91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kern="1200" dirty="0">
              <a:latin typeface="Arial" panose="020B0604020202020204" pitchFamily="34" charset="0"/>
              <a:cs typeface="Arial" panose="020B0604020202020204" pitchFamily="34" charset="0"/>
            </a:rPr>
            <a:t>Стабильного</a:t>
          </a:r>
        </a:p>
      </dsp:txBody>
      <dsp:txXfrm>
        <a:off x="26501" y="665996"/>
        <a:ext cx="5059566" cy="489878"/>
      </dsp:txXfrm>
    </dsp:sp>
    <dsp:sp modelId="{14E567D2-7CBA-4ED6-91D8-D55963261EB0}">
      <dsp:nvSpPr>
        <dsp:cNvPr id="0" name=""/>
        <dsp:cNvSpPr/>
      </dsp:nvSpPr>
      <dsp:spPr>
        <a:xfrm>
          <a:off x="0" y="1265895"/>
          <a:ext cx="5112568" cy="542880"/>
        </a:xfrm>
        <a:prstGeom prst="roundRect">
          <a:avLst/>
        </a:prstGeom>
        <a:gradFill rotWithShape="0">
          <a:gsLst>
            <a:gs pos="0">
              <a:schemeClr val="accent3">
                <a:hueOff val="7500176"/>
                <a:satOff val="-11253"/>
                <a:lumOff val="-1830"/>
                <a:alphaOff val="0"/>
                <a:tint val="50000"/>
                <a:satMod val="300000"/>
              </a:schemeClr>
            </a:gs>
            <a:gs pos="35000">
              <a:schemeClr val="accent3">
                <a:hueOff val="7500176"/>
                <a:satOff val="-11253"/>
                <a:lumOff val="-1830"/>
                <a:alphaOff val="0"/>
                <a:tint val="37000"/>
                <a:satMod val="300000"/>
              </a:schemeClr>
            </a:gs>
            <a:gs pos="100000">
              <a:schemeClr val="accent3">
                <a:hueOff val="7500176"/>
                <a:satOff val="-11253"/>
                <a:lumOff val="-183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777875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50" b="0" kern="1200" dirty="0">
              <a:latin typeface="Arial" panose="020B0604020202020204" pitchFamily="34" charset="0"/>
              <a:cs typeface="Arial" panose="020B0604020202020204" pitchFamily="34" charset="0"/>
            </a:rPr>
            <a:t>Кодифицированного</a:t>
          </a:r>
        </a:p>
      </dsp:txBody>
      <dsp:txXfrm>
        <a:off x="26501" y="1292396"/>
        <a:ext cx="5059566" cy="489878"/>
      </dsp:txXfrm>
    </dsp:sp>
    <dsp:sp modelId="{D06F2C74-D79D-4611-906B-0B410145A38F}">
      <dsp:nvSpPr>
        <dsp:cNvPr id="0" name=""/>
        <dsp:cNvSpPr/>
      </dsp:nvSpPr>
      <dsp:spPr>
        <a:xfrm>
          <a:off x="0" y="1892296"/>
          <a:ext cx="5112568" cy="542880"/>
        </a:xfrm>
        <a:prstGeom prst="round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tint val="50000"/>
                <a:satMod val="300000"/>
              </a:schemeClr>
            </a:gs>
            <a:gs pos="35000">
              <a:schemeClr val="accent3">
                <a:hueOff val="11250264"/>
                <a:satOff val="-16880"/>
                <a:lumOff val="-2745"/>
                <a:alphaOff val="0"/>
                <a:tint val="37000"/>
                <a:satMod val="30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777875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50" b="0" kern="1200" dirty="0">
              <a:latin typeface="Arial" panose="020B0604020202020204" pitchFamily="34" charset="0"/>
              <a:cs typeface="Arial" panose="020B0604020202020204" pitchFamily="34" charset="0"/>
            </a:rPr>
            <a:t>Удобного в </a:t>
          </a:r>
          <a:r>
            <a:rPr lang="ru-RU" sz="1750" b="0" kern="1200" dirty="0" err="1">
              <a:latin typeface="Arial" panose="020B0604020202020204" pitchFamily="34" charset="0"/>
              <a:cs typeface="Arial" panose="020B0604020202020204" pitchFamily="34" charset="0"/>
            </a:rPr>
            <a:t>правоприменении</a:t>
          </a:r>
          <a:endParaRPr lang="ru-RU" sz="175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501" y="1918797"/>
        <a:ext cx="5059566" cy="48987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B0F08E-4FAB-49FC-909D-531D698AC82A}">
      <dsp:nvSpPr>
        <dsp:cNvPr id="0" name=""/>
        <dsp:cNvSpPr/>
      </dsp:nvSpPr>
      <dsp:spPr>
        <a:xfrm rot="10800000">
          <a:off x="1749621" y="3372"/>
          <a:ext cx="6080760" cy="872006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4531" tIns="53340" rIns="99568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latin typeface="Arial" panose="020B0604020202020204" pitchFamily="34" charset="0"/>
              <a:cs typeface="Arial" panose="020B0604020202020204" pitchFamily="34" charset="0"/>
            </a:rPr>
            <a:t>реалистичные показатели прогноза</a:t>
          </a: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социально-экономического развития</a:t>
          </a:r>
        </a:p>
      </dsp:txBody>
      <dsp:txXfrm rot="10800000">
        <a:off x="1967622" y="3372"/>
        <a:ext cx="5862759" cy="872006"/>
      </dsp:txXfrm>
    </dsp:sp>
    <dsp:sp modelId="{9FC13D85-B48E-4FF9-ADE0-BF2BCF3371C0}">
      <dsp:nvSpPr>
        <dsp:cNvPr id="0" name=""/>
        <dsp:cNvSpPr/>
      </dsp:nvSpPr>
      <dsp:spPr>
        <a:xfrm>
          <a:off x="1313618" y="3372"/>
          <a:ext cx="872006" cy="872006"/>
        </a:xfrm>
        <a:prstGeom prst="ellipse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3DA0889C-D40E-44B6-9DF1-C7823B4CA2B3}">
      <dsp:nvSpPr>
        <dsp:cNvPr id="0" name=""/>
        <dsp:cNvSpPr/>
      </dsp:nvSpPr>
      <dsp:spPr>
        <a:xfrm rot="10800000">
          <a:off x="1749621" y="1135679"/>
          <a:ext cx="6080760" cy="872006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4531" tIns="53340" rIns="99568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планирование в рамках бюджетного прогноза с </a:t>
          </a:r>
          <a:r>
            <a:rPr lang="ru-RU" sz="1400" b="1" kern="1200" dirty="0">
              <a:latin typeface="Arial" panose="020B0604020202020204" pitchFamily="34" charset="0"/>
              <a:cs typeface="Arial" panose="020B0604020202020204" pitchFamily="34" charset="0"/>
            </a:rPr>
            <a:t>оценкой долгосрочных финансовых последствий </a:t>
          </a:r>
          <a:endParaRPr lang="ru-RU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1967622" y="1135679"/>
        <a:ext cx="5862759" cy="872006"/>
      </dsp:txXfrm>
    </dsp:sp>
    <dsp:sp modelId="{C3CB29D2-A2E3-439C-AABA-81360F9B5B95}">
      <dsp:nvSpPr>
        <dsp:cNvPr id="0" name=""/>
        <dsp:cNvSpPr/>
      </dsp:nvSpPr>
      <dsp:spPr>
        <a:xfrm>
          <a:off x="1313618" y="1135679"/>
          <a:ext cx="872006" cy="872006"/>
        </a:xfrm>
        <a:prstGeom prst="ellipse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B135278-6BF3-4035-BBAC-86FDCB5D99F0}">
      <dsp:nvSpPr>
        <dsp:cNvPr id="0" name=""/>
        <dsp:cNvSpPr/>
      </dsp:nvSpPr>
      <dsp:spPr>
        <a:xfrm rot="10800000">
          <a:off x="1749621" y="2267985"/>
          <a:ext cx="6080760" cy="872006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4531" tIns="53340" rIns="99568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latin typeface="Arial" panose="020B0604020202020204" pitchFamily="34" charset="0"/>
              <a:cs typeface="Arial" panose="020B0604020202020204" pitchFamily="34" charset="0"/>
            </a:rPr>
            <a:t>стабильные правила (ограничения) </a:t>
          </a: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общего объема расходов и (или) дефицита бюджета</a:t>
          </a:r>
        </a:p>
      </dsp:txBody>
      <dsp:txXfrm rot="10800000">
        <a:off x="1967622" y="2267985"/>
        <a:ext cx="5862759" cy="872006"/>
      </dsp:txXfrm>
    </dsp:sp>
    <dsp:sp modelId="{E4989A61-3C56-460C-85E3-343465B89D58}">
      <dsp:nvSpPr>
        <dsp:cNvPr id="0" name=""/>
        <dsp:cNvSpPr/>
      </dsp:nvSpPr>
      <dsp:spPr>
        <a:xfrm>
          <a:off x="1313618" y="2267985"/>
          <a:ext cx="872006" cy="872006"/>
        </a:xfrm>
        <a:prstGeom prst="ellipse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CF7173D-10F8-4B23-87DD-9F74E26F7829}">
      <dsp:nvSpPr>
        <dsp:cNvPr id="0" name=""/>
        <dsp:cNvSpPr/>
      </dsp:nvSpPr>
      <dsp:spPr>
        <a:xfrm rot="10800000">
          <a:off x="1749621" y="3400292"/>
          <a:ext cx="6080760" cy="872006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4531" tIns="53340" rIns="99568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приоритет </a:t>
          </a:r>
          <a:r>
            <a:rPr lang="ru-RU" sz="1400" b="1" kern="1200" dirty="0">
              <a:latin typeface="Arial" panose="020B0604020202020204" pitchFamily="34" charset="0"/>
              <a:cs typeface="Arial" panose="020B0604020202020204" pitchFamily="34" charset="0"/>
            </a:rPr>
            <a:t>исполнения действующих расходных </a:t>
          </a: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обязательств</a:t>
          </a:r>
        </a:p>
      </dsp:txBody>
      <dsp:txXfrm rot="10800000">
        <a:off x="1967622" y="3400292"/>
        <a:ext cx="5862759" cy="872006"/>
      </dsp:txXfrm>
    </dsp:sp>
    <dsp:sp modelId="{809270A2-5B4C-45FD-8604-223BA7A2432E}">
      <dsp:nvSpPr>
        <dsp:cNvPr id="0" name=""/>
        <dsp:cNvSpPr/>
      </dsp:nvSpPr>
      <dsp:spPr>
        <a:xfrm>
          <a:off x="1313618" y="3400292"/>
          <a:ext cx="872006" cy="872006"/>
        </a:xfrm>
        <a:prstGeom prst="ellipse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CC022BC-D9CE-4D90-9CAF-9713EAD76520}">
      <dsp:nvSpPr>
        <dsp:cNvPr id="0" name=""/>
        <dsp:cNvSpPr/>
      </dsp:nvSpPr>
      <dsp:spPr>
        <a:xfrm rot="10800000">
          <a:off x="1749621" y="4532599"/>
          <a:ext cx="6080760" cy="872006"/>
        </a:xfrm>
        <a:prstGeom prst="homePlat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4531" tIns="53340" rIns="99568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400" b="1" kern="1200" dirty="0">
              <a:latin typeface="Arial" panose="020B0604020202020204" pitchFamily="34" charset="0"/>
              <a:cs typeface="Arial" panose="020B0604020202020204" pitchFamily="34" charset="0"/>
            </a:rPr>
            <a:t>государственный (муниципальный) долг, исключающий неисполнение </a:t>
          </a: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обязательств </a:t>
          </a:r>
        </a:p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и их реструктуризацию</a:t>
          </a:r>
        </a:p>
      </dsp:txBody>
      <dsp:txXfrm rot="10800000">
        <a:off x="1967622" y="4532599"/>
        <a:ext cx="5862759" cy="872006"/>
      </dsp:txXfrm>
    </dsp:sp>
    <dsp:sp modelId="{35E6DF9D-3733-4497-AB73-E3A531B3957E}">
      <dsp:nvSpPr>
        <dsp:cNvPr id="0" name=""/>
        <dsp:cNvSpPr/>
      </dsp:nvSpPr>
      <dsp:spPr>
        <a:xfrm>
          <a:off x="1313618" y="4532599"/>
          <a:ext cx="872006" cy="872006"/>
        </a:xfrm>
        <a:prstGeom prst="ellipse">
          <a:avLst/>
        </a:prstGeom>
        <a:solidFill>
          <a:schemeClr val="accent6">
            <a:tint val="5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C08B1D-327E-4E84-A7AA-1F6AE7011ED2}">
      <dsp:nvSpPr>
        <dsp:cNvPr id="0" name=""/>
        <dsp:cNvSpPr/>
      </dsp:nvSpPr>
      <dsp:spPr>
        <a:xfrm>
          <a:off x="0" y="4919782"/>
          <a:ext cx="8229600" cy="47576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latin typeface="Arial" panose="020B0604020202020204" pitchFamily="34" charset="0"/>
              <a:cs typeface="Arial" panose="020B0604020202020204" pitchFamily="34" charset="0"/>
            </a:rPr>
            <a:t>Обязанность формировать информацию о бюджете в доступной для граждан форме</a:t>
          </a:r>
        </a:p>
      </dsp:txBody>
      <dsp:txXfrm>
        <a:off x="0" y="4919782"/>
        <a:ext cx="8229600" cy="475767"/>
      </dsp:txXfrm>
    </dsp:sp>
    <dsp:sp modelId="{C4C2B399-19B0-407F-94E3-CEAE7160F289}">
      <dsp:nvSpPr>
        <dsp:cNvPr id="0" name=""/>
        <dsp:cNvSpPr/>
      </dsp:nvSpPr>
      <dsp:spPr>
        <a:xfrm rot="10800000">
          <a:off x="0" y="4195188"/>
          <a:ext cx="8229600" cy="731730"/>
        </a:xfrm>
        <a:prstGeom prst="upArrowCallout">
          <a:avLst/>
        </a:prstGeom>
        <a:gradFill rotWithShape="0">
          <a:gsLst>
            <a:gs pos="0">
              <a:schemeClr val="accent3">
                <a:hueOff val="1875044"/>
                <a:satOff val="-2813"/>
                <a:lumOff val="-458"/>
                <a:alphaOff val="0"/>
                <a:tint val="50000"/>
                <a:satMod val="300000"/>
              </a:schemeClr>
            </a:gs>
            <a:gs pos="35000">
              <a:schemeClr val="accent3">
                <a:hueOff val="1875044"/>
                <a:satOff val="-2813"/>
                <a:lumOff val="-458"/>
                <a:alphaOff val="0"/>
                <a:tint val="37000"/>
                <a:satMod val="300000"/>
              </a:schemeClr>
            </a:gs>
            <a:gs pos="100000">
              <a:schemeClr val="accent3">
                <a:hueOff val="1875044"/>
                <a:satOff val="-2813"/>
                <a:lumOff val="-45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Стабильность и преемственность бюджетной классификации</a:t>
          </a:r>
        </a:p>
      </dsp:txBody>
      <dsp:txXfrm rot="10800000">
        <a:off x="0" y="4195188"/>
        <a:ext cx="8229600" cy="475456"/>
      </dsp:txXfrm>
    </dsp:sp>
    <dsp:sp modelId="{577DAA9E-866F-44F5-961C-7D9948CF7750}">
      <dsp:nvSpPr>
        <dsp:cNvPr id="0" name=""/>
        <dsp:cNvSpPr/>
      </dsp:nvSpPr>
      <dsp:spPr>
        <a:xfrm rot="10800000">
          <a:off x="0" y="3470594"/>
          <a:ext cx="8229600" cy="731730"/>
        </a:xfrm>
        <a:prstGeom prst="upArrowCallout">
          <a:avLst/>
        </a:prstGeom>
        <a:gradFill rotWithShape="0">
          <a:gsLst>
            <a:gs pos="0">
              <a:schemeClr val="accent3">
                <a:hueOff val="3750088"/>
                <a:satOff val="-5627"/>
                <a:lumOff val="-915"/>
                <a:alphaOff val="0"/>
                <a:tint val="50000"/>
                <a:satMod val="300000"/>
              </a:schemeClr>
            </a:gs>
            <a:gs pos="35000">
              <a:schemeClr val="accent3">
                <a:hueOff val="3750088"/>
                <a:satOff val="-5627"/>
                <a:lumOff val="-915"/>
                <a:alphaOff val="0"/>
                <a:tint val="37000"/>
                <a:satMod val="300000"/>
              </a:schemeClr>
            </a:gs>
            <a:gs pos="100000">
              <a:schemeClr val="accent3">
                <a:hueOff val="3750088"/>
                <a:satOff val="-5627"/>
                <a:lumOff val="-91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Открытость для общества и СМИ решений в рамках бюджетного процесса, включая разногласия</a:t>
          </a:r>
        </a:p>
      </dsp:txBody>
      <dsp:txXfrm rot="10800000">
        <a:off x="0" y="3470594"/>
        <a:ext cx="8229600" cy="475456"/>
      </dsp:txXfrm>
    </dsp:sp>
    <dsp:sp modelId="{27290157-1F2F-4EBC-8408-62D6FFB2DD1E}">
      <dsp:nvSpPr>
        <dsp:cNvPr id="0" name=""/>
        <dsp:cNvSpPr/>
      </dsp:nvSpPr>
      <dsp:spPr>
        <a:xfrm rot="10800000">
          <a:off x="0" y="2746000"/>
          <a:ext cx="8229600" cy="731730"/>
        </a:xfrm>
        <a:prstGeom prst="upArrowCallout">
          <a:avLst/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tint val="50000"/>
                <a:satMod val="300000"/>
              </a:schemeClr>
            </a:gs>
            <a:gs pos="35000">
              <a:schemeClr val="accent3">
                <a:hueOff val="5625132"/>
                <a:satOff val="-8440"/>
                <a:lumOff val="-1373"/>
                <a:alphaOff val="0"/>
                <a:tint val="37000"/>
                <a:satMod val="30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Опубликование в СМИ и на едином портале БС законов о бюджете и их исполнении</a:t>
          </a:r>
        </a:p>
      </dsp:txBody>
      <dsp:txXfrm rot="10800000">
        <a:off x="0" y="2746000"/>
        <a:ext cx="8229600" cy="475456"/>
      </dsp:txXfrm>
    </dsp:sp>
    <dsp:sp modelId="{DBC8E94C-0A27-45A4-A15C-512B325B4FB4}">
      <dsp:nvSpPr>
        <dsp:cNvPr id="0" name=""/>
        <dsp:cNvSpPr/>
      </dsp:nvSpPr>
      <dsp:spPr>
        <a:xfrm rot="10800000">
          <a:off x="0" y="2021406"/>
          <a:ext cx="8229600" cy="731730"/>
        </a:xfrm>
        <a:prstGeom prst="upArrowCallout">
          <a:avLst/>
        </a:prstGeom>
        <a:gradFill rotWithShape="0">
          <a:gsLst>
            <a:gs pos="0">
              <a:schemeClr val="accent3">
                <a:hueOff val="7500176"/>
                <a:satOff val="-11253"/>
                <a:lumOff val="-1830"/>
                <a:alphaOff val="0"/>
                <a:tint val="50000"/>
                <a:satMod val="300000"/>
              </a:schemeClr>
            </a:gs>
            <a:gs pos="35000">
              <a:schemeClr val="accent3">
                <a:hueOff val="7500176"/>
                <a:satOff val="-11253"/>
                <a:lumOff val="-1830"/>
                <a:alphaOff val="0"/>
                <a:tint val="37000"/>
                <a:satMod val="300000"/>
              </a:schemeClr>
            </a:gs>
            <a:gs pos="100000">
              <a:schemeClr val="accent3">
                <a:hueOff val="7500176"/>
                <a:satOff val="-11253"/>
                <a:lumOff val="-183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latin typeface="Arial" panose="020B0604020202020204" pitchFamily="34" charset="0"/>
              <a:cs typeface="Arial" panose="020B0604020202020204" pitchFamily="34" charset="0"/>
            </a:rPr>
            <a:t>Общественный мониторинг и оценка деятельности госорганов, участвующих в бюджетных отношениях</a:t>
          </a:r>
        </a:p>
      </dsp:txBody>
      <dsp:txXfrm rot="10800000">
        <a:off x="0" y="2021406"/>
        <a:ext cx="8229600" cy="475456"/>
      </dsp:txXfrm>
    </dsp:sp>
    <dsp:sp modelId="{1D0B6F20-2EFD-4829-A7C3-8397D0584AB7}">
      <dsp:nvSpPr>
        <dsp:cNvPr id="0" name=""/>
        <dsp:cNvSpPr/>
      </dsp:nvSpPr>
      <dsp:spPr>
        <a:xfrm rot="10800000">
          <a:off x="0" y="1296812"/>
          <a:ext cx="8229600" cy="731730"/>
        </a:xfrm>
        <a:prstGeom prst="upArrowCallout">
          <a:avLst/>
        </a:prstGeom>
        <a:gradFill rotWithShape="0">
          <a:gsLst>
            <a:gs pos="0">
              <a:schemeClr val="accent3">
                <a:hueOff val="9375220"/>
                <a:satOff val="-14067"/>
                <a:lumOff val="-2288"/>
                <a:alphaOff val="0"/>
                <a:tint val="50000"/>
                <a:satMod val="300000"/>
              </a:schemeClr>
            </a:gs>
            <a:gs pos="35000">
              <a:schemeClr val="accent3">
                <a:hueOff val="9375220"/>
                <a:satOff val="-14067"/>
                <a:lumOff val="-2288"/>
                <a:alphaOff val="0"/>
                <a:tint val="37000"/>
                <a:satMod val="300000"/>
              </a:schemeClr>
            </a:gs>
            <a:gs pos="100000">
              <a:schemeClr val="accent3">
                <a:hueOff val="9375220"/>
                <a:satOff val="-14067"/>
                <a:lumOff val="-228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Обязанность госоргана </a:t>
          </a:r>
          <a:r>
            <a:rPr lang="ru-RU" sz="1400" b="1" kern="1200" dirty="0">
              <a:latin typeface="Arial" panose="020B0604020202020204" pitchFamily="34" charset="0"/>
              <a:cs typeface="Arial" panose="020B0604020202020204" pitchFamily="34" charset="0"/>
            </a:rPr>
            <a:t>отчитаться перед законодательным органом </a:t>
          </a:r>
          <a:r>
            <a:rPr lang="ru-RU" sz="1400" kern="1200" dirty="0"/>
            <a:t>предоставить достоверный отчет об исполнении бюджета</a:t>
          </a:r>
          <a:endParaRPr lang="ru-RU" sz="14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0" y="1296812"/>
        <a:ext cx="8229600" cy="475456"/>
      </dsp:txXfrm>
    </dsp:sp>
    <dsp:sp modelId="{6D4AD23A-20AC-42F3-B724-B3C2FCCD3F4F}">
      <dsp:nvSpPr>
        <dsp:cNvPr id="0" name=""/>
        <dsp:cNvSpPr/>
      </dsp:nvSpPr>
      <dsp:spPr>
        <a:xfrm rot="10800000">
          <a:off x="0" y="2632"/>
          <a:ext cx="8229600" cy="1301316"/>
        </a:xfrm>
        <a:prstGeom prst="upArrowCallou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tint val="50000"/>
                <a:satMod val="300000"/>
              </a:schemeClr>
            </a:gs>
            <a:gs pos="35000">
              <a:schemeClr val="accent3">
                <a:hueOff val="11250264"/>
                <a:satOff val="-16880"/>
                <a:lumOff val="-2745"/>
                <a:alphaOff val="0"/>
                <a:tint val="37000"/>
                <a:satMod val="30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Обязанность участников бюджетного процесса и получателей средств из бюджета представить </a:t>
          </a:r>
          <a:r>
            <a:rPr lang="ru-RU" sz="1400" b="1" kern="1200" dirty="0">
              <a:latin typeface="Arial" panose="020B0604020202020204" pitchFamily="34" charset="0"/>
              <a:cs typeface="Arial" panose="020B0604020202020204" pitchFamily="34" charset="0"/>
            </a:rPr>
            <a:t>отчет о результатах использования бюджетных средств </a:t>
          </a: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госоргану, который предоставил бюджетные средства</a:t>
          </a:r>
        </a:p>
      </dsp:txBody>
      <dsp:txXfrm rot="10800000">
        <a:off x="0" y="2632"/>
        <a:ext cx="8229600" cy="84555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D6336C-EC76-4FBD-9543-2768FFAA8CCB}">
      <dsp:nvSpPr>
        <dsp:cNvPr id="0" name=""/>
        <dsp:cNvSpPr/>
      </dsp:nvSpPr>
      <dsp:spPr>
        <a:xfrm>
          <a:off x="917" y="612434"/>
          <a:ext cx="2228876" cy="11519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Возникает из НПА или договора</a:t>
          </a:r>
        </a:p>
      </dsp:txBody>
      <dsp:txXfrm>
        <a:off x="27426" y="638943"/>
        <a:ext cx="2175858" cy="852058"/>
      </dsp:txXfrm>
    </dsp:sp>
    <dsp:sp modelId="{7C68E735-756B-41F3-94DC-0DB7475CEFDF}">
      <dsp:nvSpPr>
        <dsp:cNvPr id="0" name=""/>
        <dsp:cNvSpPr/>
      </dsp:nvSpPr>
      <dsp:spPr>
        <a:xfrm>
          <a:off x="1067768" y="-76150"/>
          <a:ext cx="2788463" cy="2788463"/>
        </a:xfrm>
        <a:prstGeom prst="leftCircularArrow">
          <a:avLst>
            <a:gd name="adj1" fmla="val 3187"/>
            <a:gd name="adj2" fmla="val 392474"/>
            <a:gd name="adj3" fmla="val 2167589"/>
            <a:gd name="adj4" fmla="val 9024093"/>
            <a:gd name="adj5" fmla="val 3718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2907A09-4842-4458-97D4-7E4F2D39BA03}">
      <dsp:nvSpPr>
        <dsp:cNvPr id="0" name=""/>
        <dsp:cNvSpPr/>
      </dsp:nvSpPr>
      <dsp:spPr>
        <a:xfrm>
          <a:off x="751934" y="1496703"/>
          <a:ext cx="1162948" cy="4624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Arial" panose="020B0604020202020204" pitchFamily="34" charset="0"/>
              <a:cs typeface="Arial" panose="020B0604020202020204" pitchFamily="34" charset="0"/>
            </a:rPr>
            <a:t>Публичное обязательство</a:t>
          </a:r>
        </a:p>
      </dsp:txBody>
      <dsp:txXfrm>
        <a:off x="765479" y="1510248"/>
        <a:ext cx="1135858" cy="435376"/>
      </dsp:txXfrm>
    </dsp:sp>
    <dsp:sp modelId="{76563B79-9922-49DC-8FB7-79DAA6DD6204}">
      <dsp:nvSpPr>
        <dsp:cNvPr id="0" name=""/>
        <dsp:cNvSpPr/>
      </dsp:nvSpPr>
      <dsp:spPr>
        <a:xfrm>
          <a:off x="2652945" y="648587"/>
          <a:ext cx="2442524" cy="10790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Реестр расходов бюджета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ОБАС</a:t>
          </a:r>
        </a:p>
      </dsp:txBody>
      <dsp:txXfrm>
        <a:off x="2677778" y="904654"/>
        <a:ext cx="2392858" cy="798189"/>
      </dsp:txXfrm>
    </dsp:sp>
    <dsp:sp modelId="{8900085B-1F73-4724-8278-2BA4EEBAD962}">
      <dsp:nvSpPr>
        <dsp:cNvPr id="0" name=""/>
        <dsp:cNvSpPr/>
      </dsp:nvSpPr>
      <dsp:spPr>
        <a:xfrm>
          <a:off x="3834293" y="-306428"/>
          <a:ext cx="2671944" cy="2671944"/>
        </a:xfrm>
        <a:prstGeom prst="circularArrow">
          <a:avLst>
            <a:gd name="adj1" fmla="val 3326"/>
            <a:gd name="adj2" fmla="val 410940"/>
            <a:gd name="adj3" fmla="val 19413549"/>
            <a:gd name="adj4" fmla="val 12575511"/>
            <a:gd name="adj5" fmla="val 388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694A7F4-3983-4602-85BB-A1C9C976DAC2}">
      <dsp:nvSpPr>
        <dsp:cNvPr id="0" name=""/>
        <dsp:cNvSpPr/>
      </dsp:nvSpPr>
      <dsp:spPr>
        <a:xfrm>
          <a:off x="3510786" y="417354"/>
          <a:ext cx="1162948" cy="4624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Arial" panose="020B0604020202020204" pitchFamily="34" charset="0"/>
              <a:cs typeface="Arial" panose="020B0604020202020204" pitchFamily="34" charset="0"/>
            </a:rPr>
            <a:t>Расходное обязательство</a:t>
          </a:r>
        </a:p>
      </dsp:txBody>
      <dsp:txXfrm>
        <a:off x="3524331" y="430899"/>
        <a:ext cx="1135858" cy="435376"/>
      </dsp:txXfrm>
    </dsp:sp>
    <dsp:sp modelId="{62027DAA-8346-4724-B40C-65F5CD2C7094}">
      <dsp:nvSpPr>
        <dsp:cNvPr id="0" name=""/>
        <dsp:cNvSpPr/>
      </dsp:nvSpPr>
      <dsp:spPr>
        <a:xfrm>
          <a:off x="5518621" y="648587"/>
          <a:ext cx="1735496" cy="10790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Закон (решение) о бюджете</a:t>
          </a:r>
        </a:p>
      </dsp:txBody>
      <dsp:txXfrm>
        <a:off x="5543454" y="673420"/>
        <a:ext cx="1685830" cy="798189"/>
      </dsp:txXfrm>
    </dsp:sp>
    <dsp:sp modelId="{A714860B-99DA-4FA7-A064-334CBFE6246D}">
      <dsp:nvSpPr>
        <dsp:cNvPr id="0" name=""/>
        <dsp:cNvSpPr/>
      </dsp:nvSpPr>
      <dsp:spPr>
        <a:xfrm>
          <a:off x="6399890" y="622722"/>
          <a:ext cx="1852601" cy="1852601"/>
        </a:xfrm>
        <a:prstGeom prst="leftCircularArrow">
          <a:avLst>
            <a:gd name="adj1" fmla="val 4797"/>
            <a:gd name="adj2" fmla="val 614215"/>
            <a:gd name="adj3" fmla="val 2389725"/>
            <a:gd name="adj4" fmla="val 9024489"/>
            <a:gd name="adj5" fmla="val 5596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065280A-E468-4DB1-BFC0-BC35DAC3D552}">
      <dsp:nvSpPr>
        <dsp:cNvPr id="0" name=""/>
        <dsp:cNvSpPr/>
      </dsp:nvSpPr>
      <dsp:spPr>
        <a:xfrm>
          <a:off x="6022948" y="1496442"/>
          <a:ext cx="1162948" cy="4624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Arial" panose="020B0604020202020204" pitchFamily="34" charset="0"/>
              <a:cs typeface="Arial" panose="020B0604020202020204" pitchFamily="34" charset="0"/>
            </a:rPr>
            <a:t>Бюджетное обязательство</a:t>
          </a:r>
        </a:p>
      </dsp:txBody>
      <dsp:txXfrm>
        <a:off x="6036493" y="1509987"/>
        <a:ext cx="1135858" cy="435376"/>
      </dsp:txXfrm>
    </dsp:sp>
    <dsp:sp modelId="{8FDC5659-31FD-4615-B5B1-CF6CEE82149C}">
      <dsp:nvSpPr>
        <dsp:cNvPr id="0" name=""/>
        <dsp:cNvSpPr/>
      </dsp:nvSpPr>
      <dsp:spPr>
        <a:xfrm>
          <a:off x="7677269" y="648587"/>
          <a:ext cx="1308317" cy="10790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СБР, ЛБО</a:t>
          </a:r>
        </a:p>
      </dsp:txBody>
      <dsp:txXfrm>
        <a:off x="7702102" y="904654"/>
        <a:ext cx="1258651" cy="798189"/>
      </dsp:txXfrm>
    </dsp:sp>
    <dsp:sp modelId="{A27268F0-A9FC-4BD8-828E-B933B60F5625}">
      <dsp:nvSpPr>
        <dsp:cNvPr id="0" name=""/>
        <dsp:cNvSpPr/>
      </dsp:nvSpPr>
      <dsp:spPr>
        <a:xfrm>
          <a:off x="7968007" y="417354"/>
          <a:ext cx="1162948" cy="4624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Arial" panose="020B0604020202020204" pitchFamily="34" charset="0"/>
              <a:cs typeface="Arial" panose="020B0604020202020204" pitchFamily="34" charset="0"/>
            </a:rPr>
            <a:t>Денежное обязательство</a:t>
          </a:r>
        </a:p>
      </dsp:txBody>
      <dsp:txXfrm>
        <a:off x="7981552" y="430899"/>
        <a:ext cx="1135858" cy="43537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F3E10B-EB54-4DAB-841C-A64DE3631185}">
      <dsp:nvSpPr>
        <dsp:cNvPr id="0" name=""/>
        <dsp:cNvSpPr/>
      </dsp:nvSpPr>
      <dsp:spPr>
        <a:xfrm>
          <a:off x="0" y="419490"/>
          <a:ext cx="8640960" cy="19246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0635" tIns="541528" rIns="670635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публичные нормативные обязательства (социальные выплаты);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нормативно-правовые межбюджетные обязательства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нормативно-правовые международные обязательства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иные, в т.ч.: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обязательства по уплате платежей в бюджет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обязательства, возникающие на основании судебных актов по искам </a:t>
          </a:r>
        </a:p>
      </dsp:txBody>
      <dsp:txXfrm>
        <a:off x="0" y="419490"/>
        <a:ext cx="8640960" cy="1924650"/>
      </dsp:txXfrm>
    </dsp:sp>
    <dsp:sp modelId="{2D9AA818-D65D-46A3-9C17-59EA1C2A4333}">
      <dsp:nvSpPr>
        <dsp:cNvPr id="0" name=""/>
        <dsp:cNvSpPr/>
      </dsp:nvSpPr>
      <dsp:spPr>
        <a:xfrm>
          <a:off x="432048" y="35730"/>
          <a:ext cx="6048672" cy="767520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25" tIns="0" rIns="228625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Нормативно-правовые обязательства</a:t>
          </a:r>
        </a:p>
      </dsp:txBody>
      <dsp:txXfrm>
        <a:off x="469515" y="73197"/>
        <a:ext cx="5973738" cy="692586"/>
      </dsp:txXfrm>
    </dsp:sp>
    <dsp:sp modelId="{B3CB8847-4A9E-4CF1-854E-DDAEDB569E26}">
      <dsp:nvSpPr>
        <dsp:cNvPr id="0" name=""/>
        <dsp:cNvSpPr/>
      </dsp:nvSpPr>
      <dsp:spPr>
        <a:xfrm>
          <a:off x="0" y="2868301"/>
          <a:ext cx="8640960" cy="2784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0635" tIns="541528" rIns="670635" bIns="99568" numCol="1" spcCol="1270" anchor="t" anchorCtr="0">
          <a:noAutofit/>
        </a:bodyPr>
        <a:lstStyle/>
        <a:p>
          <a:pPr marL="261938" lvl="1" indent="-261938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договорные обязательства по оказанию государственных (муниципальных) услуг (выполнения работ) юридическим или физическим лицам, в т.ч.:</a:t>
          </a:r>
          <a:endParaRPr lang="ru-RU" sz="1400" kern="1200" dirty="0"/>
        </a:p>
        <a:p>
          <a:pPr marL="228600" lvl="2" indent="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договорные обязательства по реализации трудовых функций работника</a:t>
          </a:r>
        </a:p>
        <a:p>
          <a:pPr marL="228600" lvl="2" indent="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контрактное обязательство</a:t>
          </a:r>
        </a:p>
        <a:p>
          <a:pPr marL="261938" marR="0" lvl="1" indent="-261938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договорные обязательства по возмещению недополученных доходов и (или) финансовому обеспечению (возмещению) расходов</a:t>
          </a:r>
        </a:p>
        <a:p>
          <a:pPr marL="261938" marR="0" lvl="1" indent="-261938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договорные межбюджетные обязательства</a:t>
          </a:r>
        </a:p>
        <a:p>
          <a:pPr marL="261938" lvl="1" indent="-261938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долговые обязательства</a:t>
          </a:r>
        </a:p>
        <a:p>
          <a:pPr marL="261938" lvl="1" indent="-261938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договорные международные обязательства</a:t>
          </a:r>
        </a:p>
        <a:p>
          <a:pPr marL="261938" lvl="1" indent="-261938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иные</a:t>
          </a:r>
        </a:p>
      </dsp:txBody>
      <dsp:txXfrm>
        <a:off x="0" y="2868301"/>
        <a:ext cx="8640960" cy="2784600"/>
      </dsp:txXfrm>
    </dsp:sp>
    <dsp:sp modelId="{B45E5D1A-1B2D-425B-AD9B-08CA240D4F70}">
      <dsp:nvSpPr>
        <dsp:cNvPr id="0" name=""/>
        <dsp:cNvSpPr/>
      </dsp:nvSpPr>
      <dsp:spPr>
        <a:xfrm>
          <a:off x="432048" y="2484541"/>
          <a:ext cx="6048672" cy="767520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25" tIns="0" rIns="228625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Договорные обязательства</a:t>
          </a:r>
        </a:p>
      </dsp:txBody>
      <dsp:txXfrm>
        <a:off x="469515" y="2522008"/>
        <a:ext cx="5973738" cy="69258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1D05F6-5F34-4C28-ACCE-242D40DD2507}">
      <dsp:nvSpPr>
        <dsp:cNvPr id="0" name=""/>
        <dsp:cNvSpPr/>
      </dsp:nvSpPr>
      <dsp:spPr>
        <a:xfrm>
          <a:off x="0" y="19776"/>
          <a:ext cx="8849522" cy="5871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kern="1200" dirty="0"/>
            <a:t>Отчетность государственного (муниципального) сектора</a:t>
          </a:r>
        </a:p>
      </dsp:txBody>
      <dsp:txXfrm>
        <a:off x="17198" y="36974"/>
        <a:ext cx="8815126" cy="552786"/>
      </dsp:txXfrm>
    </dsp:sp>
    <dsp:sp modelId="{76716C1A-8B61-4801-ADBF-8D6CA36088F6}">
      <dsp:nvSpPr>
        <dsp:cNvPr id="0" name=""/>
        <dsp:cNvSpPr/>
      </dsp:nvSpPr>
      <dsp:spPr>
        <a:xfrm>
          <a:off x="12368" y="714821"/>
          <a:ext cx="6986590" cy="10854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kern="1200" dirty="0"/>
            <a:t>Отчетность сектора государственного (муниципального) управления</a:t>
          </a:r>
        </a:p>
      </dsp:txBody>
      <dsp:txXfrm>
        <a:off x="44158" y="746611"/>
        <a:ext cx="6923010" cy="1021825"/>
      </dsp:txXfrm>
    </dsp:sp>
    <dsp:sp modelId="{64CBEDAB-ABB0-48DE-80F0-C752508D573F}">
      <dsp:nvSpPr>
        <dsp:cNvPr id="0" name=""/>
        <dsp:cNvSpPr/>
      </dsp:nvSpPr>
      <dsp:spPr>
        <a:xfrm>
          <a:off x="25994" y="1927615"/>
          <a:ext cx="5191980" cy="10854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kern="1200" dirty="0"/>
            <a:t>Отчетность о государственных (муниципальных) финансах</a:t>
          </a:r>
          <a:endParaRPr lang="ru-RU" sz="2000" kern="1200" dirty="0"/>
        </a:p>
      </dsp:txBody>
      <dsp:txXfrm>
        <a:off x="57784" y="1959405"/>
        <a:ext cx="5128400" cy="1021825"/>
      </dsp:txXfrm>
    </dsp:sp>
    <dsp:sp modelId="{F4EBADB1-C303-48D2-BD61-34F6B080C89C}">
      <dsp:nvSpPr>
        <dsp:cNvPr id="0" name=""/>
        <dsp:cNvSpPr/>
      </dsp:nvSpPr>
      <dsp:spPr>
        <a:xfrm>
          <a:off x="25994" y="3140408"/>
          <a:ext cx="1696121" cy="10854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kern="1200" dirty="0"/>
            <a:t>Бюджетная отчетности публично-правового образования</a:t>
          </a:r>
        </a:p>
      </dsp:txBody>
      <dsp:txXfrm>
        <a:off x="57784" y="3172198"/>
        <a:ext cx="1632541" cy="1021825"/>
      </dsp:txXfrm>
    </dsp:sp>
    <dsp:sp modelId="{142E32B9-7955-452B-86F0-30B412EC41CD}">
      <dsp:nvSpPr>
        <dsp:cNvPr id="0" name=""/>
        <dsp:cNvSpPr/>
      </dsp:nvSpPr>
      <dsp:spPr>
        <a:xfrm>
          <a:off x="1757734" y="3140408"/>
          <a:ext cx="1239881" cy="10854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kern="1200" dirty="0"/>
            <a:t>Казначейская отчетность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/>
        </a:p>
      </dsp:txBody>
      <dsp:txXfrm>
        <a:off x="1789524" y="3172198"/>
        <a:ext cx="1176301" cy="1021825"/>
      </dsp:txXfrm>
    </dsp:sp>
    <dsp:sp modelId="{AA5C6512-A409-436F-A2A0-BC974E13CE6E}">
      <dsp:nvSpPr>
        <dsp:cNvPr id="0" name=""/>
        <dsp:cNvSpPr/>
      </dsp:nvSpPr>
      <dsp:spPr>
        <a:xfrm>
          <a:off x="3033234" y="3140408"/>
          <a:ext cx="2184740" cy="10854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Сводная отчетность гос.(мун.) учреждений, подведомственных государственным (муниципальным) органам</a:t>
          </a:r>
        </a:p>
      </dsp:txBody>
      <dsp:txXfrm>
        <a:off x="3065024" y="3172198"/>
        <a:ext cx="2121160" cy="1021825"/>
      </dsp:txXfrm>
    </dsp:sp>
    <dsp:sp modelId="{81B6F4A5-0253-4CD9-A94C-DD669AA37E76}">
      <dsp:nvSpPr>
        <dsp:cNvPr id="0" name=""/>
        <dsp:cNvSpPr/>
      </dsp:nvSpPr>
      <dsp:spPr>
        <a:xfrm>
          <a:off x="5289212" y="1927615"/>
          <a:ext cx="1696121" cy="10854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Бухгалтерская (финансовая) отчетность юрлиц (в отношении которых собственник государство), </a:t>
          </a:r>
          <a:r>
            <a:rPr lang="ru-RU" sz="1100" b="1" kern="1200" dirty="0"/>
            <a:t>включаемых в государственный сектор</a:t>
          </a:r>
        </a:p>
      </dsp:txBody>
      <dsp:txXfrm>
        <a:off x="5321002" y="1959405"/>
        <a:ext cx="1632541" cy="1021825"/>
      </dsp:txXfrm>
    </dsp:sp>
    <dsp:sp modelId="{ACFF7F1F-F2BA-4F87-AC66-B0496EFB9E52}">
      <dsp:nvSpPr>
        <dsp:cNvPr id="0" name=""/>
        <dsp:cNvSpPr/>
      </dsp:nvSpPr>
      <dsp:spPr>
        <a:xfrm>
          <a:off x="7141852" y="714821"/>
          <a:ext cx="1702763" cy="10854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Бухгалтерская (финансовая) отчетность юрлиц (в отношении которых собственник государство), </a:t>
          </a:r>
          <a:r>
            <a:rPr lang="ru-RU" sz="1100" b="1" kern="1200" dirty="0"/>
            <a:t>невключаемых в сектор госуправления</a:t>
          </a:r>
        </a:p>
      </dsp:txBody>
      <dsp:txXfrm>
        <a:off x="7173642" y="746611"/>
        <a:ext cx="1639183" cy="10218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2547" cy="4952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3852" y="0"/>
            <a:ext cx="2972547" cy="4952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2782DD-ED2F-194E-A5A5-818CA6972099}" type="datetimeFigureOut">
              <a:rPr lang="ru-RU" smtClean="0"/>
              <a:t>27.07.2018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7443"/>
            <a:ext cx="2972547" cy="4952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3852" y="9377443"/>
            <a:ext cx="2972547" cy="4952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E24DF1-D5B4-344E-ADF4-30023BAE2F2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7992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6-30T05:36:05.492"/>
    </inkml:context>
    <inkml:brush xml:id="br0">
      <inkml:brushProperty name="width" value="0.3" units="cm"/>
      <inkml:brushProperty name="height" value="0.6" units="cm"/>
      <inkml:brushProperty name="color" value="#D9AEFF"/>
      <inkml:brushProperty name="tip" value="rectangle"/>
      <inkml:brushProperty name="rasterOp" value="maskPen"/>
    </inkml:brush>
  </inkml:definitions>
  <inkml:trace contextRef="#ctx0" brushRef="#br0">1 92,'133'-9,"-77"6,-4 1,31 1,-10 1,8-2,7-1,6-3,-43 1,0-1,4 0,1 1,4 0,2-1,3 1,2 0,0-2,1 2,0 2,1 1,-4-1,0 1,-1 1,-1 2,-5-1,-2 0,-2 0,-1 0,45 0,-12 0,-3 6,-7 4,-7 11,14 18,-7 6,-14 8,-4-8,-24 2,3 6,-22-21,-8 3,6-18,-3 32,12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6-30T06:43:39.236"/>
    </inkml:context>
    <inkml:brush xml:id="br0">
      <inkml:brushProperty name="width" value="0.3" units="cm"/>
      <inkml:brushProperty name="height" value="0.6" units="cm"/>
      <inkml:brushProperty name="color" value="#D9AEFF"/>
      <inkml:brushProperty name="tip" value="rectangle"/>
      <inkml:brushProperty name="rasterOp" value="maskPen"/>
    </inkml:brush>
  </inkml:definitions>
  <inkml:trace contextRef="#ctx0" brushRef="#br0">1 16,'121'-9,"-69"6,-2 1,44 0,-23 2,7 2,-5 2,9 1,18-2,-38-1,5-1,9 1,5 0,10 0,5 1,-23 0,2 2,2-1,6-1,2 1,0-1,5-1,0 1,2-1,-16-1,2 0,0 1,0-1,-1-1,1 1,0-1,1 0,4 0,1 0,0 0,0 0,0 0,-1 0,1 0,1 0,1 0,0 0,1 0,-1 0,-3 0,0 0,0 0,-1 0,-5 0,-1 0,0 0,-1 0,23 0,0 0,-4 0,-10 0,-3 0,-2 0,-8 0,-1 0,-2 0,21 0,-5 0,-21 0,-3 0,36 0,-27 0,-23 0,-43 0,-55 14,-44 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8-06-30T06:45:43.154"/>
    </inkml:context>
    <inkml:brush xml:id="br0">
      <inkml:brushProperty name="width" value="0.1" units="cm"/>
      <inkml:brushProperty name="height" value="0.1" units="cm"/>
      <inkml:brushProperty name="color" value="#BB5B18"/>
      <inkml:brushProperty name="inkEffects" value="bronze"/>
      <inkml:brushProperty name="anchorX" value="-306684.9375"/>
      <inkml:brushProperty name="anchorY" value="-380967.125"/>
      <inkml:brushProperty name="scaleFactor" value="0.5"/>
    </inkml:brush>
    <inkml:brush xml:id="br1">
      <inkml:brushProperty name="width" value="0.1" units="cm"/>
      <inkml:brushProperty name="height" value="0.1" units="cm"/>
      <inkml:brushProperty name="color" value="#BB5B18"/>
      <inkml:brushProperty name="inkEffects" value="bronze"/>
      <inkml:brushProperty name="anchorX" value="-318159.34375"/>
      <inkml:brushProperty name="anchorY" value="-399913.71875"/>
      <inkml:brushProperty name="scaleFactor" value="0.5"/>
    </inkml:brush>
  </inkml:definitions>
  <inkml:trace contextRef="#ctx0" brushRef="#br0">1 290 24575,'59'69'0,"-29"-27"0,-1 4 0,2 7 0,-1 3 0,4 6 0,0 0 0,-1 2 0,0-1 0,-3-13 0,-1-2 0,13 31 0,-13-27 0,-12-23 0,-6-14 0,10-27 0,-1-13 0,9-21 0,1-25 0,21 2 0,15-2 0,-33 34 0,1-2 0,2-1 0,-1-1 0,-1 1 0,0 1 0,32-32 0,-7-2 0,-14 7 0,-9 0 0,-1 5 0,-13 12 0,4 4 0,-9 11 0,-7 4 0,-4 6 0,-6 9 0,-20 6 0,-32 3 0,-28 6 0</inkml:trace>
  <inkml:trace contextRef="#ctx0" brushRef="#br1" timeOffset="776">533 335 24575,'71'5'0,"0"21"0,2 29 0,-36-17 0,0 4 0,1 2 0,0 3 0,0 4 0,0 1 0,-1-3 0,1 0 0,-2-3 0,0-1 0,-3-5 0,0-4 0,24 22 0,-13-21 0,-15-19 0,-12-14 0,-7-14 0,2-12 0,8-14 0,12-13 0,24-12 0,-7 7 0,7-8 0,-4 10 0,3-2 0,0-2-419,-4-2 1,-1-2 0,1-1-1,10-10 1,2-1 0,-3-2-1,94-150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93634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5" y="0"/>
            <a:ext cx="2971800" cy="493634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0685EFD8-5627-4145-8736-D0B6DADA8466}" type="datetimeFigureOut">
              <a:rPr lang="ru-RU" smtClean="0"/>
              <a:t>27.07.2018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92" tIns="45496" rIns="90992" bIns="45496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1" y="4689516"/>
            <a:ext cx="5486400" cy="4442698"/>
          </a:xfrm>
          <a:prstGeom prst="rect">
            <a:avLst/>
          </a:prstGeom>
        </p:spPr>
        <p:txBody>
          <a:bodyPr vert="horz" lIns="90992" tIns="45496" rIns="90992" bIns="4549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7317"/>
            <a:ext cx="2971800" cy="493634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5" y="9377317"/>
            <a:ext cx="2971800" cy="493634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4988981F-6AAF-46F8-B4B3-8B7354F9398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8107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878138" y="49213"/>
            <a:ext cx="4256087" cy="31908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>
          <a:xfrm>
            <a:off x="152297" y="3279398"/>
            <a:ext cx="9742874" cy="348131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indent="287463" algn="just">
              <a:spcAft>
                <a:spcPts val="300"/>
              </a:spcAft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4DF7488-F959-4354-8519-2DD858B41BD7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718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  <a:p>
            <a:r>
              <a:rPr lang="ru-RU" dirty="0"/>
              <a:t>Экономия средств,  удобные форматы,  возможности для анализа и популяризации бюджетного процесса, дополнительная прозрачность, сайт электронный бюджет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8981F-6AAF-46F8-B4B3-8B7354F93985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8300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dirty="0">
                <a:solidFill>
                  <a:prstClr val="black"/>
                </a:solidFill>
                <a:latin typeface="TimesNewRomanPSMT"/>
              </a:rPr>
              <a:t>Поскольку по отдельным субъектам Российской Федерации доля федеральных услуг в общем объеме услуг, предоставляемых через МФЦ, существенно превышает 65 процентов, затраты, подлежащие компенсации, составляют </a:t>
            </a:r>
            <a:r>
              <a:rPr lang="ru-RU" sz="1800" b="1" dirty="0">
                <a:solidFill>
                  <a:prstClr val="black"/>
                </a:solidFill>
                <a:latin typeface="TimesNewRomanPS-BoldMT"/>
              </a:rPr>
              <a:t>27,2 млрд. рублей</a:t>
            </a:r>
            <a:r>
              <a:rPr lang="ru-RU" sz="1800" b="0" dirty="0">
                <a:solidFill>
                  <a:prstClr val="black"/>
                </a:solidFill>
                <a:latin typeface="TimesNewRomanPSMT"/>
              </a:rPr>
              <a:t>.</a:t>
            </a:r>
          </a:p>
          <a:p>
            <a:endParaRPr lang="ru-RU" sz="1800" b="0" dirty="0">
              <a:solidFill>
                <a:prstClr val="black"/>
              </a:solidFill>
              <a:latin typeface="TimesNewRomanPSMT"/>
            </a:endParaRPr>
          </a:p>
          <a:p>
            <a:r>
              <a:rPr lang="ru-RU" sz="1800" dirty="0">
                <a:solidFill>
                  <a:prstClr val="black"/>
                </a:solidFill>
                <a:latin typeface="TimesNewRomanPSMT"/>
              </a:rPr>
              <a:t>Таким образом, с учетом реализации законопроекта прогнозируемые поступления  в бюджеты субъектов Российской Федерации от «расщепления» государственной пошлины и платы могут составить до </a:t>
            </a:r>
            <a:r>
              <a:rPr lang="ru-RU" sz="1800" b="1" dirty="0">
                <a:solidFill>
                  <a:prstClr val="black"/>
                </a:solidFill>
                <a:latin typeface="TimesNewRomanPS-BoldMT"/>
              </a:rPr>
              <a:t>27,8 млрд. рублей</a:t>
            </a:r>
            <a:r>
              <a:rPr lang="ru-RU" sz="1800" b="0" dirty="0">
                <a:solidFill>
                  <a:prstClr val="black"/>
                </a:solidFill>
                <a:latin typeface="TimesNewRomanPSMT"/>
              </a:rPr>
              <a:t> ежегодно (с 1 января 2019 г.), что предположительно будет покрывать затраты, подлежащие компенсации (</a:t>
            </a:r>
            <a:r>
              <a:rPr lang="ru-RU" sz="1800" b="1" dirty="0">
                <a:solidFill>
                  <a:prstClr val="black"/>
                </a:solidFill>
                <a:latin typeface="TimesNewRomanPS-BoldMT"/>
              </a:rPr>
              <a:t>27,2 млрд. рублей)</a:t>
            </a:r>
            <a:r>
              <a:rPr lang="ru-RU" sz="1800" b="0" dirty="0">
                <a:solidFill>
                  <a:prstClr val="black"/>
                </a:solidFill>
                <a:latin typeface="TimesNewRomanPSMT"/>
              </a:rPr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8981F-6AAF-46F8-B4B3-8B7354F93985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39596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Оценка Минтранса по поиску источника формирования </a:t>
            </a:r>
            <a:r>
              <a:rPr lang="ru-RU" dirty="0" err="1"/>
              <a:t>дорфонда</a:t>
            </a:r>
            <a:r>
              <a:rPr lang="ru-RU" dirty="0"/>
              <a:t> – по итогам 2016 </a:t>
            </a:r>
          </a:p>
          <a:p>
            <a:r>
              <a:rPr lang="ru-RU" dirty="0"/>
              <a:t>60 млрд руб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8981F-6AAF-46F8-B4B3-8B7354F93985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58296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41375" y="357188"/>
            <a:ext cx="5241925" cy="3930650"/>
          </a:xfrm>
          <a:ln/>
        </p:spPr>
      </p:sp>
      <p:sp>
        <p:nvSpPr>
          <p:cNvPr id="108547" name="Rectangle 3"/>
          <p:cNvSpPr>
            <a:spLocks noGrp="1"/>
          </p:cNvSpPr>
          <p:nvPr>
            <p:ph type="body" idx="1"/>
          </p:nvPr>
        </p:nvSpPr>
        <p:spPr>
          <a:xfrm>
            <a:off x="499112" y="4486199"/>
            <a:ext cx="5920244" cy="5386463"/>
          </a:xfrm>
          <a:noFill/>
        </p:spPr>
        <p:txBody>
          <a:bodyPr lIns="85481" tIns="42745" rIns="85481" bIns="42745"/>
          <a:lstStyle/>
          <a:p>
            <a:pPr indent="353225" algn="just">
              <a:spcBef>
                <a:spcPts val="294"/>
              </a:spcBef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 соответствии с Законом «О стратегическом планировании» ключевым документом, определяющим механизмы достижения целей Правительства, являются Основные направления деятельности Правительства (ОНДП). При этом Основные направления содержат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не только национальные цели развития и цели национальных проектов, но иные цели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353225" algn="just">
              <a:spcBef>
                <a:spcPts val="294"/>
              </a:spcBef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 соответствии с Указом ОНДП должны быть утверждены до 1 октября. Однако уже сейчас, с учетом сроков формирования проекта федерального бюджета на 2019-2021 годы, необходимо срочно структурировать работу по национальным проектам.</a:t>
            </a:r>
          </a:p>
          <a:p>
            <a:pPr indent="353225" algn="just">
              <a:spcBef>
                <a:spcPts val="294"/>
              </a:spcBef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Итак, предметом сегодняшнего обсуждения является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организация работы по формированию национальных проектов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для достижения целей, обозначенных в Указе Президента.</a:t>
            </a:r>
          </a:p>
          <a:p>
            <a:pPr indent="353225" algn="just">
              <a:spcBef>
                <a:spcPts val="294"/>
              </a:spcBef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Председателем Правительства принято решение о том, что нацпроекты должны быть интегрированы в существующую единую систему государственного управления.</a:t>
            </a:r>
          </a:p>
          <a:p>
            <a:pPr indent="353225" algn="just">
              <a:spcBef>
                <a:spcPts val="294"/>
              </a:spcBef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Таким образом, механизмы и мероприятия по реализации целей деятельности Правительства структурируются по госпрограммам, а нацпроекты представляют собой систему приоритетов этих госпрограмм с особой системой управления и контроля (с участием Совета при Президенте по вопросам стратегического развития и Президиума Совета), подчеркивающей приоритетный характер соответствующих мероприятий.</a:t>
            </a:r>
          </a:p>
          <a:p>
            <a:pPr>
              <a:spcBef>
                <a:spcPts val="0"/>
              </a:spcBef>
            </a:pPr>
            <a:endParaRPr lang="ru-RU" sz="1000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sz="1000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Справочно</a:t>
            </a:r>
            <a:r>
              <a:rPr lang="ru-RU" sz="1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различные цели 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sz="1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Национальные цели развития </a:t>
            </a:r>
            <a:r>
              <a:rPr lang="ru-RU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комплексного, всеобъемлющего характера (</a:t>
            </a:r>
            <a:r>
              <a:rPr lang="ru-RU" sz="1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 жизни</a:t>
            </a:r>
            <a:r>
              <a:rPr lang="ru-RU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обусловлена качеством здравоохранения, экологической обстановкой, уровнем преступности, соблюдением здорового образа жизни, и т.п. В точности разложить целевой показатель в 78 лет по этим компонентам нельзя.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sz="1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нацпроектов</a:t>
            </a:r>
            <a:r>
              <a:rPr lang="ru-RU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обозначенные в Указе – часть из них носит комплексный (межотраслевой) характер (например, в сфере демографии).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sz="1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Цели, не обозначенные в Указе</a:t>
            </a:r>
            <a:r>
              <a:rPr lang="ru-RU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например, цели в области обеспечения общественного правопорядка и безопасности, развития альтернативных источников энергии, продовольственной безопасности, космической деятельности и т.п.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52781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41375" y="357188"/>
            <a:ext cx="5241925" cy="3930650"/>
          </a:xfrm>
          <a:ln/>
        </p:spPr>
      </p:sp>
      <p:sp>
        <p:nvSpPr>
          <p:cNvPr id="108547" name="Rectangle 3"/>
          <p:cNvSpPr>
            <a:spLocks noGrp="1"/>
          </p:cNvSpPr>
          <p:nvPr>
            <p:ph type="body" idx="1"/>
          </p:nvPr>
        </p:nvSpPr>
        <p:spPr>
          <a:xfrm>
            <a:off x="580700" y="4688504"/>
            <a:ext cx="5762191" cy="4843194"/>
          </a:xfrm>
          <a:noFill/>
        </p:spPr>
        <p:txBody>
          <a:bodyPr lIns="85481" tIns="42745" rIns="85481" bIns="42745"/>
          <a:lstStyle/>
          <a:p>
            <a:pPr indent="353225" algn="just">
              <a:spcBef>
                <a:spcPts val="294"/>
              </a:spcBef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Достижение целей большинства национальных проектов невозможно без участия регионов (по нашим предварительным оценкам, 46-50 % мероприятий нацпроектов относятся к полномочиям субъектов Российской Федерации). </a:t>
            </a:r>
          </a:p>
          <a:p>
            <a:pPr indent="353225" algn="just">
              <a:spcBef>
                <a:spcPts val="294"/>
              </a:spcBef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При наличии в рамках федерального проекта целевых показателей, результатов  и мероприятий, относящихся к полномочиям субъектов Федерации, должна быть осуществлена декомпозиция этих целей, результатов и мероприятий по регионам.</a:t>
            </a:r>
          </a:p>
          <a:p>
            <a:pPr indent="353225" algn="just">
              <a:spcBef>
                <a:spcPts val="294"/>
              </a:spcBef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При этом ответственное за федеральный проект ведомство должно выстроить систему управления мероприятиями, реализуемыми на региональном уровне, осуществлять мониторинг и контроль хода их реализации.</a:t>
            </a:r>
          </a:p>
          <a:p>
            <a:pPr indent="353225" algn="just">
              <a:spcBef>
                <a:spcPts val="294"/>
              </a:spcBef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Кроме того, каждый должен определить оптимальный для конкретного федерального проекта механизм финансовой поддержки регионов, и обеспечить заключение соглашения с четко прописанными обязательствами субъекта Федерации, в том числе в части показателей, состава мероприятий и графика их выполнения.</a:t>
            </a:r>
          </a:p>
        </p:txBody>
      </p:sp>
    </p:spTree>
    <p:extLst>
      <p:ext uri="{BB962C8B-B14F-4D97-AF65-F5344CB8AC3E}">
        <p14:creationId xmlns:p14="http://schemas.microsoft.com/office/powerpoint/2010/main" val="916111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41375" y="357188"/>
            <a:ext cx="5241925" cy="3930650"/>
          </a:xfrm>
          <a:ln/>
        </p:spPr>
      </p:sp>
      <p:sp>
        <p:nvSpPr>
          <p:cNvPr id="108547" name="Rectangle 3"/>
          <p:cNvSpPr>
            <a:spLocks noGrp="1"/>
          </p:cNvSpPr>
          <p:nvPr>
            <p:ph type="body" idx="1"/>
          </p:nvPr>
        </p:nvSpPr>
        <p:spPr>
          <a:xfrm>
            <a:off x="580700" y="4688504"/>
            <a:ext cx="5762191" cy="4843194"/>
          </a:xfrm>
          <a:noFill/>
        </p:spPr>
        <p:txBody>
          <a:bodyPr lIns="85481" tIns="42745" rIns="85481" bIns="42745"/>
          <a:lstStyle/>
          <a:p>
            <a:pPr indent="353225" algn="just">
              <a:spcBef>
                <a:spcPts val="294"/>
              </a:spcBef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Что необходимо сделать?</a:t>
            </a:r>
          </a:p>
          <a:p>
            <a:pPr indent="353225" algn="just">
              <a:spcBef>
                <a:spcPts val="294"/>
              </a:spcBef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Первое. Определить набор федеральных проектов по каждому нацпроекту.</a:t>
            </a:r>
          </a:p>
          <a:p>
            <a:pPr indent="353225" algn="just">
              <a:spcBef>
                <a:spcPts val="294"/>
              </a:spcBef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Второе. Разложить эти федеральные проекты по госпрограммам. С учетом крайне сжатых сроков по бюджету, в срок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до 20 июля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бюджетные ассигнования (базовые и дополнительные) по федеральным проектам должны быть представлены в «Электронном бюджете» на уровне основных мероприятий госпрограмм.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Но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не позднее 25 июля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эти ассигнования должны быть детализированы по мероприятиям федеральных проектов на уровне направлений расходов, а по каждому направлению расходов сформирован ОБАС – чтобы мы могли оценить обоснованность запрашиваемых объемов. Вопросы распределения дополнительных ассигнований по федеральным проектам без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ОБАСов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рассматриваться не будут!</a:t>
            </a:r>
          </a:p>
          <a:p>
            <a:pPr indent="353225" algn="just">
              <a:spcBef>
                <a:spcPts val="294"/>
              </a:spcBef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Третье. Декомпозировать показатели федеральных проектов по регионам.</a:t>
            </a:r>
          </a:p>
          <a:p>
            <a:pPr indent="353225" algn="just">
              <a:spcBef>
                <a:spcPts val="294"/>
              </a:spcBef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Четвертое. Федеральному проектному офису необходимо до 17 июля разработать общие методические указания по разработке региональных программ.</a:t>
            </a:r>
          </a:p>
          <a:p>
            <a:pPr indent="353225" algn="just">
              <a:spcBef>
                <a:spcPts val="294"/>
              </a:spcBef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Пятое. На основе общих методических указаний профильные ведомства в августе должны довести до регионов свои отраслевые требования.</a:t>
            </a:r>
          </a:p>
          <a:p>
            <a:pPr indent="353225" algn="just">
              <a:spcBef>
                <a:spcPts val="294"/>
              </a:spcBef>
            </a:pPr>
            <a:endParaRPr lang="ru-RU" sz="200" dirty="0">
              <a:latin typeface="Times New Roman" pitchFamily="18" charset="0"/>
              <a:cs typeface="Times New Roman" pitchFamily="18" charset="0"/>
            </a:endParaRPr>
          </a:p>
          <a:p>
            <a:pPr indent="353225" algn="just">
              <a:spcBef>
                <a:spcPts val="294"/>
              </a:spcBef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 это время Минфин  разработает формы типовых соглашений с регионами, которые должны стать основой взаимодействия при реализации федеральных проектов.</a:t>
            </a:r>
          </a:p>
          <a:p>
            <a:pPr indent="353225" algn="just">
              <a:spcBef>
                <a:spcPts val="294"/>
              </a:spcBef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Названные шаги критически важны для формирования федерального бюджета и бюджетов субъектов Российской Федерации</a:t>
            </a:r>
          </a:p>
        </p:txBody>
      </p:sp>
    </p:spTree>
    <p:extLst>
      <p:ext uri="{BB962C8B-B14F-4D97-AF65-F5344CB8AC3E}">
        <p14:creationId xmlns:p14="http://schemas.microsoft.com/office/powerpoint/2010/main" val="916111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2263" y="71438"/>
            <a:ext cx="6211887" cy="465931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>
          <a:xfrm>
            <a:off x="104292" y="4788902"/>
            <a:ext cx="6671835" cy="508376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indent="287463" algn="just">
              <a:spcAft>
                <a:spcPts val="300"/>
              </a:spcAft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4DF7488-F959-4354-8519-2DD858B41BD7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8864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8981F-6AAF-46F8-B4B3-8B7354F93985}" type="slidenum">
              <a:rPr lang="ru-RU" smtClean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94930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8981F-6AAF-46F8-B4B3-8B7354F93985}" type="slidenum">
              <a:rPr lang="ru-RU" smtClean="0"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48424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8981F-6AAF-46F8-B4B3-8B7354F93985}" type="slidenum">
              <a:rPr lang="ru-RU" smtClean="0"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03013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1. Нормы</a:t>
            </a:r>
            <a:r>
              <a:rPr lang="ru-RU" baseline="0" dirty="0"/>
              <a:t> о государственных внебюджетных фондов распределены по разделам кодекса в целях их более полного и единообразного регулирования.</a:t>
            </a:r>
          </a:p>
          <a:p>
            <a:r>
              <a:rPr lang="ru-RU" dirty="0"/>
              <a:t>2. Почему</a:t>
            </a:r>
            <a:r>
              <a:rPr lang="ru-RU" baseline="0" dirty="0"/>
              <a:t> стадия рассмотрения бюджета в планировании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8981F-6AAF-46F8-B4B3-8B7354F93985}" type="slidenum">
              <a:rPr lang="ru-RU" smtClean="0"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97098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1. Теперь</a:t>
            </a:r>
            <a:r>
              <a:rPr lang="ru-RU" baseline="0" dirty="0"/>
              <a:t> категориальный аппарат в статье 1</a:t>
            </a:r>
          </a:p>
          <a:p>
            <a:r>
              <a:rPr lang="ru-RU" baseline="0" dirty="0"/>
              <a:t>2. Предлагается собрать все понятия в статье 1, но встает вопрос в какой хронологии их расположить</a:t>
            </a:r>
          </a:p>
          <a:p>
            <a:r>
              <a:rPr lang="ru-RU" dirty="0"/>
              <a:t>3. Потенциальный принцип агрегирования</a:t>
            </a:r>
            <a:r>
              <a:rPr lang="ru-RU" baseline="0" dirty="0"/>
              <a:t> - все определения в статье 1, громоздкие составные термины (сокращения) по месту их расположения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8981F-6AAF-46F8-B4B3-8B7354F93985}" type="slidenum">
              <a:rPr lang="ru-RU" smtClean="0"/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88523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8981F-6AAF-46F8-B4B3-8B7354F93985}" type="slidenum">
              <a:rPr lang="ru-RU" smtClean="0"/>
              <a:t>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03013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8981F-6AAF-46F8-B4B3-8B7354F93985}" type="slidenum">
              <a:rPr lang="ru-RU" smtClean="0"/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03013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8981F-6AAF-46F8-B4B3-8B7354F93985}" type="slidenum">
              <a:rPr lang="ru-RU" smtClean="0"/>
              <a:t>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03013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Общее</a:t>
            </a:r>
            <a:r>
              <a:rPr lang="ru-RU" baseline="0" dirty="0"/>
              <a:t> понятие – договор (соглашение)</a:t>
            </a:r>
          </a:p>
          <a:p>
            <a:r>
              <a:rPr lang="ru-RU" baseline="0" dirty="0"/>
              <a:t>Принцип такой классификации и значение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8981F-6AAF-46F8-B4B3-8B7354F93985}" type="slidenum">
              <a:rPr lang="ru-RU" smtClean="0"/>
              <a:t>27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30658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8981F-6AAF-46F8-B4B3-8B7354F93985}" type="slidenum">
              <a:rPr lang="ru-RU" smtClean="0"/>
              <a:t>28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60224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8981F-6AAF-46F8-B4B3-8B7354F93985}" type="slidenum">
              <a:rPr lang="ru-RU" smtClean="0"/>
              <a:t>29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03013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8981F-6AAF-46F8-B4B3-8B7354F93985}" type="slidenum">
              <a:rPr lang="ru-RU" smtClean="0"/>
              <a:t>31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03013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8981F-6AAF-46F8-B4B3-8B7354F93985}" type="slidenum">
              <a:rPr lang="ru-RU" smtClean="0"/>
              <a:t>35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56555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8981F-6AAF-46F8-B4B3-8B7354F93985}" type="slidenum">
              <a:rPr lang="ru-RU" smtClean="0"/>
              <a:t>37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9493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12"/>
          <p:cNvSpPr txBox="1">
            <a:spLocks/>
          </p:cNvSpPr>
          <p:nvPr/>
        </p:nvSpPr>
        <p:spPr>
          <a:xfrm>
            <a:off x="8516509" y="97634"/>
            <a:ext cx="848799" cy="5374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200" kern="1200">
                <a:solidFill>
                  <a:srgbClr val="DEAA46"/>
                </a:solidFill>
                <a:latin typeface="DINPro-Light"/>
                <a:ea typeface="+mn-ea"/>
                <a:cs typeface="DINPro-Ligh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Slide Number Placeholder 12"/>
          <p:cNvSpPr txBox="1">
            <a:spLocks/>
          </p:cNvSpPr>
          <p:nvPr userDrawn="1"/>
        </p:nvSpPr>
        <p:spPr>
          <a:xfrm>
            <a:off x="8516509" y="97634"/>
            <a:ext cx="848799" cy="5374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200" kern="1200">
                <a:solidFill>
                  <a:srgbClr val="DEAA46"/>
                </a:solidFill>
                <a:latin typeface="DINPro-Light"/>
                <a:ea typeface="+mn-ea"/>
                <a:cs typeface="DINPro-Ligh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539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F91366C-C707-45FC-9663-1DE7BB98C4B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746969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E90D6C8B-A296-4950-B473-51893CF58DFA}" type="datetime1">
              <a:rPr lang="ru-RU" smtClean="0"/>
              <a:pPr/>
              <a:t>27.07.2018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FE5504C3-403B-4C01-98FA-810A7B60EB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861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0" y="0"/>
            <a:ext cx="9144000" cy="31115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50800" cap="rnd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1079500" indent="0" eaLnBrk="1" hangingPunct="1">
              <a:defRPr/>
            </a:pPr>
            <a:endParaRPr lang="en-US" altLang="ru-RU" sz="1400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50800" cap="rnd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endParaRPr lang="en-US" altLang="ru-RU" dirty="0">
              <a:solidFill>
                <a:srgbClr val="FFFFFF"/>
              </a:solidFill>
            </a:endParaRP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50800" cap="rnd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endParaRPr lang="en-US" altLang="ru-RU" dirty="0">
              <a:solidFill>
                <a:srgbClr val="FFFFFF"/>
              </a:solidFill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5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50800" cap="rnd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endParaRPr lang="en-US" altLang="ru-RU" dirty="0">
              <a:solidFill>
                <a:srgbClr val="FFFFFF"/>
              </a:solidFill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invGray">
          <a:xfrm>
            <a:off x="8977313" y="-1588"/>
            <a:ext cx="25400" cy="620713"/>
          </a:xfrm>
          <a:prstGeom prst="rect">
            <a:avLst/>
          </a:prstGeom>
          <a:solidFill>
            <a:srgbClr val="FFFFFF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50800" cap="rnd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endParaRPr lang="en-US" altLang="ru-RU" dirty="0">
              <a:solidFill>
                <a:srgbClr val="FFFFFF"/>
              </a:solidFill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50800" cap="rnd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endParaRPr lang="en-US" altLang="ru-RU" dirty="0">
              <a:solidFill>
                <a:srgbClr val="FFFFFF"/>
              </a:solidFill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invGray">
          <a:xfrm>
            <a:off x="8875713" y="0"/>
            <a:ext cx="6350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50800" cap="rnd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endParaRPr lang="en-US" altLang="ru-RU" dirty="0">
              <a:solidFill>
                <a:srgbClr val="FFFFFF"/>
              </a:solidFill>
            </a:endParaRPr>
          </a:p>
        </p:txBody>
      </p:sp>
      <p:pic>
        <p:nvPicPr>
          <p:cNvPr id="9" name="Picture 11" descr="MF_emblema [Converted]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8" y="0"/>
            <a:ext cx="387350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>
            <a:spLocks noChangeArrowheads="1"/>
          </p:cNvSpPr>
          <p:nvPr userDrawn="1"/>
        </p:nvSpPr>
        <p:spPr bwMode="auto">
          <a:xfrm>
            <a:off x="541338" y="0"/>
            <a:ext cx="463550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5" rIns="91431" bIns="45715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l" eaLnBrk="1" hangingPunct="1">
              <a:defRPr/>
            </a:pPr>
            <a:r>
              <a:rPr lang="ru-RU" altLang="ru-RU" sz="2000" dirty="0">
                <a:solidFill>
                  <a:srgbClr val="DBDBE9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endParaRPr lang="ru-RU" altLang="ru-RU" dirty="0">
              <a:latin typeface="Arial" charset="0"/>
            </a:endParaRPr>
          </a:p>
        </p:txBody>
      </p:sp>
      <p:sp>
        <p:nvSpPr>
          <p:cNvPr id="11" name="Прямоугольник 10"/>
          <p:cNvSpPr>
            <a:spLocks noChangeArrowheads="1"/>
          </p:cNvSpPr>
          <p:nvPr userDrawn="1"/>
        </p:nvSpPr>
        <p:spPr bwMode="auto">
          <a:xfrm>
            <a:off x="963613" y="-20638"/>
            <a:ext cx="2524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5" rIns="91431" bIns="4571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l" eaLnBrk="1" hangingPunct="1">
              <a:defRPr/>
            </a:pPr>
            <a:r>
              <a:rPr lang="ru-RU" altLang="ru-RU" sz="1600" dirty="0">
                <a:solidFill>
                  <a:srgbClr val="DBDBE9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endParaRPr lang="ru-RU" altLang="ru-RU" dirty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3"/>
          <p:cNvSpPr txBox="1">
            <a:spLocks noChangeArrowheads="1"/>
          </p:cNvSpPr>
          <p:nvPr userDrawn="1"/>
        </p:nvSpPr>
        <p:spPr bwMode="auto">
          <a:xfrm>
            <a:off x="774700" y="-61913"/>
            <a:ext cx="38417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5" rIns="91431" bIns="4571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l" eaLnBrk="1" hangingPunct="1">
              <a:defRPr/>
            </a:pPr>
            <a:r>
              <a:rPr lang="ru-RU" altLang="ru-RU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endParaRPr lang="ru-RU" altLang="ru-RU" sz="2200" dirty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Номер слайда 28"/>
          <p:cNvSpPr>
            <a:spLocks noGrp="1"/>
          </p:cNvSpPr>
          <p:nvPr>
            <p:ph type="sldNum" sz="quarter" idx="4"/>
          </p:nvPr>
        </p:nvSpPr>
        <p:spPr>
          <a:xfrm>
            <a:off x="8216805" y="1587"/>
            <a:ext cx="726376" cy="303212"/>
          </a:xfrm>
          <a:prstGeom prst="rect">
            <a:avLst/>
          </a:prstGeom>
        </p:spPr>
        <p:txBody>
          <a:bodyPr vert="horz" anchor="b"/>
          <a:lstStyle>
            <a:lvl1pPr algn="r">
              <a:defRPr sz="1800">
                <a:solidFill>
                  <a:schemeClr val="bg1">
                    <a:lumMod val="9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390790C-28AD-4057-B5AE-EE6E851BBDA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3318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Сравнение">
    <p:bg>
      <p:bgPr>
        <a:solidFill>
          <a:srgbClr val="EDED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541342" y="0"/>
            <a:ext cx="463550" cy="379413"/>
          </a:xfrm>
          <a:prstGeom prst="rect">
            <a:avLst/>
          </a:prstGeom>
        </p:spPr>
        <p:txBody>
          <a:bodyPr wrap="none">
            <a:normAutofit lnSpcReduction="10000"/>
          </a:bodyPr>
          <a:lstStyle/>
          <a:p>
            <a:pPr>
              <a:defRPr/>
            </a:pPr>
            <a:r>
              <a:rPr lang="ru-RU" sz="2000" dirty="0">
                <a:solidFill>
                  <a:srgbClr val="53548A">
                    <a:lumMod val="20000"/>
                    <a:lumOff val="80000"/>
                  </a:srgbClr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endParaRPr lang="ru-RU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8" name="Прямоугольник 11"/>
          <p:cNvSpPr>
            <a:spLocks noChangeArrowheads="1"/>
          </p:cNvSpPr>
          <p:nvPr userDrawn="1"/>
        </p:nvSpPr>
        <p:spPr bwMode="auto">
          <a:xfrm>
            <a:off x="963613" y="-20638"/>
            <a:ext cx="2535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1600">
                <a:solidFill>
                  <a:srgbClr val="DBDBE9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endParaRPr lang="ru-RU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13"/>
          <p:cNvSpPr txBox="1">
            <a:spLocks noChangeArrowheads="1"/>
          </p:cNvSpPr>
          <p:nvPr userDrawn="1"/>
        </p:nvSpPr>
        <p:spPr bwMode="auto">
          <a:xfrm>
            <a:off x="774701" y="-61913"/>
            <a:ext cx="38504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r>
              <a:rPr lang="ru-RU" sz="2200" i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endParaRPr lang="ru-RU" sz="220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rgbClr val="004821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invGray">
          <a:xfrm>
            <a:off x="9085263" y="-1585"/>
            <a:ext cx="57150" cy="312737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9043988" y="-1585"/>
            <a:ext cx="28575" cy="312737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 bwMode="invGray">
          <a:xfrm>
            <a:off x="9024942" y="-1585"/>
            <a:ext cx="9525" cy="312737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 bwMode="invGray">
          <a:xfrm>
            <a:off x="8977313" y="-1585"/>
            <a:ext cx="25400" cy="312737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8875716" y="-785"/>
            <a:ext cx="95251" cy="333443"/>
            <a:chOff x="8875715" y="-787"/>
            <a:chExt cx="95251" cy="295141"/>
          </a:xfrm>
        </p:grpSpPr>
        <p:sp>
          <p:nvSpPr>
            <p:cNvPr id="15" name="Прямоугольник 14"/>
            <p:cNvSpPr/>
            <p:nvPr/>
          </p:nvSpPr>
          <p:spPr bwMode="invGray">
            <a:xfrm>
              <a:off x="8915403" y="-787"/>
              <a:ext cx="55563" cy="295141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 w="50800" cap="rnd" cmpd="thickThin" algn="ctr">
              <a:noFill/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6" name="Прямоугольник 15"/>
            <p:cNvSpPr/>
            <p:nvPr/>
          </p:nvSpPr>
          <p:spPr bwMode="invGray">
            <a:xfrm>
              <a:off x="8875715" y="-787"/>
              <a:ext cx="6350" cy="295141"/>
            </a:xfrm>
            <a:prstGeom prst="rect">
              <a:avLst/>
            </a:prstGeom>
            <a:solidFill>
              <a:srgbClr val="FFFFFF">
                <a:alpha val="30196"/>
              </a:srgbClr>
            </a:solidFill>
            <a:ln w="50800" cap="rnd" cmpd="thickThin" algn="ctr">
              <a:noFill/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17" name="Прямоугольник 16"/>
          <p:cNvSpPr/>
          <p:nvPr userDrawn="1"/>
        </p:nvSpPr>
        <p:spPr>
          <a:xfrm>
            <a:off x="541342" y="0"/>
            <a:ext cx="463550" cy="379413"/>
          </a:xfrm>
          <a:prstGeom prst="rect">
            <a:avLst/>
          </a:prstGeom>
        </p:spPr>
        <p:txBody>
          <a:bodyPr wrap="none">
            <a:normAutofit lnSpcReduction="10000"/>
          </a:bodyPr>
          <a:lstStyle/>
          <a:p>
            <a:pPr>
              <a:defRPr/>
            </a:pPr>
            <a:r>
              <a:rPr lang="ru-RU" sz="2000" dirty="0">
                <a:solidFill>
                  <a:srgbClr val="53548A">
                    <a:lumMod val="20000"/>
                    <a:lumOff val="80000"/>
                  </a:srgbClr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endParaRPr lang="ru-RU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" name="Прямоугольник 27"/>
          <p:cNvSpPr>
            <a:spLocks noChangeArrowheads="1"/>
          </p:cNvSpPr>
          <p:nvPr userDrawn="1"/>
        </p:nvSpPr>
        <p:spPr bwMode="auto">
          <a:xfrm>
            <a:off x="963613" y="-20638"/>
            <a:ext cx="2535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1600">
                <a:solidFill>
                  <a:srgbClr val="DBDBE9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endParaRPr lang="ru-RU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3"/>
          <p:cNvSpPr txBox="1">
            <a:spLocks noChangeArrowheads="1"/>
          </p:cNvSpPr>
          <p:nvPr userDrawn="1"/>
        </p:nvSpPr>
        <p:spPr bwMode="auto">
          <a:xfrm>
            <a:off x="774701" y="-61913"/>
            <a:ext cx="38504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r>
              <a:rPr lang="ru-RU" sz="2200" i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endParaRPr lang="ru-RU" sz="220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 userDrawn="1"/>
        </p:nvSpPr>
        <p:spPr bwMode="auto">
          <a:xfrm>
            <a:off x="8483519" y="14288"/>
            <a:ext cx="402981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>
              <a:defRPr/>
            </a:pPr>
            <a:fld id="{467B618A-12D4-467B-BFF8-02F1D7CD1DD7}" type="slidenum">
              <a:rPr lang="ru-RU" smtClean="0">
                <a:solidFill>
                  <a:srgbClr val="EDEDE3"/>
                </a:solidFill>
                <a:latin typeface="Trebuchet MS" panose="020B0603020202020204" pitchFamily="34" charset="0"/>
              </a:rPr>
              <a:pPr algn="ctr" eaLnBrk="1" hangingPunct="1">
                <a:defRPr/>
              </a:pPr>
              <a:t>‹#›</a:t>
            </a:fld>
            <a:endParaRPr lang="ru-RU" dirty="0">
              <a:solidFill>
                <a:srgbClr val="EDEDE3"/>
              </a:solidFill>
              <a:latin typeface="Trebuchet MS" panose="020B0603020202020204" pitchFamily="34" charset="0"/>
            </a:endParaRPr>
          </a:p>
        </p:txBody>
      </p:sp>
      <p:pic>
        <p:nvPicPr>
          <p:cNvPr id="23" name="Рисунок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77" y="-1589"/>
            <a:ext cx="343275" cy="40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1114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541342" y="2"/>
            <a:ext cx="463550" cy="379413"/>
          </a:xfrm>
          <a:prstGeom prst="rect">
            <a:avLst/>
          </a:prstGeom>
        </p:spPr>
        <p:txBody>
          <a:bodyPr wrap="none">
            <a:normAutofit lnSpcReduction="10000"/>
          </a:bodyPr>
          <a:lstStyle/>
          <a:p>
            <a:pPr>
              <a:defRPr/>
            </a:pPr>
            <a:r>
              <a:rPr lang="ru-RU" sz="2000" dirty="0">
                <a:solidFill>
                  <a:srgbClr val="53548A">
                    <a:lumMod val="20000"/>
                    <a:lumOff val="80000"/>
                  </a:srgbClr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Прямоугольник 11"/>
          <p:cNvSpPr>
            <a:spLocks noChangeArrowheads="1"/>
          </p:cNvSpPr>
          <p:nvPr userDrawn="1"/>
        </p:nvSpPr>
        <p:spPr bwMode="auto">
          <a:xfrm>
            <a:off x="963613" y="-20638"/>
            <a:ext cx="2535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rgbClr val="DBDBE9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endParaRPr lang="ru-RU" dirty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13"/>
          <p:cNvSpPr txBox="1">
            <a:spLocks noChangeArrowheads="1"/>
          </p:cNvSpPr>
          <p:nvPr userDrawn="1"/>
        </p:nvSpPr>
        <p:spPr bwMode="auto">
          <a:xfrm>
            <a:off x="774701" y="-61913"/>
            <a:ext cx="38504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r>
              <a:rPr lang="ru-RU" sz="2200" i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endParaRPr lang="ru-RU" sz="2200" dirty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rgbClr val="004821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invGray">
          <a:xfrm>
            <a:off x="9085263" y="-1586"/>
            <a:ext cx="57150" cy="312737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9043988" y="-1586"/>
            <a:ext cx="28575" cy="312737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 bwMode="invGray">
          <a:xfrm>
            <a:off x="9024942" y="-1586"/>
            <a:ext cx="9525" cy="312737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 bwMode="invGray">
          <a:xfrm>
            <a:off x="8977313" y="-1586"/>
            <a:ext cx="25400" cy="312737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8875716" y="-786"/>
            <a:ext cx="95251" cy="333443"/>
            <a:chOff x="8875715" y="-787"/>
            <a:chExt cx="95251" cy="295141"/>
          </a:xfrm>
        </p:grpSpPr>
        <p:sp>
          <p:nvSpPr>
            <p:cNvPr id="15" name="Прямоугольник 14"/>
            <p:cNvSpPr/>
            <p:nvPr/>
          </p:nvSpPr>
          <p:spPr bwMode="invGray">
            <a:xfrm>
              <a:off x="8915403" y="-787"/>
              <a:ext cx="55563" cy="295141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 w="50800" cap="rnd" cmpd="thickThin" algn="ctr">
              <a:noFill/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6" name="Прямоугольник 15"/>
            <p:cNvSpPr/>
            <p:nvPr/>
          </p:nvSpPr>
          <p:spPr bwMode="invGray">
            <a:xfrm>
              <a:off x="8875715" y="-787"/>
              <a:ext cx="6350" cy="295141"/>
            </a:xfrm>
            <a:prstGeom prst="rect">
              <a:avLst/>
            </a:prstGeom>
            <a:solidFill>
              <a:srgbClr val="FFFFFF">
                <a:alpha val="30196"/>
              </a:srgbClr>
            </a:solidFill>
            <a:ln w="50800" cap="rnd" cmpd="thickThin" algn="ctr">
              <a:noFill/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17" name="Прямоугольник 16"/>
          <p:cNvSpPr/>
          <p:nvPr userDrawn="1"/>
        </p:nvSpPr>
        <p:spPr>
          <a:xfrm>
            <a:off x="541342" y="2"/>
            <a:ext cx="463550" cy="379413"/>
          </a:xfrm>
          <a:prstGeom prst="rect">
            <a:avLst/>
          </a:prstGeom>
        </p:spPr>
        <p:txBody>
          <a:bodyPr wrap="none">
            <a:normAutofit lnSpcReduction="10000"/>
          </a:bodyPr>
          <a:lstStyle/>
          <a:p>
            <a:pPr>
              <a:defRPr/>
            </a:pPr>
            <a:r>
              <a:rPr lang="ru-RU" sz="2000" dirty="0">
                <a:solidFill>
                  <a:srgbClr val="53548A">
                    <a:lumMod val="20000"/>
                    <a:lumOff val="80000"/>
                  </a:srgbClr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Прямоугольник 27"/>
          <p:cNvSpPr>
            <a:spLocks noChangeArrowheads="1"/>
          </p:cNvSpPr>
          <p:nvPr userDrawn="1"/>
        </p:nvSpPr>
        <p:spPr bwMode="auto">
          <a:xfrm>
            <a:off x="963613" y="-20638"/>
            <a:ext cx="2535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rgbClr val="DBDBE9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endParaRPr lang="ru-RU" dirty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3"/>
          <p:cNvSpPr txBox="1">
            <a:spLocks noChangeArrowheads="1"/>
          </p:cNvSpPr>
          <p:nvPr userDrawn="1"/>
        </p:nvSpPr>
        <p:spPr bwMode="auto">
          <a:xfrm>
            <a:off x="774701" y="-61913"/>
            <a:ext cx="38504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r>
              <a:rPr lang="ru-RU" sz="2200" i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endParaRPr lang="ru-RU" sz="2200" dirty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Номер слайда 26"/>
          <p:cNvSpPr>
            <a:spLocks noGrp="1"/>
          </p:cNvSpPr>
          <p:nvPr userDrawn="1">
            <p:ph type="sldNum" sz="quarter" idx="11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7C948A7D-6C52-4157-BEA1-1B3B6891AEA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pic>
        <p:nvPicPr>
          <p:cNvPr id="20" name="Рисунок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77" y="15290"/>
            <a:ext cx="31212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1587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rgbClr val="004821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invGray">
          <a:xfrm>
            <a:off x="9085263" y="-1587"/>
            <a:ext cx="57150" cy="312737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9043988" y="-1587"/>
            <a:ext cx="28575" cy="312737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 bwMode="invGray">
          <a:xfrm>
            <a:off x="9024942" y="-1587"/>
            <a:ext cx="9525" cy="312737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 bwMode="invGray">
          <a:xfrm>
            <a:off x="8977313" y="-1587"/>
            <a:ext cx="25400" cy="312737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8875716" y="-787"/>
            <a:ext cx="95251" cy="333443"/>
            <a:chOff x="8875715" y="-787"/>
            <a:chExt cx="95251" cy="295141"/>
          </a:xfrm>
        </p:grpSpPr>
        <p:sp>
          <p:nvSpPr>
            <p:cNvPr id="15" name="Прямоугольник 14"/>
            <p:cNvSpPr/>
            <p:nvPr/>
          </p:nvSpPr>
          <p:spPr bwMode="invGray">
            <a:xfrm>
              <a:off x="8915403" y="-787"/>
              <a:ext cx="55563" cy="295141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 w="50800" cap="rnd" cmpd="thickThin" algn="ctr">
              <a:noFill/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6" name="Прямоугольник 15"/>
            <p:cNvSpPr/>
            <p:nvPr/>
          </p:nvSpPr>
          <p:spPr bwMode="invGray">
            <a:xfrm>
              <a:off x="8875715" y="-787"/>
              <a:ext cx="6350" cy="295141"/>
            </a:xfrm>
            <a:prstGeom prst="rect">
              <a:avLst/>
            </a:prstGeom>
            <a:solidFill>
              <a:srgbClr val="FFFFFF">
                <a:alpha val="30196"/>
              </a:srgbClr>
            </a:solidFill>
            <a:ln w="50800" cap="rnd" cmpd="thickThin" algn="ctr">
              <a:noFill/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21" name="Номер слайда 26"/>
          <p:cNvSpPr>
            <a:spLocks noGrp="1"/>
          </p:cNvSpPr>
          <p:nvPr userDrawn="1">
            <p:ph type="sldNum" sz="quarter" idx="11"/>
          </p:nvPr>
        </p:nvSpPr>
        <p:spPr>
          <a:xfrm>
            <a:off x="8173915" y="1588"/>
            <a:ext cx="762000" cy="36671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7C948A7D-6C52-4157-BEA1-1B3B6891AEA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9002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541341" y="0"/>
            <a:ext cx="463550" cy="379413"/>
          </a:xfrm>
          <a:prstGeom prst="rect">
            <a:avLst/>
          </a:prstGeom>
        </p:spPr>
        <p:txBody>
          <a:bodyPr wrap="none">
            <a:normAutofit lnSpcReduction="10000"/>
          </a:bodyPr>
          <a:lstStyle/>
          <a:p>
            <a:pPr>
              <a:defRPr/>
            </a:pPr>
            <a:r>
              <a:rPr lang="ru-RU" sz="2000" dirty="0">
                <a:solidFill>
                  <a:srgbClr val="53548A">
                    <a:lumMod val="20000"/>
                    <a:lumOff val="80000"/>
                  </a:srgbClr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endParaRPr lang="ru-RU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8" name="Прямоугольник 11"/>
          <p:cNvSpPr>
            <a:spLocks noChangeArrowheads="1"/>
          </p:cNvSpPr>
          <p:nvPr userDrawn="1"/>
        </p:nvSpPr>
        <p:spPr bwMode="auto">
          <a:xfrm>
            <a:off x="963613" y="-20638"/>
            <a:ext cx="2535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rgbClr val="DBDBE9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endParaRPr lang="ru-RU" dirty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13"/>
          <p:cNvSpPr txBox="1">
            <a:spLocks noChangeArrowheads="1"/>
          </p:cNvSpPr>
          <p:nvPr userDrawn="1"/>
        </p:nvSpPr>
        <p:spPr bwMode="auto">
          <a:xfrm>
            <a:off x="774701" y="-61913"/>
            <a:ext cx="38504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r>
              <a:rPr lang="ru-RU" sz="2200" i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endParaRPr lang="ru-RU" sz="2200" dirty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rgbClr val="004821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invGray">
          <a:xfrm>
            <a:off x="9085263" y="-1587"/>
            <a:ext cx="57150" cy="312737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9043988" y="-1587"/>
            <a:ext cx="28575" cy="312737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 bwMode="invGray">
          <a:xfrm>
            <a:off x="9024941" y="-1587"/>
            <a:ext cx="9525" cy="312737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 bwMode="invGray">
          <a:xfrm>
            <a:off x="8977313" y="-1587"/>
            <a:ext cx="25400" cy="312737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8875715" y="-787"/>
            <a:ext cx="95251" cy="333443"/>
            <a:chOff x="8875715" y="-787"/>
            <a:chExt cx="95251" cy="295141"/>
          </a:xfrm>
        </p:grpSpPr>
        <p:sp>
          <p:nvSpPr>
            <p:cNvPr id="15" name="Прямоугольник 14"/>
            <p:cNvSpPr/>
            <p:nvPr/>
          </p:nvSpPr>
          <p:spPr bwMode="invGray">
            <a:xfrm>
              <a:off x="8915403" y="-787"/>
              <a:ext cx="55563" cy="295141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 w="50800" cap="rnd" cmpd="thickThin" algn="ctr">
              <a:noFill/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6" name="Прямоугольник 15"/>
            <p:cNvSpPr/>
            <p:nvPr/>
          </p:nvSpPr>
          <p:spPr bwMode="invGray">
            <a:xfrm>
              <a:off x="8875715" y="-787"/>
              <a:ext cx="6350" cy="295141"/>
            </a:xfrm>
            <a:prstGeom prst="rect">
              <a:avLst/>
            </a:prstGeom>
            <a:solidFill>
              <a:srgbClr val="FFFFFF">
                <a:alpha val="30196"/>
              </a:srgbClr>
            </a:solidFill>
            <a:ln w="50800" cap="rnd" cmpd="thickThin" algn="ctr">
              <a:noFill/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17" name="Прямоугольник 16"/>
          <p:cNvSpPr/>
          <p:nvPr userDrawn="1"/>
        </p:nvSpPr>
        <p:spPr>
          <a:xfrm>
            <a:off x="541341" y="0"/>
            <a:ext cx="463550" cy="379413"/>
          </a:xfrm>
          <a:prstGeom prst="rect">
            <a:avLst/>
          </a:prstGeom>
        </p:spPr>
        <p:txBody>
          <a:bodyPr wrap="none">
            <a:normAutofit lnSpcReduction="10000"/>
          </a:bodyPr>
          <a:lstStyle/>
          <a:p>
            <a:pPr>
              <a:defRPr/>
            </a:pPr>
            <a:r>
              <a:rPr lang="ru-RU" sz="2000" dirty="0">
                <a:solidFill>
                  <a:srgbClr val="53548A">
                    <a:lumMod val="20000"/>
                    <a:lumOff val="80000"/>
                  </a:srgbClr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endParaRPr lang="ru-RU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" name="Прямоугольник 27"/>
          <p:cNvSpPr>
            <a:spLocks noChangeArrowheads="1"/>
          </p:cNvSpPr>
          <p:nvPr userDrawn="1"/>
        </p:nvSpPr>
        <p:spPr bwMode="auto">
          <a:xfrm>
            <a:off x="963613" y="-20638"/>
            <a:ext cx="2535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rgbClr val="DBDBE9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endParaRPr lang="ru-RU" dirty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3"/>
          <p:cNvSpPr txBox="1">
            <a:spLocks noChangeArrowheads="1"/>
          </p:cNvSpPr>
          <p:nvPr userDrawn="1"/>
        </p:nvSpPr>
        <p:spPr bwMode="auto">
          <a:xfrm>
            <a:off x="774701" y="-61913"/>
            <a:ext cx="38504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r>
              <a:rPr lang="ru-RU" sz="2200" i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endParaRPr lang="ru-RU" sz="2200" dirty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Номер слайда 26"/>
          <p:cNvSpPr>
            <a:spLocks noGrp="1"/>
          </p:cNvSpPr>
          <p:nvPr userDrawn="1">
            <p:ph type="sldNum" sz="quarter" idx="11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7C948A7D-6C52-4157-BEA1-1B3B6891AEA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pic>
        <p:nvPicPr>
          <p:cNvPr id="25" name="Picture 11" descr="MF_emblema [Converted]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8" y="19050"/>
            <a:ext cx="387350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Дата 2"/>
          <p:cNvSpPr>
            <a:spLocks noGrp="1"/>
          </p:cNvSpPr>
          <p:nvPr>
            <p:ph type="dt" sz="half" idx="10"/>
          </p:nvPr>
        </p:nvSpPr>
        <p:spPr>
          <a:xfrm>
            <a:off x="7451728" y="6356350"/>
            <a:ext cx="1423987" cy="234950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fld id="{D74A8F75-9877-4763-9403-18A19F4FCC63}" type="datetime8">
              <a:rPr lang="ru-RU" b="1" smtClean="0">
                <a:solidFill>
                  <a:schemeClr val="tx1"/>
                </a:solidFill>
                <a:latin typeface="Trebuchet MS" panose="020B0603020202020204" pitchFamily="34" charset="0"/>
              </a:rPr>
              <a:t>27.07.2018 8:55</a:t>
            </a:fld>
            <a:endParaRPr lang="ru-RU" b="1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326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0">
            <a:alphaModFix amt="33000"/>
            <a:lum bright="20000"/>
          </a:blip>
          <a:stretch>
            <a:fillRect/>
          </a:stretch>
        </p:blipFill>
        <p:spPr>
          <a:xfrm>
            <a:off x="5334759" y="-451827"/>
            <a:ext cx="4584602" cy="5030792"/>
          </a:xfrm>
          <a:prstGeom prst="rect">
            <a:avLst/>
          </a:prstGeom>
        </p:spPr>
      </p:pic>
      <p:sp>
        <p:nvSpPr>
          <p:cNvPr id="982" name="AutoShape 981"/>
          <p:cNvSpPr>
            <a:spLocks noChangeAspect="1" noChangeArrowheads="1" noTextEdit="1"/>
          </p:cNvSpPr>
          <p:nvPr/>
        </p:nvSpPr>
        <p:spPr bwMode="auto">
          <a:xfrm>
            <a:off x="309563" y="247650"/>
            <a:ext cx="1787525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grpSp>
        <p:nvGrpSpPr>
          <p:cNvPr id="983" name="Group 1183"/>
          <p:cNvGrpSpPr>
            <a:grpSpLocks/>
          </p:cNvGrpSpPr>
          <p:nvPr/>
        </p:nvGrpSpPr>
        <p:grpSpPr bwMode="auto">
          <a:xfrm>
            <a:off x="309563" y="244475"/>
            <a:ext cx="250825" cy="481013"/>
            <a:chOff x="195" y="154"/>
            <a:chExt cx="158" cy="303"/>
          </a:xfrm>
        </p:grpSpPr>
        <p:sp>
          <p:nvSpPr>
            <p:cNvPr id="1758" name="Freeform 983"/>
            <p:cNvSpPr>
              <a:spLocks noEditPoints="1"/>
            </p:cNvSpPr>
            <p:nvPr userDrawn="1"/>
          </p:nvSpPr>
          <p:spPr bwMode="auto">
            <a:xfrm>
              <a:off x="195" y="196"/>
              <a:ext cx="136" cy="261"/>
            </a:xfrm>
            <a:custGeom>
              <a:avLst/>
              <a:gdLst>
                <a:gd name="T0" fmla="*/ 284 w 304"/>
                <a:gd name="T1" fmla="*/ 540 h 573"/>
                <a:gd name="T2" fmla="*/ 283 w 304"/>
                <a:gd name="T3" fmla="*/ 491 h 573"/>
                <a:gd name="T4" fmla="*/ 252 w 304"/>
                <a:gd name="T5" fmla="*/ 499 h 573"/>
                <a:gd name="T6" fmla="*/ 248 w 304"/>
                <a:gd name="T7" fmla="*/ 484 h 573"/>
                <a:gd name="T8" fmla="*/ 244 w 304"/>
                <a:gd name="T9" fmla="*/ 514 h 573"/>
                <a:gd name="T10" fmla="*/ 304 w 304"/>
                <a:gd name="T11" fmla="*/ 573 h 573"/>
                <a:gd name="T12" fmla="*/ 272 w 304"/>
                <a:gd name="T13" fmla="*/ 559 h 573"/>
                <a:gd name="T14" fmla="*/ 206 w 304"/>
                <a:gd name="T15" fmla="*/ 522 h 573"/>
                <a:gd name="T16" fmla="*/ 184 w 304"/>
                <a:gd name="T17" fmla="*/ 521 h 573"/>
                <a:gd name="T18" fmla="*/ 207 w 304"/>
                <a:gd name="T19" fmla="*/ 466 h 573"/>
                <a:gd name="T20" fmla="*/ 273 w 304"/>
                <a:gd name="T21" fmla="*/ 446 h 573"/>
                <a:gd name="T22" fmla="*/ 258 w 304"/>
                <a:gd name="T23" fmla="*/ 395 h 573"/>
                <a:gd name="T24" fmla="*/ 244 w 304"/>
                <a:gd name="T25" fmla="*/ 433 h 573"/>
                <a:gd name="T26" fmla="*/ 214 w 304"/>
                <a:gd name="T27" fmla="*/ 427 h 573"/>
                <a:gd name="T28" fmla="*/ 193 w 304"/>
                <a:gd name="T29" fmla="*/ 433 h 573"/>
                <a:gd name="T30" fmla="*/ 181 w 304"/>
                <a:gd name="T31" fmla="*/ 416 h 573"/>
                <a:gd name="T32" fmla="*/ 168 w 304"/>
                <a:gd name="T33" fmla="*/ 375 h 573"/>
                <a:gd name="T34" fmla="*/ 218 w 304"/>
                <a:gd name="T35" fmla="*/ 344 h 573"/>
                <a:gd name="T36" fmla="*/ 209 w 304"/>
                <a:gd name="T37" fmla="*/ 297 h 573"/>
                <a:gd name="T38" fmla="*/ 190 w 304"/>
                <a:gd name="T39" fmla="*/ 332 h 573"/>
                <a:gd name="T40" fmla="*/ 164 w 304"/>
                <a:gd name="T41" fmla="*/ 301 h 573"/>
                <a:gd name="T42" fmla="*/ 124 w 304"/>
                <a:gd name="T43" fmla="*/ 330 h 573"/>
                <a:gd name="T44" fmla="*/ 97 w 304"/>
                <a:gd name="T45" fmla="*/ 339 h 573"/>
                <a:gd name="T46" fmla="*/ 86 w 304"/>
                <a:gd name="T47" fmla="*/ 318 h 573"/>
                <a:gd name="T48" fmla="*/ 92 w 304"/>
                <a:gd name="T49" fmla="*/ 275 h 573"/>
                <a:gd name="T50" fmla="*/ 64 w 304"/>
                <a:gd name="T51" fmla="*/ 262 h 573"/>
                <a:gd name="T52" fmla="*/ 7 w 304"/>
                <a:gd name="T53" fmla="*/ 225 h 573"/>
                <a:gd name="T54" fmla="*/ 33 w 304"/>
                <a:gd name="T55" fmla="*/ 178 h 573"/>
                <a:gd name="T56" fmla="*/ 6 w 304"/>
                <a:gd name="T57" fmla="*/ 105 h 573"/>
                <a:gd name="T58" fmla="*/ 66 w 304"/>
                <a:gd name="T59" fmla="*/ 93 h 573"/>
                <a:gd name="T60" fmla="*/ 102 w 304"/>
                <a:gd name="T61" fmla="*/ 87 h 573"/>
                <a:gd name="T62" fmla="*/ 136 w 304"/>
                <a:gd name="T63" fmla="*/ 113 h 573"/>
                <a:gd name="T64" fmla="*/ 177 w 304"/>
                <a:gd name="T65" fmla="*/ 216 h 573"/>
                <a:gd name="T66" fmla="*/ 229 w 304"/>
                <a:gd name="T67" fmla="*/ 193 h 573"/>
                <a:gd name="T68" fmla="*/ 242 w 304"/>
                <a:gd name="T69" fmla="*/ 167 h 573"/>
                <a:gd name="T70" fmla="*/ 220 w 304"/>
                <a:gd name="T71" fmla="*/ 108 h 573"/>
                <a:gd name="T72" fmla="*/ 185 w 304"/>
                <a:gd name="T73" fmla="*/ 122 h 573"/>
                <a:gd name="T74" fmla="*/ 149 w 304"/>
                <a:gd name="T75" fmla="*/ 111 h 573"/>
                <a:gd name="T76" fmla="*/ 174 w 304"/>
                <a:gd name="T77" fmla="*/ 95 h 573"/>
                <a:gd name="T78" fmla="*/ 151 w 304"/>
                <a:gd name="T79" fmla="*/ 83 h 573"/>
                <a:gd name="T80" fmla="*/ 186 w 304"/>
                <a:gd name="T81" fmla="*/ 47 h 573"/>
                <a:gd name="T82" fmla="*/ 251 w 304"/>
                <a:gd name="T83" fmla="*/ 61 h 573"/>
                <a:gd name="T84" fmla="*/ 295 w 304"/>
                <a:gd name="T85" fmla="*/ 82 h 573"/>
                <a:gd name="T86" fmla="*/ 304 w 304"/>
                <a:gd name="T87" fmla="*/ 573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4" h="573">
                  <a:moveTo>
                    <a:pt x="283" y="491"/>
                  </a:moveTo>
                  <a:lnTo>
                    <a:pt x="283" y="491"/>
                  </a:lnTo>
                  <a:cubicBezTo>
                    <a:pt x="278" y="504"/>
                    <a:pt x="269" y="533"/>
                    <a:pt x="284" y="540"/>
                  </a:cubicBezTo>
                  <a:cubicBezTo>
                    <a:pt x="283" y="530"/>
                    <a:pt x="285" y="505"/>
                    <a:pt x="290" y="489"/>
                  </a:cubicBezTo>
                  <a:cubicBezTo>
                    <a:pt x="292" y="480"/>
                    <a:pt x="301" y="445"/>
                    <a:pt x="298" y="439"/>
                  </a:cubicBezTo>
                  <a:cubicBezTo>
                    <a:pt x="297" y="452"/>
                    <a:pt x="291" y="474"/>
                    <a:pt x="283" y="491"/>
                  </a:cubicBezTo>
                  <a:close/>
                  <a:moveTo>
                    <a:pt x="248" y="484"/>
                  </a:moveTo>
                  <a:lnTo>
                    <a:pt x="248" y="484"/>
                  </a:lnTo>
                  <a:cubicBezTo>
                    <a:pt x="246" y="489"/>
                    <a:pt x="244" y="498"/>
                    <a:pt x="252" y="499"/>
                  </a:cubicBezTo>
                  <a:cubicBezTo>
                    <a:pt x="256" y="488"/>
                    <a:pt x="261" y="481"/>
                    <a:pt x="267" y="473"/>
                  </a:cubicBezTo>
                  <a:cubicBezTo>
                    <a:pt x="272" y="467"/>
                    <a:pt x="280" y="457"/>
                    <a:pt x="284" y="451"/>
                  </a:cubicBezTo>
                  <a:cubicBezTo>
                    <a:pt x="274" y="463"/>
                    <a:pt x="253" y="475"/>
                    <a:pt x="248" y="484"/>
                  </a:cubicBezTo>
                  <a:close/>
                  <a:moveTo>
                    <a:pt x="244" y="522"/>
                  </a:moveTo>
                  <a:lnTo>
                    <a:pt x="244" y="522"/>
                  </a:lnTo>
                  <a:cubicBezTo>
                    <a:pt x="244" y="519"/>
                    <a:pt x="244" y="518"/>
                    <a:pt x="244" y="514"/>
                  </a:cubicBezTo>
                  <a:cubicBezTo>
                    <a:pt x="241" y="514"/>
                    <a:pt x="236" y="513"/>
                    <a:pt x="233" y="509"/>
                  </a:cubicBezTo>
                  <a:cubicBezTo>
                    <a:pt x="229" y="517"/>
                    <a:pt x="235" y="522"/>
                    <a:pt x="244" y="522"/>
                  </a:cubicBezTo>
                  <a:close/>
                  <a:moveTo>
                    <a:pt x="304" y="573"/>
                  </a:moveTo>
                  <a:lnTo>
                    <a:pt x="304" y="573"/>
                  </a:lnTo>
                  <a:cubicBezTo>
                    <a:pt x="296" y="569"/>
                    <a:pt x="289" y="562"/>
                    <a:pt x="286" y="555"/>
                  </a:cubicBezTo>
                  <a:cubicBezTo>
                    <a:pt x="282" y="557"/>
                    <a:pt x="277" y="559"/>
                    <a:pt x="272" y="559"/>
                  </a:cubicBezTo>
                  <a:cubicBezTo>
                    <a:pt x="260" y="560"/>
                    <a:pt x="249" y="551"/>
                    <a:pt x="246" y="542"/>
                  </a:cubicBezTo>
                  <a:cubicBezTo>
                    <a:pt x="237" y="550"/>
                    <a:pt x="227" y="549"/>
                    <a:pt x="220" y="546"/>
                  </a:cubicBezTo>
                  <a:cubicBezTo>
                    <a:pt x="210" y="541"/>
                    <a:pt x="206" y="530"/>
                    <a:pt x="206" y="522"/>
                  </a:cubicBezTo>
                  <a:cubicBezTo>
                    <a:pt x="204" y="524"/>
                    <a:pt x="204" y="528"/>
                    <a:pt x="203" y="532"/>
                  </a:cubicBezTo>
                  <a:cubicBezTo>
                    <a:pt x="202" y="537"/>
                    <a:pt x="198" y="541"/>
                    <a:pt x="193" y="542"/>
                  </a:cubicBezTo>
                  <a:cubicBezTo>
                    <a:pt x="197" y="530"/>
                    <a:pt x="187" y="530"/>
                    <a:pt x="184" y="521"/>
                  </a:cubicBezTo>
                  <a:cubicBezTo>
                    <a:pt x="181" y="509"/>
                    <a:pt x="187" y="500"/>
                    <a:pt x="195" y="496"/>
                  </a:cubicBezTo>
                  <a:cubicBezTo>
                    <a:pt x="189" y="493"/>
                    <a:pt x="187" y="486"/>
                    <a:pt x="190" y="477"/>
                  </a:cubicBezTo>
                  <a:cubicBezTo>
                    <a:pt x="192" y="470"/>
                    <a:pt x="201" y="465"/>
                    <a:pt x="207" y="466"/>
                  </a:cubicBezTo>
                  <a:cubicBezTo>
                    <a:pt x="201" y="472"/>
                    <a:pt x="205" y="480"/>
                    <a:pt x="212" y="480"/>
                  </a:cubicBezTo>
                  <a:cubicBezTo>
                    <a:pt x="220" y="480"/>
                    <a:pt x="228" y="469"/>
                    <a:pt x="239" y="463"/>
                  </a:cubicBezTo>
                  <a:cubicBezTo>
                    <a:pt x="251" y="456"/>
                    <a:pt x="261" y="455"/>
                    <a:pt x="273" y="446"/>
                  </a:cubicBezTo>
                  <a:cubicBezTo>
                    <a:pt x="265" y="445"/>
                    <a:pt x="258" y="448"/>
                    <a:pt x="254" y="454"/>
                  </a:cubicBezTo>
                  <a:cubicBezTo>
                    <a:pt x="252" y="441"/>
                    <a:pt x="263" y="436"/>
                    <a:pt x="270" y="431"/>
                  </a:cubicBezTo>
                  <a:cubicBezTo>
                    <a:pt x="285" y="421"/>
                    <a:pt x="269" y="398"/>
                    <a:pt x="258" y="395"/>
                  </a:cubicBezTo>
                  <a:cubicBezTo>
                    <a:pt x="242" y="391"/>
                    <a:pt x="232" y="400"/>
                    <a:pt x="233" y="412"/>
                  </a:cubicBezTo>
                  <a:cubicBezTo>
                    <a:pt x="235" y="426"/>
                    <a:pt x="248" y="422"/>
                    <a:pt x="253" y="419"/>
                  </a:cubicBezTo>
                  <a:cubicBezTo>
                    <a:pt x="253" y="427"/>
                    <a:pt x="247" y="432"/>
                    <a:pt x="244" y="433"/>
                  </a:cubicBezTo>
                  <a:cubicBezTo>
                    <a:pt x="240" y="435"/>
                    <a:pt x="230" y="436"/>
                    <a:pt x="224" y="430"/>
                  </a:cubicBezTo>
                  <a:cubicBezTo>
                    <a:pt x="223" y="434"/>
                    <a:pt x="222" y="436"/>
                    <a:pt x="219" y="438"/>
                  </a:cubicBezTo>
                  <a:cubicBezTo>
                    <a:pt x="217" y="432"/>
                    <a:pt x="217" y="431"/>
                    <a:pt x="214" y="427"/>
                  </a:cubicBezTo>
                  <a:cubicBezTo>
                    <a:pt x="212" y="436"/>
                    <a:pt x="206" y="440"/>
                    <a:pt x="199" y="439"/>
                  </a:cubicBezTo>
                  <a:cubicBezTo>
                    <a:pt x="201" y="435"/>
                    <a:pt x="200" y="430"/>
                    <a:pt x="199" y="427"/>
                  </a:cubicBezTo>
                  <a:cubicBezTo>
                    <a:pt x="198" y="429"/>
                    <a:pt x="196" y="431"/>
                    <a:pt x="193" y="433"/>
                  </a:cubicBezTo>
                  <a:cubicBezTo>
                    <a:pt x="192" y="431"/>
                    <a:pt x="192" y="429"/>
                    <a:pt x="191" y="428"/>
                  </a:cubicBezTo>
                  <a:cubicBezTo>
                    <a:pt x="188" y="432"/>
                    <a:pt x="183" y="435"/>
                    <a:pt x="177" y="435"/>
                  </a:cubicBezTo>
                  <a:cubicBezTo>
                    <a:pt x="181" y="431"/>
                    <a:pt x="183" y="423"/>
                    <a:pt x="181" y="416"/>
                  </a:cubicBezTo>
                  <a:cubicBezTo>
                    <a:pt x="176" y="425"/>
                    <a:pt x="156" y="427"/>
                    <a:pt x="153" y="411"/>
                  </a:cubicBezTo>
                  <a:cubicBezTo>
                    <a:pt x="160" y="414"/>
                    <a:pt x="165" y="411"/>
                    <a:pt x="166" y="407"/>
                  </a:cubicBezTo>
                  <a:cubicBezTo>
                    <a:pt x="168" y="401"/>
                    <a:pt x="161" y="386"/>
                    <a:pt x="168" y="375"/>
                  </a:cubicBezTo>
                  <a:cubicBezTo>
                    <a:pt x="173" y="366"/>
                    <a:pt x="178" y="361"/>
                    <a:pt x="192" y="359"/>
                  </a:cubicBezTo>
                  <a:cubicBezTo>
                    <a:pt x="191" y="357"/>
                    <a:pt x="190" y="356"/>
                    <a:pt x="190" y="353"/>
                  </a:cubicBezTo>
                  <a:cubicBezTo>
                    <a:pt x="202" y="358"/>
                    <a:pt x="213" y="354"/>
                    <a:pt x="218" y="344"/>
                  </a:cubicBezTo>
                  <a:cubicBezTo>
                    <a:pt x="216" y="345"/>
                    <a:pt x="212" y="346"/>
                    <a:pt x="209" y="346"/>
                  </a:cubicBezTo>
                  <a:cubicBezTo>
                    <a:pt x="220" y="337"/>
                    <a:pt x="219" y="312"/>
                    <a:pt x="211" y="298"/>
                  </a:cubicBezTo>
                  <a:cubicBezTo>
                    <a:pt x="210" y="298"/>
                    <a:pt x="210" y="297"/>
                    <a:pt x="209" y="297"/>
                  </a:cubicBezTo>
                  <a:cubicBezTo>
                    <a:pt x="206" y="302"/>
                    <a:pt x="199" y="302"/>
                    <a:pt x="195" y="306"/>
                  </a:cubicBezTo>
                  <a:cubicBezTo>
                    <a:pt x="194" y="304"/>
                    <a:pt x="193" y="304"/>
                    <a:pt x="192" y="303"/>
                  </a:cubicBezTo>
                  <a:cubicBezTo>
                    <a:pt x="192" y="303"/>
                    <a:pt x="191" y="323"/>
                    <a:pt x="190" y="332"/>
                  </a:cubicBezTo>
                  <a:cubicBezTo>
                    <a:pt x="188" y="341"/>
                    <a:pt x="179" y="340"/>
                    <a:pt x="175" y="345"/>
                  </a:cubicBezTo>
                  <a:cubicBezTo>
                    <a:pt x="169" y="339"/>
                    <a:pt x="159" y="339"/>
                    <a:pt x="160" y="328"/>
                  </a:cubicBezTo>
                  <a:cubicBezTo>
                    <a:pt x="162" y="317"/>
                    <a:pt x="164" y="308"/>
                    <a:pt x="164" y="301"/>
                  </a:cubicBezTo>
                  <a:cubicBezTo>
                    <a:pt x="161" y="307"/>
                    <a:pt x="155" y="331"/>
                    <a:pt x="153" y="339"/>
                  </a:cubicBezTo>
                  <a:cubicBezTo>
                    <a:pt x="149" y="349"/>
                    <a:pt x="139" y="346"/>
                    <a:pt x="133" y="349"/>
                  </a:cubicBezTo>
                  <a:cubicBezTo>
                    <a:pt x="129" y="342"/>
                    <a:pt x="120" y="340"/>
                    <a:pt x="124" y="330"/>
                  </a:cubicBezTo>
                  <a:cubicBezTo>
                    <a:pt x="125" y="327"/>
                    <a:pt x="140" y="295"/>
                    <a:pt x="142" y="289"/>
                  </a:cubicBezTo>
                  <a:cubicBezTo>
                    <a:pt x="137" y="297"/>
                    <a:pt x="123" y="325"/>
                    <a:pt x="118" y="332"/>
                  </a:cubicBezTo>
                  <a:cubicBezTo>
                    <a:pt x="113" y="341"/>
                    <a:pt x="104" y="337"/>
                    <a:pt x="97" y="339"/>
                  </a:cubicBezTo>
                  <a:cubicBezTo>
                    <a:pt x="96" y="333"/>
                    <a:pt x="87" y="326"/>
                    <a:pt x="93" y="316"/>
                  </a:cubicBezTo>
                  <a:cubicBezTo>
                    <a:pt x="102" y="302"/>
                    <a:pt x="120" y="278"/>
                    <a:pt x="122" y="275"/>
                  </a:cubicBezTo>
                  <a:cubicBezTo>
                    <a:pt x="118" y="279"/>
                    <a:pt x="88" y="316"/>
                    <a:pt x="86" y="318"/>
                  </a:cubicBezTo>
                  <a:cubicBezTo>
                    <a:pt x="79" y="324"/>
                    <a:pt x="69" y="319"/>
                    <a:pt x="63" y="319"/>
                  </a:cubicBezTo>
                  <a:cubicBezTo>
                    <a:pt x="63" y="312"/>
                    <a:pt x="57" y="305"/>
                    <a:pt x="65" y="297"/>
                  </a:cubicBezTo>
                  <a:cubicBezTo>
                    <a:pt x="72" y="290"/>
                    <a:pt x="88" y="278"/>
                    <a:pt x="92" y="275"/>
                  </a:cubicBezTo>
                  <a:cubicBezTo>
                    <a:pt x="81" y="282"/>
                    <a:pt x="68" y="294"/>
                    <a:pt x="60" y="296"/>
                  </a:cubicBezTo>
                  <a:cubicBezTo>
                    <a:pt x="47" y="299"/>
                    <a:pt x="42" y="294"/>
                    <a:pt x="37" y="292"/>
                  </a:cubicBezTo>
                  <a:cubicBezTo>
                    <a:pt x="41" y="280"/>
                    <a:pt x="36" y="274"/>
                    <a:pt x="64" y="262"/>
                  </a:cubicBezTo>
                  <a:cubicBezTo>
                    <a:pt x="39" y="271"/>
                    <a:pt x="28" y="266"/>
                    <a:pt x="20" y="259"/>
                  </a:cubicBezTo>
                  <a:cubicBezTo>
                    <a:pt x="23" y="250"/>
                    <a:pt x="32" y="243"/>
                    <a:pt x="39" y="240"/>
                  </a:cubicBezTo>
                  <a:cubicBezTo>
                    <a:pt x="24" y="241"/>
                    <a:pt x="14" y="234"/>
                    <a:pt x="7" y="225"/>
                  </a:cubicBezTo>
                  <a:cubicBezTo>
                    <a:pt x="13" y="218"/>
                    <a:pt x="24" y="212"/>
                    <a:pt x="36" y="211"/>
                  </a:cubicBezTo>
                  <a:cubicBezTo>
                    <a:pt x="18" y="208"/>
                    <a:pt x="3" y="196"/>
                    <a:pt x="1" y="183"/>
                  </a:cubicBezTo>
                  <a:cubicBezTo>
                    <a:pt x="9" y="178"/>
                    <a:pt x="21" y="177"/>
                    <a:pt x="33" y="178"/>
                  </a:cubicBezTo>
                  <a:cubicBezTo>
                    <a:pt x="14" y="171"/>
                    <a:pt x="0" y="156"/>
                    <a:pt x="0" y="143"/>
                  </a:cubicBezTo>
                  <a:cubicBezTo>
                    <a:pt x="10" y="140"/>
                    <a:pt x="21" y="142"/>
                    <a:pt x="30" y="144"/>
                  </a:cubicBezTo>
                  <a:cubicBezTo>
                    <a:pt x="20" y="137"/>
                    <a:pt x="5" y="124"/>
                    <a:pt x="6" y="105"/>
                  </a:cubicBezTo>
                  <a:cubicBezTo>
                    <a:pt x="16" y="102"/>
                    <a:pt x="33" y="109"/>
                    <a:pt x="40" y="112"/>
                  </a:cubicBezTo>
                  <a:cubicBezTo>
                    <a:pt x="17" y="99"/>
                    <a:pt x="9" y="69"/>
                    <a:pt x="21" y="52"/>
                  </a:cubicBezTo>
                  <a:cubicBezTo>
                    <a:pt x="28" y="56"/>
                    <a:pt x="60" y="89"/>
                    <a:pt x="66" y="93"/>
                  </a:cubicBezTo>
                  <a:cubicBezTo>
                    <a:pt x="49" y="74"/>
                    <a:pt x="41" y="60"/>
                    <a:pt x="37" y="47"/>
                  </a:cubicBezTo>
                  <a:cubicBezTo>
                    <a:pt x="31" y="33"/>
                    <a:pt x="31" y="8"/>
                    <a:pt x="48" y="0"/>
                  </a:cubicBezTo>
                  <a:cubicBezTo>
                    <a:pt x="56" y="19"/>
                    <a:pt x="85" y="67"/>
                    <a:pt x="102" y="87"/>
                  </a:cubicBezTo>
                  <a:cubicBezTo>
                    <a:pt x="103" y="86"/>
                    <a:pt x="105" y="84"/>
                    <a:pt x="107" y="83"/>
                  </a:cubicBezTo>
                  <a:cubicBezTo>
                    <a:pt x="111" y="96"/>
                    <a:pt x="122" y="112"/>
                    <a:pt x="132" y="120"/>
                  </a:cubicBezTo>
                  <a:cubicBezTo>
                    <a:pt x="133" y="119"/>
                    <a:pt x="134" y="116"/>
                    <a:pt x="136" y="113"/>
                  </a:cubicBezTo>
                  <a:cubicBezTo>
                    <a:pt x="147" y="129"/>
                    <a:pt x="175" y="152"/>
                    <a:pt x="184" y="165"/>
                  </a:cubicBezTo>
                  <a:cubicBezTo>
                    <a:pt x="191" y="176"/>
                    <a:pt x="192" y="185"/>
                    <a:pt x="182" y="195"/>
                  </a:cubicBezTo>
                  <a:cubicBezTo>
                    <a:pt x="178" y="199"/>
                    <a:pt x="170" y="206"/>
                    <a:pt x="177" y="216"/>
                  </a:cubicBezTo>
                  <a:cubicBezTo>
                    <a:pt x="187" y="231"/>
                    <a:pt x="211" y="231"/>
                    <a:pt x="218" y="217"/>
                  </a:cubicBezTo>
                  <a:cubicBezTo>
                    <a:pt x="203" y="216"/>
                    <a:pt x="198" y="197"/>
                    <a:pt x="208" y="186"/>
                  </a:cubicBezTo>
                  <a:cubicBezTo>
                    <a:pt x="212" y="193"/>
                    <a:pt x="220" y="197"/>
                    <a:pt x="229" y="193"/>
                  </a:cubicBezTo>
                  <a:cubicBezTo>
                    <a:pt x="235" y="191"/>
                    <a:pt x="239" y="188"/>
                    <a:pt x="241" y="185"/>
                  </a:cubicBezTo>
                  <a:cubicBezTo>
                    <a:pt x="229" y="189"/>
                    <a:pt x="219" y="182"/>
                    <a:pt x="220" y="169"/>
                  </a:cubicBezTo>
                  <a:cubicBezTo>
                    <a:pt x="230" y="178"/>
                    <a:pt x="240" y="169"/>
                    <a:pt x="242" y="167"/>
                  </a:cubicBezTo>
                  <a:cubicBezTo>
                    <a:pt x="248" y="160"/>
                    <a:pt x="250" y="152"/>
                    <a:pt x="248" y="139"/>
                  </a:cubicBezTo>
                  <a:cubicBezTo>
                    <a:pt x="245" y="128"/>
                    <a:pt x="234" y="111"/>
                    <a:pt x="227" y="105"/>
                  </a:cubicBezTo>
                  <a:cubicBezTo>
                    <a:pt x="226" y="106"/>
                    <a:pt x="224" y="108"/>
                    <a:pt x="220" y="108"/>
                  </a:cubicBezTo>
                  <a:cubicBezTo>
                    <a:pt x="218" y="107"/>
                    <a:pt x="214" y="105"/>
                    <a:pt x="212" y="105"/>
                  </a:cubicBezTo>
                  <a:cubicBezTo>
                    <a:pt x="205" y="102"/>
                    <a:pt x="197" y="104"/>
                    <a:pt x="193" y="107"/>
                  </a:cubicBezTo>
                  <a:cubicBezTo>
                    <a:pt x="184" y="112"/>
                    <a:pt x="185" y="118"/>
                    <a:pt x="185" y="122"/>
                  </a:cubicBezTo>
                  <a:cubicBezTo>
                    <a:pt x="172" y="115"/>
                    <a:pt x="177" y="103"/>
                    <a:pt x="193" y="98"/>
                  </a:cubicBezTo>
                  <a:cubicBezTo>
                    <a:pt x="182" y="98"/>
                    <a:pt x="172" y="109"/>
                    <a:pt x="170" y="110"/>
                  </a:cubicBezTo>
                  <a:cubicBezTo>
                    <a:pt x="163" y="115"/>
                    <a:pt x="154" y="114"/>
                    <a:pt x="149" y="111"/>
                  </a:cubicBezTo>
                  <a:cubicBezTo>
                    <a:pt x="139" y="106"/>
                    <a:pt x="136" y="94"/>
                    <a:pt x="139" y="91"/>
                  </a:cubicBezTo>
                  <a:cubicBezTo>
                    <a:pt x="140" y="96"/>
                    <a:pt x="144" y="100"/>
                    <a:pt x="149" y="100"/>
                  </a:cubicBezTo>
                  <a:cubicBezTo>
                    <a:pt x="158" y="101"/>
                    <a:pt x="167" y="98"/>
                    <a:pt x="174" y="95"/>
                  </a:cubicBezTo>
                  <a:cubicBezTo>
                    <a:pt x="179" y="92"/>
                    <a:pt x="189" y="91"/>
                    <a:pt x="195" y="91"/>
                  </a:cubicBezTo>
                  <a:cubicBezTo>
                    <a:pt x="183" y="84"/>
                    <a:pt x="165" y="85"/>
                    <a:pt x="159" y="95"/>
                  </a:cubicBezTo>
                  <a:cubicBezTo>
                    <a:pt x="155" y="92"/>
                    <a:pt x="152" y="89"/>
                    <a:pt x="151" y="83"/>
                  </a:cubicBezTo>
                  <a:cubicBezTo>
                    <a:pt x="148" y="65"/>
                    <a:pt x="161" y="56"/>
                    <a:pt x="176" y="56"/>
                  </a:cubicBezTo>
                  <a:cubicBezTo>
                    <a:pt x="176" y="52"/>
                    <a:pt x="179" y="50"/>
                    <a:pt x="183" y="51"/>
                  </a:cubicBezTo>
                  <a:cubicBezTo>
                    <a:pt x="182" y="49"/>
                    <a:pt x="184" y="47"/>
                    <a:pt x="186" y="47"/>
                  </a:cubicBezTo>
                  <a:lnTo>
                    <a:pt x="243" y="47"/>
                  </a:lnTo>
                  <a:cubicBezTo>
                    <a:pt x="255" y="47"/>
                    <a:pt x="275" y="46"/>
                    <a:pt x="277" y="43"/>
                  </a:cubicBezTo>
                  <a:cubicBezTo>
                    <a:pt x="277" y="50"/>
                    <a:pt x="261" y="59"/>
                    <a:pt x="251" y="61"/>
                  </a:cubicBezTo>
                  <a:cubicBezTo>
                    <a:pt x="259" y="62"/>
                    <a:pt x="267" y="61"/>
                    <a:pt x="274" y="58"/>
                  </a:cubicBezTo>
                  <a:cubicBezTo>
                    <a:pt x="270" y="63"/>
                    <a:pt x="266" y="67"/>
                    <a:pt x="259" y="69"/>
                  </a:cubicBezTo>
                  <a:cubicBezTo>
                    <a:pt x="266" y="78"/>
                    <a:pt x="281" y="83"/>
                    <a:pt x="295" y="82"/>
                  </a:cubicBezTo>
                  <a:cubicBezTo>
                    <a:pt x="291" y="86"/>
                    <a:pt x="285" y="89"/>
                    <a:pt x="279" y="88"/>
                  </a:cubicBezTo>
                  <a:cubicBezTo>
                    <a:pt x="291" y="106"/>
                    <a:pt x="301" y="126"/>
                    <a:pt x="304" y="153"/>
                  </a:cubicBezTo>
                  <a:lnTo>
                    <a:pt x="304" y="573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9" name="Freeform 984"/>
            <p:cNvSpPr>
              <a:spLocks/>
            </p:cNvSpPr>
            <p:nvPr userDrawn="1"/>
          </p:nvSpPr>
          <p:spPr bwMode="auto">
            <a:xfrm>
              <a:off x="324" y="447"/>
              <a:ext cx="7" cy="7"/>
            </a:xfrm>
            <a:custGeom>
              <a:avLst/>
              <a:gdLst>
                <a:gd name="T0" fmla="*/ 15 w 15"/>
                <a:gd name="T1" fmla="*/ 13 h 17"/>
                <a:gd name="T2" fmla="*/ 15 w 15"/>
                <a:gd name="T3" fmla="*/ 13 h 17"/>
                <a:gd name="T4" fmla="*/ 15 w 15"/>
                <a:gd name="T5" fmla="*/ 17 h 17"/>
                <a:gd name="T6" fmla="*/ 0 w 15"/>
                <a:gd name="T7" fmla="*/ 2 h 17"/>
                <a:gd name="T8" fmla="*/ 1 w 15"/>
                <a:gd name="T9" fmla="*/ 0 h 17"/>
                <a:gd name="T10" fmla="*/ 15 w 15"/>
                <a:gd name="T11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7">
                  <a:moveTo>
                    <a:pt x="15" y="13"/>
                  </a:moveTo>
                  <a:lnTo>
                    <a:pt x="15" y="13"/>
                  </a:lnTo>
                  <a:lnTo>
                    <a:pt x="15" y="17"/>
                  </a:lnTo>
                  <a:cubicBezTo>
                    <a:pt x="10" y="16"/>
                    <a:pt x="1" y="8"/>
                    <a:pt x="0" y="2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3" y="5"/>
                    <a:pt x="9" y="13"/>
                    <a:pt x="15" y="1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0" name="Freeform 985"/>
            <p:cNvSpPr>
              <a:spLocks/>
            </p:cNvSpPr>
            <p:nvPr userDrawn="1"/>
          </p:nvSpPr>
          <p:spPr bwMode="auto">
            <a:xfrm>
              <a:off x="323" y="398"/>
              <a:ext cx="8" cy="53"/>
            </a:xfrm>
            <a:custGeom>
              <a:avLst/>
              <a:gdLst>
                <a:gd name="T0" fmla="*/ 19 w 19"/>
                <a:gd name="T1" fmla="*/ 108 h 116"/>
                <a:gd name="T2" fmla="*/ 19 w 19"/>
                <a:gd name="T3" fmla="*/ 108 h 116"/>
                <a:gd name="T4" fmla="*/ 19 w 19"/>
                <a:gd name="T5" fmla="*/ 116 h 116"/>
                <a:gd name="T6" fmla="*/ 7 w 19"/>
                <a:gd name="T7" fmla="*/ 104 h 116"/>
                <a:gd name="T8" fmla="*/ 12 w 19"/>
                <a:gd name="T9" fmla="*/ 94 h 116"/>
                <a:gd name="T10" fmla="*/ 6 w 19"/>
                <a:gd name="T11" fmla="*/ 96 h 116"/>
                <a:gd name="T12" fmla="*/ 7 w 19"/>
                <a:gd name="T13" fmla="*/ 71 h 116"/>
                <a:gd name="T14" fmla="*/ 4 w 19"/>
                <a:gd name="T15" fmla="*/ 96 h 116"/>
                <a:gd name="T16" fmla="*/ 2 w 19"/>
                <a:gd name="T17" fmla="*/ 96 h 116"/>
                <a:gd name="T18" fmla="*/ 7 w 19"/>
                <a:gd name="T19" fmla="*/ 45 h 116"/>
                <a:gd name="T20" fmla="*/ 16 w 19"/>
                <a:gd name="T21" fmla="*/ 0 h 116"/>
                <a:gd name="T22" fmla="*/ 18 w 19"/>
                <a:gd name="T23" fmla="*/ 54 h 116"/>
                <a:gd name="T24" fmla="*/ 19 w 19"/>
                <a:gd name="T25" fmla="*/ 10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" h="116">
                  <a:moveTo>
                    <a:pt x="19" y="108"/>
                  </a:moveTo>
                  <a:lnTo>
                    <a:pt x="19" y="108"/>
                  </a:lnTo>
                  <a:lnTo>
                    <a:pt x="19" y="116"/>
                  </a:lnTo>
                  <a:cubicBezTo>
                    <a:pt x="13" y="114"/>
                    <a:pt x="8" y="107"/>
                    <a:pt x="7" y="104"/>
                  </a:cubicBezTo>
                  <a:cubicBezTo>
                    <a:pt x="10" y="101"/>
                    <a:pt x="11" y="97"/>
                    <a:pt x="12" y="94"/>
                  </a:cubicBezTo>
                  <a:cubicBezTo>
                    <a:pt x="9" y="96"/>
                    <a:pt x="8" y="96"/>
                    <a:pt x="6" y="96"/>
                  </a:cubicBezTo>
                  <a:cubicBezTo>
                    <a:pt x="5" y="90"/>
                    <a:pt x="6" y="79"/>
                    <a:pt x="7" y="71"/>
                  </a:cubicBezTo>
                  <a:cubicBezTo>
                    <a:pt x="5" y="76"/>
                    <a:pt x="3" y="89"/>
                    <a:pt x="4" y="96"/>
                  </a:cubicBezTo>
                  <a:cubicBezTo>
                    <a:pt x="4" y="96"/>
                    <a:pt x="2" y="96"/>
                    <a:pt x="2" y="96"/>
                  </a:cubicBezTo>
                  <a:cubicBezTo>
                    <a:pt x="0" y="82"/>
                    <a:pt x="3" y="61"/>
                    <a:pt x="7" y="45"/>
                  </a:cubicBezTo>
                  <a:cubicBezTo>
                    <a:pt x="11" y="28"/>
                    <a:pt x="14" y="17"/>
                    <a:pt x="16" y="0"/>
                  </a:cubicBezTo>
                  <a:cubicBezTo>
                    <a:pt x="18" y="14"/>
                    <a:pt x="18" y="36"/>
                    <a:pt x="18" y="54"/>
                  </a:cubicBezTo>
                  <a:cubicBezTo>
                    <a:pt x="17" y="60"/>
                    <a:pt x="18" y="99"/>
                    <a:pt x="19" y="10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1" name="Freeform 986"/>
            <p:cNvSpPr>
              <a:spLocks/>
            </p:cNvSpPr>
            <p:nvPr userDrawn="1"/>
          </p:nvSpPr>
          <p:spPr bwMode="auto">
            <a:xfrm>
              <a:off x="306" y="393"/>
              <a:ext cx="22" cy="57"/>
            </a:xfrm>
            <a:custGeom>
              <a:avLst/>
              <a:gdLst>
                <a:gd name="T0" fmla="*/ 48 w 50"/>
                <a:gd name="T1" fmla="*/ 0 h 125"/>
                <a:gd name="T2" fmla="*/ 48 w 50"/>
                <a:gd name="T3" fmla="*/ 0 h 125"/>
                <a:gd name="T4" fmla="*/ 38 w 50"/>
                <a:gd name="T5" fmla="*/ 47 h 125"/>
                <a:gd name="T6" fmla="*/ 25 w 50"/>
                <a:gd name="T7" fmla="*/ 84 h 125"/>
                <a:gd name="T8" fmla="*/ 45 w 50"/>
                <a:gd name="T9" fmla="*/ 111 h 125"/>
                <a:gd name="T10" fmla="*/ 31 w 50"/>
                <a:gd name="T11" fmla="*/ 122 h 125"/>
                <a:gd name="T12" fmla="*/ 4 w 50"/>
                <a:gd name="T13" fmla="*/ 112 h 125"/>
                <a:gd name="T14" fmla="*/ 2 w 50"/>
                <a:gd name="T15" fmla="*/ 107 h 125"/>
                <a:gd name="T16" fmla="*/ 11 w 50"/>
                <a:gd name="T17" fmla="*/ 108 h 125"/>
                <a:gd name="T18" fmla="*/ 0 w 50"/>
                <a:gd name="T19" fmla="*/ 89 h 125"/>
                <a:gd name="T20" fmla="*/ 1 w 50"/>
                <a:gd name="T21" fmla="*/ 81 h 125"/>
                <a:gd name="T22" fmla="*/ 13 w 50"/>
                <a:gd name="T23" fmla="*/ 65 h 125"/>
                <a:gd name="T24" fmla="*/ 8 w 50"/>
                <a:gd name="T25" fmla="*/ 66 h 125"/>
                <a:gd name="T26" fmla="*/ 29 w 50"/>
                <a:gd name="T27" fmla="*/ 33 h 125"/>
                <a:gd name="T28" fmla="*/ 48 w 50"/>
                <a:gd name="T29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" h="125">
                  <a:moveTo>
                    <a:pt x="48" y="0"/>
                  </a:moveTo>
                  <a:lnTo>
                    <a:pt x="48" y="0"/>
                  </a:lnTo>
                  <a:cubicBezTo>
                    <a:pt x="50" y="12"/>
                    <a:pt x="42" y="34"/>
                    <a:pt x="38" y="47"/>
                  </a:cubicBezTo>
                  <a:cubicBezTo>
                    <a:pt x="33" y="59"/>
                    <a:pt x="26" y="69"/>
                    <a:pt x="25" y="84"/>
                  </a:cubicBezTo>
                  <a:cubicBezTo>
                    <a:pt x="24" y="101"/>
                    <a:pt x="30" y="113"/>
                    <a:pt x="45" y="111"/>
                  </a:cubicBezTo>
                  <a:cubicBezTo>
                    <a:pt x="43" y="117"/>
                    <a:pt x="38" y="120"/>
                    <a:pt x="31" y="122"/>
                  </a:cubicBezTo>
                  <a:cubicBezTo>
                    <a:pt x="19" y="125"/>
                    <a:pt x="9" y="119"/>
                    <a:pt x="4" y="112"/>
                  </a:cubicBezTo>
                  <a:cubicBezTo>
                    <a:pt x="3" y="110"/>
                    <a:pt x="3" y="109"/>
                    <a:pt x="2" y="107"/>
                  </a:cubicBezTo>
                  <a:cubicBezTo>
                    <a:pt x="5" y="104"/>
                    <a:pt x="10" y="106"/>
                    <a:pt x="11" y="108"/>
                  </a:cubicBezTo>
                  <a:cubicBezTo>
                    <a:pt x="16" y="97"/>
                    <a:pt x="10" y="91"/>
                    <a:pt x="0" y="89"/>
                  </a:cubicBezTo>
                  <a:cubicBezTo>
                    <a:pt x="0" y="86"/>
                    <a:pt x="0" y="83"/>
                    <a:pt x="1" y="81"/>
                  </a:cubicBezTo>
                  <a:cubicBezTo>
                    <a:pt x="10" y="80"/>
                    <a:pt x="13" y="70"/>
                    <a:pt x="13" y="65"/>
                  </a:cubicBezTo>
                  <a:cubicBezTo>
                    <a:pt x="11" y="66"/>
                    <a:pt x="9" y="66"/>
                    <a:pt x="8" y="66"/>
                  </a:cubicBezTo>
                  <a:cubicBezTo>
                    <a:pt x="11" y="56"/>
                    <a:pt x="21" y="43"/>
                    <a:pt x="29" y="33"/>
                  </a:cubicBezTo>
                  <a:cubicBezTo>
                    <a:pt x="36" y="25"/>
                    <a:pt x="45" y="13"/>
                    <a:pt x="4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2" name="Freeform 987"/>
            <p:cNvSpPr>
              <a:spLocks/>
            </p:cNvSpPr>
            <p:nvPr userDrawn="1"/>
          </p:nvSpPr>
          <p:spPr bwMode="auto">
            <a:xfrm>
              <a:off x="278" y="388"/>
              <a:ext cx="49" cy="58"/>
            </a:xfrm>
            <a:custGeom>
              <a:avLst/>
              <a:gdLst>
                <a:gd name="T0" fmla="*/ 105 w 110"/>
                <a:gd name="T1" fmla="*/ 0 h 127"/>
                <a:gd name="T2" fmla="*/ 105 w 110"/>
                <a:gd name="T3" fmla="*/ 0 h 127"/>
                <a:gd name="T4" fmla="*/ 102 w 110"/>
                <a:gd name="T5" fmla="*/ 20 h 127"/>
                <a:gd name="T6" fmla="*/ 73 w 110"/>
                <a:gd name="T7" fmla="*/ 48 h 127"/>
                <a:gd name="T8" fmla="*/ 60 w 110"/>
                <a:gd name="T9" fmla="*/ 61 h 127"/>
                <a:gd name="T10" fmla="*/ 66 w 110"/>
                <a:gd name="T11" fmla="*/ 81 h 127"/>
                <a:gd name="T12" fmla="*/ 71 w 110"/>
                <a:gd name="T13" fmla="*/ 80 h 127"/>
                <a:gd name="T14" fmla="*/ 66 w 110"/>
                <a:gd name="T15" fmla="*/ 87 h 127"/>
                <a:gd name="T16" fmla="*/ 48 w 110"/>
                <a:gd name="T17" fmla="*/ 82 h 127"/>
                <a:gd name="T18" fmla="*/ 52 w 110"/>
                <a:gd name="T19" fmla="*/ 103 h 127"/>
                <a:gd name="T20" fmla="*/ 72 w 110"/>
                <a:gd name="T21" fmla="*/ 114 h 127"/>
                <a:gd name="T22" fmla="*/ 57 w 110"/>
                <a:gd name="T23" fmla="*/ 118 h 127"/>
                <a:gd name="T24" fmla="*/ 27 w 110"/>
                <a:gd name="T25" fmla="*/ 110 h 127"/>
                <a:gd name="T26" fmla="*/ 25 w 110"/>
                <a:gd name="T27" fmla="*/ 93 h 127"/>
                <a:gd name="T28" fmla="*/ 12 w 110"/>
                <a:gd name="T29" fmla="*/ 114 h 127"/>
                <a:gd name="T30" fmla="*/ 3 w 110"/>
                <a:gd name="T31" fmla="*/ 97 h 127"/>
                <a:gd name="T32" fmla="*/ 22 w 110"/>
                <a:gd name="T33" fmla="*/ 74 h 127"/>
                <a:gd name="T34" fmla="*/ 8 w 110"/>
                <a:gd name="T35" fmla="*/ 65 h 127"/>
                <a:gd name="T36" fmla="*/ 16 w 110"/>
                <a:gd name="T37" fmla="*/ 48 h 127"/>
                <a:gd name="T38" fmla="*/ 34 w 110"/>
                <a:gd name="T39" fmla="*/ 60 h 127"/>
                <a:gd name="T40" fmla="*/ 56 w 110"/>
                <a:gd name="T41" fmla="*/ 43 h 127"/>
                <a:gd name="T42" fmla="*/ 90 w 110"/>
                <a:gd name="T43" fmla="*/ 26 h 127"/>
                <a:gd name="T44" fmla="*/ 105 w 110"/>
                <a:gd name="T45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0" h="127">
                  <a:moveTo>
                    <a:pt x="105" y="0"/>
                  </a:moveTo>
                  <a:lnTo>
                    <a:pt x="105" y="0"/>
                  </a:lnTo>
                  <a:cubicBezTo>
                    <a:pt x="110" y="8"/>
                    <a:pt x="106" y="15"/>
                    <a:pt x="102" y="20"/>
                  </a:cubicBezTo>
                  <a:cubicBezTo>
                    <a:pt x="94" y="31"/>
                    <a:pt x="84" y="40"/>
                    <a:pt x="73" y="48"/>
                  </a:cubicBezTo>
                  <a:cubicBezTo>
                    <a:pt x="69" y="52"/>
                    <a:pt x="63" y="55"/>
                    <a:pt x="60" y="61"/>
                  </a:cubicBezTo>
                  <a:cubicBezTo>
                    <a:pt x="56" y="68"/>
                    <a:pt x="57" y="80"/>
                    <a:pt x="66" y="81"/>
                  </a:cubicBezTo>
                  <a:cubicBezTo>
                    <a:pt x="68" y="81"/>
                    <a:pt x="70" y="80"/>
                    <a:pt x="71" y="80"/>
                  </a:cubicBezTo>
                  <a:cubicBezTo>
                    <a:pt x="71" y="82"/>
                    <a:pt x="69" y="86"/>
                    <a:pt x="66" y="87"/>
                  </a:cubicBezTo>
                  <a:cubicBezTo>
                    <a:pt x="59" y="92"/>
                    <a:pt x="51" y="86"/>
                    <a:pt x="48" y="82"/>
                  </a:cubicBezTo>
                  <a:cubicBezTo>
                    <a:pt x="39" y="90"/>
                    <a:pt x="44" y="101"/>
                    <a:pt x="52" y="103"/>
                  </a:cubicBezTo>
                  <a:cubicBezTo>
                    <a:pt x="61" y="104"/>
                    <a:pt x="73" y="104"/>
                    <a:pt x="72" y="114"/>
                  </a:cubicBezTo>
                  <a:cubicBezTo>
                    <a:pt x="65" y="111"/>
                    <a:pt x="61" y="115"/>
                    <a:pt x="57" y="118"/>
                  </a:cubicBezTo>
                  <a:cubicBezTo>
                    <a:pt x="45" y="127"/>
                    <a:pt x="32" y="121"/>
                    <a:pt x="27" y="110"/>
                  </a:cubicBezTo>
                  <a:cubicBezTo>
                    <a:pt x="26" y="107"/>
                    <a:pt x="24" y="97"/>
                    <a:pt x="25" y="93"/>
                  </a:cubicBezTo>
                  <a:cubicBezTo>
                    <a:pt x="13" y="98"/>
                    <a:pt x="17" y="109"/>
                    <a:pt x="12" y="114"/>
                  </a:cubicBezTo>
                  <a:cubicBezTo>
                    <a:pt x="12" y="106"/>
                    <a:pt x="4" y="103"/>
                    <a:pt x="3" y="97"/>
                  </a:cubicBezTo>
                  <a:cubicBezTo>
                    <a:pt x="0" y="87"/>
                    <a:pt x="8" y="74"/>
                    <a:pt x="22" y="74"/>
                  </a:cubicBezTo>
                  <a:cubicBezTo>
                    <a:pt x="14" y="74"/>
                    <a:pt x="9" y="71"/>
                    <a:pt x="8" y="65"/>
                  </a:cubicBezTo>
                  <a:cubicBezTo>
                    <a:pt x="6" y="55"/>
                    <a:pt x="11" y="50"/>
                    <a:pt x="16" y="48"/>
                  </a:cubicBezTo>
                  <a:cubicBezTo>
                    <a:pt x="12" y="56"/>
                    <a:pt x="21" y="67"/>
                    <a:pt x="34" y="60"/>
                  </a:cubicBezTo>
                  <a:cubicBezTo>
                    <a:pt x="40" y="57"/>
                    <a:pt x="48" y="47"/>
                    <a:pt x="56" y="43"/>
                  </a:cubicBezTo>
                  <a:cubicBezTo>
                    <a:pt x="68" y="37"/>
                    <a:pt x="77" y="35"/>
                    <a:pt x="90" y="26"/>
                  </a:cubicBezTo>
                  <a:cubicBezTo>
                    <a:pt x="98" y="21"/>
                    <a:pt x="105" y="12"/>
                    <a:pt x="10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3" name="Freeform 988"/>
            <p:cNvSpPr>
              <a:spLocks/>
            </p:cNvSpPr>
            <p:nvPr userDrawn="1"/>
          </p:nvSpPr>
          <p:spPr bwMode="auto">
            <a:xfrm>
              <a:off x="311" y="383"/>
              <a:ext cx="13" cy="16"/>
            </a:xfrm>
            <a:custGeom>
              <a:avLst/>
              <a:gdLst>
                <a:gd name="T0" fmla="*/ 20 w 30"/>
                <a:gd name="T1" fmla="*/ 0 h 34"/>
                <a:gd name="T2" fmla="*/ 20 w 30"/>
                <a:gd name="T3" fmla="*/ 0 h 34"/>
                <a:gd name="T4" fmla="*/ 15 w 30"/>
                <a:gd name="T5" fmla="*/ 30 h 34"/>
                <a:gd name="T6" fmla="*/ 0 w 30"/>
                <a:gd name="T7" fmla="*/ 34 h 34"/>
                <a:gd name="T8" fmla="*/ 14 w 30"/>
                <a:gd name="T9" fmla="*/ 22 h 34"/>
                <a:gd name="T10" fmla="*/ 20 w 30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4">
                  <a:moveTo>
                    <a:pt x="20" y="0"/>
                  </a:moveTo>
                  <a:lnTo>
                    <a:pt x="20" y="0"/>
                  </a:lnTo>
                  <a:cubicBezTo>
                    <a:pt x="30" y="15"/>
                    <a:pt x="24" y="31"/>
                    <a:pt x="15" y="30"/>
                  </a:cubicBezTo>
                  <a:cubicBezTo>
                    <a:pt x="8" y="30"/>
                    <a:pt x="5" y="30"/>
                    <a:pt x="0" y="34"/>
                  </a:cubicBezTo>
                  <a:cubicBezTo>
                    <a:pt x="2" y="27"/>
                    <a:pt x="11" y="24"/>
                    <a:pt x="14" y="22"/>
                  </a:cubicBezTo>
                  <a:cubicBezTo>
                    <a:pt x="19" y="18"/>
                    <a:pt x="22" y="14"/>
                    <a:pt x="2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4" name="Freeform 989"/>
            <p:cNvSpPr>
              <a:spLocks/>
            </p:cNvSpPr>
            <p:nvPr userDrawn="1"/>
          </p:nvSpPr>
          <p:spPr bwMode="auto">
            <a:xfrm>
              <a:off x="281" y="377"/>
              <a:ext cx="4" cy="14"/>
            </a:xfrm>
            <a:custGeom>
              <a:avLst/>
              <a:gdLst>
                <a:gd name="T0" fmla="*/ 4 w 9"/>
                <a:gd name="T1" fmla="*/ 0 h 31"/>
                <a:gd name="T2" fmla="*/ 4 w 9"/>
                <a:gd name="T3" fmla="*/ 0 h 31"/>
                <a:gd name="T4" fmla="*/ 4 w 9"/>
                <a:gd name="T5" fmla="*/ 12 h 31"/>
                <a:gd name="T6" fmla="*/ 9 w 9"/>
                <a:gd name="T7" fmla="*/ 8 h 31"/>
                <a:gd name="T8" fmla="*/ 8 w 9"/>
                <a:gd name="T9" fmla="*/ 25 h 31"/>
                <a:gd name="T10" fmla="*/ 3 w 9"/>
                <a:gd name="T11" fmla="*/ 31 h 31"/>
                <a:gd name="T12" fmla="*/ 2 w 9"/>
                <a:gd name="T13" fmla="*/ 26 h 31"/>
                <a:gd name="T14" fmla="*/ 0 w 9"/>
                <a:gd name="T15" fmla="*/ 9 h 31"/>
                <a:gd name="T16" fmla="*/ 4 w 9"/>
                <a:gd name="T1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31">
                  <a:moveTo>
                    <a:pt x="4" y="0"/>
                  </a:moveTo>
                  <a:lnTo>
                    <a:pt x="4" y="0"/>
                  </a:lnTo>
                  <a:cubicBezTo>
                    <a:pt x="3" y="5"/>
                    <a:pt x="3" y="8"/>
                    <a:pt x="4" y="12"/>
                  </a:cubicBezTo>
                  <a:cubicBezTo>
                    <a:pt x="6" y="11"/>
                    <a:pt x="8" y="9"/>
                    <a:pt x="9" y="8"/>
                  </a:cubicBezTo>
                  <a:cubicBezTo>
                    <a:pt x="8" y="12"/>
                    <a:pt x="8" y="20"/>
                    <a:pt x="8" y="25"/>
                  </a:cubicBezTo>
                  <a:cubicBezTo>
                    <a:pt x="7" y="26"/>
                    <a:pt x="5" y="29"/>
                    <a:pt x="3" y="31"/>
                  </a:cubicBezTo>
                  <a:cubicBezTo>
                    <a:pt x="3" y="31"/>
                    <a:pt x="2" y="28"/>
                    <a:pt x="2" y="26"/>
                  </a:cubicBezTo>
                  <a:cubicBezTo>
                    <a:pt x="4" y="20"/>
                    <a:pt x="3" y="14"/>
                    <a:pt x="0" y="9"/>
                  </a:cubicBezTo>
                  <a:cubicBezTo>
                    <a:pt x="0" y="8"/>
                    <a:pt x="3" y="2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5" name="Freeform 990"/>
            <p:cNvSpPr>
              <a:spLocks/>
            </p:cNvSpPr>
            <p:nvPr userDrawn="1"/>
          </p:nvSpPr>
          <p:spPr bwMode="auto">
            <a:xfrm>
              <a:off x="285" y="377"/>
              <a:ext cx="7" cy="17"/>
            </a:xfrm>
            <a:custGeom>
              <a:avLst/>
              <a:gdLst>
                <a:gd name="T0" fmla="*/ 10 w 15"/>
                <a:gd name="T1" fmla="*/ 1 h 37"/>
                <a:gd name="T2" fmla="*/ 10 w 15"/>
                <a:gd name="T3" fmla="*/ 1 h 37"/>
                <a:gd name="T4" fmla="*/ 15 w 15"/>
                <a:gd name="T5" fmla="*/ 0 h 37"/>
                <a:gd name="T6" fmla="*/ 10 w 15"/>
                <a:gd name="T7" fmla="*/ 12 h 37"/>
                <a:gd name="T8" fmla="*/ 2 w 15"/>
                <a:gd name="T9" fmla="*/ 37 h 37"/>
                <a:gd name="T10" fmla="*/ 2 w 15"/>
                <a:gd name="T11" fmla="*/ 31 h 37"/>
                <a:gd name="T12" fmla="*/ 2 w 15"/>
                <a:gd name="T13" fmla="*/ 6 h 37"/>
                <a:gd name="T14" fmla="*/ 7 w 15"/>
                <a:gd name="T15" fmla="*/ 2 h 37"/>
                <a:gd name="T16" fmla="*/ 5 w 15"/>
                <a:gd name="T17" fmla="*/ 19 h 37"/>
                <a:gd name="T18" fmla="*/ 10 w 15"/>
                <a:gd name="T1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37">
                  <a:moveTo>
                    <a:pt x="10" y="1"/>
                  </a:moveTo>
                  <a:lnTo>
                    <a:pt x="10" y="1"/>
                  </a:lnTo>
                  <a:cubicBezTo>
                    <a:pt x="11" y="0"/>
                    <a:pt x="13" y="0"/>
                    <a:pt x="15" y="0"/>
                  </a:cubicBezTo>
                  <a:cubicBezTo>
                    <a:pt x="12" y="4"/>
                    <a:pt x="11" y="8"/>
                    <a:pt x="10" y="12"/>
                  </a:cubicBezTo>
                  <a:cubicBezTo>
                    <a:pt x="9" y="23"/>
                    <a:pt x="12" y="33"/>
                    <a:pt x="2" y="37"/>
                  </a:cubicBezTo>
                  <a:cubicBezTo>
                    <a:pt x="2" y="37"/>
                    <a:pt x="2" y="32"/>
                    <a:pt x="2" y="31"/>
                  </a:cubicBezTo>
                  <a:cubicBezTo>
                    <a:pt x="0" y="21"/>
                    <a:pt x="1" y="12"/>
                    <a:pt x="2" y="6"/>
                  </a:cubicBezTo>
                  <a:cubicBezTo>
                    <a:pt x="3" y="5"/>
                    <a:pt x="5" y="3"/>
                    <a:pt x="7" y="2"/>
                  </a:cubicBezTo>
                  <a:cubicBezTo>
                    <a:pt x="5" y="7"/>
                    <a:pt x="4" y="14"/>
                    <a:pt x="5" y="19"/>
                  </a:cubicBezTo>
                  <a:cubicBezTo>
                    <a:pt x="6" y="12"/>
                    <a:pt x="6" y="7"/>
                    <a:pt x="1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6" name="Freeform 991"/>
            <p:cNvSpPr>
              <a:spLocks/>
            </p:cNvSpPr>
            <p:nvPr userDrawn="1"/>
          </p:nvSpPr>
          <p:spPr bwMode="auto">
            <a:xfrm>
              <a:off x="290" y="374"/>
              <a:ext cx="7" cy="19"/>
            </a:xfrm>
            <a:custGeom>
              <a:avLst/>
              <a:gdLst>
                <a:gd name="T0" fmla="*/ 16 w 16"/>
                <a:gd name="T1" fmla="*/ 0 h 42"/>
                <a:gd name="T2" fmla="*/ 16 w 16"/>
                <a:gd name="T3" fmla="*/ 0 h 42"/>
                <a:gd name="T4" fmla="*/ 8 w 16"/>
                <a:gd name="T5" fmla="*/ 24 h 42"/>
                <a:gd name="T6" fmla="*/ 9 w 16"/>
                <a:gd name="T7" fmla="*/ 42 h 42"/>
                <a:gd name="T8" fmla="*/ 2 w 16"/>
                <a:gd name="T9" fmla="*/ 27 h 42"/>
                <a:gd name="T10" fmla="*/ 16 w 16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42">
                  <a:moveTo>
                    <a:pt x="16" y="0"/>
                  </a:moveTo>
                  <a:lnTo>
                    <a:pt x="16" y="0"/>
                  </a:lnTo>
                  <a:cubicBezTo>
                    <a:pt x="9" y="7"/>
                    <a:pt x="6" y="15"/>
                    <a:pt x="8" y="24"/>
                  </a:cubicBezTo>
                  <a:cubicBezTo>
                    <a:pt x="8" y="31"/>
                    <a:pt x="12" y="33"/>
                    <a:pt x="9" y="42"/>
                  </a:cubicBezTo>
                  <a:cubicBezTo>
                    <a:pt x="9" y="37"/>
                    <a:pt x="3" y="34"/>
                    <a:pt x="2" y="27"/>
                  </a:cubicBezTo>
                  <a:cubicBezTo>
                    <a:pt x="0" y="14"/>
                    <a:pt x="8" y="4"/>
                    <a:pt x="1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7" name="Freeform 992"/>
            <p:cNvSpPr>
              <a:spLocks/>
            </p:cNvSpPr>
            <p:nvPr userDrawn="1"/>
          </p:nvSpPr>
          <p:spPr bwMode="auto">
            <a:xfrm>
              <a:off x="316" y="372"/>
              <a:ext cx="9" cy="21"/>
            </a:xfrm>
            <a:custGeom>
              <a:avLst/>
              <a:gdLst>
                <a:gd name="T0" fmla="*/ 0 w 21"/>
                <a:gd name="T1" fmla="*/ 0 h 46"/>
                <a:gd name="T2" fmla="*/ 0 w 21"/>
                <a:gd name="T3" fmla="*/ 0 h 46"/>
                <a:gd name="T4" fmla="*/ 13 w 21"/>
                <a:gd name="T5" fmla="*/ 16 h 46"/>
                <a:gd name="T6" fmla="*/ 16 w 21"/>
                <a:gd name="T7" fmla="*/ 46 h 46"/>
                <a:gd name="T8" fmla="*/ 6 w 21"/>
                <a:gd name="T9" fmla="*/ 21 h 46"/>
                <a:gd name="T10" fmla="*/ 0 w 21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46">
                  <a:moveTo>
                    <a:pt x="0" y="0"/>
                  </a:moveTo>
                  <a:lnTo>
                    <a:pt x="0" y="0"/>
                  </a:lnTo>
                  <a:cubicBezTo>
                    <a:pt x="4" y="9"/>
                    <a:pt x="11" y="15"/>
                    <a:pt x="13" y="16"/>
                  </a:cubicBezTo>
                  <a:cubicBezTo>
                    <a:pt x="18" y="30"/>
                    <a:pt x="21" y="37"/>
                    <a:pt x="16" y="46"/>
                  </a:cubicBezTo>
                  <a:cubicBezTo>
                    <a:pt x="16" y="33"/>
                    <a:pt x="12" y="27"/>
                    <a:pt x="6" y="21"/>
                  </a:cubicBezTo>
                  <a:cubicBezTo>
                    <a:pt x="5" y="18"/>
                    <a:pt x="1" y="5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8" name="Freeform 993"/>
            <p:cNvSpPr>
              <a:spLocks/>
            </p:cNvSpPr>
            <p:nvPr userDrawn="1"/>
          </p:nvSpPr>
          <p:spPr bwMode="auto">
            <a:xfrm>
              <a:off x="291" y="372"/>
              <a:ext cx="19" cy="21"/>
            </a:xfrm>
            <a:custGeom>
              <a:avLst/>
              <a:gdLst>
                <a:gd name="T0" fmla="*/ 26 w 43"/>
                <a:gd name="T1" fmla="*/ 0 h 47"/>
                <a:gd name="T2" fmla="*/ 26 w 43"/>
                <a:gd name="T3" fmla="*/ 0 h 47"/>
                <a:gd name="T4" fmla="*/ 43 w 43"/>
                <a:gd name="T5" fmla="*/ 4 h 47"/>
                <a:gd name="T6" fmla="*/ 16 w 43"/>
                <a:gd name="T7" fmla="*/ 21 h 47"/>
                <a:gd name="T8" fmla="*/ 31 w 43"/>
                <a:gd name="T9" fmla="*/ 38 h 47"/>
                <a:gd name="T10" fmla="*/ 21 w 43"/>
                <a:gd name="T11" fmla="*/ 40 h 47"/>
                <a:gd name="T12" fmla="*/ 35 w 43"/>
                <a:gd name="T13" fmla="*/ 37 h 47"/>
                <a:gd name="T14" fmla="*/ 11 w 43"/>
                <a:gd name="T15" fmla="*/ 38 h 47"/>
                <a:gd name="T16" fmla="*/ 26 w 43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47">
                  <a:moveTo>
                    <a:pt x="26" y="0"/>
                  </a:moveTo>
                  <a:lnTo>
                    <a:pt x="26" y="0"/>
                  </a:lnTo>
                  <a:cubicBezTo>
                    <a:pt x="31" y="0"/>
                    <a:pt x="38" y="1"/>
                    <a:pt x="43" y="4"/>
                  </a:cubicBezTo>
                  <a:cubicBezTo>
                    <a:pt x="27" y="2"/>
                    <a:pt x="17" y="9"/>
                    <a:pt x="16" y="21"/>
                  </a:cubicBezTo>
                  <a:cubicBezTo>
                    <a:pt x="14" y="29"/>
                    <a:pt x="19" y="39"/>
                    <a:pt x="31" y="38"/>
                  </a:cubicBezTo>
                  <a:cubicBezTo>
                    <a:pt x="30" y="39"/>
                    <a:pt x="26" y="41"/>
                    <a:pt x="21" y="40"/>
                  </a:cubicBezTo>
                  <a:cubicBezTo>
                    <a:pt x="27" y="43"/>
                    <a:pt x="31" y="40"/>
                    <a:pt x="35" y="37"/>
                  </a:cubicBezTo>
                  <a:cubicBezTo>
                    <a:pt x="31" y="45"/>
                    <a:pt x="17" y="47"/>
                    <a:pt x="11" y="38"/>
                  </a:cubicBezTo>
                  <a:cubicBezTo>
                    <a:pt x="0" y="24"/>
                    <a:pt x="10" y="2"/>
                    <a:pt x="2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9" name="Freeform 994"/>
            <p:cNvSpPr>
              <a:spLocks/>
            </p:cNvSpPr>
            <p:nvPr userDrawn="1"/>
          </p:nvSpPr>
          <p:spPr bwMode="auto">
            <a:xfrm>
              <a:off x="321" y="370"/>
              <a:ext cx="10" cy="27"/>
            </a:xfrm>
            <a:custGeom>
              <a:avLst/>
              <a:gdLst>
                <a:gd name="T0" fmla="*/ 22 w 22"/>
                <a:gd name="T1" fmla="*/ 50 h 60"/>
                <a:gd name="T2" fmla="*/ 22 w 22"/>
                <a:gd name="T3" fmla="*/ 50 h 60"/>
                <a:gd name="T4" fmla="*/ 22 w 22"/>
                <a:gd name="T5" fmla="*/ 60 h 60"/>
                <a:gd name="T6" fmla="*/ 0 w 22"/>
                <a:gd name="T7" fmla="*/ 0 h 60"/>
                <a:gd name="T8" fmla="*/ 11 w 22"/>
                <a:gd name="T9" fmla="*/ 26 h 60"/>
                <a:gd name="T10" fmla="*/ 21 w 22"/>
                <a:gd name="T11" fmla="*/ 41 h 60"/>
                <a:gd name="T12" fmla="*/ 22 w 22"/>
                <a:gd name="T13" fmla="*/ 5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60">
                  <a:moveTo>
                    <a:pt x="22" y="50"/>
                  </a:moveTo>
                  <a:lnTo>
                    <a:pt x="22" y="50"/>
                  </a:lnTo>
                  <a:lnTo>
                    <a:pt x="22" y="60"/>
                  </a:lnTo>
                  <a:cubicBezTo>
                    <a:pt x="13" y="44"/>
                    <a:pt x="1" y="27"/>
                    <a:pt x="0" y="0"/>
                  </a:cubicBezTo>
                  <a:cubicBezTo>
                    <a:pt x="2" y="10"/>
                    <a:pt x="6" y="18"/>
                    <a:pt x="11" y="26"/>
                  </a:cubicBezTo>
                  <a:cubicBezTo>
                    <a:pt x="14" y="30"/>
                    <a:pt x="20" y="35"/>
                    <a:pt x="21" y="41"/>
                  </a:cubicBezTo>
                  <a:cubicBezTo>
                    <a:pt x="21" y="44"/>
                    <a:pt x="20" y="47"/>
                    <a:pt x="22" y="5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0" name="Freeform 995"/>
            <p:cNvSpPr>
              <a:spLocks/>
            </p:cNvSpPr>
            <p:nvPr userDrawn="1"/>
          </p:nvSpPr>
          <p:spPr bwMode="auto">
            <a:xfrm>
              <a:off x="283" y="369"/>
              <a:ext cx="11" cy="11"/>
            </a:xfrm>
            <a:custGeom>
              <a:avLst/>
              <a:gdLst>
                <a:gd name="T0" fmla="*/ 20 w 25"/>
                <a:gd name="T1" fmla="*/ 0 h 24"/>
                <a:gd name="T2" fmla="*/ 20 w 25"/>
                <a:gd name="T3" fmla="*/ 0 h 24"/>
                <a:gd name="T4" fmla="*/ 8 w 25"/>
                <a:gd name="T5" fmla="*/ 12 h 24"/>
                <a:gd name="T6" fmla="*/ 25 w 25"/>
                <a:gd name="T7" fmla="*/ 3 h 24"/>
                <a:gd name="T8" fmla="*/ 17 w 25"/>
                <a:gd name="T9" fmla="*/ 15 h 24"/>
                <a:gd name="T10" fmla="*/ 0 w 25"/>
                <a:gd name="T11" fmla="*/ 24 h 24"/>
                <a:gd name="T12" fmla="*/ 20 w 25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4">
                  <a:moveTo>
                    <a:pt x="20" y="0"/>
                  </a:moveTo>
                  <a:lnTo>
                    <a:pt x="20" y="0"/>
                  </a:lnTo>
                  <a:cubicBezTo>
                    <a:pt x="19" y="2"/>
                    <a:pt x="12" y="8"/>
                    <a:pt x="8" y="12"/>
                  </a:cubicBezTo>
                  <a:cubicBezTo>
                    <a:pt x="13" y="10"/>
                    <a:pt x="19" y="5"/>
                    <a:pt x="25" y="3"/>
                  </a:cubicBezTo>
                  <a:cubicBezTo>
                    <a:pt x="24" y="4"/>
                    <a:pt x="18" y="14"/>
                    <a:pt x="17" y="15"/>
                  </a:cubicBezTo>
                  <a:cubicBezTo>
                    <a:pt x="10" y="17"/>
                    <a:pt x="5" y="20"/>
                    <a:pt x="0" y="24"/>
                  </a:cubicBezTo>
                  <a:cubicBezTo>
                    <a:pt x="0" y="7"/>
                    <a:pt x="8" y="2"/>
                    <a:pt x="2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1" name="Freeform 996"/>
            <p:cNvSpPr>
              <a:spLocks/>
            </p:cNvSpPr>
            <p:nvPr userDrawn="1"/>
          </p:nvSpPr>
          <p:spPr bwMode="auto">
            <a:xfrm>
              <a:off x="282" y="369"/>
              <a:ext cx="4" cy="3"/>
            </a:xfrm>
            <a:custGeom>
              <a:avLst/>
              <a:gdLst>
                <a:gd name="T0" fmla="*/ 4 w 9"/>
                <a:gd name="T1" fmla="*/ 1 h 6"/>
                <a:gd name="T2" fmla="*/ 4 w 9"/>
                <a:gd name="T3" fmla="*/ 1 h 6"/>
                <a:gd name="T4" fmla="*/ 9 w 9"/>
                <a:gd name="T5" fmla="*/ 0 h 6"/>
                <a:gd name="T6" fmla="*/ 0 w 9"/>
                <a:gd name="T7" fmla="*/ 6 h 6"/>
                <a:gd name="T8" fmla="*/ 4 w 9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6">
                  <a:moveTo>
                    <a:pt x="4" y="1"/>
                  </a:moveTo>
                  <a:lnTo>
                    <a:pt x="4" y="1"/>
                  </a:lnTo>
                  <a:lnTo>
                    <a:pt x="9" y="0"/>
                  </a:lnTo>
                  <a:lnTo>
                    <a:pt x="0" y="6"/>
                  </a:lnTo>
                  <a:lnTo>
                    <a:pt x="4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2" name="Freeform 997"/>
            <p:cNvSpPr>
              <a:spLocks/>
            </p:cNvSpPr>
            <p:nvPr userDrawn="1"/>
          </p:nvSpPr>
          <p:spPr bwMode="auto">
            <a:xfrm>
              <a:off x="277" y="370"/>
              <a:ext cx="10" cy="12"/>
            </a:xfrm>
            <a:custGeom>
              <a:avLst/>
              <a:gdLst>
                <a:gd name="T0" fmla="*/ 4 w 24"/>
                <a:gd name="T1" fmla="*/ 3 h 27"/>
                <a:gd name="T2" fmla="*/ 4 w 24"/>
                <a:gd name="T3" fmla="*/ 3 h 27"/>
                <a:gd name="T4" fmla="*/ 13 w 24"/>
                <a:gd name="T5" fmla="*/ 0 h 27"/>
                <a:gd name="T6" fmla="*/ 8 w 24"/>
                <a:gd name="T7" fmla="*/ 10 h 27"/>
                <a:gd name="T8" fmla="*/ 19 w 24"/>
                <a:gd name="T9" fmla="*/ 0 h 27"/>
                <a:gd name="T10" fmla="*/ 24 w 24"/>
                <a:gd name="T11" fmla="*/ 1 h 27"/>
                <a:gd name="T12" fmla="*/ 7 w 24"/>
                <a:gd name="T13" fmla="*/ 27 h 27"/>
                <a:gd name="T14" fmla="*/ 4 w 24"/>
                <a:gd name="T15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27">
                  <a:moveTo>
                    <a:pt x="4" y="3"/>
                  </a:moveTo>
                  <a:lnTo>
                    <a:pt x="4" y="3"/>
                  </a:lnTo>
                  <a:cubicBezTo>
                    <a:pt x="7" y="2"/>
                    <a:pt x="14" y="0"/>
                    <a:pt x="13" y="0"/>
                  </a:cubicBezTo>
                  <a:cubicBezTo>
                    <a:pt x="12" y="1"/>
                    <a:pt x="9" y="5"/>
                    <a:pt x="8" y="10"/>
                  </a:cubicBezTo>
                  <a:cubicBezTo>
                    <a:pt x="10" y="6"/>
                    <a:pt x="16" y="2"/>
                    <a:pt x="19" y="0"/>
                  </a:cubicBezTo>
                  <a:cubicBezTo>
                    <a:pt x="20" y="1"/>
                    <a:pt x="23" y="0"/>
                    <a:pt x="24" y="1"/>
                  </a:cubicBezTo>
                  <a:cubicBezTo>
                    <a:pt x="14" y="9"/>
                    <a:pt x="10" y="18"/>
                    <a:pt x="7" y="27"/>
                  </a:cubicBezTo>
                  <a:cubicBezTo>
                    <a:pt x="0" y="19"/>
                    <a:pt x="1" y="11"/>
                    <a:pt x="4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3" name="Freeform 998"/>
            <p:cNvSpPr>
              <a:spLocks/>
            </p:cNvSpPr>
            <p:nvPr userDrawn="1"/>
          </p:nvSpPr>
          <p:spPr bwMode="auto">
            <a:xfrm>
              <a:off x="272" y="368"/>
              <a:ext cx="10" cy="24"/>
            </a:xfrm>
            <a:custGeom>
              <a:avLst/>
              <a:gdLst>
                <a:gd name="T0" fmla="*/ 12 w 22"/>
                <a:gd name="T1" fmla="*/ 0 h 53"/>
                <a:gd name="T2" fmla="*/ 12 w 22"/>
                <a:gd name="T3" fmla="*/ 0 h 53"/>
                <a:gd name="T4" fmla="*/ 12 w 22"/>
                <a:gd name="T5" fmla="*/ 7 h 53"/>
                <a:gd name="T6" fmla="*/ 18 w 22"/>
                <a:gd name="T7" fmla="*/ 34 h 53"/>
                <a:gd name="T8" fmla="*/ 19 w 22"/>
                <a:gd name="T9" fmla="*/ 30 h 53"/>
                <a:gd name="T10" fmla="*/ 21 w 22"/>
                <a:gd name="T11" fmla="*/ 41 h 53"/>
                <a:gd name="T12" fmla="*/ 11 w 22"/>
                <a:gd name="T13" fmla="*/ 53 h 53"/>
                <a:gd name="T14" fmla="*/ 10 w 22"/>
                <a:gd name="T15" fmla="*/ 32 h 53"/>
                <a:gd name="T16" fmla="*/ 12 w 22"/>
                <a:gd name="T1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53">
                  <a:moveTo>
                    <a:pt x="12" y="0"/>
                  </a:moveTo>
                  <a:lnTo>
                    <a:pt x="12" y="0"/>
                  </a:lnTo>
                  <a:cubicBezTo>
                    <a:pt x="12" y="0"/>
                    <a:pt x="11" y="4"/>
                    <a:pt x="12" y="7"/>
                  </a:cubicBezTo>
                  <a:cubicBezTo>
                    <a:pt x="9" y="15"/>
                    <a:pt x="8" y="26"/>
                    <a:pt x="18" y="34"/>
                  </a:cubicBezTo>
                  <a:cubicBezTo>
                    <a:pt x="18" y="32"/>
                    <a:pt x="18" y="31"/>
                    <a:pt x="19" y="30"/>
                  </a:cubicBezTo>
                  <a:cubicBezTo>
                    <a:pt x="21" y="32"/>
                    <a:pt x="22" y="38"/>
                    <a:pt x="21" y="41"/>
                  </a:cubicBezTo>
                  <a:cubicBezTo>
                    <a:pt x="20" y="47"/>
                    <a:pt x="16" y="51"/>
                    <a:pt x="11" y="53"/>
                  </a:cubicBezTo>
                  <a:cubicBezTo>
                    <a:pt x="15" y="45"/>
                    <a:pt x="10" y="33"/>
                    <a:pt x="10" y="32"/>
                  </a:cubicBezTo>
                  <a:cubicBezTo>
                    <a:pt x="5" y="21"/>
                    <a:pt x="0" y="9"/>
                    <a:pt x="1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4" name="Freeform 999"/>
            <p:cNvSpPr>
              <a:spLocks/>
            </p:cNvSpPr>
            <p:nvPr userDrawn="1"/>
          </p:nvSpPr>
          <p:spPr bwMode="auto">
            <a:xfrm>
              <a:off x="322" y="368"/>
              <a:ext cx="9" cy="19"/>
            </a:xfrm>
            <a:custGeom>
              <a:avLst/>
              <a:gdLst>
                <a:gd name="T0" fmla="*/ 20 w 20"/>
                <a:gd name="T1" fmla="*/ 32 h 42"/>
                <a:gd name="T2" fmla="*/ 20 w 20"/>
                <a:gd name="T3" fmla="*/ 32 h 42"/>
                <a:gd name="T4" fmla="*/ 20 w 20"/>
                <a:gd name="T5" fmla="*/ 42 h 42"/>
                <a:gd name="T6" fmla="*/ 0 w 20"/>
                <a:gd name="T7" fmla="*/ 0 h 42"/>
                <a:gd name="T8" fmla="*/ 20 w 20"/>
                <a:gd name="T9" fmla="*/ 3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2">
                  <a:moveTo>
                    <a:pt x="20" y="32"/>
                  </a:moveTo>
                  <a:lnTo>
                    <a:pt x="20" y="32"/>
                  </a:lnTo>
                  <a:lnTo>
                    <a:pt x="20" y="42"/>
                  </a:lnTo>
                  <a:cubicBezTo>
                    <a:pt x="11" y="31"/>
                    <a:pt x="2" y="17"/>
                    <a:pt x="0" y="0"/>
                  </a:cubicBezTo>
                  <a:cubicBezTo>
                    <a:pt x="13" y="3"/>
                    <a:pt x="18" y="14"/>
                    <a:pt x="20" y="3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5" name="Freeform 1000"/>
            <p:cNvSpPr>
              <a:spLocks/>
            </p:cNvSpPr>
            <p:nvPr userDrawn="1"/>
          </p:nvSpPr>
          <p:spPr bwMode="auto">
            <a:xfrm>
              <a:off x="290" y="368"/>
              <a:ext cx="8" cy="5"/>
            </a:xfrm>
            <a:custGeom>
              <a:avLst/>
              <a:gdLst>
                <a:gd name="T0" fmla="*/ 8 w 17"/>
                <a:gd name="T1" fmla="*/ 4 h 11"/>
                <a:gd name="T2" fmla="*/ 8 w 17"/>
                <a:gd name="T3" fmla="*/ 4 h 11"/>
                <a:gd name="T4" fmla="*/ 17 w 17"/>
                <a:gd name="T5" fmla="*/ 0 h 11"/>
                <a:gd name="T6" fmla="*/ 12 w 17"/>
                <a:gd name="T7" fmla="*/ 5 h 11"/>
                <a:gd name="T8" fmla="*/ 0 w 17"/>
                <a:gd name="T9" fmla="*/ 11 h 11"/>
                <a:gd name="T10" fmla="*/ 8 w 17"/>
                <a:gd name="T11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1">
                  <a:moveTo>
                    <a:pt x="8" y="4"/>
                  </a:moveTo>
                  <a:lnTo>
                    <a:pt x="8" y="4"/>
                  </a:lnTo>
                  <a:cubicBezTo>
                    <a:pt x="10" y="3"/>
                    <a:pt x="13" y="2"/>
                    <a:pt x="17" y="0"/>
                  </a:cubicBezTo>
                  <a:cubicBezTo>
                    <a:pt x="15" y="2"/>
                    <a:pt x="13" y="4"/>
                    <a:pt x="12" y="5"/>
                  </a:cubicBezTo>
                  <a:cubicBezTo>
                    <a:pt x="8" y="6"/>
                    <a:pt x="3" y="9"/>
                    <a:pt x="0" y="11"/>
                  </a:cubicBezTo>
                  <a:cubicBezTo>
                    <a:pt x="0" y="10"/>
                    <a:pt x="6" y="5"/>
                    <a:pt x="8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6" name="Freeform 1001"/>
            <p:cNvSpPr>
              <a:spLocks/>
            </p:cNvSpPr>
            <p:nvPr userDrawn="1"/>
          </p:nvSpPr>
          <p:spPr bwMode="auto">
            <a:xfrm>
              <a:off x="317" y="368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1 w 2"/>
                <a:gd name="T5" fmla="*/ 0 h 5"/>
                <a:gd name="T6" fmla="*/ 2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2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7" name="Freeform 1002"/>
            <p:cNvSpPr>
              <a:spLocks/>
            </p:cNvSpPr>
            <p:nvPr userDrawn="1"/>
          </p:nvSpPr>
          <p:spPr bwMode="auto">
            <a:xfrm>
              <a:off x="315" y="367"/>
              <a:ext cx="7" cy="11"/>
            </a:xfrm>
            <a:custGeom>
              <a:avLst/>
              <a:gdLst>
                <a:gd name="T0" fmla="*/ 0 w 16"/>
                <a:gd name="T1" fmla="*/ 1 h 23"/>
                <a:gd name="T2" fmla="*/ 0 w 16"/>
                <a:gd name="T3" fmla="*/ 1 h 23"/>
                <a:gd name="T4" fmla="*/ 4 w 16"/>
                <a:gd name="T5" fmla="*/ 1 h 23"/>
                <a:gd name="T6" fmla="*/ 10 w 16"/>
                <a:gd name="T7" fmla="*/ 12 h 23"/>
                <a:gd name="T8" fmla="*/ 9 w 16"/>
                <a:gd name="T9" fmla="*/ 1 h 23"/>
                <a:gd name="T10" fmla="*/ 14 w 16"/>
                <a:gd name="T11" fmla="*/ 1 h 23"/>
                <a:gd name="T12" fmla="*/ 16 w 16"/>
                <a:gd name="T13" fmla="*/ 23 h 23"/>
                <a:gd name="T14" fmla="*/ 8 w 16"/>
                <a:gd name="T15" fmla="*/ 15 h 23"/>
                <a:gd name="T16" fmla="*/ 0 w 16"/>
                <a:gd name="T17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3">
                  <a:moveTo>
                    <a:pt x="0" y="1"/>
                  </a:moveTo>
                  <a:lnTo>
                    <a:pt x="0" y="1"/>
                  </a:lnTo>
                  <a:lnTo>
                    <a:pt x="4" y="1"/>
                  </a:lnTo>
                  <a:cubicBezTo>
                    <a:pt x="5" y="3"/>
                    <a:pt x="6" y="6"/>
                    <a:pt x="10" y="12"/>
                  </a:cubicBezTo>
                  <a:cubicBezTo>
                    <a:pt x="10" y="6"/>
                    <a:pt x="9" y="1"/>
                    <a:pt x="9" y="1"/>
                  </a:cubicBezTo>
                  <a:cubicBezTo>
                    <a:pt x="9" y="1"/>
                    <a:pt x="13" y="0"/>
                    <a:pt x="14" y="1"/>
                  </a:cubicBezTo>
                  <a:cubicBezTo>
                    <a:pt x="13" y="10"/>
                    <a:pt x="15" y="16"/>
                    <a:pt x="16" y="23"/>
                  </a:cubicBezTo>
                  <a:cubicBezTo>
                    <a:pt x="13" y="22"/>
                    <a:pt x="8" y="16"/>
                    <a:pt x="8" y="15"/>
                  </a:cubicBezTo>
                  <a:cubicBezTo>
                    <a:pt x="5" y="11"/>
                    <a:pt x="2" y="5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8" name="Freeform 1003"/>
            <p:cNvSpPr>
              <a:spLocks/>
            </p:cNvSpPr>
            <p:nvPr userDrawn="1"/>
          </p:nvSpPr>
          <p:spPr bwMode="auto">
            <a:xfrm>
              <a:off x="308" y="367"/>
              <a:ext cx="9" cy="12"/>
            </a:xfrm>
            <a:custGeom>
              <a:avLst/>
              <a:gdLst>
                <a:gd name="T0" fmla="*/ 0 w 21"/>
                <a:gd name="T1" fmla="*/ 0 h 27"/>
                <a:gd name="T2" fmla="*/ 0 w 21"/>
                <a:gd name="T3" fmla="*/ 0 h 27"/>
                <a:gd name="T4" fmla="*/ 4 w 21"/>
                <a:gd name="T5" fmla="*/ 1 h 27"/>
                <a:gd name="T6" fmla="*/ 12 w 21"/>
                <a:gd name="T7" fmla="*/ 12 h 27"/>
                <a:gd name="T8" fmla="*/ 8 w 21"/>
                <a:gd name="T9" fmla="*/ 1 h 27"/>
                <a:gd name="T10" fmla="*/ 12 w 21"/>
                <a:gd name="T11" fmla="*/ 1 h 27"/>
                <a:gd name="T12" fmla="*/ 21 w 21"/>
                <a:gd name="T13" fmla="*/ 27 h 27"/>
                <a:gd name="T14" fmla="*/ 0 w 21"/>
                <a:gd name="T1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27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4" y="1"/>
                    <a:pt x="4" y="1"/>
                  </a:cubicBezTo>
                  <a:cubicBezTo>
                    <a:pt x="5" y="2"/>
                    <a:pt x="11" y="11"/>
                    <a:pt x="12" y="12"/>
                  </a:cubicBezTo>
                  <a:cubicBezTo>
                    <a:pt x="11" y="7"/>
                    <a:pt x="9" y="3"/>
                    <a:pt x="8" y="1"/>
                  </a:cubicBezTo>
                  <a:lnTo>
                    <a:pt x="12" y="1"/>
                  </a:lnTo>
                  <a:cubicBezTo>
                    <a:pt x="13" y="2"/>
                    <a:pt x="21" y="27"/>
                    <a:pt x="21" y="27"/>
                  </a:cubicBezTo>
                  <a:cubicBezTo>
                    <a:pt x="18" y="24"/>
                    <a:pt x="2" y="7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9" name="Freeform 1004"/>
            <p:cNvSpPr>
              <a:spLocks/>
            </p:cNvSpPr>
            <p:nvPr userDrawn="1"/>
          </p:nvSpPr>
          <p:spPr bwMode="auto">
            <a:xfrm>
              <a:off x="303" y="367"/>
              <a:ext cx="4" cy="1"/>
            </a:xfrm>
            <a:custGeom>
              <a:avLst/>
              <a:gdLst>
                <a:gd name="T0" fmla="*/ 7 w 10"/>
                <a:gd name="T1" fmla="*/ 0 h 3"/>
                <a:gd name="T2" fmla="*/ 7 w 10"/>
                <a:gd name="T3" fmla="*/ 0 h 3"/>
                <a:gd name="T4" fmla="*/ 9 w 10"/>
                <a:gd name="T5" fmla="*/ 0 h 3"/>
                <a:gd name="T6" fmla="*/ 10 w 10"/>
                <a:gd name="T7" fmla="*/ 1 h 3"/>
                <a:gd name="T8" fmla="*/ 0 w 10"/>
                <a:gd name="T9" fmla="*/ 3 h 3"/>
                <a:gd name="T10" fmla="*/ 7 w 10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3">
                  <a:moveTo>
                    <a:pt x="7" y="0"/>
                  </a:moveTo>
                  <a:lnTo>
                    <a:pt x="7" y="0"/>
                  </a:lnTo>
                  <a:lnTo>
                    <a:pt x="9" y="0"/>
                  </a:lnTo>
                  <a:lnTo>
                    <a:pt x="10" y="1"/>
                  </a:lnTo>
                  <a:lnTo>
                    <a:pt x="0" y="3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0" name="Freeform 1005"/>
            <p:cNvSpPr>
              <a:spLocks/>
            </p:cNvSpPr>
            <p:nvPr userDrawn="1"/>
          </p:nvSpPr>
          <p:spPr bwMode="auto">
            <a:xfrm>
              <a:off x="292" y="365"/>
              <a:ext cx="18" cy="11"/>
            </a:xfrm>
            <a:custGeom>
              <a:avLst/>
              <a:gdLst>
                <a:gd name="T0" fmla="*/ 22 w 41"/>
                <a:gd name="T1" fmla="*/ 0 h 24"/>
                <a:gd name="T2" fmla="*/ 22 w 41"/>
                <a:gd name="T3" fmla="*/ 0 h 24"/>
                <a:gd name="T4" fmla="*/ 30 w 41"/>
                <a:gd name="T5" fmla="*/ 4 h 24"/>
                <a:gd name="T6" fmla="*/ 17 w 41"/>
                <a:gd name="T7" fmla="*/ 10 h 24"/>
                <a:gd name="T8" fmla="*/ 35 w 41"/>
                <a:gd name="T9" fmla="*/ 7 h 24"/>
                <a:gd name="T10" fmla="*/ 41 w 41"/>
                <a:gd name="T11" fmla="*/ 17 h 24"/>
                <a:gd name="T12" fmla="*/ 0 w 41"/>
                <a:gd name="T13" fmla="*/ 24 h 24"/>
                <a:gd name="T14" fmla="*/ 22 w 41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24">
                  <a:moveTo>
                    <a:pt x="22" y="0"/>
                  </a:moveTo>
                  <a:lnTo>
                    <a:pt x="22" y="0"/>
                  </a:lnTo>
                  <a:cubicBezTo>
                    <a:pt x="24" y="1"/>
                    <a:pt x="27" y="3"/>
                    <a:pt x="30" y="4"/>
                  </a:cubicBezTo>
                  <a:cubicBezTo>
                    <a:pt x="27" y="5"/>
                    <a:pt x="20" y="7"/>
                    <a:pt x="17" y="10"/>
                  </a:cubicBezTo>
                  <a:cubicBezTo>
                    <a:pt x="19" y="10"/>
                    <a:pt x="30" y="7"/>
                    <a:pt x="35" y="7"/>
                  </a:cubicBezTo>
                  <a:cubicBezTo>
                    <a:pt x="37" y="10"/>
                    <a:pt x="41" y="16"/>
                    <a:pt x="41" y="17"/>
                  </a:cubicBezTo>
                  <a:cubicBezTo>
                    <a:pt x="30" y="10"/>
                    <a:pt x="13" y="12"/>
                    <a:pt x="0" y="24"/>
                  </a:cubicBezTo>
                  <a:cubicBezTo>
                    <a:pt x="4" y="15"/>
                    <a:pt x="19" y="1"/>
                    <a:pt x="2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1" name="Freeform 1006"/>
            <p:cNvSpPr>
              <a:spLocks/>
            </p:cNvSpPr>
            <p:nvPr userDrawn="1"/>
          </p:nvSpPr>
          <p:spPr bwMode="auto">
            <a:xfrm>
              <a:off x="287" y="362"/>
              <a:ext cx="7" cy="2"/>
            </a:xfrm>
            <a:custGeom>
              <a:avLst/>
              <a:gdLst>
                <a:gd name="T0" fmla="*/ 15 w 15"/>
                <a:gd name="T1" fmla="*/ 0 h 5"/>
                <a:gd name="T2" fmla="*/ 15 w 15"/>
                <a:gd name="T3" fmla="*/ 0 h 5"/>
                <a:gd name="T4" fmla="*/ 9 w 15"/>
                <a:gd name="T5" fmla="*/ 4 h 5"/>
                <a:gd name="T6" fmla="*/ 0 w 15"/>
                <a:gd name="T7" fmla="*/ 5 h 5"/>
                <a:gd name="T8" fmla="*/ 7 w 15"/>
                <a:gd name="T9" fmla="*/ 2 h 5"/>
                <a:gd name="T10" fmla="*/ 15 w 15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5">
                  <a:moveTo>
                    <a:pt x="15" y="0"/>
                  </a:moveTo>
                  <a:lnTo>
                    <a:pt x="15" y="0"/>
                  </a:lnTo>
                  <a:cubicBezTo>
                    <a:pt x="13" y="1"/>
                    <a:pt x="11" y="3"/>
                    <a:pt x="9" y="4"/>
                  </a:cubicBezTo>
                  <a:cubicBezTo>
                    <a:pt x="7" y="4"/>
                    <a:pt x="5" y="5"/>
                    <a:pt x="0" y="5"/>
                  </a:cubicBezTo>
                  <a:cubicBezTo>
                    <a:pt x="1" y="5"/>
                    <a:pt x="6" y="2"/>
                    <a:pt x="7" y="2"/>
                  </a:cubicBezTo>
                  <a:cubicBezTo>
                    <a:pt x="10" y="2"/>
                    <a:pt x="12" y="1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2" name="Freeform 1007"/>
            <p:cNvSpPr>
              <a:spLocks/>
            </p:cNvSpPr>
            <p:nvPr userDrawn="1"/>
          </p:nvSpPr>
          <p:spPr bwMode="auto">
            <a:xfrm>
              <a:off x="278" y="362"/>
              <a:ext cx="12" cy="8"/>
            </a:xfrm>
            <a:custGeom>
              <a:avLst/>
              <a:gdLst>
                <a:gd name="T0" fmla="*/ 13 w 28"/>
                <a:gd name="T1" fmla="*/ 0 h 18"/>
                <a:gd name="T2" fmla="*/ 13 w 28"/>
                <a:gd name="T3" fmla="*/ 0 h 18"/>
                <a:gd name="T4" fmla="*/ 24 w 28"/>
                <a:gd name="T5" fmla="*/ 2 h 18"/>
                <a:gd name="T6" fmla="*/ 10 w 28"/>
                <a:gd name="T7" fmla="*/ 9 h 18"/>
                <a:gd name="T8" fmla="*/ 28 w 28"/>
                <a:gd name="T9" fmla="*/ 5 h 18"/>
                <a:gd name="T10" fmla="*/ 21 w 28"/>
                <a:gd name="T11" fmla="*/ 11 h 18"/>
                <a:gd name="T12" fmla="*/ 0 w 28"/>
                <a:gd name="T13" fmla="*/ 18 h 18"/>
                <a:gd name="T14" fmla="*/ 13 w 28"/>
                <a:gd name="T1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8">
                  <a:moveTo>
                    <a:pt x="13" y="0"/>
                  </a:moveTo>
                  <a:lnTo>
                    <a:pt x="13" y="0"/>
                  </a:lnTo>
                  <a:cubicBezTo>
                    <a:pt x="17" y="1"/>
                    <a:pt x="20" y="2"/>
                    <a:pt x="24" y="2"/>
                  </a:cubicBezTo>
                  <a:cubicBezTo>
                    <a:pt x="19" y="4"/>
                    <a:pt x="15" y="5"/>
                    <a:pt x="10" y="9"/>
                  </a:cubicBezTo>
                  <a:cubicBezTo>
                    <a:pt x="17" y="6"/>
                    <a:pt x="23" y="6"/>
                    <a:pt x="28" y="5"/>
                  </a:cubicBezTo>
                  <a:cubicBezTo>
                    <a:pt x="26" y="7"/>
                    <a:pt x="22" y="10"/>
                    <a:pt x="21" y="11"/>
                  </a:cubicBezTo>
                  <a:cubicBezTo>
                    <a:pt x="14" y="15"/>
                    <a:pt x="6" y="17"/>
                    <a:pt x="0" y="18"/>
                  </a:cubicBezTo>
                  <a:cubicBezTo>
                    <a:pt x="0" y="10"/>
                    <a:pt x="4" y="3"/>
                    <a:pt x="1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3" name="Freeform 1008"/>
            <p:cNvSpPr>
              <a:spLocks/>
            </p:cNvSpPr>
            <p:nvPr userDrawn="1"/>
          </p:nvSpPr>
          <p:spPr bwMode="auto">
            <a:xfrm>
              <a:off x="267" y="360"/>
              <a:ext cx="16" cy="27"/>
            </a:xfrm>
            <a:custGeom>
              <a:avLst/>
              <a:gdLst>
                <a:gd name="T0" fmla="*/ 33 w 36"/>
                <a:gd name="T1" fmla="*/ 0 h 59"/>
                <a:gd name="T2" fmla="*/ 33 w 36"/>
                <a:gd name="T3" fmla="*/ 0 h 59"/>
                <a:gd name="T4" fmla="*/ 36 w 36"/>
                <a:gd name="T5" fmla="*/ 3 h 59"/>
                <a:gd name="T6" fmla="*/ 24 w 36"/>
                <a:gd name="T7" fmla="*/ 14 h 59"/>
                <a:gd name="T8" fmla="*/ 16 w 36"/>
                <a:gd name="T9" fmla="*/ 25 h 59"/>
                <a:gd name="T10" fmla="*/ 18 w 36"/>
                <a:gd name="T11" fmla="*/ 43 h 59"/>
                <a:gd name="T12" fmla="*/ 7 w 36"/>
                <a:gd name="T13" fmla="*/ 55 h 59"/>
                <a:gd name="T14" fmla="*/ 19 w 36"/>
                <a:gd name="T15" fmla="*/ 46 h 59"/>
                <a:gd name="T16" fmla="*/ 13 w 36"/>
                <a:gd name="T17" fmla="*/ 58 h 59"/>
                <a:gd name="T18" fmla="*/ 0 w 36"/>
                <a:gd name="T19" fmla="*/ 55 h 59"/>
                <a:gd name="T20" fmla="*/ 10 w 36"/>
                <a:gd name="T21" fmla="*/ 15 h 59"/>
                <a:gd name="T22" fmla="*/ 33 w 36"/>
                <a:gd name="T2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59">
                  <a:moveTo>
                    <a:pt x="33" y="0"/>
                  </a:moveTo>
                  <a:lnTo>
                    <a:pt x="33" y="0"/>
                  </a:lnTo>
                  <a:cubicBezTo>
                    <a:pt x="34" y="1"/>
                    <a:pt x="35" y="2"/>
                    <a:pt x="36" y="3"/>
                  </a:cubicBezTo>
                  <a:cubicBezTo>
                    <a:pt x="30" y="5"/>
                    <a:pt x="25" y="12"/>
                    <a:pt x="24" y="14"/>
                  </a:cubicBezTo>
                  <a:cubicBezTo>
                    <a:pt x="22" y="15"/>
                    <a:pt x="17" y="19"/>
                    <a:pt x="16" y="25"/>
                  </a:cubicBezTo>
                  <a:cubicBezTo>
                    <a:pt x="14" y="31"/>
                    <a:pt x="15" y="36"/>
                    <a:pt x="18" y="43"/>
                  </a:cubicBezTo>
                  <a:cubicBezTo>
                    <a:pt x="17" y="49"/>
                    <a:pt x="14" y="55"/>
                    <a:pt x="7" y="55"/>
                  </a:cubicBezTo>
                  <a:cubicBezTo>
                    <a:pt x="14" y="56"/>
                    <a:pt x="17" y="52"/>
                    <a:pt x="19" y="46"/>
                  </a:cubicBezTo>
                  <a:cubicBezTo>
                    <a:pt x="21" y="51"/>
                    <a:pt x="18" y="56"/>
                    <a:pt x="13" y="58"/>
                  </a:cubicBezTo>
                  <a:cubicBezTo>
                    <a:pt x="9" y="59"/>
                    <a:pt x="3" y="59"/>
                    <a:pt x="0" y="55"/>
                  </a:cubicBezTo>
                  <a:cubicBezTo>
                    <a:pt x="19" y="52"/>
                    <a:pt x="2" y="29"/>
                    <a:pt x="10" y="15"/>
                  </a:cubicBezTo>
                  <a:cubicBezTo>
                    <a:pt x="13" y="9"/>
                    <a:pt x="20" y="2"/>
                    <a:pt x="3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4" name="Freeform 1009"/>
            <p:cNvSpPr>
              <a:spLocks/>
            </p:cNvSpPr>
            <p:nvPr userDrawn="1"/>
          </p:nvSpPr>
          <p:spPr bwMode="auto">
            <a:xfrm>
              <a:off x="286" y="360"/>
              <a:ext cx="15" cy="9"/>
            </a:xfrm>
            <a:custGeom>
              <a:avLst/>
              <a:gdLst>
                <a:gd name="T0" fmla="*/ 26 w 33"/>
                <a:gd name="T1" fmla="*/ 0 h 20"/>
                <a:gd name="T2" fmla="*/ 26 w 33"/>
                <a:gd name="T3" fmla="*/ 0 h 20"/>
                <a:gd name="T4" fmla="*/ 28 w 33"/>
                <a:gd name="T5" fmla="*/ 4 h 20"/>
                <a:gd name="T6" fmla="*/ 15 w 33"/>
                <a:gd name="T7" fmla="*/ 13 h 20"/>
                <a:gd name="T8" fmla="*/ 30 w 33"/>
                <a:gd name="T9" fmla="*/ 7 h 20"/>
                <a:gd name="T10" fmla="*/ 33 w 33"/>
                <a:gd name="T11" fmla="*/ 10 h 20"/>
                <a:gd name="T12" fmla="*/ 0 w 33"/>
                <a:gd name="T13" fmla="*/ 20 h 20"/>
                <a:gd name="T14" fmla="*/ 26 w 33"/>
                <a:gd name="T1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20">
                  <a:moveTo>
                    <a:pt x="26" y="0"/>
                  </a:moveTo>
                  <a:lnTo>
                    <a:pt x="26" y="0"/>
                  </a:lnTo>
                  <a:cubicBezTo>
                    <a:pt x="27" y="1"/>
                    <a:pt x="27" y="2"/>
                    <a:pt x="28" y="4"/>
                  </a:cubicBezTo>
                  <a:cubicBezTo>
                    <a:pt x="24" y="6"/>
                    <a:pt x="19" y="10"/>
                    <a:pt x="15" y="13"/>
                  </a:cubicBezTo>
                  <a:cubicBezTo>
                    <a:pt x="20" y="11"/>
                    <a:pt x="26" y="8"/>
                    <a:pt x="30" y="7"/>
                  </a:cubicBezTo>
                  <a:cubicBezTo>
                    <a:pt x="31" y="8"/>
                    <a:pt x="32" y="9"/>
                    <a:pt x="33" y="10"/>
                  </a:cubicBezTo>
                  <a:cubicBezTo>
                    <a:pt x="20" y="19"/>
                    <a:pt x="6" y="20"/>
                    <a:pt x="0" y="20"/>
                  </a:cubicBezTo>
                  <a:cubicBezTo>
                    <a:pt x="5" y="11"/>
                    <a:pt x="20" y="3"/>
                    <a:pt x="2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5" name="Freeform 1010"/>
            <p:cNvSpPr>
              <a:spLocks/>
            </p:cNvSpPr>
            <p:nvPr userDrawn="1"/>
          </p:nvSpPr>
          <p:spPr bwMode="auto">
            <a:xfrm>
              <a:off x="282" y="348"/>
              <a:ext cx="16" cy="16"/>
            </a:xfrm>
            <a:custGeom>
              <a:avLst/>
              <a:gdLst>
                <a:gd name="T0" fmla="*/ 33 w 35"/>
                <a:gd name="T1" fmla="*/ 0 h 35"/>
                <a:gd name="T2" fmla="*/ 33 w 35"/>
                <a:gd name="T3" fmla="*/ 0 h 35"/>
                <a:gd name="T4" fmla="*/ 33 w 35"/>
                <a:gd name="T5" fmla="*/ 7 h 35"/>
                <a:gd name="T6" fmla="*/ 25 w 35"/>
                <a:gd name="T7" fmla="*/ 19 h 35"/>
                <a:gd name="T8" fmla="*/ 33 w 35"/>
                <a:gd name="T9" fmla="*/ 11 h 35"/>
                <a:gd name="T10" fmla="*/ 35 w 35"/>
                <a:gd name="T11" fmla="*/ 25 h 35"/>
                <a:gd name="T12" fmla="*/ 27 w 35"/>
                <a:gd name="T13" fmla="*/ 29 h 35"/>
                <a:gd name="T14" fmla="*/ 0 w 35"/>
                <a:gd name="T15" fmla="*/ 23 h 35"/>
                <a:gd name="T16" fmla="*/ 26 w 35"/>
                <a:gd name="T17" fmla="*/ 26 h 35"/>
                <a:gd name="T18" fmla="*/ 4 w 35"/>
                <a:gd name="T19" fmla="*/ 24 h 35"/>
                <a:gd name="T20" fmla="*/ 26 w 35"/>
                <a:gd name="T21" fmla="*/ 8 h 35"/>
                <a:gd name="T22" fmla="*/ 33 w 35"/>
                <a:gd name="T2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35">
                  <a:moveTo>
                    <a:pt x="33" y="0"/>
                  </a:moveTo>
                  <a:lnTo>
                    <a:pt x="33" y="0"/>
                  </a:lnTo>
                  <a:lnTo>
                    <a:pt x="33" y="7"/>
                  </a:lnTo>
                  <a:cubicBezTo>
                    <a:pt x="32" y="12"/>
                    <a:pt x="27" y="17"/>
                    <a:pt x="25" y="19"/>
                  </a:cubicBezTo>
                  <a:cubicBezTo>
                    <a:pt x="28" y="18"/>
                    <a:pt x="32" y="13"/>
                    <a:pt x="33" y="11"/>
                  </a:cubicBezTo>
                  <a:cubicBezTo>
                    <a:pt x="33" y="18"/>
                    <a:pt x="34" y="21"/>
                    <a:pt x="35" y="25"/>
                  </a:cubicBezTo>
                  <a:cubicBezTo>
                    <a:pt x="34" y="26"/>
                    <a:pt x="30" y="28"/>
                    <a:pt x="27" y="29"/>
                  </a:cubicBezTo>
                  <a:cubicBezTo>
                    <a:pt x="15" y="35"/>
                    <a:pt x="3" y="30"/>
                    <a:pt x="0" y="23"/>
                  </a:cubicBezTo>
                  <a:cubicBezTo>
                    <a:pt x="4" y="27"/>
                    <a:pt x="16" y="32"/>
                    <a:pt x="26" y="26"/>
                  </a:cubicBezTo>
                  <a:cubicBezTo>
                    <a:pt x="18" y="29"/>
                    <a:pt x="9" y="28"/>
                    <a:pt x="4" y="24"/>
                  </a:cubicBezTo>
                  <a:cubicBezTo>
                    <a:pt x="11" y="24"/>
                    <a:pt x="23" y="21"/>
                    <a:pt x="26" y="8"/>
                  </a:cubicBezTo>
                  <a:cubicBezTo>
                    <a:pt x="29" y="6"/>
                    <a:pt x="32" y="3"/>
                    <a:pt x="3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6" name="Freeform 1011"/>
            <p:cNvSpPr>
              <a:spLocks/>
            </p:cNvSpPr>
            <p:nvPr userDrawn="1"/>
          </p:nvSpPr>
          <p:spPr bwMode="auto">
            <a:xfrm>
              <a:off x="291" y="332"/>
              <a:ext cx="6" cy="19"/>
            </a:xfrm>
            <a:custGeom>
              <a:avLst/>
              <a:gdLst>
                <a:gd name="T0" fmla="*/ 13 w 13"/>
                <a:gd name="T1" fmla="*/ 0 h 41"/>
                <a:gd name="T2" fmla="*/ 13 w 13"/>
                <a:gd name="T3" fmla="*/ 0 h 41"/>
                <a:gd name="T4" fmla="*/ 13 w 13"/>
                <a:gd name="T5" fmla="*/ 30 h 41"/>
                <a:gd name="T6" fmla="*/ 2 w 13"/>
                <a:gd name="T7" fmla="*/ 41 h 41"/>
                <a:gd name="T8" fmla="*/ 0 w 13"/>
                <a:gd name="T9" fmla="*/ 1 h 41"/>
                <a:gd name="T10" fmla="*/ 7 w 13"/>
                <a:gd name="T11" fmla="*/ 5 h 41"/>
                <a:gd name="T12" fmla="*/ 9 w 13"/>
                <a:gd name="T13" fmla="*/ 25 h 41"/>
                <a:gd name="T14" fmla="*/ 10 w 13"/>
                <a:gd name="T15" fmla="*/ 5 h 41"/>
                <a:gd name="T16" fmla="*/ 13 w 13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41">
                  <a:moveTo>
                    <a:pt x="13" y="0"/>
                  </a:moveTo>
                  <a:lnTo>
                    <a:pt x="13" y="0"/>
                  </a:lnTo>
                  <a:lnTo>
                    <a:pt x="13" y="30"/>
                  </a:lnTo>
                  <a:cubicBezTo>
                    <a:pt x="12" y="34"/>
                    <a:pt x="7" y="40"/>
                    <a:pt x="2" y="41"/>
                  </a:cubicBezTo>
                  <a:cubicBezTo>
                    <a:pt x="7" y="30"/>
                    <a:pt x="8" y="15"/>
                    <a:pt x="0" y="1"/>
                  </a:cubicBezTo>
                  <a:cubicBezTo>
                    <a:pt x="2" y="2"/>
                    <a:pt x="6" y="4"/>
                    <a:pt x="7" y="5"/>
                  </a:cubicBezTo>
                  <a:cubicBezTo>
                    <a:pt x="8" y="8"/>
                    <a:pt x="9" y="18"/>
                    <a:pt x="9" y="25"/>
                  </a:cubicBezTo>
                  <a:cubicBezTo>
                    <a:pt x="11" y="18"/>
                    <a:pt x="10" y="7"/>
                    <a:pt x="10" y="5"/>
                  </a:cubicBezTo>
                  <a:cubicBezTo>
                    <a:pt x="10" y="3"/>
                    <a:pt x="11" y="2"/>
                    <a:pt x="1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7" name="Freeform 1012"/>
            <p:cNvSpPr>
              <a:spLocks/>
            </p:cNvSpPr>
            <p:nvPr userDrawn="1"/>
          </p:nvSpPr>
          <p:spPr bwMode="auto">
            <a:xfrm>
              <a:off x="268" y="331"/>
              <a:ext cx="12" cy="20"/>
            </a:xfrm>
            <a:custGeom>
              <a:avLst/>
              <a:gdLst>
                <a:gd name="T0" fmla="*/ 15 w 27"/>
                <a:gd name="T1" fmla="*/ 1 h 44"/>
                <a:gd name="T2" fmla="*/ 15 w 27"/>
                <a:gd name="T3" fmla="*/ 1 h 44"/>
                <a:gd name="T4" fmla="*/ 14 w 27"/>
                <a:gd name="T5" fmla="*/ 28 h 44"/>
                <a:gd name="T6" fmla="*/ 21 w 27"/>
                <a:gd name="T7" fmla="*/ 0 h 44"/>
                <a:gd name="T8" fmla="*/ 27 w 27"/>
                <a:gd name="T9" fmla="*/ 5 h 44"/>
                <a:gd name="T10" fmla="*/ 26 w 27"/>
                <a:gd name="T11" fmla="*/ 32 h 44"/>
                <a:gd name="T12" fmla="*/ 13 w 27"/>
                <a:gd name="T13" fmla="*/ 44 h 44"/>
                <a:gd name="T14" fmla="*/ 1 w 27"/>
                <a:gd name="T15" fmla="*/ 33 h 44"/>
                <a:gd name="T16" fmla="*/ 6 w 27"/>
                <a:gd name="T17" fmla="*/ 4 h 44"/>
                <a:gd name="T18" fmla="*/ 15 w 27"/>
                <a:gd name="T19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44">
                  <a:moveTo>
                    <a:pt x="15" y="1"/>
                  </a:moveTo>
                  <a:lnTo>
                    <a:pt x="15" y="1"/>
                  </a:lnTo>
                  <a:cubicBezTo>
                    <a:pt x="15" y="6"/>
                    <a:pt x="14" y="20"/>
                    <a:pt x="14" y="28"/>
                  </a:cubicBezTo>
                  <a:cubicBezTo>
                    <a:pt x="16" y="23"/>
                    <a:pt x="20" y="2"/>
                    <a:pt x="21" y="0"/>
                  </a:cubicBezTo>
                  <a:cubicBezTo>
                    <a:pt x="21" y="3"/>
                    <a:pt x="25" y="3"/>
                    <a:pt x="27" y="5"/>
                  </a:cubicBezTo>
                  <a:cubicBezTo>
                    <a:pt x="26" y="9"/>
                    <a:pt x="26" y="30"/>
                    <a:pt x="26" y="32"/>
                  </a:cubicBezTo>
                  <a:cubicBezTo>
                    <a:pt x="25" y="43"/>
                    <a:pt x="17" y="41"/>
                    <a:pt x="13" y="44"/>
                  </a:cubicBezTo>
                  <a:cubicBezTo>
                    <a:pt x="9" y="41"/>
                    <a:pt x="0" y="39"/>
                    <a:pt x="1" y="33"/>
                  </a:cubicBezTo>
                  <a:cubicBezTo>
                    <a:pt x="3" y="22"/>
                    <a:pt x="5" y="13"/>
                    <a:pt x="6" y="4"/>
                  </a:cubicBezTo>
                  <a:cubicBezTo>
                    <a:pt x="9" y="2"/>
                    <a:pt x="12" y="3"/>
                    <a:pt x="1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8" name="Freeform 1013"/>
            <p:cNvSpPr>
              <a:spLocks/>
            </p:cNvSpPr>
            <p:nvPr userDrawn="1"/>
          </p:nvSpPr>
          <p:spPr bwMode="auto">
            <a:xfrm>
              <a:off x="251" y="327"/>
              <a:ext cx="17" cy="26"/>
            </a:xfrm>
            <a:custGeom>
              <a:avLst/>
              <a:gdLst>
                <a:gd name="T0" fmla="*/ 28 w 38"/>
                <a:gd name="T1" fmla="*/ 0 h 57"/>
                <a:gd name="T2" fmla="*/ 28 w 38"/>
                <a:gd name="T3" fmla="*/ 0 h 57"/>
                <a:gd name="T4" fmla="*/ 18 w 38"/>
                <a:gd name="T5" fmla="*/ 36 h 57"/>
                <a:gd name="T6" fmla="*/ 34 w 38"/>
                <a:gd name="T7" fmla="*/ 1 h 57"/>
                <a:gd name="T8" fmla="*/ 38 w 38"/>
                <a:gd name="T9" fmla="*/ 8 h 57"/>
                <a:gd name="T10" fmla="*/ 25 w 38"/>
                <a:gd name="T11" fmla="*/ 50 h 57"/>
                <a:gd name="T12" fmla="*/ 11 w 38"/>
                <a:gd name="T13" fmla="*/ 57 h 57"/>
                <a:gd name="T14" fmla="*/ 2 w 38"/>
                <a:gd name="T15" fmla="*/ 43 h 57"/>
                <a:gd name="T16" fmla="*/ 21 w 38"/>
                <a:gd name="T17" fmla="*/ 1 h 57"/>
                <a:gd name="T18" fmla="*/ 28 w 38"/>
                <a:gd name="T1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57">
                  <a:moveTo>
                    <a:pt x="28" y="0"/>
                  </a:moveTo>
                  <a:lnTo>
                    <a:pt x="28" y="0"/>
                  </a:lnTo>
                  <a:cubicBezTo>
                    <a:pt x="26" y="8"/>
                    <a:pt x="19" y="32"/>
                    <a:pt x="18" y="36"/>
                  </a:cubicBezTo>
                  <a:cubicBezTo>
                    <a:pt x="23" y="29"/>
                    <a:pt x="31" y="8"/>
                    <a:pt x="34" y="1"/>
                  </a:cubicBezTo>
                  <a:cubicBezTo>
                    <a:pt x="35" y="4"/>
                    <a:pt x="37" y="6"/>
                    <a:pt x="38" y="8"/>
                  </a:cubicBezTo>
                  <a:cubicBezTo>
                    <a:pt x="35" y="19"/>
                    <a:pt x="27" y="46"/>
                    <a:pt x="25" y="50"/>
                  </a:cubicBezTo>
                  <a:cubicBezTo>
                    <a:pt x="23" y="56"/>
                    <a:pt x="14" y="54"/>
                    <a:pt x="11" y="57"/>
                  </a:cubicBezTo>
                  <a:cubicBezTo>
                    <a:pt x="8" y="54"/>
                    <a:pt x="0" y="50"/>
                    <a:pt x="2" y="43"/>
                  </a:cubicBezTo>
                  <a:cubicBezTo>
                    <a:pt x="5" y="34"/>
                    <a:pt x="17" y="9"/>
                    <a:pt x="21" y="1"/>
                  </a:cubicBezTo>
                  <a:cubicBezTo>
                    <a:pt x="23" y="1"/>
                    <a:pt x="26" y="1"/>
                    <a:pt x="2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9" name="Freeform 1014"/>
            <p:cNvSpPr>
              <a:spLocks/>
            </p:cNvSpPr>
            <p:nvPr userDrawn="1"/>
          </p:nvSpPr>
          <p:spPr bwMode="auto">
            <a:xfrm>
              <a:off x="237" y="320"/>
              <a:ext cx="20" cy="29"/>
            </a:xfrm>
            <a:custGeom>
              <a:avLst/>
              <a:gdLst>
                <a:gd name="T0" fmla="*/ 32 w 46"/>
                <a:gd name="T1" fmla="*/ 2 h 63"/>
                <a:gd name="T2" fmla="*/ 32 w 46"/>
                <a:gd name="T3" fmla="*/ 2 h 63"/>
                <a:gd name="T4" fmla="*/ 44 w 46"/>
                <a:gd name="T5" fmla="*/ 0 h 63"/>
                <a:gd name="T6" fmla="*/ 19 w 46"/>
                <a:gd name="T7" fmla="*/ 40 h 63"/>
                <a:gd name="T8" fmla="*/ 44 w 46"/>
                <a:gd name="T9" fmla="*/ 8 h 63"/>
                <a:gd name="T10" fmla="*/ 46 w 46"/>
                <a:gd name="T11" fmla="*/ 15 h 63"/>
                <a:gd name="T12" fmla="*/ 21 w 46"/>
                <a:gd name="T13" fmla="*/ 59 h 63"/>
                <a:gd name="T14" fmla="*/ 6 w 46"/>
                <a:gd name="T15" fmla="*/ 62 h 63"/>
                <a:gd name="T16" fmla="*/ 1 w 46"/>
                <a:gd name="T17" fmla="*/ 48 h 63"/>
                <a:gd name="T18" fmla="*/ 32 w 46"/>
                <a:gd name="T19" fmla="*/ 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63">
                  <a:moveTo>
                    <a:pt x="32" y="2"/>
                  </a:moveTo>
                  <a:lnTo>
                    <a:pt x="32" y="2"/>
                  </a:lnTo>
                  <a:cubicBezTo>
                    <a:pt x="35" y="2"/>
                    <a:pt x="40" y="2"/>
                    <a:pt x="44" y="0"/>
                  </a:cubicBezTo>
                  <a:cubicBezTo>
                    <a:pt x="43" y="1"/>
                    <a:pt x="23" y="31"/>
                    <a:pt x="19" y="40"/>
                  </a:cubicBezTo>
                  <a:cubicBezTo>
                    <a:pt x="24" y="36"/>
                    <a:pt x="39" y="14"/>
                    <a:pt x="44" y="8"/>
                  </a:cubicBezTo>
                  <a:cubicBezTo>
                    <a:pt x="45" y="10"/>
                    <a:pt x="46" y="12"/>
                    <a:pt x="46" y="15"/>
                  </a:cubicBezTo>
                  <a:cubicBezTo>
                    <a:pt x="43" y="21"/>
                    <a:pt x="24" y="57"/>
                    <a:pt x="21" y="59"/>
                  </a:cubicBezTo>
                  <a:cubicBezTo>
                    <a:pt x="17" y="63"/>
                    <a:pt x="11" y="60"/>
                    <a:pt x="6" y="62"/>
                  </a:cubicBezTo>
                  <a:cubicBezTo>
                    <a:pt x="4" y="58"/>
                    <a:pt x="0" y="55"/>
                    <a:pt x="1" y="48"/>
                  </a:cubicBezTo>
                  <a:cubicBezTo>
                    <a:pt x="2" y="42"/>
                    <a:pt x="29" y="7"/>
                    <a:pt x="32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0" name="Freeform 1015"/>
            <p:cNvSpPr>
              <a:spLocks/>
            </p:cNvSpPr>
            <p:nvPr userDrawn="1"/>
          </p:nvSpPr>
          <p:spPr bwMode="auto">
            <a:xfrm>
              <a:off x="288" y="314"/>
              <a:ext cx="10" cy="19"/>
            </a:xfrm>
            <a:custGeom>
              <a:avLst/>
              <a:gdLst>
                <a:gd name="T0" fmla="*/ 23 w 24"/>
                <a:gd name="T1" fmla="*/ 30 h 43"/>
                <a:gd name="T2" fmla="*/ 23 w 24"/>
                <a:gd name="T3" fmla="*/ 30 h 43"/>
                <a:gd name="T4" fmla="*/ 16 w 24"/>
                <a:gd name="T5" fmla="*/ 43 h 43"/>
                <a:gd name="T6" fmla="*/ 3 w 24"/>
                <a:gd name="T7" fmla="*/ 35 h 43"/>
                <a:gd name="T8" fmla="*/ 0 w 24"/>
                <a:gd name="T9" fmla="*/ 4 h 43"/>
                <a:gd name="T10" fmla="*/ 6 w 24"/>
                <a:gd name="T11" fmla="*/ 6 h 43"/>
                <a:gd name="T12" fmla="*/ 13 w 24"/>
                <a:gd name="T13" fmla="*/ 27 h 43"/>
                <a:gd name="T14" fmla="*/ 11 w 24"/>
                <a:gd name="T15" fmla="*/ 4 h 43"/>
                <a:gd name="T16" fmla="*/ 15 w 24"/>
                <a:gd name="T17" fmla="*/ 0 h 43"/>
                <a:gd name="T18" fmla="*/ 23 w 24"/>
                <a:gd name="T19" fmla="*/ 3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43">
                  <a:moveTo>
                    <a:pt x="23" y="30"/>
                  </a:moveTo>
                  <a:lnTo>
                    <a:pt x="23" y="30"/>
                  </a:lnTo>
                  <a:cubicBezTo>
                    <a:pt x="24" y="37"/>
                    <a:pt x="19" y="38"/>
                    <a:pt x="16" y="43"/>
                  </a:cubicBezTo>
                  <a:cubicBezTo>
                    <a:pt x="12" y="40"/>
                    <a:pt x="4" y="39"/>
                    <a:pt x="3" y="35"/>
                  </a:cubicBezTo>
                  <a:cubicBezTo>
                    <a:pt x="2" y="29"/>
                    <a:pt x="1" y="11"/>
                    <a:pt x="0" y="4"/>
                  </a:cubicBezTo>
                  <a:cubicBezTo>
                    <a:pt x="2" y="5"/>
                    <a:pt x="4" y="5"/>
                    <a:pt x="6" y="6"/>
                  </a:cubicBezTo>
                  <a:cubicBezTo>
                    <a:pt x="7" y="11"/>
                    <a:pt x="12" y="23"/>
                    <a:pt x="13" y="27"/>
                  </a:cubicBezTo>
                  <a:cubicBezTo>
                    <a:pt x="13" y="21"/>
                    <a:pt x="11" y="4"/>
                    <a:pt x="11" y="4"/>
                  </a:cubicBezTo>
                  <a:cubicBezTo>
                    <a:pt x="11" y="4"/>
                    <a:pt x="14" y="1"/>
                    <a:pt x="15" y="0"/>
                  </a:cubicBezTo>
                  <a:cubicBezTo>
                    <a:pt x="17" y="8"/>
                    <a:pt x="21" y="19"/>
                    <a:pt x="23" y="3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1" name="Freeform 1016"/>
            <p:cNvSpPr>
              <a:spLocks/>
            </p:cNvSpPr>
            <p:nvPr userDrawn="1"/>
          </p:nvSpPr>
          <p:spPr bwMode="auto">
            <a:xfrm>
              <a:off x="277" y="313"/>
              <a:ext cx="11" cy="20"/>
            </a:xfrm>
            <a:custGeom>
              <a:avLst/>
              <a:gdLst>
                <a:gd name="T0" fmla="*/ 14 w 23"/>
                <a:gd name="T1" fmla="*/ 3 h 46"/>
                <a:gd name="T2" fmla="*/ 14 w 23"/>
                <a:gd name="T3" fmla="*/ 3 h 46"/>
                <a:gd name="T4" fmla="*/ 16 w 23"/>
                <a:gd name="T5" fmla="*/ 0 h 46"/>
                <a:gd name="T6" fmla="*/ 21 w 23"/>
                <a:gd name="T7" fmla="*/ 6 h 46"/>
                <a:gd name="T8" fmla="*/ 22 w 23"/>
                <a:gd name="T9" fmla="*/ 36 h 46"/>
                <a:gd name="T10" fmla="*/ 12 w 23"/>
                <a:gd name="T11" fmla="*/ 46 h 46"/>
                <a:gd name="T12" fmla="*/ 0 w 23"/>
                <a:gd name="T13" fmla="*/ 35 h 46"/>
                <a:gd name="T14" fmla="*/ 3 w 23"/>
                <a:gd name="T15" fmla="*/ 8 h 46"/>
                <a:gd name="T16" fmla="*/ 5 w 23"/>
                <a:gd name="T17" fmla="*/ 10 h 46"/>
                <a:gd name="T18" fmla="*/ 10 w 23"/>
                <a:gd name="T19" fmla="*/ 6 h 46"/>
                <a:gd name="T20" fmla="*/ 12 w 23"/>
                <a:gd name="T21" fmla="*/ 29 h 46"/>
                <a:gd name="T22" fmla="*/ 14 w 23"/>
                <a:gd name="T23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46">
                  <a:moveTo>
                    <a:pt x="14" y="3"/>
                  </a:moveTo>
                  <a:lnTo>
                    <a:pt x="14" y="3"/>
                  </a:lnTo>
                  <a:cubicBezTo>
                    <a:pt x="15" y="2"/>
                    <a:pt x="16" y="2"/>
                    <a:pt x="16" y="0"/>
                  </a:cubicBezTo>
                  <a:cubicBezTo>
                    <a:pt x="17" y="3"/>
                    <a:pt x="19" y="5"/>
                    <a:pt x="21" y="6"/>
                  </a:cubicBezTo>
                  <a:cubicBezTo>
                    <a:pt x="21" y="11"/>
                    <a:pt x="22" y="33"/>
                    <a:pt x="22" y="36"/>
                  </a:cubicBezTo>
                  <a:cubicBezTo>
                    <a:pt x="23" y="42"/>
                    <a:pt x="16" y="43"/>
                    <a:pt x="12" y="46"/>
                  </a:cubicBezTo>
                  <a:cubicBezTo>
                    <a:pt x="7" y="42"/>
                    <a:pt x="0" y="41"/>
                    <a:pt x="0" y="35"/>
                  </a:cubicBezTo>
                  <a:cubicBezTo>
                    <a:pt x="0" y="27"/>
                    <a:pt x="3" y="14"/>
                    <a:pt x="3" y="8"/>
                  </a:cubicBezTo>
                  <a:cubicBezTo>
                    <a:pt x="4" y="8"/>
                    <a:pt x="5" y="9"/>
                    <a:pt x="5" y="10"/>
                  </a:cubicBezTo>
                  <a:cubicBezTo>
                    <a:pt x="7" y="7"/>
                    <a:pt x="9" y="7"/>
                    <a:pt x="10" y="6"/>
                  </a:cubicBezTo>
                  <a:cubicBezTo>
                    <a:pt x="10" y="9"/>
                    <a:pt x="10" y="21"/>
                    <a:pt x="12" y="29"/>
                  </a:cubicBezTo>
                  <a:cubicBezTo>
                    <a:pt x="13" y="21"/>
                    <a:pt x="13" y="11"/>
                    <a:pt x="14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2" name="Freeform 1017"/>
            <p:cNvSpPr>
              <a:spLocks/>
            </p:cNvSpPr>
            <p:nvPr userDrawn="1"/>
          </p:nvSpPr>
          <p:spPr bwMode="auto">
            <a:xfrm>
              <a:off x="273" y="313"/>
              <a:ext cx="3" cy="6"/>
            </a:xfrm>
            <a:custGeom>
              <a:avLst/>
              <a:gdLst>
                <a:gd name="T0" fmla="*/ 3 w 5"/>
                <a:gd name="T1" fmla="*/ 0 h 12"/>
                <a:gd name="T2" fmla="*/ 3 w 5"/>
                <a:gd name="T3" fmla="*/ 0 h 12"/>
                <a:gd name="T4" fmla="*/ 5 w 5"/>
                <a:gd name="T5" fmla="*/ 1 h 12"/>
                <a:gd name="T6" fmla="*/ 0 w 5"/>
                <a:gd name="T7" fmla="*/ 12 h 12"/>
                <a:gd name="T8" fmla="*/ 3 w 5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2">
                  <a:moveTo>
                    <a:pt x="3" y="0"/>
                  </a:moveTo>
                  <a:lnTo>
                    <a:pt x="3" y="0"/>
                  </a:lnTo>
                  <a:lnTo>
                    <a:pt x="5" y="1"/>
                  </a:lnTo>
                  <a:lnTo>
                    <a:pt x="0" y="1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3" name="Freeform 1018"/>
            <p:cNvSpPr>
              <a:spLocks/>
            </p:cNvSpPr>
            <p:nvPr userDrawn="1"/>
          </p:nvSpPr>
          <p:spPr bwMode="auto">
            <a:xfrm>
              <a:off x="265" y="312"/>
              <a:ext cx="13" cy="19"/>
            </a:xfrm>
            <a:custGeom>
              <a:avLst/>
              <a:gdLst>
                <a:gd name="T0" fmla="*/ 20 w 28"/>
                <a:gd name="T1" fmla="*/ 0 h 42"/>
                <a:gd name="T2" fmla="*/ 20 w 28"/>
                <a:gd name="T3" fmla="*/ 0 h 42"/>
                <a:gd name="T4" fmla="*/ 15 w 28"/>
                <a:gd name="T5" fmla="*/ 24 h 42"/>
                <a:gd name="T6" fmla="*/ 24 w 28"/>
                <a:gd name="T7" fmla="*/ 4 h 42"/>
                <a:gd name="T8" fmla="*/ 28 w 28"/>
                <a:gd name="T9" fmla="*/ 7 h 42"/>
                <a:gd name="T10" fmla="*/ 23 w 28"/>
                <a:gd name="T11" fmla="*/ 35 h 42"/>
                <a:gd name="T12" fmla="*/ 9 w 28"/>
                <a:gd name="T13" fmla="*/ 42 h 42"/>
                <a:gd name="T14" fmla="*/ 4 w 28"/>
                <a:gd name="T15" fmla="*/ 25 h 42"/>
                <a:gd name="T16" fmla="*/ 14 w 28"/>
                <a:gd name="T17" fmla="*/ 3 h 42"/>
                <a:gd name="T18" fmla="*/ 20 w 28"/>
                <a:gd name="T1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42">
                  <a:moveTo>
                    <a:pt x="20" y="0"/>
                  </a:moveTo>
                  <a:lnTo>
                    <a:pt x="20" y="0"/>
                  </a:lnTo>
                  <a:cubicBezTo>
                    <a:pt x="19" y="7"/>
                    <a:pt x="16" y="19"/>
                    <a:pt x="15" y="24"/>
                  </a:cubicBezTo>
                  <a:cubicBezTo>
                    <a:pt x="19" y="18"/>
                    <a:pt x="22" y="9"/>
                    <a:pt x="24" y="4"/>
                  </a:cubicBezTo>
                  <a:lnTo>
                    <a:pt x="28" y="7"/>
                  </a:lnTo>
                  <a:cubicBezTo>
                    <a:pt x="27" y="14"/>
                    <a:pt x="24" y="31"/>
                    <a:pt x="23" y="35"/>
                  </a:cubicBezTo>
                  <a:cubicBezTo>
                    <a:pt x="21" y="41"/>
                    <a:pt x="15" y="40"/>
                    <a:pt x="9" y="42"/>
                  </a:cubicBezTo>
                  <a:cubicBezTo>
                    <a:pt x="6" y="37"/>
                    <a:pt x="0" y="34"/>
                    <a:pt x="4" y="25"/>
                  </a:cubicBezTo>
                  <a:cubicBezTo>
                    <a:pt x="6" y="20"/>
                    <a:pt x="12" y="6"/>
                    <a:pt x="14" y="3"/>
                  </a:cubicBezTo>
                  <a:cubicBezTo>
                    <a:pt x="16" y="2"/>
                    <a:pt x="18" y="3"/>
                    <a:pt x="2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4" name="Freeform 1019"/>
            <p:cNvSpPr>
              <a:spLocks/>
            </p:cNvSpPr>
            <p:nvPr userDrawn="1"/>
          </p:nvSpPr>
          <p:spPr bwMode="auto">
            <a:xfrm>
              <a:off x="295" y="311"/>
              <a:ext cx="2" cy="9"/>
            </a:xfrm>
            <a:custGeom>
              <a:avLst/>
              <a:gdLst>
                <a:gd name="T0" fmla="*/ 0 w 5"/>
                <a:gd name="T1" fmla="*/ 3 h 20"/>
                <a:gd name="T2" fmla="*/ 0 w 5"/>
                <a:gd name="T3" fmla="*/ 3 h 20"/>
                <a:gd name="T4" fmla="*/ 1 w 5"/>
                <a:gd name="T5" fmla="*/ 0 h 20"/>
                <a:gd name="T6" fmla="*/ 5 w 5"/>
                <a:gd name="T7" fmla="*/ 2 h 20"/>
                <a:gd name="T8" fmla="*/ 5 w 5"/>
                <a:gd name="T9" fmla="*/ 20 h 20"/>
                <a:gd name="T10" fmla="*/ 0 w 5"/>
                <a:gd name="T11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0">
                  <a:moveTo>
                    <a:pt x="0" y="3"/>
                  </a:moveTo>
                  <a:lnTo>
                    <a:pt x="0" y="3"/>
                  </a:lnTo>
                  <a:cubicBezTo>
                    <a:pt x="1" y="2"/>
                    <a:pt x="1" y="1"/>
                    <a:pt x="1" y="0"/>
                  </a:cubicBezTo>
                  <a:cubicBezTo>
                    <a:pt x="2" y="1"/>
                    <a:pt x="4" y="2"/>
                    <a:pt x="5" y="2"/>
                  </a:cubicBezTo>
                  <a:lnTo>
                    <a:pt x="5" y="2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5" name="Freeform 1020"/>
            <p:cNvSpPr>
              <a:spLocks/>
            </p:cNvSpPr>
            <p:nvPr userDrawn="1"/>
          </p:nvSpPr>
          <p:spPr bwMode="auto">
            <a:xfrm>
              <a:off x="256" y="309"/>
              <a:ext cx="15" cy="18"/>
            </a:xfrm>
            <a:custGeom>
              <a:avLst/>
              <a:gdLst>
                <a:gd name="T0" fmla="*/ 19 w 32"/>
                <a:gd name="T1" fmla="*/ 0 h 39"/>
                <a:gd name="T2" fmla="*/ 19 w 32"/>
                <a:gd name="T3" fmla="*/ 0 h 39"/>
                <a:gd name="T4" fmla="*/ 22 w 32"/>
                <a:gd name="T5" fmla="*/ 5 h 39"/>
                <a:gd name="T6" fmla="*/ 14 w 32"/>
                <a:gd name="T7" fmla="*/ 25 h 39"/>
                <a:gd name="T8" fmla="*/ 26 w 32"/>
                <a:gd name="T9" fmla="*/ 8 h 39"/>
                <a:gd name="T10" fmla="*/ 32 w 32"/>
                <a:gd name="T11" fmla="*/ 9 h 39"/>
                <a:gd name="T12" fmla="*/ 20 w 32"/>
                <a:gd name="T13" fmla="*/ 34 h 39"/>
                <a:gd name="T14" fmla="*/ 5 w 32"/>
                <a:gd name="T15" fmla="*/ 39 h 39"/>
                <a:gd name="T16" fmla="*/ 2 w 32"/>
                <a:gd name="T17" fmla="*/ 25 h 39"/>
                <a:gd name="T18" fmla="*/ 19 w 32"/>
                <a:gd name="T1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9">
                  <a:moveTo>
                    <a:pt x="19" y="0"/>
                  </a:moveTo>
                  <a:lnTo>
                    <a:pt x="19" y="0"/>
                  </a:lnTo>
                  <a:cubicBezTo>
                    <a:pt x="20" y="2"/>
                    <a:pt x="21" y="3"/>
                    <a:pt x="22" y="5"/>
                  </a:cubicBezTo>
                  <a:cubicBezTo>
                    <a:pt x="20" y="11"/>
                    <a:pt x="15" y="20"/>
                    <a:pt x="14" y="25"/>
                  </a:cubicBezTo>
                  <a:cubicBezTo>
                    <a:pt x="17" y="23"/>
                    <a:pt x="24" y="11"/>
                    <a:pt x="26" y="8"/>
                  </a:cubicBezTo>
                  <a:cubicBezTo>
                    <a:pt x="28" y="8"/>
                    <a:pt x="30" y="9"/>
                    <a:pt x="32" y="9"/>
                  </a:cubicBezTo>
                  <a:cubicBezTo>
                    <a:pt x="29" y="15"/>
                    <a:pt x="25" y="24"/>
                    <a:pt x="20" y="34"/>
                  </a:cubicBezTo>
                  <a:cubicBezTo>
                    <a:pt x="18" y="39"/>
                    <a:pt x="10" y="38"/>
                    <a:pt x="5" y="39"/>
                  </a:cubicBezTo>
                  <a:cubicBezTo>
                    <a:pt x="3" y="33"/>
                    <a:pt x="0" y="30"/>
                    <a:pt x="2" y="25"/>
                  </a:cubicBezTo>
                  <a:cubicBezTo>
                    <a:pt x="5" y="18"/>
                    <a:pt x="15" y="6"/>
                    <a:pt x="1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6" name="Freeform 1021"/>
            <p:cNvSpPr>
              <a:spLocks/>
            </p:cNvSpPr>
            <p:nvPr userDrawn="1"/>
          </p:nvSpPr>
          <p:spPr bwMode="auto">
            <a:xfrm>
              <a:off x="247" y="305"/>
              <a:ext cx="17" cy="15"/>
            </a:xfrm>
            <a:custGeom>
              <a:avLst/>
              <a:gdLst>
                <a:gd name="T0" fmla="*/ 26 w 40"/>
                <a:gd name="T1" fmla="*/ 0 h 33"/>
                <a:gd name="T2" fmla="*/ 26 w 40"/>
                <a:gd name="T3" fmla="*/ 0 h 33"/>
                <a:gd name="T4" fmla="*/ 30 w 40"/>
                <a:gd name="T5" fmla="*/ 2 h 33"/>
                <a:gd name="T6" fmla="*/ 17 w 40"/>
                <a:gd name="T7" fmla="*/ 19 h 33"/>
                <a:gd name="T8" fmla="*/ 36 w 40"/>
                <a:gd name="T9" fmla="*/ 3 h 33"/>
                <a:gd name="T10" fmla="*/ 40 w 40"/>
                <a:gd name="T11" fmla="*/ 1 h 33"/>
                <a:gd name="T12" fmla="*/ 40 w 40"/>
                <a:gd name="T13" fmla="*/ 6 h 33"/>
                <a:gd name="T14" fmla="*/ 23 w 40"/>
                <a:gd name="T15" fmla="*/ 28 h 33"/>
                <a:gd name="T16" fmla="*/ 5 w 40"/>
                <a:gd name="T17" fmla="*/ 33 h 33"/>
                <a:gd name="T18" fmla="*/ 6 w 40"/>
                <a:gd name="T19" fmla="*/ 15 h 33"/>
                <a:gd name="T20" fmla="*/ 26 w 40"/>
                <a:gd name="T2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" h="33">
                  <a:moveTo>
                    <a:pt x="26" y="0"/>
                  </a:moveTo>
                  <a:lnTo>
                    <a:pt x="26" y="0"/>
                  </a:lnTo>
                  <a:cubicBezTo>
                    <a:pt x="28" y="1"/>
                    <a:pt x="29" y="1"/>
                    <a:pt x="30" y="2"/>
                  </a:cubicBezTo>
                  <a:cubicBezTo>
                    <a:pt x="26" y="6"/>
                    <a:pt x="21" y="13"/>
                    <a:pt x="17" y="19"/>
                  </a:cubicBezTo>
                  <a:cubicBezTo>
                    <a:pt x="22" y="15"/>
                    <a:pt x="34" y="4"/>
                    <a:pt x="36" y="3"/>
                  </a:cubicBezTo>
                  <a:cubicBezTo>
                    <a:pt x="38" y="3"/>
                    <a:pt x="39" y="2"/>
                    <a:pt x="40" y="1"/>
                  </a:cubicBezTo>
                  <a:cubicBezTo>
                    <a:pt x="40" y="3"/>
                    <a:pt x="40" y="5"/>
                    <a:pt x="40" y="6"/>
                  </a:cubicBezTo>
                  <a:cubicBezTo>
                    <a:pt x="37" y="11"/>
                    <a:pt x="26" y="24"/>
                    <a:pt x="23" y="28"/>
                  </a:cubicBezTo>
                  <a:cubicBezTo>
                    <a:pt x="18" y="32"/>
                    <a:pt x="12" y="32"/>
                    <a:pt x="5" y="33"/>
                  </a:cubicBezTo>
                  <a:cubicBezTo>
                    <a:pt x="4" y="26"/>
                    <a:pt x="0" y="20"/>
                    <a:pt x="6" y="15"/>
                  </a:cubicBezTo>
                  <a:cubicBezTo>
                    <a:pt x="9" y="11"/>
                    <a:pt x="24" y="1"/>
                    <a:pt x="2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7" name="Freeform 1022"/>
            <p:cNvSpPr>
              <a:spLocks/>
            </p:cNvSpPr>
            <p:nvPr userDrawn="1"/>
          </p:nvSpPr>
          <p:spPr bwMode="auto">
            <a:xfrm>
              <a:off x="239" y="299"/>
              <a:ext cx="18" cy="13"/>
            </a:xfrm>
            <a:custGeom>
              <a:avLst/>
              <a:gdLst>
                <a:gd name="T0" fmla="*/ 9 w 40"/>
                <a:gd name="T1" fmla="*/ 6 h 27"/>
                <a:gd name="T2" fmla="*/ 9 w 40"/>
                <a:gd name="T3" fmla="*/ 6 h 27"/>
                <a:gd name="T4" fmla="*/ 36 w 40"/>
                <a:gd name="T5" fmla="*/ 0 h 27"/>
                <a:gd name="T6" fmla="*/ 36 w 40"/>
                <a:gd name="T7" fmla="*/ 5 h 27"/>
                <a:gd name="T8" fmla="*/ 15 w 40"/>
                <a:gd name="T9" fmla="*/ 14 h 27"/>
                <a:gd name="T10" fmla="*/ 36 w 40"/>
                <a:gd name="T11" fmla="*/ 10 h 27"/>
                <a:gd name="T12" fmla="*/ 40 w 40"/>
                <a:gd name="T13" fmla="*/ 12 h 27"/>
                <a:gd name="T14" fmla="*/ 20 w 40"/>
                <a:gd name="T15" fmla="*/ 23 h 27"/>
                <a:gd name="T16" fmla="*/ 0 w 40"/>
                <a:gd name="T17" fmla="*/ 21 h 27"/>
                <a:gd name="T18" fmla="*/ 9 w 40"/>
                <a:gd name="T19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27">
                  <a:moveTo>
                    <a:pt x="9" y="6"/>
                  </a:moveTo>
                  <a:lnTo>
                    <a:pt x="9" y="6"/>
                  </a:lnTo>
                  <a:cubicBezTo>
                    <a:pt x="12" y="5"/>
                    <a:pt x="36" y="0"/>
                    <a:pt x="36" y="0"/>
                  </a:cubicBezTo>
                  <a:cubicBezTo>
                    <a:pt x="36" y="2"/>
                    <a:pt x="36" y="3"/>
                    <a:pt x="36" y="5"/>
                  </a:cubicBezTo>
                  <a:cubicBezTo>
                    <a:pt x="29" y="8"/>
                    <a:pt x="21" y="12"/>
                    <a:pt x="15" y="14"/>
                  </a:cubicBezTo>
                  <a:cubicBezTo>
                    <a:pt x="23" y="14"/>
                    <a:pt x="34" y="10"/>
                    <a:pt x="36" y="10"/>
                  </a:cubicBezTo>
                  <a:cubicBezTo>
                    <a:pt x="37" y="10"/>
                    <a:pt x="40" y="12"/>
                    <a:pt x="40" y="12"/>
                  </a:cubicBezTo>
                  <a:cubicBezTo>
                    <a:pt x="36" y="14"/>
                    <a:pt x="28" y="20"/>
                    <a:pt x="20" y="23"/>
                  </a:cubicBezTo>
                  <a:cubicBezTo>
                    <a:pt x="12" y="27"/>
                    <a:pt x="3" y="23"/>
                    <a:pt x="0" y="21"/>
                  </a:cubicBezTo>
                  <a:cubicBezTo>
                    <a:pt x="1" y="15"/>
                    <a:pt x="3" y="8"/>
                    <a:pt x="9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8" name="Freeform 1023"/>
            <p:cNvSpPr>
              <a:spLocks/>
            </p:cNvSpPr>
            <p:nvPr userDrawn="1"/>
          </p:nvSpPr>
          <p:spPr bwMode="auto">
            <a:xfrm>
              <a:off x="223" y="298"/>
              <a:ext cx="10" cy="1"/>
            </a:xfrm>
            <a:custGeom>
              <a:avLst/>
              <a:gdLst>
                <a:gd name="T0" fmla="*/ 0 w 23"/>
                <a:gd name="T1" fmla="*/ 2 h 3"/>
                <a:gd name="T2" fmla="*/ 0 w 23"/>
                <a:gd name="T3" fmla="*/ 2 h 3"/>
                <a:gd name="T4" fmla="*/ 23 w 23"/>
                <a:gd name="T5" fmla="*/ 0 h 3"/>
                <a:gd name="T6" fmla="*/ 23 w 23"/>
                <a:gd name="T7" fmla="*/ 2 h 3"/>
                <a:gd name="T8" fmla="*/ 0 w 23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">
                  <a:moveTo>
                    <a:pt x="0" y="2"/>
                  </a:moveTo>
                  <a:lnTo>
                    <a:pt x="0" y="2"/>
                  </a:lnTo>
                  <a:cubicBezTo>
                    <a:pt x="11" y="0"/>
                    <a:pt x="20" y="0"/>
                    <a:pt x="23" y="0"/>
                  </a:cubicBezTo>
                  <a:cubicBezTo>
                    <a:pt x="23" y="1"/>
                    <a:pt x="23" y="2"/>
                    <a:pt x="23" y="2"/>
                  </a:cubicBezTo>
                  <a:cubicBezTo>
                    <a:pt x="16" y="3"/>
                    <a:pt x="11" y="2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9" name="Freeform 1024"/>
            <p:cNvSpPr>
              <a:spLocks/>
            </p:cNvSpPr>
            <p:nvPr userDrawn="1"/>
          </p:nvSpPr>
          <p:spPr bwMode="auto">
            <a:xfrm>
              <a:off x="200" y="293"/>
              <a:ext cx="38" cy="12"/>
            </a:xfrm>
            <a:custGeom>
              <a:avLst/>
              <a:gdLst>
                <a:gd name="T0" fmla="*/ 0 w 84"/>
                <a:gd name="T1" fmla="*/ 12 h 27"/>
                <a:gd name="T2" fmla="*/ 0 w 84"/>
                <a:gd name="T3" fmla="*/ 12 h 27"/>
                <a:gd name="T4" fmla="*/ 36 w 84"/>
                <a:gd name="T5" fmla="*/ 0 h 27"/>
                <a:gd name="T6" fmla="*/ 80 w 84"/>
                <a:gd name="T7" fmla="*/ 2 h 27"/>
                <a:gd name="T8" fmla="*/ 74 w 84"/>
                <a:gd name="T9" fmla="*/ 9 h 27"/>
                <a:gd name="T10" fmla="*/ 34 w 84"/>
                <a:gd name="T11" fmla="*/ 13 h 27"/>
                <a:gd name="T12" fmla="*/ 76 w 84"/>
                <a:gd name="T13" fmla="*/ 14 h 27"/>
                <a:gd name="T14" fmla="*/ 84 w 84"/>
                <a:gd name="T15" fmla="*/ 20 h 27"/>
                <a:gd name="T16" fmla="*/ 35 w 84"/>
                <a:gd name="T17" fmla="*/ 26 h 27"/>
                <a:gd name="T18" fmla="*/ 0 w 84"/>
                <a:gd name="T19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27">
                  <a:moveTo>
                    <a:pt x="0" y="12"/>
                  </a:moveTo>
                  <a:lnTo>
                    <a:pt x="0" y="12"/>
                  </a:lnTo>
                  <a:cubicBezTo>
                    <a:pt x="8" y="5"/>
                    <a:pt x="21" y="0"/>
                    <a:pt x="36" y="0"/>
                  </a:cubicBezTo>
                  <a:cubicBezTo>
                    <a:pt x="50" y="1"/>
                    <a:pt x="64" y="1"/>
                    <a:pt x="80" y="2"/>
                  </a:cubicBezTo>
                  <a:cubicBezTo>
                    <a:pt x="77" y="4"/>
                    <a:pt x="75" y="7"/>
                    <a:pt x="74" y="9"/>
                  </a:cubicBezTo>
                  <a:cubicBezTo>
                    <a:pt x="60" y="10"/>
                    <a:pt x="50" y="10"/>
                    <a:pt x="34" y="13"/>
                  </a:cubicBezTo>
                  <a:cubicBezTo>
                    <a:pt x="49" y="15"/>
                    <a:pt x="71" y="15"/>
                    <a:pt x="76" y="14"/>
                  </a:cubicBezTo>
                  <a:cubicBezTo>
                    <a:pt x="77" y="17"/>
                    <a:pt x="80" y="19"/>
                    <a:pt x="84" y="20"/>
                  </a:cubicBezTo>
                  <a:cubicBezTo>
                    <a:pt x="63" y="23"/>
                    <a:pt x="48" y="25"/>
                    <a:pt x="35" y="26"/>
                  </a:cubicBezTo>
                  <a:cubicBezTo>
                    <a:pt x="18" y="27"/>
                    <a:pt x="7" y="23"/>
                    <a:pt x="0" y="1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0" name="Freeform 1025"/>
            <p:cNvSpPr>
              <a:spLocks/>
            </p:cNvSpPr>
            <p:nvPr userDrawn="1"/>
          </p:nvSpPr>
          <p:spPr bwMode="auto">
            <a:xfrm>
              <a:off x="234" y="292"/>
              <a:ext cx="24" cy="10"/>
            </a:xfrm>
            <a:custGeom>
              <a:avLst/>
              <a:gdLst>
                <a:gd name="T0" fmla="*/ 13 w 52"/>
                <a:gd name="T1" fmla="*/ 2 h 22"/>
                <a:gd name="T2" fmla="*/ 13 w 52"/>
                <a:gd name="T3" fmla="*/ 2 h 22"/>
                <a:gd name="T4" fmla="*/ 42 w 52"/>
                <a:gd name="T5" fmla="*/ 1 h 22"/>
                <a:gd name="T6" fmla="*/ 46 w 52"/>
                <a:gd name="T7" fmla="*/ 5 h 22"/>
                <a:gd name="T8" fmla="*/ 23 w 52"/>
                <a:gd name="T9" fmla="*/ 10 h 22"/>
                <a:gd name="T10" fmla="*/ 52 w 52"/>
                <a:gd name="T11" fmla="*/ 9 h 22"/>
                <a:gd name="T12" fmla="*/ 48 w 52"/>
                <a:gd name="T13" fmla="*/ 15 h 22"/>
                <a:gd name="T14" fmla="*/ 18 w 52"/>
                <a:gd name="T15" fmla="*/ 20 h 22"/>
                <a:gd name="T16" fmla="*/ 0 w 52"/>
                <a:gd name="T17" fmla="*/ 13 h 22"/>
                <a:gd name="T18" fmla="*/ 13 w 52"/>
                <a:gd name="T1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22">
                  <a:moveTo>
                    <a:pt x="13" y="2"/>
                  </a:moveTo>
                  <a:lnTo>
                    <a:pt x="13" y="2"/>
                  </a:lnTo>
                  <a:cubicBezTo>
                    <a:pt x="21" y="1"/>
                    <a:pt x="37" y="0"/>
                    <a:pt x="42" y="1"/>
                  </a:cubicBezTo>
                  <a:cubicBezTo>
                    <a:pt x="43" y="2"/>
                    <a:pt x="45" y="4"/>
                    <a:pt x="46" y="5"/>
                  </a:cubicBezTo>
                  <a:cubicBezTo>
                    <a:pt x="41" y="7"/>
                    <a:pt x="30" y="8"/>
                    <a:pt x="23" y="10"/>
                  </a:cubicBezTo>
                  <a:cubicBezTo>
                    <a:pt x="30" y="11"/>
                    <a:pt x="45" y="9"/>
                    <a:pt x="52" y="9"/>
                  </a:cubicBezTo>
                  <a:cubicBezTo>
                    <a:pt x="49" y="11"/>
                    <a:pt x="48" y="13"/>
                    <a:pt x="48" y="15"/>
                  </a:cubicBezTo>
                  <a:cubicBezTo>
                    <a:pt x="42" y="17"/>
                    <a:pt x="18" y="20"/>
                    <a:pt x="18" y="20"/>
                  </a:cubicBezTo>
                  <a:cubicBezTo>
                    <a:pt x="7" y="22"/>
                    <a:pt x="4" y="18"/>
                    <a:pt x="0" y="13"/>
                  </a:cubicBezTo>
                  <a:cubicBezTo>
                    <a:pt x="2" y="7"/>
                    <a:pt x="7" y="2"/>
                    <a:pt x="1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1" name="Freeform 1026"/>
            <p:cNvSpPr>
              <a:spLocks/>
            </p:cNvSpPr>
            <p:nvPr userDrawn="1"/>
          </p:nvSpPr>
          <p:spPr bwMode="auto">
            <a:xfrm>
              <a:off x="245" y="286"/>
              <a:ext cx="7" cy="2"/>
            </a:xfrm>
            <a:custGeom>
              <a:avLst/>
              <a:gdLst>
                <a:gd name="T0" fmla="*/ 0 w 15"/>
                <a:gd name="T1" fmla="*/ 0 h 3"/>
                <a:gd name="T2" fmla="*/ 0 w 15"/>
                <a:gd name="T3" fmla="*/ 0 h 3"/>
                <a:gd name="T4" fmla="*/ 15 w 15"/>
                <a:gd name="T5" fmla="*/ 1 h 3"/>
                <a:gd name="T6" fmla="*/ 13 w 15"/>
                <a:gd name="T7" fmla="*/ 3 h 3"/>
                <a:gd name="T8" fmla="*/ 0 w 1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">
                  <a:moveTo>
                    <a:pt x="0" y="0"/>
                  </a:moveTo>
                  <a:lnTo>
                    <a:pt x="0" y="0"/>
                  </a:lnTo>
                  <a:cubicBezTo>
                    <a:pt x="5" y="0"/>
                    <a:pt x="11" y="1"/>
                    <a:pt x="15" y="1"/>
                  </a:cubicBezTo>
                  <a:cubicBezTo>
                    <a:pt x="15" y="1"/>
                    <a:pt x="14" y="2"/>
                    <a:pt x="13" y="3"/>
                  </a:cubicBezTo>
                  <a:cubicBezTo>
                    <a:pt x="9" y="2"/>
                    <a:pt x="3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2" name="Freeform 1027"/>
            <p:cNvSpPr>
              <a:spLocks/>
            </p:cNvSpPr>
            <p:nvPr userDrawn="1"/>
          </p:nvSpPr>
          <p:spPr bwMode="auto">
            <a:xfrm>
              <a:off x="222" y="286"/>
              <a:ext cx="9" cy="2"/>
            </a:xfrm>
            <a:custGeom>
              <a:avLst/>
              <a:gdLst>
                <a:gd name="T0" fmla="*/ 0 w 21"/>
                <a:gd name="T1" fmla="*/ 0 h 4"/>
                <a:gd name="T2" fmla="*/ 0 w 21"/>
                <a:gd name="T3" fmla="*/ 0 h 4"/>
                <a:gd name="T4" fmla="*/ 19 w 21"/>
                <a:gd name="T5" fmla="*/ 2 h 4"/>
                <a:gd name="T6" fmla="*/ 21 w 21"/>
                <a:gd name="T7" fmla="*/ 4 h 4"/>
                <a:gd name="T8" fmla="*/ 0 w 21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4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19" y="2"/>
                    <a:pt x="19" y="2"/>
                  </a:cubicBezTo>
                  <a:cubicBezTo>
                    <a:pt x="20" y="3"/>
                    <a:pt x="20" y="4"/>
                    <a:pt x="21" y="4"/>
                  </a:cubicBezTo>
                  <a:cubicBezTo>
                    <a:pt x="21" y="4"/>
                    <a:pt x="4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3" name="Freeform 1028"/>
            <p:cNvSpPr>
              <a:spLocks/>
            </p:cNvSpPr>
            <p:nvPr userDrawn="1"/>
          </p:nvSpPr>
          <p:spPr bwMode="auto">
            <a:xfrm>
              <a:off x="285" y="284"/>
              <a:ext cx="12" cy="11"/>
            </a:xfrm>
            <a:custGeom>
              <a:avLst/>
              <a:gdLst>
                <a:gd name="T0" fmla="*/ 6 w 26"/>
                <a:gd name="T1" fmla="*/ 0 h 24"/>
                <a:gd name="T2" fmla="*/ 6 w 26"/>
                <a:gd name="T3" fmla="*/ 0 h 24"/>
                <a:gd name="T4" fmla="*/ 26 w 26"/>
                <a:gd name="T5" fmla="*/ 3 h 24"/>
                <a:gd name="T6" fmla="*/ 26 w 26"/>
                <a:gd name="T7" fmla="*/ 22 h 24"/>
                <a:gd name="T8" fmla="*/ 6 w 26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4">
                  <a:moveTo>
                    <a:pt x="6" y="0"/>
                  </a:moveTo>
                  <a:lnTo>
                    <a:pt x="6" y="0"/>
                  </a:lnTo>
                  <a:cubicBezTo>
                    <a:pt x="13" y="5"/>
                    <a:pt x="18" y="5"/>
                    <a:pt x="26" y="3"/>
                  </a:cubicBezTo>
                  <a:lnTo>
                    <a:pt x="26" y="22"/>
                  </a:lnTo>
                  <a:cubicBezTo>
                    <a:pt x="13" y="24"/>
                    <a:pt x="0" y="14"/>
                    <a:pt x="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4" name="Freeform 1029"/>
            <p:cNvSpPr>
              <a:spLocks/>
            </p:cNvSpPr>
            <p:nvPr userDrawn="1"/>
          </p:nvSpPr>
          <p:spPr bwMode="auto">
            <a:xfrm>
              <a:off x="324" y="280"/>
              <a:ext cx="2" cy="5"/>
            </a:xfrm>
            <a:custGeom>
              <a:avLst/>
              <a:gdLst>
                <a:gd name="T0" fmla="*/ 3 w 4"/>
                <a:gd name="T1" fmla="*/ 0 h 11"/>
                <a:gd name="T2" fmla="*/ 3 w 4"/>
                <a:gd name="T3" fmla="*/ 0 h 11"/>
                <a:gd name="T4" fmla="*/ 4 w 4"/>
                <a:gd name="T5" fmla="*/ 11 h 11"/>
                <a:gd name="T6" fmla="*/ 0 w 4"/>
                <a:gd name="T7" fmla="*/ 11 h 11"/>
                <a:gd name="T8" fmla="*/ 3 w 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1">
                  <a:moveTo>
                    <a:pt x="3" y="0"/>
                  </a:moveTo>
                  <a:lnTo>
                    <a:pt x="3" y="0"/>
                  </a:lnTo>
                  <a:cubicBezTo>
                    <a:pt x="4" y="3"/>
                    <a:pt x="4" y="7"/>
                    <a:pt x="4" y="11"/>
                  </a:cubicBezTo>
                  <a:lnTo>
                    <a:pt x="0" y="11"/>
                  </a:lnTo>
                  <a:cubicBezTo>
                    <a:pt x="0" y="8"/>
                    <a:pt x="2" y="4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5" name="Freeform 1030"/>
            <p:cNvSpPr>
              <a:spLocks/>
            </p:cNvSpPr>
            <p:nvPr userDrawn="1"/>
          </p:nvSpPr>
          <p:spPr bwMode="auto">
            <a:xfrm>
              <a:off x="232" y="280"/>
              <a:ext cx="23" cy="11"/>
            </a:xfrm>
            <a:custGeom>
              <a:avLst/>
              <a:gdLst>
                <a:gd name="T0" fmla="*/ 0 w 53"/>
                <a:gd name="T1" fmla="*/ 11 h 24"/>
                <a:gd name="T2" fmla="*/ 0 w 53"/>
                <a:gd name="T3" fmla="*/ 11 h 24"/>
                <a:gd name="T4" fmla="*/ 24 w 53"/>
                <a:gd name="T5" fmla="*/ 2 h 24"/>
                <a:gd name="T6" fmla="*/ 53 w 53"/>
                <a:gd name="T7" fmla="*/ 8 h 24"/>
                <a:gd name="T8" fmla="*/ 47 w 53"/>
                <a:gd name="T9" fmla="*/ 13 h 24"/>
                <a:gd name="T10" fmla="*/ 21 w 53"/>
                <a:gd name="T11" fmla="*/ 13 h 24"/>
                <a:gd name="T12" fmla="*/ 43 w 53"/>
                <a:gd name="T13" fmla="*/ 17 h 24"/>
                <a:gd name="T14" fmla="*/ 46 w 53"/>
                <a:gd name="T15" fmla="*/ 23 h 24"/>
                <a:gd name="T16" fmla="*/ 17 w 53"/>
                <a:gd name="T17" fmla="*/ 23 h 24"/>
                <a:gd name="T18" fmla="*/ 0 w 53"/>
                <a:gd name="T1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24">
                  <a:moveTo>
                    <a:pt x="0" y="11"/>
                  </a:moveTo>
                  <a:lnTo>
                    <a:pt x="0" y="11"/>
                  </a:lnTo>
                  <a:cubicBezTo>
                    <a:pt x="4" y="2"/>
                    <a:pt x="14" y="0"/>
                    <a:pt x="24" y="2"/>
                  </a:cubicBezTo>
                  <a:cubicBezTo>
                    <a:pt x="34" y="5"/>
                    <a:pt x="42" y="6"/>
                    <a:pt x="53" y="8"/>
                  </a:cubicBezTo>
                  <a:cubicBezTo>
                    <a:pt x="50" y="9"/>
                    <a:pt x="49" y="10"/>
                    <a:pt x="47" y="13"/>
                  </a:cubicBezTo>
                  <a:cubicBezTo>
                    <a:pt x="40" y="13"/>
                    <a:pt x="30" y="11"/>
                    <a:pt x="21" y="13"/>
                  </a:cubicBezTo>
                  <a:cubicBezTo>
                    <a:pt x="28" y="15"/>
                    <a:pt x="37" y="17"/>
                    <a:pt x="43" y="17"/>
                  </a:cubicBezTo>
                  <a:cubicBezTo>
                    <a:pt x="44" y="19"/>
                    <a:pt x="46" y="23"/>
                    <a:pt x="46" y="23"/>
                  </a:cubicBezTo>
                  <a:cubicBezTo>
                    <a:pt x="40" y="23"/>
                    <a:pt x="26" y="24"/>
                    <a:pt x="17" y="23"/>
                  </a:cubicBezTo>
                  <a:cubicBezTo>
                    <a:pt x="9" y="22"/>
                    <a:pt x="3" y="16"/>
                    <a:pt x="0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6" name="Freeform 1031"/>
            <p:cNvSpPr>
              <a:spLocks/>
            </p:cNvSpPr>
            <p:nvPr userDrawn="1"/>
          </p:nvSpPr>
          <p:spPr bwMode="auto">
            <a:xfrm>
              <a:off x="314" y="278"/>
              <a:ext cx="2" cy="7"/>
            </a:xfrm>
            <a:custGeom>
              <a:avLst/>
              <a:gdLst>
                <a:gd name="T0" fmla="*/ 6 w 6"/>
                <a:gd name="T1" fmla="*/ 0 h 16"/>
                <a:gd name="T2" fmla="*/ 6 w 6"/>
                <a:gd name="T3" fmla="*/ 0 h 16"/>
                <a:gd name="T4" fmla="*/ 5 w 6"/>
                <a:gd name="T5" fmla="*/ 16 h 16"/>
                <a:gd name="T6" fmla="*/ 0 w 6"/>
                <a:gd name="T7" fmla="*/ 16 h 16"/>
                <a:gd name="T8" fmla="*/ 6 w 6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6">
                  <a:moveTo>
                    <a:pt x="6" y="0"/>
                  </a:moveTo>
                  <a:lnTo>
                    <a:pt x="6" y="0"/>
                  </a:lnTo>
                  <a:cubicBezTo>
                    <a:pt x="6" y="6"/>
                    <a:pt x="5" y="12"/>
                    <a:pt x="5" y="16"/>
                  </a:cubicBezTo>
                  <a:lnTo>
                    <a:pt x="0" y="16"/>
                  </a:lnTo>
                  <a:cubicBezTo>
                    <a:pt x="2" y="11"/>
                    <a:pt x="5" y="7"/>
                    <a:pt x="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7" name="Freeform 1032"/>
            <p:cNvSpPr>
              <a:spLocks/>
            </p:cNvSpPr>
            <p:nvPr userDrawn="1"/>
          </p:nvSpPr>
          <p:spPr bwMode="auto">
            <a:xfrm>
              <a:off x="307" y="276"/>
              <a:ext cx="5" cy="9"/>
            </a:xfrm>
            <a:custGeom>
              <a:avLst/>
              <a:gdLst>
                <a:gd name="T0" fmla="*/ 12 w 12"/>
                <a:gd name="T1" fmla="*/ 0 h 20"/>
                <a:gd name="T2" fmla="*/ 12 w 12"/>
                <a:gd name="T3" fmla="*/ 0 h 20"/>
                <a:gd name="T4" fmla="*/ 6 w 12"/>
                <a:gd name="T5" fmla="*/ 20 h 20"/>
                <a:gd name="T6" fmla="*/ 0 w 12"/>
                <a:gd name="T7" fmla="*/ 20 h 20"/>
                <a:gd name="T8" fmla="*/ 12 w 12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20">
                  <a:moveTo>
                    <a:pt x="12" y="0"/>
                  </a:moveTo>
                  <a:lnTo>
                    <a:pt x="12" y="0"/>
                  </a:lnTo>
                  <a:cubicBezTo>
                    <a:pt x="11" y="7"/>
                    <a:pt x="7" y="16"/>
                    <a:pt x="6" y="20"/>
                  </a:cubicBezTo>
                  <a:lnTo>
                    <a:pt x="0" y="20"/>
                  </a:lnTo>
                  <a:cubicBezTo>
                    <a:pt x="2" y="16"/>
                    <a:pt x="10" y="7"/>
                    <a:pt x="1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8" name="Freeform 1033"/>
            <p:cNvSpPr>
              <a:spLocks/>
            </p:cNvSpPr>
            <p:nvPr userDrawn="1"/>
          </p:nvSpPr>
          <p:spPr bwMode="auto">
            <a:xfrm>
              <a:off x="197" y="278"/>
              <a:ext cx="41" cy="14"/>
            </a:xfrm>
            <a:custGeom>
              <a:avLst/>
              <a:gdLst>
                <a:gd name="T0" fmla="*/ 0 w 90"/>
                <a:gd name="T1" fmla="*/ 6 h 32"/>
                <a:gd name="T2" fmla="*/ 0 w 90"/>
                <a:gd name="T3" fmla="*/ 6 h 32"/>
                <a:gd name="T4" fmla="*/ 42 w 90"/>
                <a:gd name="T5" fmla="*/ 4 h 32"/>
                <a:gd name="T6" fmla="*/ 76 w 90"/>
                <a:gd name="T7" fmla="*/ 12 h 32"/>
                <a:gd name="T8" fmla="*/ 73 w 90"/>
                <a:gd name="T9" fmla="*/ 17 h 32"/>
                <a:gd name="T10" fmla="*/ 74 w 90"/>
                <a:gd name="T11" fmla="*/ 19 h 32"/>
                <a:gd name="T12" fmla="*/ 34 w 90"/>
                <a:gd name="T13" fmla="*/ 15 h 32"/>
                <a:gd name="T14" fmla="*/ 78 w 90"/>
                <a:gd name="T15" fmla="*/ 24 h 32"/>
                <a:gd name="T16" fmla="*/ 90 w 90"/>
                <a:gd name="T17" fmla="*/ 31 h 32"/>
                <a:gd name="T18" fmla="*/ 37 w 90"/>
                <a:gd name="T19" fmla="*/ 30 h 32"/>
                <a:gd name="T20" fmla="*/ 0 w 90"/>
                <a:gd name="T21" fmla="*/ 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32">
                  <a:moveTo>
                    <a:pt x="0" y="6"/>
                  </a:moveTo>
                  <a:lnTo>
                    <a:pt x="0" y="6"/>
                  </a:lnTo>
                  <a:cubicBezTo>
                    <a:pt x="11" y="0"/>
                    <a:pt x="30" y="1"/>
                    <a:pt x="42" y="4"/>
                  </a:cubicBezTo>
                  <a:cubicBezTo>
                    <a:pt x="52" y="6"/>
                    <a:pt x="70" y="10"/>
                    <a:pt x="76" y="12"/>
                  </a:cubicBezTo>
                  <a:cubicBezTo>
                    <a:pt x="75" y="13"/>
                    <a:pt x="74" y="15"/>
                    <a:pt x="73" y="17"/>
                  </a:cubicBezTo>
                  <a:cubicBezTo>
                    <a:pt x="73" y="18"/>
                    <a:pt x="73" y="18"/>
                    <a:pt x="74" y="19"/>
                  </a:cubicBezTo>
                  <a:cubicBezTo>
                    <a:pt x="73" y="19"/>
                    <a:pt x="48" y="14"/>
                    <a:pt x="34" y="15"/>
                  </a:cubicBezTo>
                  <a:cubicBezTo>
                    <a:pt x="47" y="20"/>
                    <a:pt x="77" y="24"/>
                    <a:pt x="78" y="24"/>
                  </a:cubicBezTo>
                  <a:cubicBezTo>
                    <a:pt x="81" y="28"/>
                    <a:pt x="86" y="30"/>
                    <a:pt x="90" y="31"/>
                  </a:cubicBezTo>
                  <a:cubicBezTo>
                    <a:pt x="86" y="32"/>
                    <a:pt x="46" y="31"/>
                    <a:pt x="37" y="30"/>
                  </a:cubicBezTo>
                  <a:cubicBezTo>
                    <a:pt x="24" y="28"/>
                    <a:pt x="4" y="20"/>
                    <a:pt x="0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9" name="Freeform 1034"/>
            <p:cNvSpPr>
              <a:spLocks/>
            </p:cNvSpPr>
            <p:nvPr userDrawn="1"/>
          </p:nvSpPr>
          <p:spPr bwMode="auto">
            <a:xfrm>
              <a:off x="317" y="277"/>
              <a:ext cx="4" cy="8"/>
            </a:xfrm>
            <a:custGeom>
              <a:avLst/>
              <a:gdLst>
                <a:gd name="T0" fmla="*/ 7 w 9"/>
                <a:gd name="T1" fmla="*/ 0 h 19"/>
                <a:gd name="T2" fmla="*/ 7 w 9"/>
                <a:gd name="T3" fmla="*/ 0 h 19"/>
                <a:gd name="T4" fmla="*/ 8 w 9"/>
                <a:gd name="T5" fmla="*/ 19 h 19"/>
                <a:gd name="T6" fmla="*/ 0 w 9"/>
                <a:gd name="T7" fmla="*/ 19 h 19"/>
                <a:gd name="T8" fmla="*/ 7 w 9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9">
                  <a:moveTo>
                    <a:pt x="7" y="0"/>
                  </a:moveTo>
                  <a:lnTo>
                    <a:pt x="7" y="0"/>
                  </a:lnTo>
                  <a:cubicBezTo>
                    <a:pt x="8" y="5"/>
                    <a:pt x="9" y="13"/>
                    <a:pt x="8" y="19"/>
                  </a:cubicBezTo>
                  <a:lnTo>
                    <a:pt x="0" y="19"/>
                  </a:lnTo>
                  <a:cubicBezTo>
                    <a:pt x="1" y="12"/>
                    <a:pt x="5" y="6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0" name="Freeform 1035"/>
            <p:cNvSpPr>
              <a:spLocks/>
            </p:cNvSpPr>
            <p:nvPr userDrawn="1"/>
          </p:nvSpPr>
          <p:spPr bwMode="auto">
            <a:xfrm>
              <a:off x="327" y="276"/>
              <a:ext cx="4" cy="9"/>
            </a:xfrm>
            <a:custGeom>
              <a:avLst/>
              <a:gdLst>
                <a:gd name="T0" fmla="*/ 8 w 9"/>
                <a:gd name="T1" fmla="*/ 0 h 20"/>
                <a:gd name="T2" fmla="*/ 8 w 9"/>
                <a:gd name="T3" fmla="*/ 0 h 20"/>
                <a:gd name="T4" fmla="*/ 9 w 9"/>
                <a:gd name="T5" fmla="*/ 20 h 20"/>
                <a:gd name="T6" fmla="*/ 0 w 9"/>
                <a:gd name="T7" fmla="*/ 20 h 20"/>
                <a:gd name="T8" fmla="*/ 8 w 9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0">
                  <a:moveTo>
                    <a:pt x="8" y="0"/>
                  </a:moveTo>
                  <a:lnTo>
                    <a:pt x="8" y="0"/>
                  </a:lnTo>
                  <a:cubicBezTo>
                    <a:pt x="9" y="6"/>
                    <a:pt x="8" y="15"/>
                    <a:pt x="9" y="20"/>
                  </a:cubicBezTo>
                  <a:lnTo>
                    <a:pt x="0" y="20"/>
                  </a:lnTo>
                  <a:cubicBezTo>
                    <a:pt x="2" y="13"/>
                    <a:pt x="6" y="8"/>
                    <a:pt x="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1" name="Freeform 1036"/>
            <p:cNvSpPr>
              <a:spLocks/>
            </p:cNvSpPr>
            <p:nvPr userDrawn="1"/>
          </p:nvSpPr>
          <p:spPr bwMode="auto">
            <a:xfrm>
              <a:off x="222" y="274"/>
              <a:ext cx="11" cy="4"/>
            </a:xfrm>
            <a:custGeom>
              <a:avLst/>
              <a:gdLst>
                <a:gd name="T0" fmla="*/ 0 w 24"/>
                <a:gd name="T1" fmla="*/ 0 h 9"/>
                <a:gd name="T2" fmla="*/ 0 w 24"/>
                <a:gd name="T3" fmla="*/ 0 h 9"/>
                <a:gd name="T4" fmla="*/ 22 w 24"/>
                <a:gd name="T5" fmla="*/ 6 h 9"/>
                <a:gd name="T6" fmla="*/ 24 w 24"/>
                <a:gd name="T7" fmla="*/ 9 h 9"/>
                <a:gd name="T8" fmla="*/ 0 w 24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9">
                  <a:moveTo>
                    <a:pt x="0" y="0"/>
                  </a:moveTo>
                  <a:lnTo>
                    <a:pt x="0" y="0"/>
                  </a:lnTo>
                  <a:cubicBezTo>
                    <a:pt x="7" y="2"/>
                    <a:pt x="19" y="5"/>
                    <a:pt x="22" y="6"/>
                  </a:cubicBezTo>
                  <a:cubicBezTo>
                    <a:pt x="23" y="7"/>
                    <a:pt x="23" y="8"/>
                    <a:pt x="24" y="9"/>
                  </a:cubicBezTo>
                  <a:cubicBezTo>
                    <a:pt x="23" y="8"/>
                    <a:pt x="6" y="3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2" name="Freeform 1037"/>
            <p:cNvSpPr>
              <a:spLocks/>
            </p:cNvSpPr>
            <p:nvPr userDrawn="1"/>
          </p:nvSpPr>
          <p:spPr bwMode="auto">
            <a:xfrm>
              <a:off x="320" y="268"/>
              <a:ext cx="5" cy="17"/>
            </a:xfrm>
            <a:custGeom>
              <a:avLst/>
              <a:gdLst>
                <a:gd name="T0" fmla="*/ 7 w 11"/>
                <a:gd name="T1" fmla="*/ 0 h 38"/>
                <a:gd name="T2" fmla="*/ 7 w 11"/>
                <a:gd name="T3" fmla="*/ 0 h 38"/>
                <a:gd name="T4" fmla="*/ 11 w 11"/>
                <a:gd name="T5" fmla="*/ 24 h 38"/>
                <a:gd name="T6" fmla="*/ 5 w 11"/>
                <a:gd name="T7" fmla="*/ 38 h 38"/>
                <a:gd name="T8" fmla="*/ 2 w 11"/>
                <a:gd name="T9" fmla="*/ 38 h 38"/>
                <a:gd name="T10" fmla="*/ 0 w 11"/>
                <a:gd name="T11" fmla="*/ 17 h 38"/>
                <a:gd name="T12" fmla="*/ 2 w 11"/>
                <a:gd name="T13" fmla="*/ 6 h 38"/>
                <a:gd name="T14" fmla="*/ 5 w 11"/>
                <a:gd name="T15" fmla="*/ 25 h 38"/>
                <a:gd name="T16" fmla="*/ 7 w 11"/>
                <a:gd name="T1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38">
                  <a:moveTo>
                    <a:pt x="7" y="0"/>
                  </a:moveTo>
                  <a:lnTo>
                    <a:pt x="7" y="0"/>
                  </a:lnTo>
                  <a:cubicBezTo>
                    <a:pt x="7" y="0"/>
                    <a:pt x="11" y="18"/>
                    <a:pt x="11" y="24"/>
                  </a:cubicBezTo>
                  <a:cubicBezTo>
                    <a:pt x="9" y="29"/>
                    <a:pt x="7" y="34"/>
                    <a:pt x="5" y="38"/>
                  </a:cubicBezTo>
                  <a:lnTo>
                    <a:pt x="2" y="38"/>
                  </a:lnTo>
                  <a:cubicBezTo>
                    <a:pt x="2" y="33"/>
                    <a:pt x="2" y="24"/>
                    <a:pt x="0" y="17"/>
                  </a:cubicBezTo>
                  <a:cubicBezTo>
                    <a:pt x="1" y="13"/>
                    <a:pt x="2" y="9"/>
                    <a:pt x="2" y="6"/>
                  </a:cubicBezTo>
                  <a:cubicBezTo>
                    <a:pt x="4" y="13"/>
                    <a:pt x="4" y="16"/>
                    <a:pt x="5" y="25"/>
                  </a:cubicBezTo>
                  <a:cubicBezTo>
                    <a:pt x="6" y="16"/>
                    <a:pt x="7" y="7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3" name="Freeform 1038"/>
            <p:cNvSpPr>
              <a:spLocks/>
            </p:cNvSpPr>
            <p:nvPr userDrawn="1"/>
          </p:nvSpPr>
          <p:spPr bwMode="auto">
            <a:xfrm>
              <a:off x="311" y="269"/>
              <a:ext cx="6" cy="16"/>
            </a:xfrm>
            <a:custGeom>
              <a:avLst/>
              <a:gdLst>
                <a:gd name="T0" fmla="*/ 11 w 15"/>
                <a:gd name="T1" fmla="*/ 0 h 36"/>
                <a:gd name="T2" fmla="*/ 11 w 15"/>
                <a:gd name="T3" fmla="*/ 0 h 36"/>
                <a:gd name="T4" fmla="*/ 5 w 15"/>
                <a:gd name="T5" fmla="*/ 36 h 36"/>
                <a:gd name="T6" fmla="*/ 0 w 15"/>
                <a:gd name="T7" fmla="*/ 36 h 36"/>
                <a:gd name="T8" fmla="*/ 6 w 15"/>
                <a:gd name="T9" fmla="*/ 1 h 36"/>
                <a:gd name="T10" fmla="*/ 7 w 15"/>
                <a:gd name="T11" fmla="*/ 21 h 36"/>
                <a:gd name="T12" fmla="*/ 11 w 15"/>
                <a:gd name="T1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36">
                  <a:moveTo>
                    <a:pt x="11" y="0"/>
                  </a:moveTo>
                  <a:lnTo>
                    <a:pt x="11" y="0"/>
                  </a:lnTo>
                  <a:cubicBezTo>
                    <a:pt x="15" y="20"/>
                    <a:pt x="11" y="27"/>
                    <a:pt x="5" y="36"/>
                  </a:cubicBezTo>
                  <a:lnTo>
                    <a:pt x="0" y="36"/>
                  </a:lnTo>
                  <a:cubicBezTo>
                    <a:pt x="3" y="30"/>
                    <a:pt x="6" y="12"/>
                    <a:pt x="6" y="1"/>
                  </a:cubicBezTo>
                  <a:cubicBezTo>
                    <a:pt x="6" y="2"/>
                    <a:pt x="8" y="13"/>
                    <a:pt x="7" y="21"/>
                  </a:cubicBezTo>
                  <a:cubicBezTo>
                    <a:pt x="9" y="13"/>
                    <a:pt x="10" y="8"/>
                    <a:pt x="1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4" name="Freeform 1039"/>
            <p:cNvSpPr>
              <a:spLocks/>
            </p:cNvSpPr>
            <p:nvPr userDrawn="1"/>
          </p:nvSpPr>
          <p:spPr bwMode="auto">
            <a:xfrm>
              <a:off x="295" y="267"/>
              <a:ext cx="13" cy="14"/>
            </a:xfrm>
            <a:custGeom>
              <a:avLst/>
              <a:gdLst>
                <a:gd name="T0" fmla="*/ 28 w 28"/>
                <a:gd name="T1" fmla="*/ 0 h 31"/>
                <a:gd name="T2" fmla="*/ 28 w 28"/>
                <a:gd name="T3" fmla="*/ 0 h 31"/>
                <a:gd name="T4" fmla="*/ 16 w 28"/>
                <a:gd name="T5" fmla="*/ 23 h 31"/>
                <a:gd name="T6" fmla="*/ 27 w 28"/>
                <a:gd name="T7" fmla="*/ 13 h 31"/>
                <a:gd name="T8" fmla="*/ 24 w 28"/>
                <a:gd name="T9" fmla="*/ 24 h 31"/>
                <a:gd name="T10" fmla="*/ 0 w 28"/>
                <a:gd name="T11" fmla="*/ 20 h 31"/>
                <a:gd name="T12" fmla="*/ 28 w 28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31">
                  <a:moveTo>
                    <a:pt x="28" y="0"/>
                  </a:moveTo>
                  <a:lnTo>
                    <a:pt x="28" y="0"/>
                  </a:lnTo>
                  <a:cubicBezTo>
                    <a:pt x="28" y="10"/>
                    <a:pt x="23" y="20"/>
                    <a:pt x="16" y="23"/>
                  </a:cubicBezTo>
                  <a:cubicBezTo>
                    <a:pt x="24" y="21"/>
                    <a:pt x="27" y="13"/>
                    <a:pt x="27" y="13"/>
                  </a:cubicBezTo>
                  <a:cubicBezTo>
                    <a:pt x="27" y="15"/>
                    <a:pt x="26" y="21"/>
                    <a:pt x="24" y="24"/>
                  </a:cubicBezTo>
                  <a:cubicBezTo>
                    <a:pt x="16" y="31"/>
                    <a:pt x="3" y="29"/>
                    <a:pt x="0" y="20"/>
                  </a:cubicBezTo>
                  <a:cubicBezTo>
                    <a:pt x="14" y="26"/>
                    <a:pt x="24" y="15"/>
                    <a:pt x="2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5" name="Freeform 1040"/>
            <p:cNvSpPr>
              <a:spLocks/>
            </p:cNvSpPr>
            <p:nvPr userDrawn="1"/>
          </p:nvSpPr>
          <p:spPr bwMode="auto">
            <a:xfrm>
              <a:off x="231" y="268"/>
              <a:ext cx="26" cy="15"/>
            </a:xfrm>
            <a:custGeom>
              <a:avLst/>
              <a:gdLst>
                <a:gd name="T0" fmla="*/ 0 w 59"/>
                <a:gd name="T1" fmla="*/ 7 h 34"/>
                <a:gd name="T2" fmla="*/ 0 w 59"/>
                <a:gd name="T3" fmla="*/ 7 h 34"/>
                <a:gd name="T4" fmla="*/ 24 w 59"/>
                <a:gd name="T5" fmla="*/ 4 h 34"/>
                <a:gd name="T6" fmla="*/ 47 w 59"/>
                <a:gd name="T7" fmla="*/ 15 h 34"/>
                <a:gd name="T8" fmla="*/ 48 w 59"/>
                <a:gd name="T9" fmla="*/ 21 h 34"/>
                <a:gd name="T10" fmla="*/ 24 w 59"/>
                <a:gd name="T11" fmla="*/ 15 h 34"/>
                <a:gd name="T12" fmla="*/ 50 w 59"/>
                <a:gd name="T13" fmla="*/ 25 h 34"/>
                <a:gd name="T14" fmla="*/ 59 w 59"/>
                <a:gd name="T15" fmla="*/ 34 h 34"/>
                <a:gd name="T16" fmla="*/ 13 w 59"/>
                <a:gd name="T17" fmla="*/ 24 h 34"/>
                <a:gd name="T18" fmla="*/ 0 w 59"/>
                <a:gd name="T19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34">
                  <a:moveTo>
                    <a:pt x="0" y="7"/>
                  </a:moveTo>
                  <a:lnTo>
                    <a:pt x="0" y="7"/>
                  </a:lnTo>
                  <a:cubicBezTo>
                    <a:pt x="6" y="2"/>
                    <a:pt x="15" y="0"/>
                    <a:pt x="24" y="4"/>
                  </a:cubicBezTo>
                  <a:cubicBezTo>
                    <a:pt x="26" y="5"/>
                    <a:pt x="41" y="12"/>
                    <a:pt x="47" y="15"/>
                  </a:cubicBezTo>
                  <a:cubicBezTo>
                    <a:pt x="47" y="17"/>
                    <a:pt x="48" y="20"/>
                    <a:pt x="48" y="21"/>
                  </a:cubicBezTo>
                  <a:cubicBezTo>
                    <a:pt x="43" y="19"/>
                    <a:pt x="33" y="16"/>
                    <a:pt x="24" y="15"/>
                  </a:cubicBezTo>
                  <a:cubicBezTo>
                    <a:pt x="34" y="21"/>
                    <a:pt x="46" y="24"/>
                    <a:pt x="50" y="25"/>
                  </a:cubicBezTo>
                  <a:cubicBezTo>
                    <a:pt x="52" y="28"/>
                    <a:pt x="54" y="31"/>
                    <a:pt x="59" y="34"/>
                  </a:cubicBezTo>
                  <a:cubicBezTo>
                    <a:pt x="44" y="31"/>
                    <a:pt x="25" y="29"/>
                    <a:pt x="13" y="24"/>
                  </a:cubicBezTo>
                  <a:cubicBezTo>
                    <a:pt x="9" y="22"/>
                    <a:pt x="1" y="15"/>
                    <a:pt x="0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6" name="Freeform 1041"/>
            <p:cNvSpPr>
              <a:spLocks/>
            </p:cNvSpPr>
            <p:nvPr userDrawn="1"/>
          </p:nvSpPr>
          <p:spPr bwMode="auto">
            <a:xfrm>
              <a:off x="250" y="268"/>
              <a:ext cx="6" cy="3"/>
            </a:xfrm>
            <a:custGeom>
              <a:avLst/>
              <a:gdLst>
                <a:gd name="T0" fmla="*/ 0 w 14"/>
                <a:gd name="T1" fmla="*/ 0 h 8"/>
                <a:gd name="T2" fmla="*/ 0 w 14"/>
                <a:gd name="T3" fmla="*/ 0 h 8"/>
                <a:gd name="T4" fmla="*/ 14 w 14"/>
                <a:gd name="T5" fmla="*/ 8 h 8"/>
                <a:gd name="T6" fmla="*/ 12 w 14"/>
                <a:gd name="T7" fmla="*/ 8 h 8"/>
                <a:gd name="T8" fmla="*/ 0 w 14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0" y="0"/>
                  </a:moveTo>
                  <a:lnTo>
                    <a:pt x="0" y="0"/>
                  </a:lnTo>
                  <a:cubicBezTo>
                    <a:pt x="5" y="2"/>
                    <a:pt x="10" y="6"/>
                    <a:pt x="14" y="8"/>
                  </a:cubicBezTo>
                  <a:lnTo>
                    <a:pt x="12" y="8"/>
                  </a:lnTo>
                  <a:cubicBezTo>
                    <a:pt x="8" y="6"/>
                    <a:pt x="5" y="3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7" name="Freeform 1042"/>
            <p:cNvSpPr>
              <a:spLocks/>
            </p:cNvSpPr>
            <p:nvPr userDrawn="1"/>
          </p:nvSpPr>
          <p:spPr bwMode="auto">
            <a:xfrm>
              <a:off x="298" y="263"/>
              <a:ext cx="16" cy="22"/>
            </a:xfrm>
            <a:custGeom>
              <a:avLst/>
              <a:gdLst>
                <a:gd name="T0" fmla="*/ 34 w 37"/>
                <a:gd name="T1" fmla="*/ 0 h 50"/>
                <a:gd name="T2" fmla="*/ 34 w 37"/>
                <a:gd name="T3" fmla="*/ 0 h 50"/>
                <a:gd name="T4" fmla="*/ 18 w 37"/>
                <a:gd name="T5" fmla="*/ 50 h 50"/>
                <a:gd name="T6" fmla="*/ 0 w 37"/>
                <a:gd name="T7" fmla="*/ 50 h 50"/>
                <a:gd name="T8" fmla="*/ 2 w 37"/>
                <a:gd name="T9" fmla="*/ 49 h 50"/>
                <a:gd name="T10" fmla="*/ 32 w 37"/>
                <a:gd name="T11" fmla="*/ 0 h 50"/>
                <a:gd name="T12" fmla="*/ 31 w 37"/>
                <a:gd name="T13" fmla="*/ 19 h 50"/>
                <a:gd name="T14" fmla="*/ 34 w 37"/>
                <a:gd name="T1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50">
                  <a:moveTo>
                    <a:pt x="34" y="0"/>
                  </a:moveTo>
                  <a:lnTo>
                    <a:pt x="34" y="0"/>
                  </a:lnTo>
                  <a:cubicBezTo>
                    <a:pt x="37" y="21"/>
                    <a:pt x="31" y="38"/>
                    <a:pt x="18" y="50"/>
                  </a:cubicBezTo>
                  <a:lnTo>
                    <a:pt x="0" y="50"/>
                  </a:lnTo>
                  <a:lnTo>
                    <a:pt x="2" y="49"/>
                  </a:lnTo>
                  <a:cubicBezTo>
                    <a:pt x="21" y="42"/>
                    <a:pt x="29" y="25"/>
                    <a:pt x="32" y="0"/>
                  </a:cubicBezTo>
                  <a:cubicBezTo>
                    <a:pt x="32" y="5"/>
                    <a:pt x="32" y="14"/>
                    <a:pt x="31" y="19"/>
                  </a:cubicBezTo>
                  <a:cubicBezTo>
                    <a:pt x="33" y="13"/>
                    <a:pt x="33" y="6"/>
                    <a:pt x="3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8" name="Freeform 1043"/>
            <p:cNvSpPr>
              <a:spLocks/>
            </p:cNvSpPr>
            <p:nvPr userDrawn="1"/>
          </p:nvSpPr>
          <p:spPr bwMode="auto">
            <a:xfrm>
              <a:off x="197" y="261"/>
              <a:ext cx="39" cy="21"/>
            </a:xfrm>
            <a:custGeom>
              <a:avLst/>
              <a:gdLst>
                <a:gd name="T0" fmla="*/ 0 w 87"/>
                <a:gd name="T1" fmla="*/ 3 h 45"/>
                <a:gd name="T2" fmla="*/ 0 w 87"/>
                <a:gd name="T3" fmla="*/ 3 h 45"/>
                <a:gd name="T4" fmla="*/ 40 w 87"/>
                <a:gd name="T5" fmla="*/ 8 h 45"/>
                <a:gd name="T6" fmla="*/ 72 w 87"/>
                <a:gd name="T7" fmla="*/ 23 h 45"/>
                <a:gd name="T8" fmla="*/ 76 w 87"/>
                <a:gd name="T9" fmla="*/ 31 h 45"/>
                <a:gd name="T10" fmla="*/ 28 w 87"/>
                <a:gd name="T11" fmla="*/ 17 h 45"/>
                <a:gd name="T12" fmla="*/ 83 w 87"/>
                <a:gd name="T13" fmla="*/ 38 h 45"/>
                <a:gd name="T14" fmla="*/ 87 w 87"/>
                <a:gd name="T15" fmla="*/ 42 h 45"/>
                <a:gd name="T16" fmla="*/ 80 w 87"/>
                <a:gd name="T17" fmla="*/ 45 h 45"/>
                <a:gd name="T18" fmla="*/ 43 w 87"/>
                <a:gd name="T19" fmla="*/ 37 h 45"/>
                <a:gd name="T20" fmla="*/ 0 w 87"/>
                <a:gd name="T21" fmla="*/ 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45">
                  <a:moveTo>
                    <a:pt x="0" y="3"/>
                  </a:moveTo>
                  <a:lnTo>
                    <a:pt x="0" y="3"/>
                  </a:lnTo>
                  <a:cubicBezTo>
                    <a:pt x="10" y="0"/>
                    <a:pt x="30" y="4"/>
                    <a:pt x="40" y="8"/>
                  </a:cubicBezTo>
                  <a:cubicBezTo>
                    <a:pt x="46" y="11"/>
                    <a:pt x="67" y="19"/>
                    <a:pt x="72" y="23"/>
                  </a:cubicBezTo>
                  <a:cubicBezTo>
                    <a:pt x="74" y="26"/>
                    <a:pt x="74" y="28"/>
                    <a:pt x="76" y="31"/>
                  </a:cubicBezTo>
                  <a:cubicBezTo>
                    <a:pt x="68" y="28"/>
                    <a:pt x="49" y="21"/>
                    <a:pt x="28" y="17"/>
                  </a:cubicBezTo>
                  <a:cubicBezTo>
                    <a:pt x="43" y="24"/>
                    <a:pt x="68" y="33"/>
                    <a:pt x="83" y="38"/>
                  </a:cubicBezTo>
                  <a:cubicBezTo>
                    <a:pt x="84" y="39"/>
                    <a:pt x="86" y="41"/>
                    <a:pt x="87" y="42"/>
                  </a:cubicBezTo>
                  <a:cubicBezTo>
                    <a:pt x="84" y="42"/>
                    <a:pt x="82" y="44"/>
                    <a:pt x="80" y="45"/>
                  </a:cubicBezTo>
                  <a:cubicBezTo>
                    <a:pt x="75" y="45"/>
                    <a:pt x="49" y="39"/>
                    <a:pt x="43" y="37"/>
                  </a:cubicBezTo>
                  <a:cubicBezTo>
                    <a:pt x="24" y="31"/>
                    <a:pt x="2" y="18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9" name="Freeform 1044"/>
            <p:cNvSpPr>
              <a:spLocks/>
            </p:cNvSpPr>
            <p:nvPr userDrawn="1"/>
          </p:nvSpPr>
          <p:spPr bwMode="auto">
            <a:xfrm>
              <a:off x="222" y="260"/>
              <a:ext cx="13" cy="8"/>
            </a:xfrm>
            <a:custGeom>
              <a:avLst/>
              <a:gdLst>
                <a:gd name="T0" fmla="*/ 0 w 29"/>
                <a:gd name="T1" fmla="*/ 0 h 16"/>
                <a:gd name="T2" fmla="*/ 0 w 29"/>
                <a:gd name="T3" fmla="*/ 0 h 16"/>
                <a:gd name="T4" fmla="*/ 29 w 29"/>
                <a:gd name="T5" fmla="*/ 15 h 16"/>
                <a:gd name="T6" fmla="*/ 25 w 29"/>
                <a:gd name="T7" fmla="*/ 16 h 16"/>
                <a:gd name="T8" fmla="*/ 0 w 29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6">
                  <a:moveTo>
                    <a:pt x="0" y="0"/>
                  </a:moveTo>
                  <a:lnTo>
                    <a:pt x="0" y="0"/>
                  </a:lnTo>
                  <a:cubicBezTo>
                    <a:pt x="10" y="5"/>
                    <a:pt x="27" y="14"/>
                    <a:pt x="29" y="15"/>
                  </a:cubicBezTo>
                  <a:cubicBezTo>
                    <a:pt x="28" y="15"/>
                    <a:pt x="27" y="15"/>
                    <a:pt x="25" y="16"/>
                  </a:cubicBezTo>
                  <a:cubicBezTo>
                    <a:pt x="25" y="16"/>
                    <a:pt x="7" y="6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0" name="Freeform 1045"/>
            <p:cNvSpPr>
              <a:spLocks/>
            </p:cNvSpPr>
            <p:nvPr userDrawn="1"/>
          </p:nvSpPr>
          <p:spPr bwMode="auto">
            <a:xfrm>
              <a:off x="315" y="257"/>
              <a:ext cx="6" cy="25"/>
            </a:xfrm>
            <a:custGeom>
              <a:avLst/>
              <a:gdLst>
                <a:gd name="T0" fmla="*/ 3 w 12"/>
                <a:gd name="T1" fmla="*/ 0 h 55"/>
                <a:gd name="T2" fmla="*/ 3 w 12"/>
                <a:gd name="T3" fmla="*/ 0 h 55"/>
                <a:gd name="T4" fmla="*/ 12 w 12"/>
                <a:gd name="T5" fmla="*/ 27 h 55"/>
                <a:gd name="T6" fmla="*/ 3 w 12"/>
                <a:gd name="T7" fmla="*/ 55 h 55"/>
                <a:gd name="T8" fmla="*/ 0 w 12"/>
                <a:gd name="T9" fmla="*/ 24 h 55"/>
                <a:gd name="T10" fmla="*/ 1 w 12"/>
                <a:gd name="T11" fmla="*/ 1 h 55"/>
                <a:gd name="T12" fmla="*/ 7 w 12"/>
                <a:gd name="T13" fmla="*/ 28 h 55"/>
                <a:gd name="T14" fmla="*/ 3 w 12"/>
                <a:gd name="T1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55">
                  <a:moveTo>
                    <a:pt x="3" y="0"/>
                  </a:moveTo>
                  <a:lnTo>
                    <a:pt x="3" y="0"/>
                  </a:lnTo>
                  <a:cubicBezTo>
                    <a:pt x="6" y="6"/>
                    <a:pt x="12" y="22"/>
                    <a:pt x="12" y="27"/>
                  </a:cubicBezTo>
                  <a:cubicBezTo>
                    <a:pt x="12" y="39"/>
                    <a:pt x="6" y="48"/>
                    <a:pt x="3" y="55"/>
                  </a:cubicBezTo>
                  <a:cubicBezTo>
                    <a:pt x="4" y="45"/>
                    <a:pt x="3" y="33"/>
                    <a:pt x="0" y="24"/>
                  </a:cubicBezTo>
                  <a:cubicBezTo>
                    <a:pt x="1" y="17"/>
                    <a:pt x="1" y="8"/>
                    <a:pt x="1" y="1"/>
                  </a:cubicBezTo>
                  <a:cubicBezTo>
                    <a:pt x="2" y="4"/>
                    <a:pt x="6" y="19"/>
                    <a:pt x="7" y="28"/>
                  </a:cubicBezTo>
                  <a:cubicBezTo>
                    <a:pt x="7" y="20"/>
                    <a:pt x="4" y="6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1" name="Freeform 1046"/>
            <p:cNvSpPr>
              <a:spLocks/>
            </p:cNvSpPr>
            <p:nvPr userDrawn="1"/>
          </p:nvSpPr>
          <p:spPr bwMode="auto">
            <a:xfrm>
              <a:off x="323" y="257"/>
              <a:ext cx="7" cy="27"/>
            </a:xfrm>
            <a:custGeom>
              <a:avLst/>
              <a:gdLst>
                <a:gd name="T0" fmla="*/ 0 w 15"/>
                <a:gd name="T1" fmla="*/ 0 h 60"/>
                <a:gd name="T2" fmla="*/ 0 w 15"/>
                <a:gd name="T3" fmla="*/ 0 h 60"/>
                <a:gd name="T4" fmla="*/ 7 w 15"/>
                <a:gd name="T5" fmla="*/ 29 h 60"/>
                <a:gd name="T6" fmla="*/ 2 w 15"/>
                <a:gd name="T7" fmla="*/ 1 h 60"/>
                <a:gd name="T8" fmla="*/ 7 w 15"/>
                <a:gd name="T9" fmla="*/ 15 h 60"/>
                <a:gd name="T10" fmla="*/ 15 w 15"/>
                <a:gd name="T11" fmla="*/ 42 h 60"/>
                <a:gd name="T12" fmla="*/ 7 w 15"/>
                <a:gd name="T13" fmla="*/ 60 h 60"/>
                <a:gd name="T14" fmla="*/ 4 w 15"/>
                <a:gd name="T15" fmla="*/ 31 h 60"/>
                <a:gd name="T16" fmla="*/ 1 w 15"/>
                <a:gd name="T17" fmla="*/ 20 h 60"/>
                <a:gd name="T18" fmla="*/ 0 w 15"/>
                <a:gd name="T1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60">
                  <a:moveTo>
                    <a:pt x="0" y="0"/>
                  </a:moveTo>
                  <a:lnTo>
                    <a:pt x="0" y="0"/>
                  </a:lnTo>
                  <a:cubicBezTo>
                    <a:pt x="1" y="6"/>
                    <a:pt x="7" y="26"/>
                    <a:pt x="7" y="29"/>
                  </a:cubicBezTo>
                  <a:cubicBezTo>
                    <a:pt x="6" y="19"/>
                    <a:pt x="4" y="10"/>
                    <a:pt x="2" y="1"/>
                  </a:cubicBezTo>
                  <a:cubicBezTo>
                    <a:pt x="2" y="1"/>
                    <a:pt x="6" y="12"/>
                    <a:pt x="7" y="15"/>
                  </a:cubicBezTo>
                  <a:cubicBezTo>
                    <a:pt x="9" y="22"/>
                    <a:pt x="14" y="35"/>
                    <a:pt x="15" y="42"/>
                  </a:cubicBezTo>
                  <a:cubicBezTo>
                    <a:pt x="13" y="49"/>
                    <a:pt x="10" y="54"/>
                    <a:pt x="7" y="60"/>
                  </a:cubicBezTo>
                  <a:cubicBezTo>
                    <a:pt x="7" y="50"/>
                    <a:pt x="6" y="41"/>
                    <a:pt x="4" y="31"/>
                  </a:cubicBezTo>
                  <a:cubicBezTo>
                    <a:pt x="3" y="28"/>
                    <a:pt x="1" y="24"/>
                    <a:pt x="1" y="20"/>
                  </a:cubicBezTo>
                  <a:cubicBezTo>
                    <a:pt x="0" y="14"/>
                    <a:pt x="0" y="4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2" name="Freeform 1047"/>
            <p:cNvSpPr>
              <a:spLocks/>
            </p:cNvSpPr>
            <p:nvPr userDrawn="1"/>
          </p:nvSpPr>
          <p:spPr bwMode="auto">
            <a:xfrm>
              <a:off x="235" y="256"/>
              <a:ext cx="26" cy="18"/>
            </a:xfrm>
            <a:custGeom>
              <a:avLst/>
              <a:gdLst>
                <a:gd name="T0" fmla="*/ 0 w 58"/>
                <a:gd name="T1" fmla="*/ 0 h 39"/>
                <a:gd name="T2" fmla="*/ 0 w 58"/>
                <a:gd name="T3" fmla="*/ 0 h 39"/>
                <a:gd name="T4" fmla="*/ 58 w 58"/>
                <a:gd name="T5" fmla="*/ 34 h 39"/>
                <a:gd name="T6" fmla="*/ 51 w 58"/>
                <a:gd name="T7" fmla="*/ 34 h 39"/>
                <a:gd name="T8" fmla="*/ 23 w 58"/>
                <a:gd name="T9" fmla="*/ 18 h 39"/>
                <a:gd name="T10" fmla="*/ 45 w 58"/>
                <a:gd name="T11" fmla="*/ 35 h 39"/>
                <a:gd name="T12" fmla="*/ 38 w 58"/>
                <a:gd name="T13" fmla="*/ 39 h 39"/>
                <a:gd name="T14" fmla="*/ 12 w 58"/>
                <a:gd name="T15" fmla="*/ 26 h 39"/>
                <a:gd name="T16" fmla="*/ 0 w 58"/>
                <a:gd name="T1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39">
                  <a:moveTo>
                    <a:pt x="0" y="0"/>
                  </a:moveTo>
                  <a:lnTo>
                    <a:pt x="0" y="0"/>
                  </a:lnTo>
                  <a:cubicBezTo>
                    <a:pt x="27" y="2"/>
                    <a:pt x="41" y="22"/>
                    <a:pt x="58" y="34"/>
                  </a:cubicBezTo>
                  <a:cubicBezTo>
                    <a:pt x="56" y="34"/>
                    <a:pt x="54" y="34"/>
                    <a:pt x="51" y="34"/>
                  </a:cubicBezTo>
                  <a:cubicBezTo>
                    <a:pt x="48" y="33"/>
                    <a:pt x="33" y="22"/>
                    <a:pt x="23" y="18"/>
                  </a:cubicBezTo>
                  <a:cubicBezTo>
                    <a:pt x="28" y="25"/>
                    <a:pt x="38" y="29"/>
                    <a:pt x="45" y="35"/>
                  </a:cubicBezTo>
                  <a:cubicBezTo>
                    <a:pt x="43" y="36"/>
                    <a:pt x="41" y="37"/>
                    <a:pt x="38" y="39"/>
                  </a:cubicBezTo>
                  <a:cubicBezTo>
                    <a:pt x="34" y="37"/>
                    <a:pt x="18" y="28"/>
                    <a:pt x="12" y="26"/>
                  </a:cubicBezTo>
                  <a:cubicBezTo>
                    <a:pt x="5" y="18"/>
                    <a:pt x="0" y="8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3" name="Freeform 1048"/>
            <p:cNvSpPr>
              <a:spLocks/>
            </p:cNvSpPr>
            <p:nvPr userDrawn="1"/>
          </p:nvSpPr>
          <p:spPr bwMode="auto">
            <a:xfrm>
              <a:off x="251" y="255"/>
              <a:ext cx="3" cy="4"/>
            </a:xfrm>
            <a:custGeom>
              <a:avLst/>
              <a:gdLst>
                <a:gd name="T0" fmla="*/ 0 w 7"/>
                <a:gd name="T1" fmla="*/ 0 h 10"/>
                <a:gd name="T2" fmla="*/ 0 w 7"/>
                <a:gd name="T3" fmla="*/ 0 h 10"/>
                <a:gd name="T4" fmla="*/ 7 w 7"/>
                <a:gd name="T5" fmla="*/ 7 h 10"/>
                <a:gd name="T6" fmla="*/ 7 w 7"/>
                <a:gd name="T7" fmla="*/ 10 h 10"/>
                <a:gd name="T8" fmla="*/ 0 w 7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0">
                  <a:moveTo>
                    <a:pt x="0" y="0"/>
                  </a:moveTo>
                  <a:lnTo>
                    <a:pt x="0" y="0"/>
                  </a:lnTo>
                  <a:cubicBezTo>
                    <a:pt x="2" y="2"/>
                    <a:pt x="5" y="5"/>
                    <a:pt x="7" y="7"/>
                  </a:cubicBezTo>
                  <a:cubicBezTo>
                    <a:pt x="7" y="8"/>
                    <a:pt x="7" y="9"/>
                    <a:pt x="7" y="10"/>
                  </a:cubicBezTo>
                  <a:cubicBezTo>
                    <a:pt x="5" y="7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4" name="Freeform 1049"/>
            <p:cNvSpPr>
              <a:spLocks/>
            </p:cNvSpPr>
            <p:nvPr userDrawn="1"/>
          </p:nvSpPr>
          <p:spPr bwMode="auto">
            <a:xfrm>
              <a:off x="252" y="251"/>
              <a:ext cx="45" cy="64"/>
            </a:xfrm>
            <a:custGeom>
              <a:avLst/>
              <a:gdLst>
                <a:gd name="T0" fmla="*/ 13 w 100"/>
                <a:gd name="T1" fmla="*/ 95 h 142"/>
                <a:gd name="T2" fmla="*/ 13 w 100"/>
                <a:gd name="T3" fmla="*/ 95 h 142"/>
                <a:gd name="T4" fmla="*/ 0 w 100"/>
                <a:gd name="T5" fmla="*/ 82 h 142"/>
                <a:gd name="T6" fmla="*/ 16 w 100"/>
                <a:gd name="T7" fmla="*/ 74 h 142"/>
                <a:gd name="T8" fmla="*/ 30 w 100"/>
                <a:gd name="T9" fmla="*/ 78 h 142"/>
                <a:gd name="T10" fmla="*/ 31 w 100"/>
                <a:gd name="T11" fmla="*/ 76 h 142"/>
                <a:gd name="T12" fmla="*/ 2 w 100"/>
                <a:gd name="T13" fmla="*/ 51 h 142"/>
                <a:gd name="T14" fmla="*/ 37 w 100"/>
                <a:gd name="T15" fmla="*/ 61 h 142"/>
                <a:gd name="T16" fmla="*/ 38 w 100"/>
                <a:gd name="T17" fmla="*/ 60 h 142"/>
                <a:gd name="T18" fmla="*/ 14 w 100"/>
                <a:gd name="T19" fmla="*/ 36 h 142"/>
                <a:gd name="T20" fmla="*/ 8 w 100"/>
                <a:gd name="T21" fmla="*/ 0 h 142"/>
                <a:gd name="T22" fmla="*/ 55 w 100"/>
                <a:gd name="T23" fmla="*/ 52 h 142"/>
                <a:gd name="T24" fmla="*/ 42 w 100"/>
                <a:gd name="T25" fmla="*/ 83 h 142"/>
                <a:gd name="T26" fmla="*/ 62 w 100"/>
                <a:gd name="T27" fmla="*/ 110 h 142"/>
                <a:gd name="T28" fmla="*/ 93 w 100"/>
                <a:gd name="T29" fmla="*/ 98 h 142"/>
                <a:gd name="T30" fmla="*/ 100 w 100"/>
                <a:gd name="T31" fmla="*/ 98 h 142"/>
                <a:gd name="T32" fmla="*/ 100 w 100"/>
                <a:gd name="T33" fmla="*/ 110 h 142"/>
                <a:gd name="T34" fmla="*/ 98 w 100"/>
                <a:gd name="T35" fmla="*/ 112 h 142"/>
                <a:gd name="T36" fmla="*/ 100 w 100"/>
                <a:gd name="T37" fmla="*/ 120 h 142"/>
                <a:gd name="T38" fmla="*/ 100 w 100"/>
                <a:gd name="T39" fmla="*/ 129 h 142"/>
                <a:gd name="T40" fmla="*/ 96 w 100"/>
                <a:gd name="T41" fmla="*/ 126 h 142"/>
                <a:gd name="T42" fmla="*/ 100 w 100"/>
                <a:gd name="T43" fmla="*/ 131 h 142"/>
                <a:gd name="T44" fmla="*/ 100 w 100"/>
                <a:gd name="T45" fmla="*/ 133 h 142"/>
                <a:gd name="T46" fmla="*/ 96 w 100"/>
                <a:gd name="T47" fmla="*/ 131 h 142"/>
                <a:gd name="T48" fmla="*/ 91 w 100"/>
                <a:gd name="T49" fmla="*/ 115 h 142"/>
                <a:gd name="T50" fmla="*/ 89 w 100"/>
                <a:gd name="T51" fmla="*/ 116 h 142"/>
                <a:gd name="T52" fmla="*/ 94 w 100"/>
                <a:gd name="T53" fmla="*/ 130 h 142"/>
                <a:gd name="T54" fmla="*/ 87 w 100"/>
                <a:gd name="T55" fmla="*/ 142 h 142"/>
                <a:gd name="T56" fmla="*/ 74 w 100"/>
                <a:gd name="T57" fmla="*/ 134 h 142"/>
                <a:gd name="T58" fmla="*/ 72 w 100"/>
                <a:gd name="T59" fmla="*/ 120 h 142"/>
                <a:gd name="T60" fmla="*/ 70 w 100"/>
                <a:gd name="T61" fmla="*/ 120 h 142"/>
                <a:gd name="T62" fmla="*/ 71 w 100"/>
                <a:gd name="T63" fmla="*/ 133 h 142"/>
                <a:gd name="T64" fmla="*/ 61 w 100"/>
                <a:gd name="T65" fmla="*/ 142 h 142"/>
                <a:gd name="T66" fmla="*/ 52 w 100"/>
                <a:gd name="T67" fmla="*/ 132 h 142"/>
                <a:gd name="T68" fmla="*/ 55 w 100"/>
                <a:gd name="T69" fmla="*/ 119 h 142"/>
                <a:gd name="T70" fmla="*/ 54 w 100"/>
                <a:gd name="T71" fmla="*/ 118 h 142"/>
                <a:gd name="T72" fmla="*/ 48 w 100"/>
                <a:gd name="T73" fmla="*/ 133 h 142"/>
                <a:gd name="T74" fmla="*/ 34 w 100"/>
                <a:gd name="T75" fmla="*/ 134 h 142"/>
                <a:gd name="T76" fmla="*/ 30 w 100"/>
                <a:gd name="T77" fmla="*/ 121 h 142"/>
                <a:gd name="T78" fmla="*/ 38 w 100"/>
                <a:gd name="T79" fmla="*/ 111 h 142"/>
                <a:gd name="T80" fmla="*/ 36 w 100"/>
                <a:gd name="T81" fmla="*/ 110 h 142"/>
                <a:gd name="T82" fmla="*/ 26 w 100"/>
                <a:gd name="T83" fmla="*/ 120 h 142"/>
                <a:gd name="T84" fmla="*/ 8 w 100"/>
                <a:gd name="T85" fmla="*/ 116 h 142"/>
                <a:gd name="T86" fmla="*/ 14 w 100"/>
                <a:gd name="T87" fmla="*/ 100 h 142"/>
                <a:gd name="T88" fmla="*/ 28 w 100"/>
                <a:gd name="T89" fmla="*/ 97 h 142"/>
                <a:gd name="T90" fmla="*/ 27 w 100"/>
                <a:gd name="T91" fmla="*/ 95 h 142"/>
                <a:gd name="T92" fmla="*/ 13 w 100"/>
                <a:gd name="T93" fmla="*/ 9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0" h="142">
                  <a:moveTo>
                    <a:pt x="13" y="95"/>
                  </a:moveTo>
                  <a:lnTo>
                    <a:pt x="13" y="95"/>
                  </a:lnTo>
                  <a:cubicBezTo>
                    <a:pt x="5" y="94"/>
                    <a:pt x="2" y="86"/>
                    <a:pt x="0" y="82"/>
                  </a:cubicBezTo>
                  <a:cubicBezTo>
                    <a:pt x="3" y="80"/>
                    <a:pt x="8" y="72"/>
                    <a:pt x="16" y="74"/>
                  </a:cubicBezTo>
                  <a:cubicBezTo>
                    <a:pt x="21" y="75"/>
                    <a:pt x="26" y="76"/>
                    <a:pt x="30" y="78"/>
                  </a:cubicBezTo>
                  <a:cubicBezTo>
                    <a:pt x="31" y="77"/>
                    <a:pt x="31" y="77"/>
                    <a:pt x="31" y="76"/>
                  </a:cubicBezTo>
                  <a:cubicBezTo>
                    <a:pt x="14" y="72"/>
                    <a:pt x="2" y="65"/>
                    <a:pt x="2" y="51"/>
                  </a:cubicBezTo>
                  <a:cubicBezTo>
                    <a:pt x="15" y="42"/>
                    <a:pt x="28" y="50"/>
                    <a:pt x="37" y="61"/>
                  </a:cubicBezTo>
                  <a:lnTo>
                    <a:pt x="38" y="60"/>
                  </a:lnTo>
                  <a:cubicBezTo>
                    <a:pt x="31" y="49"/>
                    <a:pt x="22" y="44"/>
                    <a:pt x="14" y="36"/>
                  </a:cubicBezTo>
                  <a:cubicBezTo>
                    <a:pt x="7" y="28"/>
                    <a:pt x="4" y="12"/>
                    <a:pt x="8" y="0"/>
                  </a:cubicBezTo>
                  <a:cubicBezTo>
                    <a:pt x="23" y="19"/>
                    <a:pt x="49" y="37"/>
                    <a:pt x="55" y="52"/>
                  </a:cubicBezTo>
                  <a:cubicBezTo>
                    <a:pt x="62" y="68"/>
                    <a:pt x="45" y="72"/>
                    <a:pt x="42" y="83"/>
                  </a:cubicBezTo>
                  <a:cubicBezTo>
                    <a:pt x="39" y="96"/>
                    <a:pt x="47" y="105"/>
                    <a:pt x="62" y="110"/>
                  </a:cubicBezTo>
                  <a:cubicBezTo>
                    <a:pt x="74" y="114"/>
                    <a:pt x="88" y="110"/>
                    <a:pt x="93" y="98"/>
                  </a:cubicBezTo>
                  <a:cubicBezTo>
                    <a:pt x="96" y="98"/>
                    <a:pt x="97" y="99"/>
                    <a:pt x="100" y="98"/>
                  </a:cubicBezTo>
                  <a:lnTo>
                    <a:pt x="100" y="110"/>
                  </a:lnTo>
                  <a:cubicBezTo>
                    <a:pt x="98" y="111"/>
                    <a:pt x="100" y="110"/>
                    <a:pt x="98" y="112"/>
                  </a:cubicBezTo>
                  <a:cubicBezTo>
                    <a:pt x="99" y="115"/>
                    <a:pt x="100" y="118"/>
                    <a:pt x="100" y="120"/>
                  </a:cubicBezTo>
                  <a:lnTo>
                    <a:pt x="100" y="129"/>
                  </a:lnTo>
                  <a:cubicBezTo>
                    <a:pt x="99" y="129"/>
                    <a:pt x="98" y="129"/>
                    <a:pt x="96" y="126"/>
                  </a:cubicBezTo>
                  <a:cubicBezTo>
                    <a:pt x="97" y="129"/>
                    <a:pt x="98" y="130"/>
                    <a:pt x="100" y="131"/>
                  </a:cubicBezTo>
                  <a:lnTo>
                    <a:pt x="100" y="133"/>
                  </a:lnTo>
                  <a:cubicBezTo>
                    <a:pt x="99" y="133"/>
                    <a:pt x="97" y="132"/>
                    <a:pt x="96" y="131"/>
                  </a:cubicBezTo>
                  <a:cubicBezTo>
                    <a:pt x="94" y="127"/>
                    <a:pt x="93" y="119"/>
                    <a:pt x="91" y="115"/>
                  </a:cubicBezTo>
                  <a:cubicBezTo>
                    <a:pt x="91" y="114"/>
                    <a:pt x="89" y="114"/>
                    <a:pt x="89" y="116"/>
                  </a:cubicBezTo>
                  <a:cubicBezTo>
                    <a:pt x="90" y="118"/>
                    <a:pt x="93" y="128"/>
                    <a:pt x="94" y="130"/>
                  </a:cubicBezTo>
                  <a:cubicBezTo>
                    <a:pt x="95" y="137"/>
                    <a:pt x="90" y="138"/>
                    <a:pt x="87" y="142"/>
                  </a:cubicBezTo>
                  <a:cubicBezTo>
                    <a:pt x="81" y="139"/>
                    <a:pt x="75" y="141"/>
                    <a:pt x="74" y="134"/>
                  </a:cubicBezTo>
                  <a:cubicBezTo>
                    <a:pt x="73" y="129"/>
                    <a:pt x="73" y="125"/>
                    <a:pt x="72" y="120"/>
                  </a:cubicBezTo>
                  <a:cubicBezTo>
                    <a:pt x="72" y="119"/>
                    <a:pt x="70" y="119"/>
                    <a:pt x="70" y="120"/>
                  </a:cubicBezTo>
                  <a:cubicBezTo>
                    <a:pt x="71" y="125"/>
                    <a:pt x="71" y="132"/>
                    <a:pt x="71" y="133"/>
                  </a:cubicBezTo>
                  <a:cubicBezTo>
                    <a:pt x="71" y="139"/>
                    <a:pt x="65" y="139"/>
                    <a:pt x="61" y="142"/>
                  </a:cubicBezTo>
                  <a:cubicBezTo>
                    <a:pt x="57" y="139"/>
                    <a:pt x="51" y="138"/>
                    <a:pt x="52" y="132"/>
                  </a:cubicBezTo>
                  <a:cubicBezTo>
                    <a:pt x="52" y="130"/>
                    <a:pt x="55" y="122"/>
                    <a:pt x="55" y="119"/>
                  </a:cubicBezTo>
                  <a:cubicBezTo>
                    <a:pt x="56" y="118"/>
                    <a:pt x="54" y="118"/>
                    <a:pt x="54" y="118"/>
                  </a:cubicBezTo>
                  <a:cubicBezTo>
                    <a:pt x="53" y="122"/>
                    <a:pt x="50" y="129"/>
                    <a:pt x="48" y="133"/>
                  </a:cubicBezTo>
                  <a:cubicBezTo>
                    <a:pt x="45" y="138"/>
                    <a:pt x="40" y="134"/>
                    <a:pt x="34" y="134"/>
                  </a:cubicBezTo>
                  <a:cubicBezTo>
                    <a:pt x="32" y="130"/>
                    <a:pt x="26" y="126"/>
                    <a:pt x="30" y="121"/>
                  </a:cubicBezTo>
                  <a:cubicBezTo>
                    <a:pt x="31" y="119"/>
                    <a:pt x="38" y="111"/>
                    <a:pt x="38" y="111"/>
                  </a:cubicBezTo>
                  <a:cubicBezTo>
                    <a:pt x="38" y="110"/>
                    <a:pt x="37" y="109"/>
                    <a:pt x="36" y="110"/>
                  </a:cubicBezTo>
                  <a:cubicBezTo>
                    <a:pt x="34" y="111"/>
                    <a:pt x="31" y="115"/>
                    <a:pt x="26" y="120"/>
                  </a:cubicBezTo>
                  <a:cubicBezTo>
                    <a:pt x="21" y="124"/>
                    <a:pt x="11" y="116"/>
                    <a:pt x="8" y="116"/>
                  </a:cubicBezTo>
                  <a:cubicBezTo>
                    <a:pt x="9" y="111"/>
                    <a:pt x="8" y="103"/>
                    <a:pt x="14" y="100"/>
                  </a:cubicBezTo>
                  <a:cubicBezTo>
                    <a:pt x="19" y="98"/>
                    <a:pt x="26" y="97"/>
                    <a:pt x="28" y="97"/>
                  </a:cubicBezTo>
                  <a:cubicBezTo>
                    <a:pt x="28" y="96"/>
                    <a:pt x="27" y="95"/>
                    <a:pt x="27" y="95"/>
                  </a:cubicBezTo>
                  <a:cubicBezTo>
                    <a:pt x="23" y="96"/>
                    <a:pt x="17" y="96"/>
                    <a:pt x="13" y="9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5" name="Freeform 1050"/>
            <p:cNvSpPr>
              <a:spLocks/>
            </p:cNvSpPr>
            <p:nvPr userDrawn="1"/>
          </p:nvSpPr>
          <p:spPr bwMode="auto">
            <a:xfrm>
              <a:off x="224" y="248"/>
              <a:ext cx="10" cy="7"/>
            </a:xfrm>
            <a:custGeom>
              <a:avLst/>
              <a:gdLst>
                <a:gd name="T0" fmla="*/ 0 w 22"/>
                <a:gd name="T1" fmla="*/ 0 h 16"/>
                <a:gd name="T2" fmla="*/ 0 w 22"/>
                <a:gd name="T3" fmla="*/ 0 h 16"/>
                <a:gd name="T4" fmla="*/ 22 w 22"/>
                <a:gd name="T5" fmla="*/ 14 h 16"/>
                <a:gd name="T6" fmla="*/ 20 w 22"/>
                <a:gd name="T7" fmla="*/ 14 h 16"/>
                <a:gd name="T8" fmla="*/ 20 w 22"/>
                <a:gd name="T9" fmla="*/ 16 h 16"/>
                <a:gd name="T10" fmla="*/ 0 w 22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6">
                  <a:moveTo>
                    <a:pt x="0" y="0"/>
                  </a:moveTo>
                  <a:lnTo>
                    <a:pt x="0" y="0"/>
                  </a:lnTo>
                  <a:cubicBezTo>
                    <a:pt x="6" y="3"/>
                    <a:pt x="19" y="11"/>
                    <a:pt x="22" y="14"/>
                  </a:cubicBezTo>
                  <a:cubicBezTo>
                    <a:pt x="21" y="14"/>
                    <a:pt x="21" y="14"/>
                    <a:pt x="20" y="14"/>
                  </a:cubicBezTo>
                  <a:cubicBezTo>
                    <a:pt x="20" y="15"/>
                    <a:pt x="20" y="16"/>
                    <a:pt x="20" y="16"/>
                  </a:cubicBezTo>
                  <a:cubicBezTo>
                    <a:pt x="16" y="12"/>
                    <a:pt x="5" y="4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6" name="Freeform 1051"/>
            <p:cNvSpPr>
              <a:spLocks/>
            </p:cNvSpPr>
            <p:nvPr userDrawn="1"/>
          </p:nvSpPr>
          <p:spPr bwMode="auto">
            <a:xfrm>
              <a:off x="315" y="243"/>
              <a:ext cx="8" cy="31"/>
            </a:xfrm>
            <a:custGeom>
              <a:avLst/>
              <a:gdLst>
                <a:gd name="T0" fmla="*/ 2 w 17"/>
                <a:gd name="T1" fmla="*/ 0 h 68"/>
                <a:gd name="T2" fmla="*/ 2 w 17"/>
                <a:gd name="T3" fmla="*/ 0 h 68"/>
                <a:gd name="T4" fmla="*/ 9 w 17"/>
                <a:gd name="T5" fmla="*/ 14 h 68"/>
                <a:gd name="T6" fmla="*/ 16 w 17"/>
                <a:gd name="T7" fmla="*/ 68 h 68"/>
                <a:gd name="T8" fmla="*/ 0 w 17"/>
                <a:gd name="T9" fmla="*/ 16 h 68"/>
                <a:gd name="T10" fmla="*/ 14 w 17"/>
                <a:gd name="T11" fmla="*/ 42 h 68"/>
                <a:gd name="T12" fmla="*/ 2 w 17"/>
                <a:gd name="T1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68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8" y="12"/>
                    <a:pt x="9" y="14"/>
                  </a:cubicBezTo>
                  <a:cubicBezTo>
                    <a:pt x="16" y="25"/>
                    <a:pt x="17" y="44"/>
                    <a:pt x="16" y="68"/>
                  </a:cubicBezTo>
                  <a:cubicBezTo>
                    <a:pt x="12" y="44"/>
                    <a:pt x="1" y="26"/>
                    <a:pt x="0" y="16"/>
                  </a:cubicBezTo>
                  <a:cubicBezTo>
                    <a:pt x="5" y="22"/>
                    <a:pt x="10" y="31"/>
                    <a:pt x="14" y="42"/>
                  </a:cubicBezTo>
                  <a:cubicBezTo>
                    <a:pt x="13" y="36"/>
                    <a:pt x="5" y="7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7" name="Freeform 1052"/>
            <p:cNvSpPr>
              <a:spLocks/>
            </p:cNvSpPr>
            <p:nvPr userDrawn="1"/>
          </p:nvSpPr>
          <p:spPr bwMode="auto">
            <a:xfrm>
              <a:off x="199" y="245"/>
              <a:ext cx="40" cy="25"/>
            </a:xfrm>
            <a:custGeom>
              <a:avLst/>
              <a:gdLst>
                <a:gd name="T0" fmla="*/ 1 w 88"/>
                <a:gd name="T1" fmla="*/ 1 h 55"/>
                <a:gd name="T2" fmla="*/ 1 w 88"/>
                <a:gd name="T3" fmla="*/ 1 h 55"/>
                <a:gd name="T4" fmla="*/ 45 w 88"/>
                <a:gd name="T5" fmla="*/ 15 h 55"/>
                <a:gd name="T6" fmla="*/ 79 w 88"/>
                <a:gd name="T7" fmla="*/ 37 h 55"/>
                <a:gd name="T8" fmla="*/ 88 w 88"/>
                <a:gd name="T9" fmla="*/ 49 h 55"/>
                <a:gd name="T10" fmla="*/ 81 w 88"/>
                <a:gd name="T11" fmla="*/ 49 h 55"/>
                <a:gd name="T12" fmla="*/ 31 w 88"/>
                <a:gd name="T13" fmla="*/ 23 h 55"/>
                <a:gd name="T14" fmla="*/ 73 w 88"/>
                <a:gd name="T15" fmla="*/ 51 h 55"/>
                <a:gd name="T16" fmla="*/ 67 w 88"/>
                <a:gd name="T17" fmla="*/ 55 h 55"/>
                <a:gd name="T18" fmla="*/ 27 w 88"/>
                <a:gd name="T19" fmla="*/ 37 h 55"/>
                <a:gd name="T20" fmla="*/ 1 w 88"/>
                <a:gd name="T21" fmla="*/ 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55">
                  <a:moveTo>
                    <a:pt x="1" y="1"/>
                  </a:moveTo>
                  <a:lnTo>
                    <a:pt x="1" y="1"/>
                  </a:lnTo>
                  <a:cubicBezTo>
                    <a:pt x="16" y="0"/>
                    <a:pt x="33" y="8"/>
                    <a:pt x="45" y="15"/>
                  </a:cubicBezTo>
                  <a:cubicBezTo>
                    <a:pt x="53" y="20"/>
                    <a:pt x="68" y="29"/>
                    <a:pt x="79" y="37"/>
                  </a:cubicBezTo>
                  <a:cubicBezTo>
                    <a:pt x="81" y="42"/>
                    <a:pt x="82" y="41"/>
                    <a:pt x="88" y="49"/>
                  </a:cubicBezTo>
                  <a:cubicBezTo>
                    <a:pt x="83" y="48"/>
                    <a:pt x="83" y="49"/>
                    <a:pt x="81" y="49"/>
                  </a:cubicBezTo>
                  <a:cubicBezTo>
                    <a:pt x="75" y="45"/>
                    <a:pt x="47" y="29"/>
                    <a:pt x="31" y="23"/>
                  </a:cubicBezTo>
                  <a:cubicBezTo>
                    <a:pt x="44" y="34"/>
                    <a:pt x="68" y="48"/>
                    <a:pt x="73" y="51"/>
                  </a:cubicBezTo>
                  <a:cubicBezTo>
                    <a:pt x="70" y="52"/>
                    <a:pt x="68" y="54"/>
                    <a:pt x="67" y="55"/>
                  </a:cubicBezTo>
                  <a:cubicBezTo>
                    <a:pt x="58" y="52"/>
                    <a:pt x="35" y="43"/>
                    <a:pt x="27" y="37"/>
                  </a:cubicBezTo>
                  <a:cubicBezTo>
                    <a:pt x="15" y="29"/>
                    <a:pt x="0" y="18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8" name="Freeform 1053"/>
            <p:cNvSpPr>
              <a:spLocks/>
            </p:cNvSpPr>
            <p:nvPr userDrawn="1"/>
          </p:nvSpPr>
          <p:spPr bwMode="auto">
            <a:xfrm>
              <a:off x="317" y="243"/>
              <a:ext cx="14" cy="32"/>
            </a:xfrm>
            <a:custGeom>
              <a:avLst/>
              <a:gdLst>
                <a:gd name="T0" fmla="*/ 0 w 31"/>
                <a:gd name="T1" fmla="*/ 0 h 72"/>
                <a:gd name="T2" fmla="*/ 0 w 31"/>
                <a:gd name="T3" fmla="*/ 0 h 72"/>
                <a:gd name="T4" fmla="*/ 27 w 31"/>
                <a:gd name="T5" fmla="*/ 38 h 72"/>
                <a:gd name="T6" fmla="*/ 30 w 31"/>
                <a:gd name="T7" fmla="*/ 72 h 72"/>
                <a:gd name="T8" fmla="*/ 0 w 31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72">
                  <a:moveTo>
                    <a:pt x="0" y="0"/>
                  </a:moveTo>
                  <a:lnTo>
                    <a:pt x="0" y="0"/>
                  </a:lnTo>
                  <a:cubicBezTo>
                    <a:pt x="10" y="12"/>
                    <a:pt x="23" y="29"/>
                    <a:pt x="27" y="38"/>
                  </a:cubicBezTo>
                  <a:cubicBezTo>
                    <a:pt x="31" y="52"/>
                    <a:pt x="30" y="64"/>
                    <a:pt x="30" y="72"/>
                  </a:cubicBezTo>
                  <a:cubicBezTo>
                    <a:pt x="25" y="46"/>
                    <a:pt x="15" y="23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9" name="Freeform 1054"/>
            <p:cNvSpPr>
              <a:spLocks/>
            </p:cNvSpPr>
            <p:nvPr userDrawn="1"/>
          </p:nvSpPr>
          <p:spPr bwMode="auto">
            <a:xfrm>
              <a:off x="305" y="243"/>
              <a:ext cx="11" cy="33"/>
            </a:xfrm>
            <a:custGeom>
              <a:avLst/>
              <a:gdLst>
                <a:gd name="T0" fmla="*/ 10 w 25"/>
                <a:gd name="T1" fmla="*/ 0 h 74"/>
                <a:gd name="T2" fmla="*/ 10 w 25"/>
                <a:gd name="T3" fmla="*/ 0 h 74"/>
                <a:gd name="T4" fmla="*/ 23 w 25"/>
                <a:gd name="T5" fmla="*/ 16 h 74"/>
                <a:gd name="T6" fmla="*/ 21 w 25"/>
                <a:gd name="T7" fmla="*/ 69 h 74"/>
                <a:gd name="T8" fmla="*/ 13 w 25"/>
                <a:gd name="T9" fmla="*/ 29 h 74"/>
                <a:gd name="T10" fmla="*/ 6 w 25"/>
                <a:gd name="T11" fmla="*/ 74 h 74"/>
                <a:gd name="T12" fmla="*/ 6 w 25"/>
                <a:gd name="T13" fmla="*/ 20 h 74"/>
                <a:gd name="T14" fmla="*/ 0 w 25"/>
                <a:gd name="T15" fmla="*/ 8 h 74"/>
                <a:gd name="T16" fmla="*/ 20 w 25"/>
                <a:gd name="T17" fmla="*/ 30 h 74"/>
                <a:gd name="T18" fmla="*/ 10 w 25"/>
                <a:gd name="T1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74">
                  <a:moveTo>
                    <a:pt x="10" y="0"/>
                  </a:moveTo>
                  <a:lnTo>
                    <a:pt x="10" y="0"/>
                  </a:lnTo>
                  <a:cubicBezTo>
                    <a:pt x="14" y="4"/>
                    <a:pt x="21" y="11"/>
                    <a:pt x="23" y="16"/>
                  </a:cubicBezTo>
                  <a:cubicBezTo>
                    <a:pt x="25" y="30"/>
                    <a:pt x="24" y="56"/>
                    <a:pt x="21" y="69"/>
                  </a:cubicBezTo>
                  <a:cubicBezTo>
                    <a:pt x="21" y="56"/>
                    <a:pt x="19" y="37"/>
                    <a:pt x="13" y="29"/>
                  </a:cubicBezTo>
                  <a:cubicBezTo>
                    <a:pt x="17" y="43"/>
                    <a:pt x="14" y="58"/>
                    <a:pt x="6" y="74"/>
                  </a:cubicBezTo>
                  <a:cubicBezTo>
                    <a:pt x="10" y="60"/>
                    <a:pt x="11" y="34"/>
                    <a:pt x="6" y="20"/>
                  </a:cubicBezTo>
                  <a:cubicBezTo>
                    <a:pt x="5" y="16"/>
                    <a:pt x="2" y="11"/>
                    <a:pt x="0" y="8"/>
                  </a:cubicBezTo>
                  <a:cubicBezTo>
                    <a:pt x="6" y="11"/>
                    <a:pt x="17" y="23"/>
                    <a:pt x="20" y="30"/>
                  </a:cubicBezTo>
                  <a:cubicBezTo>
                    <a:pt x="17" y="18"/>
                    <a:pt x="14" y="10"/>
                    <a:pt x="1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0" name="Freeform 1055"/>
            <p:cNvSpPr>
              <a:spLocks/>
            </p:cNvSpPr>
            <p:nvPr userDrawn="1"/>
          </p:nvSpPr>
          <p:spPr bwMode="auto">
            <a:xfrm>
              <a:off x="276" y="241"/>
              <a:ext cx="14" cy="8"/>
            </a:xfrm>
            <a:custGeom>
              <a:avLst/>
              <a:gdLst>
                <a:gd name="T0" fmla="*/ 5 w 32"/>
                <a:gd name="T1" fmla="*/ 6 h 16"/>
                <a:gd name="T2" fmla="*/ 5 w 32"/>
                <a:gd name="T3" fmla="*/ 6 h 16"/>
                <a:gd name="T4" fmla="*/ 32 w 32"/>
                <a:gd name="T5" fmla="*/ 2 h 16"/>
                <a:gd name="T6" fmla="*/ 2 w 32"/>
                <a:gd name="T7" fmla="*/ 16 h 16"/>
                <a:gd name="T8" fmla="*/ 5 w 32"/>
                <a:gd name="T9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6">
                  <a:moveTo>
                    <a:pt x="5" y="6"/>
                  </a:moveTo>
                  <a:lnTo>
                    <a:pt x="5" y="6"/>
                  </a:lnTo>
                  <a:cubicBezTo>
                    <a:pt x="12" y="1"/>
                    <a:pt x="20" y="0"/>
                    <a:pt x="32" y="2"/>
                  </a:cubicBezTo>
                  <a:cubicBezTo>
                    <a:pt x="23" y="2"/>
                    <a:pt x="6" y="0"/>
                    <a:pt x="2" y="16"/>
                  </a:cubicBezTo>
                  <a:cubicBezTo>
                    <a:pt x="0" y="13"/>
                    <a:pt x="1" y="8"/>
                    <a:pt x="5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1" name="Freeform 1056"/>
            <p:cNvSpPr>
              <a:spLocks/>
            </p:cNvSpPr>
            <p:nvPr userDrawn="1"/>
          </p:nvSpPr>
          <p:spPr bwMode="auto">
            <a:xfrm>
              <a:off x="259" y="238"/>
              <a:ext cx="26" cy="9"/>
            </a:xfrm>
            <a:custGeom>
              <a:avLst/>
              <a:gdLst>
                <a:gd name="T0" fmla="*/ 44 w 59"/>
                <a:gd name="T1" fmla="*/ 2 h 20"/>
                <a:gd name="T2" fmla="*/ 44 w 59"/>
                <a:gd name="T3" fmla="*/ 2 h 20"/>
                <a:gd name="T4" fmla="*/ 59 w 59"/>
                <a:gd name="T5" fmla="*/ 3 h 20"/>
                <a:gd name="T6" fmla="*/ 22 w 59"/>
                <a:gd name="T7" fmla="*/ 18 h 20"/>
                <a:gd name="T8" fmla="*/ 0 w 59"/>
                <a:gd name="T9" fmla="*/ 9 h 20"/>
                <a:gd name="T10" fmla="*/ 19 w 59"/>
                <a:gd name="T11" fmla="*/ 10 h 20"/>
                <a:gd name="T12" fmla="*/ 44 w 59"/>
                <a:gd name="T1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20">
                  <a:moveTo>
                    <a:pt x="44" y="2"/>
                  </a:moveTo>
                  <a:lnTo>
                    <a:pt x="44" y="2"/>
                  </a:lnTo>
                  <a:cubicBezTo>
                    <a:pt x="47" y="1"/>
                    <a:pt x="54" y="0"/>
                    <a:pt x="59" y="3"/>
                  </a:cubicBezTo>
                  <a:cubicBezTo>
                    <a:pt x="33" y="3"/>
                    <a:pt x="32" y="15"/>
                    <a:pt x="22" y="18"/>
                  </a:cubicBezTo>
                  <a:cubicBezTo>
                    <a:pt x="14" y="20"/>
                    <a:pt x="4" y="17"/>
                    <a:pt x="0" y="9"/>
                  </a:cubicBezTo>
                  <a:cubicBezTo>
                    <a:pt x="6" y="12"/>
                    <a:pt x="12" y="12"/>
                    <a:pt x="19" y="10"/>
                  </a:cubicBezTo>
                  <a:cubicBezTo>
                    <a:pt x="27" y="8"/>
                    <a:pt x="34" y="3"/>
                    <a:pt x="4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2" name="Freeform 1057"/>
            <p:cNvSpPr>
              <a:spLocks/>
            </p:cNvSpPr>
            <p:nvPr userDrawn="1"/>
          </p:nvSpPr>
          <p:spPr bwMode="auto">
            <a:xfrm>
              <a:off x="308" y="236"/>
              <a:ext cx="12" cy="19"/>
            </a:xfrm>
            <a:custGeom>
              <a:avLst/>
              <a:gdLst>
                <a:gd name="T0" fmla="*/ 0 w 26"/>
                <a:gd name="T1" fmla="*/ 0 h 42"/>
                <a:gd name="T2" fmla="*/ 0 w 26"/>
                <a:gd name="T3" fmla="*/ 0 h 42"/>
                <a:gd name="T4" fmla="*/ 15 w 26"/>
                <a:gd name="T5" fmla="*/ 20 h 42"/>
                <a:gd name="T6" fmla="*/ 2 w 26"/>
                <a:gd name="T7" fmla="*/ 0 h 42"/>
                <a:gd name="T8" fmla="*/ 14 w 26"/>
                <a:gd name="T9" fmla="*/ 9 h 42"/>
                <a:gd name="T10" fmla="*/ 26 w 26"/>
                <a:gd name="T11" fmla="*/ 42 h 42"/>
                <a:gd name="T12" fmla="*/ 3 w 26"/>
                <a:gd name="T13" fmla="*/ 13 h 42"/>
                <a:gd name="T14" fmla="*/ 0 w 26"/>
                <a:gd name="T1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42">
                  <a:moveTo>
                    <a:pt x="0" y="0"/>
                  </a:moveTo>
                  <a:lnTo>
                    <a:pt x="0" y="0"/>
                  </a:lnTo>
                  <a:cubicBezTo>
                    <a:pt x="3" y="4"/>
                    <a:pt x="11" y="16"/>
                    <a:pt x="15" y="20"/>
                  </a:cubicBezTo>
                  <a:cubicBezTo>
                    <a:pt x="12" y="13"/>
                    <a:pt x="6" y="6"/>
                    <a:pt x="2" y="0"/>
                  </a:cubicBezTo>
                  <a:cubicBezTo>
                    <a:pt x="4" y="3"/>
                    <a:pt x="11" y="7"/>
                    <a:pt x="14" y="9"/>
                  </a:cubicBezTo>
                  <a:cubicBezTo>
                    <a:pt x="18" y="16"/>
                    <a:pt x="24" y="33"/>
                    <a:pt x="26" y="42"/>
                  </a:cubicBezTo>
                  <a:cubicBezTo>
                    <a:pt x="18" y="30"/>
                    <a:pt x="8" y="18"/>
                    <a:pt x="3" y="13"/>
                  </a:cubicBezTo>
                  <a:cubicBezTo>
                    <a:pt x="3" y="9"/>
                    <a:pt x="1" y="4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3" name="Freeform 1058"/>
            <p:cNvSpPr>
              <a:spLocks/>
            </p:cNvSpPr>
            <p:nvPr userDrawn="1"/>
          </p:nvSpPr>
          <p:spPr bwMode="auto">
            <a:xfrm>
              <a:off x="238" y="237"/>
              <a:ext cx="17" cy="28"/>
            </a:xfrm>
            <a:custGeom>
              <a:avLst/>
              <a:gdLst>
                <a:gd name="T0" fmla="*/ 8 w 38"/>
                <a:gd name="T1" fmla="*/ 0 h 62"/>
                <a:gd name="T2" fmla="*/ 8 w 38"/>
                <a:gd name="T3" fmla="*/ 0 h 62"/>
                <a:gd name="T4" fmla="*/ 35 w 38"/>
                <a:gd name="T5" fmla="*/ 34 h 62"/>
                <a:gd name="T6" fmla="*/ 34 w 38"/>
                <a:gd name="T7" fmla="*/ 44 h 62"/>
                <a:gd name="T8" fmla="*/ 19 w 38"/>
                <a:gd name="T9" fmla="*/ 28 h 62"/>
                <a:gd name="T10" fmla="*/ 35 w 38"/>
                <a:gd name="T11" fmla="*/ 51 h 62"/>
                <a:gd name="T12" fmla="*/ 38 w 38"/>
                <a:gd name="T13" fmla="*/ 62 h 62"/>
                <a:gd name="T14" fmla="*/ 15 w 38"/>
                <a:gd name="T15" fmla="*/ 42 h 62"/>
                <a:gd name="T16" fmla="*/ 8 w 38"/>
                <a:gd name="T1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62">
                  <a:moveTo>
                    <a:pt x="8" y="0"/>
                  </a:moveTo>
                  <a:lnTo>
                    <a:pt x="8" y="0"/>
                  </a:lnTo>
                  <a:cubicBezTo>
                    <a:pt x="13" y="14"/>
                    <a:pt x="27" y="28"/>
                    <a:pt x="35" y="34"/>
                  </a:cubicBezTo>
                  <a:cubicBezTo>
                    <a:pt x="34" y="38"/>
                    <a:pt x="34" y="41"/>
                    <a:pt x="34" y="44"/>
                  </a:cubicBezTo>
                  <a:cubicBezTo>
                    <a:pt x="32" y="42"/>
                    <a:pt x="25" y="34"/>
                    <a:pt x="19" y="28"/>
                  </a:cubicBezTo>
                  <a:cubicBezTo>
                    <a:pt x="23" y="38"/>
                    <a:pt x="31" y="47"/>
                    <a:pt x="35" y="51"/>
                  </a:cubicBezTo>
                  <a:cubicBezTo>
                    <a:pt x="35" y="54"/>
                    <a:pt x="36" y="58"/>
                    <a:pt x="38" y="62"/>
                  </a:cubicBezTo>
                  <a:cubicBezTo>
                    <a:pt x="32" y="57"/>
                    <a:pt x="20" y="47"/>
                    <a:pt x="15" y="42"/>
                  </a:cubicBezTo>
                  <a:cubicBezTo>
                    <a:pt x="5" y="31"/>
                    <a:pt x="0" y="14"/>
                    <a:pt x="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4" name="Freeform 1059"/>
            <p:cNvSpPr>
              <a:spLocks/>
            </p:cNvSpPr>
            <p:nvPr userDrawn="1"/>
          </p:nvSpPr>
          <p:spPr bwMode="auto">
            <a:xfrm>
              <a:off x="228" y="231"/>
              <a:ext cx="10" cy="14"/>
            </a:xfrm>
            <a:custGeom>
              <a:avLst/>
              <a:gdLst>
                <a:gd name="T0" fmla="*/ 0 w 23"/>
                <a:gd name="T1" fmla="*/ 0 h 30"/>
                <a:gd name="T2" fmla="*/ 0 w 23"/>
                <a:gd name="T3" fmla="*/ 0 h 30"/>
                <a:gd name="T4" fmla="*/ 23 w 23"/>
                <a:gd name="T5" fmla="*/ 26 h 30"/>
                <a:gd name="T6" fmla="*/ 23 w 23"/>
                <a:gd name="T7" fmla="*/ 30 h 30"/>
                <a:gd name="T8" fmla="*/ 0 w 23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0">
                  <a:moveTo>
                    <a:pt x="0" y="0"/>
                  </a:moveTo>
                  <a:lnTo>
                    <a:pt x="0" y="0"/>
                  </a:lnTo>
                  <a:cubicBezTo>
                    <a:pt x="7" y="10"/>
                    <a:pt x="21" y="25"/>
                    <a:pt x="23" y="26"/>
                  </a:cubicBezTo>
                  <a:cubicBezTo>
                    <a:pt x="23" y="27"/>
                    <a:pt x="23" y="28"/>
                    <a:pt x="23" y="30"/>
                  </a:cubicBezTo>
                  <a:cubicBezTo>
                    <a:pt x="16" y="23"/>
                    <a:pt x="5" y="9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5" name="Freeform 1060"/>
            <p:cNvSpPr>
              <a:spLocks/>
            </p:cNvSpPr>
            <p:nvPr userDrawn="1"/>
          </p:nvSpPr>
          <p:spPr bwMode="auto">
            <a:xfrm>
              <a:off x="311" y="233"/>
              <a:ext cx="17" cy="24"/>
            </a:xfrm>
            <a:custGeom>
              <a:avLst/>
              <a:gdLst>
                <a:gd name="T0" fmla="*/ 0 w 38"/>
                <a:gd name="T1" fmla="*/ 0 h 52"/>
                <a:gd name="T2" fmla="*/ 0 w 38"/>
                <a:gd name="T3" fmla="*/ 0 h 52"/>
                <a:gd name="T4" fmla="*/ 18 w 38"/>
                <a:gd name="T5" fmla="*/ 19 h 52"/>
                <a:gd name="T6" fmla="*/ 1 w 38"/>
                <a:gd name="T7" fmla="*/ 0 h 52"/>
                <a:gd name="T8" fmla="*/ 16 w 38"/>
                <a:gd name="T9" fmla="*/ 6 h 52"/>
                <a:gd name="T10" fmla="*/ 38 w 38"/>
                <a:gd name="T11" fmla="*/ 52 h 52"/>
                <a:gd name="T12" fmla="*/ 0 w 38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52">
                  <a:moveTo>
                    <a:pt x="0" y="0"/>
                  </a:moveTo>
                  <a:lnTo>
                    <a:pt x="0" y="0"/>
                  </a:lnTo>
                  <a:cubicBezTo>
                    <a:pt x="4" y="3"/>
                    <a:pt x="15" y="17"/>
                    <a:pt x="18" y="19"/>
                  </a:cubicBezTo>
                  <a:cubicBezTo>
                    <a:pt x="16" y="13"/>
                    <a:pt x="5" y="4"/>
                    <a:pt x="1" y="0"/>
                  </a:cubicBezTo>
                  <a:cubicBezTo>
                    <a:pt x="5" y="2"/>
                    <a:pt x="11" y="5"/>
                    <a:pt x="16" y="6"/>
                  </a:cubicBezTo>
                  <a:cubicBezTo>
                    <a:pt x="19" y="10"/>
                    <a:pt x="34" y="34"/>
                    <a:pt x="38" y="52"/>
                  </a:cubicBezTo>
                  <a:cubicBezTo>
                    <a:pt x="24" y="29"/>
                    <a:pt x="10" y="2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6" name="Freeform 1061"/>
            <p:cNvSpPr>
              <a:spLocks/>
            </p:cNvSpPr>
            <p:nvPr userDrawn="1"/>
          </p:nvSpPr>
          <p:spPr bwMode="auto">
            <a:xfrm>
              <a:off x="292" y="231"/>
              <a:ext cx="20" cy="21"/>
            </a:xfrm>
            <a:custGeom>
              <a:avLst/>
              <a:gdLst>
                <a:gd name="T0" fmla="*/ 11 w 44"/>
                <a:gd name="T1" fmla="*/ 0 h 47"/>
                <a:gd name="T2" fmla="*/ 11 w 44"/>
                <a:gd name="T3" fmla="*/ 0 h 47"/>
                <a:gd name="T4" fmla="*/ 35 w 44"/>
                <a:gd name="T5" fmla="*/ 22 h 47"/>
                <a:gd name="T6" fmla="*/ 44 w 44"/>
                <a:gd name="T7" fmla="*/ 47 h 47"/>
                <a:gd name="T8" fmla="*/ 26 w 44"/>
                <a:gd name="T9" fmla="*/ 32 h 47"/>
                <a:gd name="T10" fmla="*/ 9 w 44"/>
                <a:gd name="T11" fmla="*/ 18 h 47"/>
                <a:gd name="T12" fmla="*/ 0 w 44"/>
                <a:gd name="T13" fmla="*/ 6 h 47"/>
                <a:gd name="T14" fmla="*/ 32 w 44"/>
                <a:gd name="T15" fmla="*/ 29 h 47"/>
                <a:gd name="T16" fmla="*/ 11 w 44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47">
                  <a:moveTo>
                    <a:pt x="11" y="0"/>
                  </a:moveTo>
                  <a:lnTo>
                    <a:pt x="11" y="0"/>
                  </a:lnTo>
                  <a:cubicBezTo>
                    <a:pt x="19" y="4"/>
                    <a:pt x="32" y="15"/>
                    <a:pt x="35" y="22"/>
                  </a:cubicBezTo>
                  <a:cubicBezTo>
                    <a:pt x="38" y="28"/>
                    <a:pt x="44" y="45"/>
                    <a:pt x="44" y="47"/>
                  </a:cubicBezTo>
                  <a:cubicBezTo>
                    <a:pt x="39" y="41"/>
                    <a:pt x="34" y="35"/>
                    <a:pt x="26" y="32"/>
                  </a:cubicBezTo>
                  <a:cubicBezTo>
                    <a:pt x="22" y="27"/>
                    <a:pt x="15" y="21"/>
                    <a:pt x="9" y="18"/>
                  </a:cubicBezTo>
                  <a:cubicBezTo>
                    <a:pt x="7" y="15"/>
                    <a:pt x="2" y="9"/>
                    <a:pt x="0" y="6"/>
                  </a:cubicBezTo>
                  <a:cubicBezTo>
                    <a:pt x="6" y="11"/>
                    <a:pt x="23" y="24"/>
                    <a:pt x="32" y="29"/>
                  </a:cubicBezTo>
                  <a:cubicBezTo>
                    <a:pt x="26" y="18"/>
                    <a:pt x="18" y="7"/>
                    <a:pt x="1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7" name="Freeform 1062"/>
            <p:cNvSpPr>
              <a:spLocks/>
            </p:cNvSpPr>
            <p:nvPr userDrawn="1"/>
          </p:nvSpPr>
          <p:spPr bwMode="auto">
            <a:xfrm>
              <a:off x="301" y="227"/>
              <a:ext cx="13" cy="12"/>
            </a:xfrm>
            <a:custGeom>
              <a:avLst/>
              <a:gdLst>
                <a:gd name="T0" fmla="*/ 0 w 29"/>
                <a:gd name="T1" fmla="*/ 0 h 26"/>
                <a:gd name="T2" fmla="*/ 0 w 29"/>
                <a:gd name="T3" fmla="*/ 0 h 26"/>
                <a:gd name="T4" fmla="*/ 12 w 29"/>
                <a:gd name="T5" fmla="*/ 2 h 26"/>
                <a:gd name="T6" fmla="*/ 29 w 29"/>
                <a:gd name="T7" fmla="*/ 26 h 26"/>
                <a:gd name="T8" fmla="*/ 0 w 29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6">
                  <a:moveTo>
                    <a:pt x="0" y="0"/>
                  </a:moveTo>
                  <a:lnTo>
                    <a:pt x="0" y="0"/>
                  </a:lnTo>
                  <a:cubicBezTo>
                    <a:pt x="4" y="1"/>
                    <a:pt x="9" y="2"/>
                    <a:pt x="12" y="2"/>
                  </a:cubicBezTo>
                  <a:cubicBezTo>
                    <a:pt x="17" y="6"/>
                    <a:pt x="23" y="15"/>
                    <a:pt x="29" y="26"/>
                  </a:cubicBezTo>
                  <a:cubicBezTo>
                    <a:pt x="17" y="19"/>
                    <a:pt x="6" y="6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8" name="Freeform 1063"/>
            <p:cNvSpPr>
              <a:spLocks/>
            </p:cNvSpPr>
            <p:nvPr userDrawn="1"/>
          </p:nvSpPr>
          <p:spPr bwMode="auto">
            <a:xfrm>
              <a:off x="307" y="228"/>
              <a:ext cx="16" cy="8"/>
            </a:xfrm>
            <a:custGeom>
              <a:avLst/>
              <a:gdLst>
                <a:gd name="T0" fmla="*/ 5 w 34"/>
                <a:gd name="T1" fmla="*/ 0 h 18"/>
                <a:gd name="T2" fmla="*/ 5 w 34"/>
                <a:gd name="T3" fmla="*/ 0 h 18"/>
                <a:gd name="T4" fmla="*/ 34 w 34"/>
                <a:gd name="T5" fmla="*/ 15 h 18"/>
                <a:gd name="T6" fmla="*/ 0 w 34"/>
                <a:gd name="T7" fmla="*/ 0 h 18"/>
                <a:gd name="T8" fmla="*/ 5 w 34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8">
                  <a:moveTo>
                    <a:pt x="5" y="0"/>
                  </a:moveTo>
                  <a:lnTo>
                    <a:pt x="5" y="0"/>
                  </a:lnTo>
                  <a:cubicBezTo>
                    <a:pt x="8" y="6"/>
                    <a:pt x="21" y="14"/>
                    <a:pt x="34" y="15"/>
                  </a:cubicBezTo>
                  <a:cubicBezTo>
                    <a:pt x="20" y="18"/>
                    <a:pt x="4" y="8"/>
                    <a:pt x="0" y="0"/>
                  </a:cubicBezTo>
                  <a:cubicBezTo>
                    <a:pt x="1" y="0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9" name="Freeform 1064"/>
            <p:cNvSpPr>
              <a:spLocks/>
            </p:cNvSpPr>
            <p:nvPr userDrawn="1"/>
          </p:nvSpPr>
          <p:spPr bwMode="auto">
            <a:xfrm>
              <a:off x="289" y="224"/>
              <a:ext cx="2" cy="1"/>
            </a:xfrm>
            <a:custGeom>
              <a:avLst/>
              <a:gdLst>
                <a:gd name="T0" fmla="*/ 5 w 5"/>
                <a:gd name="T1" fmla="*/ 0 h 3"/>
                <a:gd name="T2" fmla="*/ 5 w 5"/>
                <a:gd name="T3" fmla="*/ 0 h 3"/>
                <a:gd name="T4" fmla="*/ 0 w 5"/>
                <a:gd name="T5" fmla="*/ 3 h 3"/>
                <a:gd name="T6" fmla="*/ 5 w 5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lnTo>
                    <a:pt x="5" y="0"/>
                  </a:lnTo>
                  <a:cubicBezTo>
                    <a:pt x="4" y="1"/>
                    <a:pt x="1" y="3"/>
                    <a:pt x="0" y="3"/>
                  </a:cubicBezTo>
                  <a:cubicBezTo>
                    <a:pt x="2" y="1"/>
                    <a:pt x="4" y="0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0" name="Freeform 1065"/>
            <p:cNvSpPr>
              <a:spLocks/>
            </p:cNvSpPr>
            <p:nvPr userDrawn="1"/>
          </p:nvSpPr>
          <p:spPr bwMode="auto">
            <a:xfrm>
              <a:off x="286" y="223"/>
              <a:ext cx="4" cy="2"/>
            </a:xfrm>
            <a:custGeom>
              <a:avLst/>
              <a:gdLst>
                <a:gd name="T0" fmla="*/ 0 w 9"/>
                <a:gd name="T1" fmla="*/ 0 h 5"/>
                <a:gd name="T2" fmla="*/ 0 w 9"/>
                <a:gd name="T3" fmla="*/ 0 h 5"/>
                <a:gd name="T4" fmla="*/ 9 w 9"/>
                <a:gd name="T5" fmla="*/ 1 h 5"/>
                <a:gd name="T6" fmla="*/ 1 w 9"/>
                <a:gd name="T7" fmla="*/ 5 h 5"/>
                <a:gd name="T8" fmla="*/ 0 w 9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0" y="0"/>
                  </a:moveTo>
                  <a:lnTo>
                    <a:pt x="0" y="0"/>
                  </a:lnTo>
                  <a:cubicBezTo>
                    <a:pt x="3" y="0"/>
                    <a:pt x="8" y="1"/>
                    <a:pt x="9" y="1"/>
                  </a:cubicBezTo>
                  <a:cubicBezTo>
                    <a:pt x="7" y="2"/>
                    <a:pt x="3" y="4"/>
                    <a:pt x="1" y="5"/>
                  </a:cubicBezTo>
                  <a:cubicBezTo>
                    <a:pt x="2" y="3"/>
                    <a:pt x="2" y="1"/>
                    <a:pt x="0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1" name="Freeform 1066"/>
            <p:cNvSpPr>
              <a:spLocks/>
            </p:cNvSpPr>
            <p:nvPr userDrawn="1"/>
          </p:nvSpPr>
          <p:spPr bwMode="auto">
            <a:xfrm>
              <a:off x="283" y="223"/>
              <a:ext cx="2" cy="3"/>
            </a:xfrm>
            <a:custGeom>
              <a:avLst/>
              <a:gdLst>
                <a:gd name="T0" fmla="*/ 1 w 4"/>
                <a:gd name="T1" fmla="*/ 0 h 6"/>
                <a:gd name="T2" fmla="*/ 1 w 4"/>
                <a:gd name="T3" fmla="*/ 0 h 6"/>
                <a:gd name="T4" fmla="*/ 3 w 4"/>
                <a:gd name="T5" fmla="*/ 3 h 6"/>
                <a:gd name="T6" fmla="*/ 4 w 4"/>
                <a:gd name="T7" fmla="*/ 6 h 6"/>
                <a:gd name="T8" fmla="*/ 1 w 4"/>
                <a:gd name="T9" fmla="*/ 3 h 6"/>
                <a:gd name="T10" fmla="*/ 1 w 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2" y="1"/>
                    <a:pt x="3" y="3"/>
                  </a:cubicBezTo>
                  <a:cubicBezTo>
                    <a:pt x="3" y="3"/>
                    <a:pt x="4" y="6"/>
                    <a:pt x="4" y="6"/>
                  </a:cubicBezTo>
                  <a:cubicBezTo>
                    <a:pt x="4" y="6"/>
                    <a:pt x="1" y="5"/>
                    <a:pt x="1" y="3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2" name="Freeform 1067"/>
            <p:cNvSpPr>
              <a:spLocks/>
            </p:cNvSpPr>
            <p:nvPr userDrawn="1"/>
          </p:nvSpPr>
          <p:spPr bwMode="auto">
            <a:xfrm>
              <a:off x="282" y="223"/>
              <a:ext cx="3" cy="5"/>
            </a:xfrm>
            <a:custGeom>
              <a:avLst/>
              <a:gdLst>
                <a:gd name="T0" fmla="*/ 0 w 8"/>
                <a:gd name="T1" fmla="*/ 0 h 10"/>
                <a:gd name="T2" fmla="*/ 0 w 8"/>
                <a:gd name="T3" fmla="*/ 0 h 10"/>
                <a:gd name="T4" fmla="*/ 2 w 8"/>
                <a:gd name="T5" fmla="*/ 0 h 10"/>
                <a:gd name="T6" fmla="*/ 8 w 8"/>
                <a:gd name="T7" fmla="*/ 7 h 10"/>
                <a:gd name="T8" fmla="*/ 5 w 8"/>
                <a:gd name="T9" fmla="*/ 10 h 10"/>
                <a:gd name="T10" fmla="*/ 0 w 8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2" y="0"/>
                    <a:pt x="2" y="0"/>
                  </a:cubicBezTo>
                  <a:cubicBezTo>
                    <a:pt x="2" y="4"/>
                    <a:pt x="3" y="6"/>
                    <a:pt x="8" y="7"/>
                  </a:cubicBezTo>
                  <a:cubicBezTo>
                    <a:pt x="7" y="8"/>
                    <a:pt x="6" y="9"/>
                    <a:pt x="5" y="10"/>
                  </a:cubicBezTo>
                  <a:cubicBezTo>
                    <a:pt x="2" y="8"/>
                    <a:pt x="0" y="2"/>
                    <a:pt x="0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3" name="Freeform 1068"/>
            <p:cNvSpPr>
              <a:spLocks/>
            </p:cNvSpPr>
            <p:nvPr userDrawn="1"/>
          </p:nvSpPr>
          <p:spPr bwMode="auto">
            <a:xfrm>
              <a:off x="264" y="223"/>
              <a:ext cx="31" cy="22"/>
            </a:xfrm>
            <a:custGeom>
              <a:avLst/>
              <a:gdLst>
                <a:gd name="T0" fmla="*/ 2 w 71"/>
                <a:gd name="T1" fmla="*/ 12 h 47"/>
                <a:gd name="T2" fmla="*/ 2 w 71"/>
                <a:gd name="T3" fmla="*/ 12 h 47"/>
                <a:gd name="T4" fmla="*/ 24 w 71"/>
                <a:gd name="T5" fmla="*/ 0 h 47"/>
                <a:gd name="T6" fmla="*/ 71 w 71"/>
                <a:gd name="T7" fmla="*/ 44 h 47"/>
                <a:gd name="T8" fmla="*/ 59 w 71"/>
                <a:gd name="T9" fmla="*/ 39 h 47"/>
                <a:gd name="T10" fmla="*/ 26 w 71"/>
                <a:gd name="T11" fmla="*/ 25 h 47"/>
                <a:gd name="T12" fmla="*/ 5 w 71"/>
                <a:gd name="T13" fmla="*/ 32 h 47"/>
                <a:gd name="T14" fmla="*/ 2 w 71"/>
                <a:gd name="T15" fmla="*/ 1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47">
                  <a:moveTo>
                    <a:pt x="2" y="12"/>
                  </a:moveTo>
                  <a:lnTo>
                    <a:pt x="2" y="12"/>
                  </a:lnTo>
                  <a:cubicBezTo>
                    <a:pt x="4" y="6"/>
                    <a:pt x="13" y="0"/>
                    <a:pt x="24" y="0"/>
                  </a:cubicBezTo>
                  <a:cubicBezTo>
                    <a:pt x="37" y="19"/>
                    <a:pt x="51" y="32"/>
                    <a:pt x="71" y="44"/>
                  </a:cubicBezTo>
                  <a:cubicBezTo>
                    <a:pt x="69" y="47"/>
                    <a:pt x="63" y="41"/>
                    <a:pt x="59" y="39"/>
                  </a:cubicBezTo>
                  <a:cubicBezTo>
                    <a:pt x="50" y="33"/>
                    <a:pt x="38" y="25"/>
                    <a:pt x="26" y="25"/>
                  </a:cubicBezTo>
                  <a:cubicBezTo>
                    <a:pt x="17" y="24"/>
                    <a:pt x="10" y="27"/>
                    <a:pt x="5" y="32"/>
                  </a:cubicBezTo>
                  <a:cubicBezTo>
                    <a:pt x="1" y="28"/>
                    <a:pt x="0" y="18"/>
                    <a:pt x="2" y="1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4" name="Freeform 1069"/>
            <p:cNvSpPr>
              <a:spLocks/>
            </p:cNvSpPr>
            <p:nvPr userDrawn="1"/>
          </p:nvSpPr>
          <p:spPr bwMode="auto">
            <a:xfrm>
              <a:off x="202" y="222"/>
              <a:ext cx="41" cy="38"/>
            </a:xfrm>
            <a:custGeom>
              <a:avLst/>
              <a:gdLst>
                <a:gd name="T0" fmla="*/ 7 w 93"/>
                <a:gd name="T1" fmla="*/ 0 h 83"/>
                <a:gd name="T2" fmla="*/ 7 w 93"/>
                <a:gd name="T3" fmla="*/ 0 h 83"/>
                <a:gd name="T4" fmla="*/ 93 w 93"/>
                <a:gd name="T5" fmla="*/ 75 h 83"/>
                <a:gd name="T6" fmla="*/ 75 w 93"/>
                <a:gd name="T7" fmla="*/ 71 h 83"/>
                <a:gd name="T8" fmla="*/ 32 w 93"/>
                <a:gd name="T9" fmla="*/ 41 h 83"/>
                <a:gd name="T10" fmla="*/ 71 w 93"/>
                <a:gd name="T11" fmla="*/ 76 h 83"/>
                <a:gd name="T12" fmla="*/ 73 w 93"/>
                <a:gd name="T13" fmla="*/ 83 h 83"/>
                <a:gd name="T14" fmla="*/ 19 w 93"/>
                <a:gd name="T15" fmla="*/ 46 h 83"/>
                <a:gd name="T16" fmla="*/ 7 w 93"/>
                <a:gd name="T1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" h="83">
                  <a:moveTo>
                    <a:pt x="7" y="0"/>
                  </a:moveTo>
                  <a:lnTo>
                    <a:pt x="7" y="0"/>
                  </a:lnTo>
                  <a:cubicBezTo>
                    <a:pt x="16" y="6"/>
                    <a:pt x="56" y="50"/>
                    <a:pt x="93" y="75"/>
                  </a:cubicBezTo>
                  <a:cubicBezTo>
                    <a:pt x="88" y="73"/>
                    <a:pt x="80" y="71"/>
                    <a:pt x="75" y="71"/>
                  </a:cubicBezTo>
                  <a:cubicBezTo>
                    <a:pt x="72" y="69"/>
                    <a:pt x="45" y="49"/>
                    <a:pt x="32" y="41"/>
                  </a:cubicBezTo>
                  <a:cubicBezTo>
                    <a:pt x="43" y="54"/>
                    <a:pt x="65" y="71"/>
                    <a:pt x="71" y="76"/>
                  </a:cubicBezTo>
                  <a:cubicBezTo>
                    <a:pt x="71" y="77"/>
                    <a:pt x="71" y="80"/>
                    <a:pt x="73" y="83"/>
                  </a:cubicBezTo>
                  <a:cubicBezTo>
                    <a:pt x="59" y="74"/>
                    <a:pt x="35" y="62"/>
                    <a:pt x="19" y="46"/>
                  </a:cubicBezTo>
                  <a:cubicBezTo>
                    <a:pt x="7" y="35"/>
                    <a:pt x="0" y="17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5" name="Freeform 1070"/>
            <p:cNvSpPr>
              <a:spLocks/>
            </p:cNvSpPr>
            <p:nvPr userDrawn="1"/>
          </p:nvSpPr>
          <p:spPr bwMode="auto">
            <a:xfrm>
              <a:off x="274" y="220"/>
              <a:ext cx="34" cy="40"/>
            </a:xfrm>
            <a:custGeom>
              <a:avLst/>
              <a:gdLst>
                <a:gd name="T0" fmla="*/ 2 w 76"/>
                <a:gd name="T1" fmla="*/ 6 h 89"/>
                <a:gd name="T2" fmla="*/ 2 w 76"/>
                <a:gd name="T3" fmla="*/ 6 h 89"/>
                <a:gd name="T4" fmla="*/ 7 w 76"/>
                <a:gd name="T5" fmla="*/ 3 h 89"/>
                <a:gd name="T6" fmla="*/ 23 w 76"/>
                <a:gd name="T7" fmla="*/ 28 h 89"/>
                <a:gd name="T8" fmla="*/ 45 w 76"/>
                <a:gd name="T9" fmla="*/ 42 h 89"/>
                <a:gd name="T10" fmla="*/ 68 w 76"/>
                <a:gd name="T11" fmla="*/ 62 h 89"/>
                <a:gd name="T12" fmla="*/ 75 w 76"/>
                <a:gd name="T13" fmla="*/ 89 h 89"/>
                <a:gd name="T14" fmla="*/ 46 w 76"/>
                <a:gd name="T15" fmla="*/ 48 h 89"/>
                <a:gd name="T16" fmla="*/ 17 w 76"/>
                <a:gd name="T17" fmla="*/ 25 h 89"/>
                <a:gd name="T18" fmla="*/ 2 w 76"/>
                <a:gd name="T19" fmla="*/ 6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89">
                  <a:moveTo>
                    <a:pt x="2" y="6"/>
                  </a:moveTo>
                  <a:lnTo>
                    <a:pt x="2" y="6"/>
                  </a:lnTo>
                  <a:cubicBezTo>
                    <a:pt x="0" y="2"/>
                    <a:pt x="6" y="0"/>
                    <a:pt x="7" y="3"/>
                  </a:cubicBezTo>
                  <a:cubicBezTo>
                    <a:pt x="11" y="13"/>
                    <a:pt x="17" y="22"/>
                    <a:pt x="23" y="28"/>
                  </a:cubicBezTo>
                  <a:cubicBezTo>
                    <a:pt x="28" y="33"/>
                    <a:pt x="38" y="39"/>
                    <a:pt x="45" y="42"/>
                  </a:cubicBezTo>
                  <a:cubicBezTo>
                    <a:pt x="52" y="46"/>
                    <a:pt x="64" y="55"/>
                    <a:pt x="68" y="62"/>
                  </a:cubicBezTo>
                  <a:cubicBezTo>
                    <a:pt x="72" y="69"/>
                    <a:pt x="76" y="79"/>
                    <a:pt x="75" y="89"/>
                  </a:cubicBezTo>
                  <a:cubicBezTo>
                    <a:pt x="71" y="75"/>
                    <a:pt x="59" y="56"/>
                    <a:pt x="46" y="48"/>
                  </a:cubicBezTo>
                  <a:cubicBezTo>
                    <a:pt x="35" y="41"/>
                    <a:pt x="24" y="34"/>
                    <a:pt x="17" y="25"/>
                  </a:cubicBezTo>
                  <a:cubicBezTo>
                    <a:pt x="12" y="19"/>
                    <a:pt x="6" y="13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6" name="Freeform 1071"/>
            <p:cNvSpPr>
              <a:spLocks/>
            </p:cNvSpPr>
            <p:nvPr userDrawn="1"/>
          </p:nvSpPr>
          <p:spPr bwMode="auto">
            <a:xfrm>
              <a:off x="278" y="218"/>
              <a:ext cx="38" cy="24"/>
            </a:xfrm>
            <a:custGeom>
              <a:avLst/>
              <a:gdLst>
                <a:gd name="T0" fmla="*/ 2 w 85"/>
                <a:gd name="T1" fmla="*/ 1 h 53"/>
                <a:gd name="T2" fmla="*/ 2 w 85"/>
                <a:gd name="T3" fmla="*/ 1 h 53"/>
                <a:gd name="T4" fmla="*/ 78 w 85"/>
                <a:gd name="T5" fmla="*/ 2 h 53"/>
                <a:gd name="T6" fmla="*/ 85 w 85"/>
                <a:gd name="T7" fmla="*/ 0 h 53"/>
                <a:gd name="T8" fmla="*/ 77 w 85"/>
                <a:gd name="T9" fmla="*/ 6 h 53"/>
                <a:gd name="T10" fmla="*/ 30 w 85"/>
                <a:gd name="T11" fmla="*/ 12 h 53"/>
                <a:gd name="T12" fmla="*/ 7 w 85"/>
                <a:gd name="T13" fmla="*/ 10 h 53"/>
                <a:gd name="T14" fmla="*/ 13 w 85"/>
                <a:gd name="T15" fmla="*/ 23 h 53"/>
                <a:gd name="T16" fmla="*/ 30 w 85"/>
                <a:gd name="T17" fmla="*/ 16 h 53"/>
                <a:gd name="T18" fmla="*/ 59 w 85"/>
                <a:gd name="T19" fmla="*/ 14 h 53"/>
                <a:gd name="T20" fmla="*/ 81 w 85"/>
                <a:gd name="T21" fmla="*/ 15 h 53"/>
                <a:gd name="T22" fmla="*/ 46 w 85"/>
                <a:gd name="T23" fmla="*/ 18 h 53"/>
                <a:gd name="T24" fmla="*/ 69 w 85"/>
                <a:gd name="T25" fmla="*/ 50 h 53"/>
                <a:gd name="T26" fmla="*/ 35 w 85"/>
                <a:gd name="T27" fmla="*/ 21 h 53"/>
                <a:gd name="T28" fmla="*/ 60 w 85"/>
                <a:gd name="T29" fmla="*/ 53 h 53"/>
                <a:gd name="T30" fmla="*/ 27 w 85"/>
                <a:gd name="T31" fmla="*/ 27 h 53"/>
                <a:gd name="T32" fmla="*/ 39 w 85"/>
                <a:gd name="T33" fmla="*/ 45 h 53"/>
                <a:gd name="T34" fmla="*/ 19 w 85"/>
                <a:gd name="T35" fmla="*/ 32 h 53"/>
                <a:gd name="T36" fmla="*/ 0 w 85"/>
                <a:gd name="T37" fmla="*/ 4 h 53"/>
                <a:gd name="T38" fmla="*/ 2 w 85"/>
                <a:gd name="T39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" h="53">
                  <a:moveTo>
                    <a:pt x="2" y="1"/>
                  </a:moveTo>
                  <a:lnTo>
                    <a:pt x="2" y="1"/>
                  </a:lnTo>
                  <a:cubicBezTo>
                    <a:pt x="16" y="1"/>
                    <a:pt x="61" y="2"/>
                    <a:pt x="78" y="2"/>
                  </a:cubicBezTo>
                  <a:cubicBezTo>
                    <a:pt x="80" y="2"/>
                    <a:pt x="83" y="1"/>
                    <a:pt x="85" y="0"/>
                  </a:cubicBezTo>
                  <a:cubicBezTo>
                    <a:pt x="84" y="2"/>
                    <a:pt x="79" y="4"/>
                    <a:pt x="77" y="6"/>
                  </a:cubicBezTo>
                  <a:cubicBezTo>
                    <a:pt x="64" y="12"/>
                    <a:pt x="47" y="14"/>
                    <a:pt x="30" y="12"/>
                  </a:cubicBezTo>
                  <a:cubicBezTo>
                    <a:pt x="26" y="11"/>
                    <a:pt x="15" y="7"/>
                    <a:pt x="7" y="10"/>
                  </a:cubicBezTo>
                  <a:cubicBezTo>
                    <a:pt x="7" y="14"/>
                    <a:pt x="12" y="21"/>
                    <a:pt x="13" y="23"/>
                  </a:cubicBezTo>
                  <a:cubicBezTo>
                    <a:pt x="18" y="19"/>
                    <a:pt x="23" y="18"/>
                    <a:pt x="30" y="16"/>
                  </a:cubicBezTo>
                  <a:cubicBezTo>
                    <a:pt x="39" y="13"/>
                    <a:pt x="49" y="13"/>
                    <a:pt x="59" y="14"/>
                  </a:cubicBezTo>
                  <a:cubicBezTo>
                    <a:pt x="65" y="15"/>
                    <a:pt x="74" y="16"/>
                    <a:pt x="81" y="15"/>
                  </a:cubicBezTo>
                  <a:cubicBezTo>
                    <a:pt x="73" y="21"/>
                    <a:pt x="60" y="22"/>
                    <a:pt x="46" y="18"/>
                  </a:cubicBezTo>
                  <a:cubicBezTo>
                    <a:pt x="56" y="25"/>
                    <a:pt x="67" y="37"/>
                    <a:pt x="69" y="50"/>
                  </a:cubicBezTo>
                  <a:cubicBezTo>
                    <a:pt x="61" y="38"/>
                    <a:pt x="48" y="28"/>
                    <a:pt x="35" y="21"/>
                  </a:cubicBezTo>
                  <a:cubicBezTo>
                    <a:pt x="45" y="30"/>
                    <a:pt x="56" y="45"/>
                    <a:pt x="60" y="53"/>
                  </a:cubicBezTo>
                  <a:cubicBezTo>
                    <a:pt x="49" y="47"/>
                    <a:pt x="35" y="36"/>
                    <a:pt x="27" y="27"/>
                  </a:cubicBezTo>
                  <a:cubicBezTo>
                    <a:pt x="29" y="32"/>
                    <a:pt x="34" y="40"/>
                    <a:pt x="39" y="45"/>
                  </a:cubicBezTo>
                  <a:cubicBezTo>
                    <a:pt x="37" y="44"/>
                    <a:pt x="26" y="39"/>
                    <a:pt x="19" y="32"/>
                  </a:cubicBezTo>
                  <a:cubicBezTo>
                    <a:pt x="12" y="26"/>
                    <a:pt x="4" y="13"/>
                    <a:pt x="0" y="4"/>
                  </a:cubicBezTo>
                  <a:cubicBezTo>
                    <a:pt x="0" y="2"/>
                    <a:pt x="1" y="1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7" name="Freeform 1072"/>
            <p:cNvSpPr>
              <a:spLocks/>
            </p:cNvSpPr>
            <p:nvPr userDrawn="1"/>
          </p:nvSpPr>
          <p:spPr bwMode="auto">
            <a:xfrm>
              <a:off x="210" y="199"/>
              <a:ext cx="32" cy="55"/>
            </a:xfrm>
            <a:custGeom>
              <a:avLst/>
              <a:gdLst>
                <a:gd name="T0" fmla="*/ 13 w 70"/>
                <a:gd name="T1" fmla="*/ 0 h 121"/>
                <a:gd name="T2" fmla="*/ 13 w 70"/>
                <a:gd name="T3" fmla="*/ 0 h 121"/>
                <a:gd name="T4" fmla="*/ 66 w 70"/>
                <a:gd name="T5" fmla="*/ 84 h 121"/>
                <a:gd name="T6" fmla="*/ 63 w 70"/>
                <a:gd name="T7" fmla="*/ 95 h 121"/>
                <a:gd name="T8" fmla="*/ 24 w 70"/>
                <a:gd name="T9" fmla="*/ 47 h 121"/>
                <a:gd name="T10" fmla="*/ 63 w 70"/>
                <a:gd name="T11" fmla="*/ 104 h 121"/>
                <a:gd name="T12" fmla="*/ 70 w 70"/>
                <a:gd name="T13" fmla="*/ 121 h 121"/>
                <a:gd name="T14" fmla="*/ 7 w 70"/>
                <a:gd name="T15" fmla="*/ 40 h 121"/>
                <a:gd name="T16" fmla="*/ 13 w 70"/>
                <a:gd name="T1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121">
                  <a:moveTo>
                    <a:pt x="13" y="0"/>
                  </a:moveTo>
                  <a:lnTo>
                    <a:pt x="13" y="0"/>
                  </a:lnTo>
                  <a:cubicBezTo>
                    <a:pt x="19" y="12"/>
                    <a:pt x="47" y="63"/>
                    <a:pt x="66" y="84"/>
                  </a:cubicBezTo>
                  <a:cubicBezTo>
                    <a:pt x="65" y="87"/>
                    <a:pt x="63" y="91"/>
                    <a:pt x="63" y="95"/>
                  </a:cubicBezTo>
                  <a:cubicBezTo>
                    <a:pt x="52" y="83"/>
                    <a:pt x="38" y="62"/>
                    <a:pt x="24" y="47"/>
                  </a:cubicBezTo>
                  <a:cubicBezTo>
                    <a:pt x="32" y="67"/>
                    <a:pt x="52" y="94"/>
                    <a:pt x="63" y="104"/>
                  </a:cubicBezTo>
                  <a:cubicBezTo>
                    <a:pt x="64" y="108"/>
                    <a:pt x="66" y="116"/>
                    <a:pt x="70" y="121"/>
                  </a:cubicBezTo>
                  <a:cubicBezTo>
                    <a:pt x="44" y="101"/>
                    <a:pt x="14" y="64"/>
                    <a:pt x="7" y="40"/>
                  </a:cubicBezTo>
                  <a:cubicBezTo>
                    <a:pt x="0" y="17"/>
                    <a:pt x="6" y="6"/>
                    <a:pt x="1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8" name="Freeform 1073"/>
            <p:cNvSpPr>
              <a:spLocks/>
            </p:cNvSpPr>
            <p:nvPr userDrawn="1"/>
          </p:nvSpPr>
          <p:spPr bwMode="auto">
            <a:xfrm>
              <a:off x="305" y="278"/>
              <a:ext cx="4" cy="5"/>
            </a:xfrm>
            <a:custGeom>
              <a:avLst/>
              <a:gdLst>
                <a:gd name="T0" fmla="*/ 9 w 9"/>
                <a:gd name="T1" fmla="*/ 0 h 11"/>
                <a:gd name="T2" fmla="*/ 9 w 9"/>
                <a:gd name="T3" fmla="*/ 0 h 11"/>
                <a:gd name="T4" fmla="*/ 0 w 9"/>
                <a:gd name="T5" fmla="*/ 11 h 11"/>
                <a:gd name="T6" fmla="*/ 9 w 9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1">
                  <a:moveTo>
                    <a:pt x="9" y="0"/>
                  </a:moveTo>
                  <a:lnTo>
                    <a:pt x="9" y="0"/>
                  </a:lnTo>
                  <a:cubicBezTo>
                    <a:pt x="8" y="4"/>
                    <a:pt x="5" y="8"/>
                    <a:pt x="0" y="11"/>
                  </a:cubicBezTo>
                  <a:cubicBezTo>
                    <a:pt x="4" y="7"/>
                    <a:pt x="5" y="5"/>
                    <a:pt x="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9" name="Freeform 1074"/>
            <p:cNvSpPr>
              <a:spLocks/>
            </p:cNvSpPr>
            <p:nvPr userDrawn="1"/>
          </p:nvSpPr>
          <p:spPr bwMode="auto">
            <a:xfrm>
              <a:off x="288" y="285"/>
              <a:ext cx="6" cy="7"/>
            </a:xfrm>
            <a:custGeom>
              <a:avLst/>
              <a:gdLst>
                <a:gd name="T0" fmla="*/ 3 w 13"/>
                <a:gd name="T1" fmla="*/ 0 h 15"/>
                <a:gd name="T2" fmla="*/ 3 w 13"/>
                <a:gd name="T3" fmla="*/ 0 h 15"/>
                <a:gd name="T4" fmla="*/ 13 w 13"/>
                <a:gd name="T5" fmla="*/ 4 h 15"/>
                <a:gd name="T6" fmla="*/ 4 w 13"/>
                <a:gd name="T7" fmla="*/ 4 h 15"/>
                <a:gd name="T8" fmla="*/ 10 w 13"/>
                <a:gd name="T9" fmla="*/ 15 h 15"/>
                <a:gd name="T10" fmla="*/ 3 w 13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5">
                  <a:moveTo>
                    <a:pt x="3" y="0"/>
                  </a:moveTo>
                  <a:lnTo>
                    <a:pt x="3" y="0"/>
                  </a:lnTo>
                  <a:cubicBezTo>
                    <a:pt x="5" y="2"/>
                    <a:pt x="9" y="4"/>
                    <a:pt x="13" y="4"/>
                  </a:cubicBezTo>
                  <a:cubicBezTo>
                    <a:pt x="10" y="5"/>
                    <a:pt x="7" y="5"/>
                    <a:pt x="4" y="4"/>
                  </a:cubicBezTo>
                  <a:cubicBezTo>
                    <a:pt x="4" y="6"/>
                    <a:pt x="6" y="12"/>
                    <a:pt x="10" y="15"/>
                  </a:cubicBezTo>
                  <a:cubicBezTo>
                    <a:pt x="4" y="13"/>
                    <a:pt x="0" y="4"/>
                    <a:pt x="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0" name="Freeform 1075"/>
            <p:cNvSpPr>
              <a:spLocks/>
            </p:cNvSpPr>
            <p:nvPr userDrawn="1"/>
          </p:nvSpPr>
          <p:spPr bwMode="auto">
            <a:xfrm>
              <a:off x="268" y="230"/>
              <a:ext cx="4" cy="4"/>
            </a:xfrm>
            <a:custGeom>
              <a:avLst/>
              <a:gdLst>
                <a:gd name="T0" fmla="*/ 5 w 8"/>
                <a:gd name="T1" fmla="*/ 1 h 7"/>
                <a:gd name="T2" fmla="*/ 5 w 8"/>
                <a:gd name="T3" fmla="*/ 1 h 7"/>
                <a:gd name="T4" fmla="*/ 6 w 8"/>
                <a:gd name="T5" fmla="*/ 4 h 7"/>
                <a:gd name="T6" fmla="*/ 8 w 8"/>
                <a:gd name="T7" fmla="*/ 5 h 7"/>
                <a:gd name="T8" fmla="*/ 0 w 8"/>
                <a:gd name="T9" fmla="*/ 7 h 7"/>
                <a:gd name="T10" fmla="*/ 5 w 8"/>
                <a:gd name="T1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7">
                  <a:moveTo>
                    <a:pt x="5" y="1"/>
                  </a:moveTo>
                  <a:lnTo>
                    <a:pt x="5" y="1"/>
                  </a:lnTo>
                  <a:cubicBezTo>
                    <a:pt x="8" y="0"/>
                    <a:pt x="6" y="3"/>
                    <a:pt x="6" y="4"/>
                  </a:cubicBezTo>
                  <a:cubicBezTo>
                    <a:pt x="8" y="3"/>
                    <a:pt x="8" y="4"/>
                    <a:pt x="8" y="5"/>
                  </a:cubicBezTo>
                  <a:cubicBezTo>
                    <a:pt x="5" y="5"/>
                    <a:pt x="3" y="6"/>
                    <a:pt x="0" y="7"/>
                  </a:cubicBezTo>
                  <a:cubicBezTo>
                    <a:pt x="1" y="5"/>
                    <a:pt x="2" y="2"/>
                    <a:pt x="5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1" name="Freeform 1076"/>
            <p:cNvSpPr>
              <a:spLocks/>
            </p:cNvSpPr>
            <p:nvPr userDrawn="1"/>
          </p:nvSpPr>
          <p:spPr bwMode="auto">
            <a:xfrm>
              <a:off x="246" y="221"/>
              <a:ext cx="2" cy="3"/>
            </a:xfrm>
            <a:custGeom>
              <a:avLst/>
              <a:gdLst>
                <a:gd name="T0" fmla="*/ 5 w 5"/>
                <a:gd name="T1" fmla="*/ 0 h 6"/>
                <a:gd name="T2" fmla="*/ 5 w 5"/>
                <a:gd name="T3" fmla="*/ 0 h 6"/>
                <a:gd name="T4" fmla="*/ 3 w 5"/>
                <a:gd name="T5" fmla="*/ 6 h 6"/>
                <a:gd name="T6" fmla="*/ 5 w 5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6">
                  <a:moveTo>
                    <a:pt x="5" y="0"/>
                  </a:moveTo>
                  <a:lnTo>
                    <a:pt x="5" y="0"/>
                  </a:lnTo>
                  <a:cubicBezTo>
                    <a:pt x="3" y="2"/>
                    <a:pt x="3" y="3"/>
                    <a:pt x="3" y="6"/>
                  </a:cubicBezTo>
                  <a:cubicBezTo>
                    <a:pt x="0" y="4"/>
                    <a:pt x="2" y="0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2" name="Freeform 1077"/>
            <p:cNvSpPr>
              <a:spLocks/>
            </p:cNvSpPr>
            <p:nvPr userDrawn="1"/>
          </p:nvSpPr>
          <p:spPr bwMode="auto">
            <a:xfrm>
              <a:off x="209" y="201"/>
              <a:ext cx="16" cy="29"/>
            </a:xfrm>
            <a:custGeom>
              <a:avLst/>
              <a:gdLst>
                <a:gd name="T0" fmla="*/ 16 w 36"/>
                <a:gd name="T1" fmla="*/ 0 h 63"/>
                <a:gd name="T2" fmla="*/ 16 w 36"/>
                <a:gd name="T3" fmla="*/ 0 h 63"/>
                <a:gd name="T4" fmla="*/ 36 w 36"/>
                <a:gd name="T5" fmla="*/ 36 h 63"/>
                <a:gd name="T6" fmla="*/ 15 w 36"/>
                <a:gd name="T7" fmla="*/ 5 h 63"/>
                <a:gd name="T8" fmla="*/ 26 w 36"/>
                <a:gd name="T9" fmla="*/ 63 h 63"/>
                <a:gd name="T10" fmla="*/ 16 w 36"/>
                <a:gd name="T1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63">
                  <a:moveTo>
                    <a:pt x="16" y="0"/>
                  </a:moveTo>
                  <a:lnTo>
                    <a:pt x="16" y="0"/>
                  </a:lnTo>
                  <a:cubicBezTo>
                    <a:pt x="18" y="5"/>
                    <a:pt x="29" y="25"/>
                    <a:pt x="36" y="36"/>
                  </a:cubicBezTo>
                  <a:cubicBezTo>
                    <a:pt x="29" y="26"/>
                    <a:pt x="19" y="12"/>
                    <a:pt x="15" y="5"/>
                  </a:cubicBezTo>
                  <a:cubicBezTo>
                    <a:pt x="5" y="20"/>
                    <a:pt x="20" y="48"/>
                    <a:pt x="26" y="63"/>
                  </a:cubicBezTo>
                  <a:cubicBezTo>
                    <a:pt x="17" y="49"/>
                    <a:pt x="0" y="15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3" name="Freeform 1078"/>
            <p:cNvSpPr>
              <a:spLocks/>
            </p:cNvSpPr>
            <p:nvPr userDrawn="1"/>
          </p:nvSpPr>
          <p:spPr bwMode="auto">
            <a:xfrm>
              <a:off x="201" y="247"/>
              <a:ext cx="17" cy="15"/>
            </a:xfrm>
            <a:custGeom>
              <a:avLst/>
              <a:gdLst>
                <a:gd name="T0" fmla="*/ 0 w 38"/>
                <a:gd name="T1" fmla="*/ 0 h 34"/>
                <a:gd name="T2" fmla="*/ 0 w 38"/>
                <a:gd name="T3" fmla="*/ 0 h 34"/>
                <a:gd name="T4" fmla="*/ 38 w 38"/>
                <a:gd name="T5" fmla="*/ 14 h 34"/>
                <a:gd name="T6" fmla="*/ 3 w 38"/>
                <a:gd name="T7" fmla="*/ 3 h 34"/>
                <a:gd name="T8" fmla="*/ 29 w 38"/>
                <a:gd name="T9" fmla="*/ 34 h 34"/>
                <a:gd name="T10" fmla="*/ 0 w 38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4">
                  <a:moveTo>
                    <a:pt x="0" y="0"/>
                  </a:moveTo>
                  <a:lnTo>
                    <a:pt x="0" y="0"/>
                  </a:lnTo>
                  <a:cubicBezTo>
                    <a:pt x="12" y="1"/>
                    <a:pt x="29" y="7"/>
                    <a:pt x="38" y="14"/>
                  </a:cubicBezTo>
                  <a:cubicBezTo>
                    <a:pt x="32" y="10"/>
                    <a:pt x="13" y="4"/>
                    <a:pt x="3" y="3"/>
                  </a:cubicBezTo>
                  <a:cubicBezTo>
                    <a:pt x="8" y="21"/>
                    <a:pt x="19" y="27"/>
                    <a:pt x="29" y="34"/>
                  </a:cubicBezTo>
                  <a:cubicBezTo>
                    <a:pt x="18" y="28"/>
                    <a:pt x="0" y="14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4" name="Freeform 1079"/>
            <p:cNvSpPr>
              <a:spLocks/>
            </p:cNvSpPr>
            <p:nvPr userDrawn="1"/>
          </p:nvSpPr>
          <p:spPr bwMode="auto">
            <a:xfrm>
              <a:off x="203" y="225"/>
              <a:ext cx="17" cy="21"/>
            </a:xfrm>
            <a:custGeom>
              <a:avLst/>
              <a:gdLst>
                <a:gd name="T0" fmla="*/ 6 w 39"/>
                <a:gd name="T1" fmla="*/ 0 h 48"/>
                <a:gd name="T2" fmla="*/ 6 w 39"/>
                <a:gd name="T3" fmla="*/ 0 h 48"/>
                <a:gd name="T4" fmla="*/ 39 w 39"/>
                <a:gd name="T5" fmla="*/ 31 h 48"/>
                <a:gd name="T6" fmla="*/ 8 w 39"/>
                <a:gd name="T7" fmla="*/ 5 h 48"/>
                <a:gd name="T8" fmla="*/ 27 w 39"/>
                <a:gd name="T9" fmla="*/ 48 h 48"/>
                <a:gd name="T10" fmla="*/ 6 w 39"/>
                <a:gd name="T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48">
                  <a:moveTo>
                    <a:pt x="6" y="0"/>
                  </a:moveTo>
                  <a:lnTo>
                    <a:pt x="6" y="0"/>
                  </a:lnTo>
                  <a:cubicBezTo>
                    <a:pt x="11" y="3"/>
                    <a:pt x="33" y="24"/>
                    <a:pt x="39" y="31"/>
                  </a:cubicBezTo>
                  <a:cubicBezTo>
                    <a:pt x="31" y="24"/>
                    <a:pt x="17" y="10"/>
                    <a:pt x="8" y="5"/>
                  </a:cubicBezTo>
                  <a:cubicBezTo>
                    <a:pt x="6" y="24"/>
                    <a:pt x="22" y="42"/>
                    <a:pt x="27" y="48"/>
                  </a:cubicBezTo>
                  <a:cubicBezTo>
                    <a:pt x="17" y="40"/>
                    <a:pt x="0" y="20"/>
                    <a:pt x="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5" name="Freeform 1080"/>
            <p:cNvSpPr>
              <a:spLocks/>
            </p:cNvSpPr>
            <p:nvPr userDrawn="1"/>
          </p:nvSpPr>
          <p:spPr bwMode="auto">
            <a:xfrm>
              <a:off x="240" y="239"/>
              <a:ext cx="9" cy="19"/>
            </a:xfrm>
            <a:custGeom>
              <a:avLst/>
              <a:gdLst>
                <a:gd name="T0" fmla="*/ 5 w 20"/>
                <a:gd name="T1" fmla="*/ 0 h 41"/>
                <a:gd name="T2" fmla="*/ 5 w 20"/>
                <a:gd name="T3" fmla="*/ 0 h 41"/>
                <a:gd name="T4" fmla="*/ 15 w 20"/>
                <a:gd name="T5" fmla="*/ 16 h 41"/>
                <a:gd name="T6" fmla="*/ 6 w 20"/>
                <a:gd name="T7" fmla="*/ 8 h 41"/>
                <a:gd name="T8" fmla="*/ 20 w 20"/>
                <a:gd name="T9" fmla="*/ 41 h 41"/>
                <a:gd name="T10" fmla="*/ 5 w 20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41">
                  <a:moveTo>
                    <a:pt x="5" y="0"/>
                  </a:moveTo>
                  <a:lnTo>
                    <a:pt x="5" y="0"/>
                  </a:lnTo>
                  <a:cubicBezTo>
                    <a:pt x="8" y="6"/>
                    <a:pt x="10" y="11"/>
                    <a:pt x="15" y="16"/>
                  </a:cubicBezTo>
                  <a:cubicBezTo>
                    <a:pt x="11" y="14"/>
                    <a:pt x="6" y="9"/>
                    <a:pt x="6" y="8"/>
                  </a:cubicBezTo>
                  <a:cubicBezTo>
                    <a:pt x="4" y="17"/>
                    <a:pt x="13" y="34"/>
                    <a:pt x="20" y="41"/>
                  </a:cubicBezTo>
                  <a:cubicBezTo>
                    <a:pt x="4" y="29"/>
                    <a:pt x="0" y="11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6" name="Freeform 1081"/>
            <p:cNvSpPr>
              <a:spLocks/>
            </p:cNvSpPr>
            <p:nvPr userDrawn="1"/>
          </p:nvSpPr>
          <p:spPr bwMode="auto">
            <a:xfrm>
              <a:off x="237" y="257"/>
              <a:ext cx="10" cy="11"/>
            </a:xfrm>
            <a:custGeom>
              <a:avLst/>
              <a:gdLst>
                <a:gd name="T0" fmla="*/ 0 w 23"/>
                <a:gd name="T1" fmla="*/ 0 h 23"/>
                <a:gd name="T2" fmla="*/ 0 w 23"/>
                <a:gd name="T3" fmla="*/ 0 h 23"/>
                <a:gd name="T4" fmla="*/ 23 w 23"/>
                <a:gd name="T5" fmla="*/ 10 h 23"/>
                <a:gd name="T6" fmla="*/ 3 w 23"/>
                <a:gd name="T7" fmla="*/ 3 h 23"/>
                <a:gd name="T8" fmla="*/ 15 w 23"/>
                <a:gd name="T9" fmla="*/ 23 h 23"/>
                <a:gd name="T10" fmla="*/ 0 w 23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23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20" y="7"/>
                    <a:pt x="23" y="10"/>
                  </a:cubicBezTo>
                  <a:cubicBezTo>
                    <a:pt x="17" y="7"/>
                    <a:pt x="11" y="4"/>
                    <a:pt x="3" y="3"/>
                  </a:cubicBezTo>
                  <a:cubicBezTo>
                    <a:pt x="4" y="8"/>
                    <a:pt x="10" y="17"/>
                    <a:pt x="15" y="23"/>
                  </a:cubicBezTo>
                  <a:cubicBezTo>
                    <a:pt x="6" y="17"/>
                    <a:pt x="0" y="6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7" name="Freeform 1082"/>
            <p:cNvSpPr>
              <a:spLocks/>
            </p:cNvSpPr>
            <p:nvPr userDrawn="1"/>
          </p:nvSpPr>
          <p:spPr bwMode="auto">
            <a:xfrm>
              <a:off x="199" y="263"/>
              <a:ext cx="16" cy="13"/>
            </a:xfrm>
            <a:custGeom>
              <a:avLst/>
              <a:gdLst>
                <a:gd name="T0" fmla="*/ 0 w 35"/>
                <a:gd name="T1" fmla="*/ 1 h 28"/>
                <a:gd name="T2" fmla="*/ 0 w 35"/>
                <a:gd name="T3" fmla="*/ 1 h 28"/>
                <a:gd name="T4" fmla="*/ 35 w 35"/>
                <a:gd name="T5" fmla="*/ 8 h 28"/>
                <a:gd name="T6" fmla="*/ 4 w 35"/>
                <a:gd name="T7" fmla="*/ 4 h 28"/>
                <a:gd name="T8" fmla="*/ 33 w 35"/>
                <a:gd name="T9" fmla="*/ 28 h 28"/>
                <a:gd name="T10" fmla="*/ 0 w 35"/>
                <a:gd name="T11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8">
                  <a:moveTo>
                    <a:pt x="0" y="1"/>
                  </a:moveTo>
                  <a:lnTo>
                    <a:pt x="0" y="1"/>
                  </a:lnTo>
                  <a:cubicBezTo>
                    <a:pt x="11" y="0"/>
                    <a:pt x="27" y="4"/>
                    <a:pt x="35" y="8"/>
                  </a:cubicBezTo>
                  <a:cubicBezTo>
                    <a:pt x="24" y="6"/>
                    <a:pt x="19" y="3"/>
                    <a:pt x="4" y="4"/>
                  </a:cubicBezTo>
                  <a:cubicBezTo>
                    <a:pt x="8" y="11"/>
                    <a:pt x="22" y="23"/>
                    <a:pt x="33" y="28"/>
                  </a:cubicBezTo>
                  <a:cubicBezTo>
                    <a:pt x="15" y="22"/>
                    <a:pt x="2" y="9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8" name="Freeform 1083"/>
            <p:cNvSpPr>
              <a:spLocks/>
            </p:cNvSpPr>
            <p:nvPr userDrawn="1"/>
          </p:nvSpPr>
          <p:spPr bwMode="auto">
            <a:xfrm>
              <a:off x="233" y="269"/>
              <a:ext cx="9" cy="9"/>
            </a:xfrm>
            <a:custGeom>
              <a:avLst/>
              <a:gdLst>
                <a:gd name="T0" fmla="*/ 22 w 22"/>
                <a:gd name="T1" fmla="*/ 5 h 20"/>
                <a:gd name="T2" fmla="*/ 22 w 22"/>
                <a:gd name="T3" fmla="*/ 5 h 20"/>
                <a:gd name="T4" fmla="*/ 3 w 22"/>
                <a:gd name="T5" fmla="*/ 6 h 20"/>
                <a:gd name="T6" fmla="*/ 16 w 22"/>
                <a:gd name="T7" fmla="*/ 20 h 20"/>
                <a:gd name="T8" fmla="*/ 0 w 22"/>
                <a:gd name="T9" fmla="*/ 5 h 20"/>
                <a:gd name="T10" fmla="*/ 22 w 22"/>
                <a:gd name="T11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20">
                  <a:moveTo>
                    <a:pt x="22" y="5"/>
                  </a:moveTo>
                  <a:lnTo>
                    <a:pt x="22" y="5"/>
                  </a:lnTo>
                  <a:cubicBezTo>
                    <a:pt x="15" y="3"/>
                    <a:pt x="10" y="2"/>
                    <a:pt x="3" y="6"/>
                  </a:cubicBezTo>
                  <a:cubicBezTo>
                    <a:pt x="4" y="12"/>
                    <a:pt x="11" y="18"/>
                    <a:pt x="16" y="20"/>
                  </a:cubicBezTo>
                  <a:cubicBezTo>
                    <a:pt x="9" y="19"/>
                    <a:pt x="1" y="13"/>
                    <a:pt x="0" y="5"/>
                  </a:cubicBezTo>
                  <a:cubicBezTo>
                    <a:pt x="7" y="0"/>
                    <a:pt x="16" y="2"/>
                    <a:pt x="22" y="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9" name="Freeform 1084"/>
            <p:cNvSpPr>
              <a:spLocks/>
            </p:cNvSpPr>
            <p:nvPr userDrawn="1"/>
          </p:nvSpPr>
          <p:spPr bwMode="auto">
            <a:xfrm>
              <a:off x="246" y="276"/>
              <a:ext cx="7" cy="3"/>
            </a:xfrm>
            <a:custGeom>
              <a:avLst/>
              <a:gdLst>
                <a:gd name="T0" fmla="*/ 0 w 15"/>
                <a:gd name="T1" fmla="*/ 0 h 6"/>
                <a:gd name="T2" fmla="*/ 0 w 15"/>
                <a:gd name="T3" fmla="*/ 0 h 6"/>
                <a:gd name="T4" fmla="*/ 15 w 15"/>
                <a:gd name="T5" fmla="*/ 4 h 6"/>
                <a:gd name="T6" fmla="*/ 15 w 15"/>
                <a:gd name="T7" fmla="*/ 6 h 6"/>
                <a:gd name="T8" fmla="*/ 0 w 1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6">
                  <a:moveTo>
                    <a:pt x="0" y="0"/>
                  </a:moveTo>
                  <a:lnTo>
                    <a:pt x="0" y="0"/>
                  </a:lnTo>
                  <a:cubicBezTo>
                    <a:pt x="5" y="1"/>
                    <a:pt x="10" y="2"/>
                    <a:pt x="15" y="4"/>
                  </a:cubicBezTo>
                  <a:lnTo>
                    <a:pt x="15" y="6"/>
                  </a:lnTo>
                  <a:cubicBezTo>
                    <a:pt x="11" y="4"/>
                    <a:pt x="5" y="3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0" name="Freeform 1085"/>
            <p:cNvSpPr>
              <a:spLocks/>
            </p:cNvSpPr>
            <p:nvPr userDrawn="1"/>
          </p:nvSpPr>
          <p:spPr bwMode="auto">
            <a:xfrm>
              <a:off x="255" y="273"/>
              <a:ext cx="8" cy="8"/>
            </a:xfrm>
            <a:custGeom>
              <a:avLst/>
              <a:gdLst>
                <a:gd name="T0" fmla="*/ 19 w 19"/>
                <a:gd name="T1" fmla="*/ 4 h 19"/>
                <a:gd name="T2" fmla="*/ 19 w 19"/>
                <a:gd name="T3" fmla="*/ 4 h 19"/>
                <a:gd name="T4" fmla="*/ 3 w 19"/>
                <a:gd name="T5" fmla="*/ 5 h 19"/>
                <a:gd name="T6" fmla="*/ 10 w 19"/>
                <a:gd name="T7" fmla="*/ 19 h 19"/>
                <a:gd name="T8" fmla="*/ 0 w 19"/>
                <a:gd name="T9" fmla="*/ 4 h 19"/>
                <a:gd name="T10" fmla="*/ 19 w 19"/>
                <a:gd name="T11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9">
                  <a:moveTo>
                    <a:pt x="19" y="4"/>
                  </a:moveTo>
                  <a:lnTo>
                    <a:pt x="19" y="4"/>
                  </a:lnTo>
                  <a:cubicBezTo>
                    <a:pt x="13" y="3"/>
                    <a:pt x="7" y="3"/>
                    <a:pt x="3" y="5"/>
                  </a:cubicBezTo>
                  <a:cubicBezTo>
                    <a:pt x="3" y="10"/>
                    <a:pt x="6" y="16"/>
                    <a:pt x="10" y="19"/>
                  </a:cubicBezTo>
                  <a:cubicBezTo>
                    <a:pt x="4" y="17"/>
                    <a:pt x="0" y="9"/>
                    <a:pt x="0" y="4"/>
                  </a:cubicBezTo>
                  <a:cubicBezTo>
                    <a:pt x="4" y="2"/>
                    <a:pt x="11" y="0"/>
                    <a:pt x="19" y="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1" name="Freeform 1086"/>
            <p:cNvSpPr>
              <a:spLocks/>
            </p:cNvSpPr>
            <p:nvPr userDrawn="1"/>
          </p:nvSpPr>
          <p:spPr bwMode="auto">
            <a:xfrm>
              <a:off x="255" y="253"/>
              <a:ext cx="8" cy="16"/>
            </a:xfrm>
            <a:custGeom>
              <a:avLst/>
              <a:gdLst>
                <a:gd name="T0" fmla="*/ 3 w 17"/>
                <a:gd name="T1" fmla="*/ 0 h 34"/>
                <a:gd name="T2" fmla="*/ 3 w 17"/>
                <a:gd name="T3" fmla="*/ 0 h 34"/>
                <a:gd name="T4" fmla="*/ 17 w 17"/>
                <a:gd name="T5" fmla="*/ 15 h 34"/>
                <a:gd name="T6" fmla="*/ 5 w 17"/>
                <a:gd name="T7" fmla="*/ 6 h 34"/>
                <a:gd name="T8" fmla="*/ 14 w 17"/>
                <a:gd name="T9" fmla="*/ 34 h 34"/>
                <a:gd name="T10" fmla="*/ 3 w 17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34">
                  <a:moveTo>
                    <a:pt x="3" y="0"/>
                  </a:moveTo>
                  <a:lnTo>
                    <a:pt x="3" y="0"/>
                  </a:lnTo>
                  <a:cubicBezTo>
                    <a:pt x="6" y="4"/>
                    <a:pt x="14" y="12"/>
                    <a:pt x="17" y="15"/>
                  </a:cubicBezTo>
                  <a:cubicBezTo>
                    <a:pt x="12" y="12"/>
                    <a:pt x="8" y="10"/>
                    <a:pt x="5" y="6"/>
                  </a:cubicBezTo>
                  <a:cubicBezTo>
                    <a:pt x="3" y="16"/>
                    <a:pt x="11" y="31"/>
                    <a:pt x="14" y="34"/>
                  </a:cubicBezTo>
                  <a:cubicBezTo>
                    <a:pt x="4" y="26"/>
                    <a:pt x="0" y="13"/>
                    <a:pt x="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2" name="Freeform 1087"/>
            <p:cNvSpPr>
              <a:spLocks/>
            </p:cNvSpPr>
            <p:nvPr userDrawn="1"/>
          </p:nvSpPr>
          <p:spPr bwMode="auto">
            <a:xfrm>
              <a:off x="263" y="264"/>
              <a:ext cx="9" cy="9"/>
            </a:xfrm>
            <a:custGeom>
              <a:avLst/>
              <a:gdLst>
                <a:gd name="T0" fmla="*/ 0 w 20"/>
                <a:gd name="T1" fmla="*/ 0 h 21"/>
                <a:gd name="T2" fmla="*/ 0 w 20"/>
                <a:gd name="T3" fmla="*/ 0 h 21"/>
                <a:gd name="T4" fmla="*/ 20 w 20"/>
                <a:gd name="T5" fmla="*/ 18 h 21"/>
                <a:gd name="T6" fmla="*/ 20 w 20"/>
                <a:gd name="T7" fmla="*/ 20 h 21"/>
                <a:gd name="T8" fmla="*/ 18 w 20"/>
                <a:gd name="T9" fmla="*/ 21 h 21"/>
                <a:gd name="T10" fmla="*/ 0 w 20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1">
                  <a:moveTo>
                    <a:pt x="0" y="0"/>
                  </a:moveTo>
                  <a:lnTo>
                    <a:pt x="0" y="0"/>
                  </a:lnTo>
                  <a:cubicBezTo>
                    <a:pt x="8" y="5"/>
                    <a:pt x="20" y="18"/>
                    <a:pt x="20" y="18"/>
                  </a:cubicBezTo>
                  <a:lnTo>
                    <a:pt x="20" y="20"/>
                  </a:lnTo>
                  <a:lnTo>
                    <a:pt x="18" y="21"/>
                  </a:lnTo>
                  <a:cubicBezTo>
                    <a:pt x="18" y="21"/>
                    <a:pt x="4" y="7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3" name="Freeform 1088"/>
            <p:cNvSpPr>
              <a:spLocks/>
            </p:cNvSpPr>
            <p:nvPr userDrawn="1"/>
          </p:nvSpPr>
          <p:spPr bwMode="auto">
            <a:xfrm>
              <a:off x="267" y="268"/>
              <a:ext cx="4" cy="5"/>
            </a:xfrm>
            <a:custGeom>
              <a:avLst/>
              <a:gdLst>
                <a:gd name="T0" fmla="*/ 0 w 10"/>
                <a:gd name="T1" fmla="*/ 0 h 11"/>
                <a:gd name="T2" fmla="*/ 0 w 10"/>
                <a:gd name="T3" fmla="*/ 0 h 11"/>
                <a:gd name="T4" fmla="*/ 10 w 10"/>
                <a:gd name="T5" fmla="*/ 10 h 11"/>
                <a:gd name="T6" fmla="*/ 9 w 10"/>
                <a:gd name="T7" fmla="*/ 11 h 11"/>
                <a:gd name="T8" fmla="*/ 0 w 10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0" y="0"/>
                  </a:moveTo>
                  <a:lnTo>
                    <a:pt x="0" y="0"/>
                  </a:lnTo>
                  <a:cubicBezTo>
                    <a:pt x="1" y="0"/>
                    <a:pt x="10" y="10"/>
                    <a:pt x="10" y="10"/>
                  </a:cubicBezTo>
                  <a:lnTo>
                    <a:pt x="9" y="11"/>
                  </a:lnTo>
                  <a:cubicBezTo>
                    <a:pt x="9" y="11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4" name="Freeform 1089"/>
            <p:cNvSpPr>
              <a:spLocks/>
            </p:cNvSpPr>
            <p:nvPr userDrawn="1"/>
          </p:nvSpPr>
          <p:spPr bwMode="auto">
            <a:xfrm>
              <a:off x="261" y="278"/>
              <a:ext cx="7" cy="5"/>
            </a:xfrm>
            <a:custGeom>
              <a:avLst/>
              <a:gdLst>
                <a:gd name="T0" fmla="*/ 0 w 15"/>
                <a:gd name="T1" fmla="*/ 0 h 11"/>
                <a:gd name="T2" fmla="*/ 0 w 15"/>
                <a:gd name="T3" fmla="*/ 0 h 11"/>
                <a:gd name="T4" fmla="*/ 15 w 15"/>
                <a:gd name="T5" fmla="*/ 8 h 11"/>
                <a:gd name="T6" fmla="*/ 15 w 15"/>
                <a:gd name="T7" fmla="*/ 10 h 11"/>
                <a:gd name="T8" fmla="*/ 13 w 15"/>
                <a:gd name="T9" fmla="*/ 11 h 11"/>
                <a:gd name="T10" fmla="*/ 0 w 1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1">
                  <a:moveTo>
                    <a:pt x="0" y="0"/>
                  </a:moveTo>
                  <a:lnTo>
                    <a:pt x="0" y="0"/>
                  </a:lnTo>
                  <a:cubicBezTo>
                    <a:pt x="8" y="3"/>
                    <a:pt x="13" y="6"/>
                    <a:pt x="15" y="8"/>
                  </a:cubicBezTo>
                  <a:cubicBezTo>
                    <a:pt x="15" y="8"/>
                    <a:pt x="15" y="10"/>
                    <a:pt x="15" y="10"/>
                  </a:cubicBezTo>
                  <a:lnTo>
                    <a:pt x="13" y="11"/>
                  </a:lnTo>
                  <a:cubicBezTo>
                    <a:pt x="10" y="9"/>
                    <a:pt x="6" y="5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5" name="Freeform 1090"/>
            <p:cNvSpPr>
              <a:spLocks/>
            </p:cNvSpPr>
            <p:nvPr userDrawn="1"/>
          </p:nvSpPr>
          <p:spPr bwMode="auto">
            <a:xfrm>
              <a:off x="264" y="280"/>
              <a:ext cx="3" cy="2"/>
            </a:xfrm>
            <a:custGeom>
              <a:avLst/>
              <a:gdLst>
                <a:gd name="T0" fmla="*/ 0 w 6"/>
                <a:gd name="T1" fmla="*/ 0 h 4"/>
                <a:gd name="T2" fmla="*/ 0 w 6"/>
                <a:gd name="T3" fmla="*/ 0 h 4"/>
                <a:gd name="T4" fmla="*/ 6 w 6"/>
                <a:gd name="T5" fmla="*/ 3 h 4"/>
                <a:gd name="T6" fmla="*/ 5 w 6"/>
                <a:gd name="T7" fmla="*/ 4 h 4"/>
                <a:gd name="T8" fmla="*/ 0 w 6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0" y="0"/>
                  </a:moveTo>
                  <a:lnTo>
                    <a:pt x="0" y="0"/>
                  </a:lnTo>
                  <a:cubicBezTo>
                    <a:pt x="1" y="0"/>
                    <a:pt x="6" y="3"/>
                    <a:pt x="6" y="3"/>
                  </a:cubicBezTo>
                  <a:lnTo>
                    <a:pt x="5" y="4"/>
                  </a:lnTo>
                  <a:cubicBezTo>
                    <a:pt x="5" y="4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6" name="Freeform 1091"/>
            <p:cNvSpPr>
              <a:spLocks/>
            </p:cNvSpPr>
            <p:nvPr userDrawn="1"/>
          </p:nvSpPr>
          <p:spPr bwMode="auto">
            <a:xfrm>
              <a:off x="223" y="314"/>
              <a:ext cx="25" cy="28"/>
            </a:xfrm>
            <a:custGeom>
              <a:avLst/>
              <a:gdLst>
                <a:gd name="T0" fmla="*/ 53 w 56"/>
                <a:gd name="T1" fmla="*/ 0 h 63"/>
                <a:gd name="T2" fmla="*/ 53 w 56"/>
                <a:gd name="T3" fmla="*/ 0 h 63"/>
                <a:gd name="T4" fmla="*/ 53 w 56"/>
                <a:gd name="T5" fmla="*/ 5 h 63"/>
                <a:gd name="T6" fmla="*/ 24 w 56"/>
                <a:gd name="T7" fmla="*/ 40 h 63"/>
                <a:gd name="T8" fmla="*/ 54 w 56"/>
                <a:gd name="T9" fmla="*/ 11 h 63"/>
                <a:gd name="T10" fmla="*/ 56 w 56"/>
                <a:gd name="T11" fmla="*/ 17 h 63"/>
                <a:gd name="T12" fmla="*/ 23 w 56"/>
                <a:gd name="T13" fmla="*/ 56 h 63"/>
                <a:gd name="T14" fmla="*/ 3 w 56"/>
                <a:gd name="T15" fmla="*/ 58 h 63"/>
                <a:gd name="T16" fmla="*/ 6 w 56"/>
                <a:gd name="T17" fmla="*/ 40 h 63"/>
                <a:gd name="T18" fmla="*/ 53 w 56"/>
                <a:gd name="T1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63">
                  <a:moveTo>
                    <a:pt x="53" y="0"/>
                  </a:moveTo>
                  <a:lnTo>
                    <a:pt x="53" y="0"/>
                  </a:lnTo>
                  <a:cubicBezTo>
                    <a:pt x="53" y="2"/>
                    <a:pt x="53" y="4"/>
                    <a:pt x="53" y="5"/>
                  </a:cubicBezTo>
                  <a:cubicBezTo>
                    <a:pt x="50" y="9"/>
                    <a:pt x="31" y="30"/>
                    <a:pt x="24" y="40"/>
                  </a:cubicBezTo>
                  <a:cubicBezTo>
                    <a:pt x="31" y="33"/>
                    <a:pt x="49" y="17"/>
                    <a:pt x="54" y="11"/>
                  </a:cubicBezTo>
                  <a:cubicBezTo>
                    <a:pt x="54" y="11"/>
                    <a:pt x="56" y="14"/>
                    <a:pt x="56" y="17"/>
                  </a:cubicBezTo>
                  <a:cubicBezTo>
                    <a:pt x="55" y="17"/>
                    <a:pt x="28" y="50"/>
                    <a:pt x="23" y="56"/>
                  </a:cubicBezTo>
                  <a:cubicBezTo>
                    <a:pt x="17" y="63"/>
                    <a:pt x="9" y="58"/>
                    <a:pt x="3" y="58"/>
                  </a:cubicBezTo>
                  <a:cubicBezTo>
                    <a:pt x="3" y="52"/>
                    <a:pt x="0" y="47"/>
                    <a:pt x="6" y="40"/>
                  </a:cubicBezTo>
                  <a:cubicBezTo>
                    <a:pt x="9" y="37"/>
                    <a:pt x="48" y="4"/>
                    <a:pt x="5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7" name="Freeform 1092"/>
            <p:cNvSpPr>
              <a:spLocks/>
            </p:cNvSpPr>
            <p:nvPr userDrawn="1"/>
          </p:nvSpPr>
          <p:spPr bwMode="auto">
            <a:xfrm>
              <a:off x="213" y="310"/>
              <a:ext cx="34" cy="22"/>
            </a:xfrm>
            <a:custGeom>
              <a:avLst/>
              <a:gdLst>
                <a:gd name="T0" fmla="*/ 0 w 76"/>
                <a:gd name="T1" fmla="*/ 39 h 47"/>
                <a:gd name="T2" fmla="*/ 0 w 76"/>
                <a:gd name="T3" fmla="*/ 39 h 47"/>
                <a:gd name="T4" fmla="*/ 19 w 76"/>
                <a:gd name="T5" fmla="*/ 15 h 47"/>
                <a:gd name="T6" fmla="*/ 57 w 76"/>
                <a:gd name="T7" fmla="*/ 0 h 47"/>
                <a:gd name="T8" fmla="*/ 61 w 76"/>
                <a:gd name="T9" fmla="*/ 1 h 47"/>
                <a:gd name="T10" fmla="*/ 28 w 76"/>
                <a:gd name="T11" fmla="*/ 23 h 47"/>
                <a:gd name="T12" fmla="*/ 67 w 76"/>
                <a:gd name="T13" fmla="*/ 3 h 47"/>
                <a:gd name="T14" fmla="*/ 76 w 76"/>
                <a:gd name="T15" fmla="*/ 2 h 47"/>
                <a:gd name="T16" fmla="*/ 24 w 76"/>
                <a:gd name="T17" fmla="*/ 39 h 47"/>
                <a:gd name="T18" fmla="*/ 0 w 76"/>
                <a:gd name="T1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47">
                  <a:moveTo>
                    <a:pt x="0" y="39"/>
                  </a:moveTo>
                  <a:lnTo>
                    <a:pt x="0" y="39"/>
                  </a:lnTo>
                  <a:cubicBezTo>
                    <a:pt x="1" y="33"/>
                    <a:pt x="1" y="22"/>
                    <a:pt x="19" y="15"/>
                  </a:cubicBezTo>
                  <a:cubicBezTo>
                    <a:pt x="24" y="13"/>
                    <a:pt x="52" y="1"/>
                    <a:pt x="57" y="0"/>
                  </a:cubicBezTo>
                  <a:cubicBezTo>
                    <a:pt x="59" y="0"/>
                    <a:pt x="61" y="1"/>
                    <a:pt x="61" y="1"/>
                  </a:cubicBezTo>
                  <a:cubicBezTo>
                    <a:pt x="57" y="3"/>
                    <a:pt x="39" y="15"/>
                    <a:pt x="28" y="23"/>
                  </a:cubicBezTo>
                  <a:cubicBezTo>
                    <a:pt x="41" y="19"/>
                    <a:pt x="65" y="4"/>
                    <a:pt x="67" y="3"/>
                  </a:cubicBezTo>
                  <a:cubicBezTo>
                    <a:pt x="69" y="3"/>
                    <a:pt x="72" y="4"/>
                    <a:pt x="76" y="2"/>
                  </a:cubicBezTo>
                  <a:cubicBezTo>
                    <a:pt x="69" y="7"/>
                    <a:pt x="34" y="34"/>
                    <a:pt x="24" y="39"/>
                  </a:cubicBezTo>
                  <a:cubicBezTo>
                    <a:pt x="9" y="47"/>
                    <a:pt x="5" y="41"/>
                    <a:pt x="0" y="3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8" name="Freeform 1093"/>
            <p:cNvSpPr>
              <a:spLocks/>
            </p:cNvSpPr>
            <p:nvPr userDrawn="1"/>
          </p:nvSpPr>
          <p:spPr bwMode="auto">
            <a:xfrm>
              <a:off x="205" y="302"/>
              <a:ext cx="36" cy="15"/>
            </a:xfrm>
            <a:custGeom>
              <a:avLst/>
              <a:gdLst>
                <a:gd name="T0" fmla="*/ 79 w 79"/>
                <a:gd name="T1" fmla="*/ 0 h 33"/>
                <a:gd name="T2" fmla="*/ 79 w 79"/>
                <a:gd name="T3" fmla="*/ 0 h 33"/>
                <a:gd name="T4" fmla="*/ 75 w 79"/>
                <a:gd name="T5" fmla="*/ 6 h 33"/>
                <a:gd name="T6" fmla="*/ 35 w 79"/>
                <a:gd name="T7" fmla="*/ 17 h 33"/>
                <a:gd name="T8" fmla="*/ 74 w 79"/>
                <a:gd name="T9" fmla="*/ 11 h 33"/>
                <a:gd name="T10" fmla="*/ 74 w 79"/>
                <a:gd name="T11" fmla="*/ 15 h 33"/>
                <a:gd name="T12" fmla="*/ 33 w 79"/>
                <a:gd name="T13" fmla="*/ 29 h 33"/>
                <a:gd name="T14" fmla="*/ 0 w 79"/>
                <a:gd name="T15" fmla="*/ 25 h 33"/>
                <a:gd name="T16" fmla="*/ 24 w 79"/>
                <a:gd name="T17" fmla="*/ 8 h 33"/>
                <a:gd name="T18" fmla="*/ 79 w 79"/>
                <a:gd name="T1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33">
                  <a:moveTo>
                    <a:pt x="79" y="0"/>
                  </a:moveTo>
                  <a:lnTo>
                    <a:pt x="79" y="0"/>
                  </a:lnTo>
                  <a:cubicBezTo>
                    <a:pt x="77" y="2"/>
                    <a:pt x="76" y="4"/>
                    <a:pt x="75" y="6"/>
                  </a:cubicBezTo>
                  <a:cubicBezTo>
                    <a:pt x="73" y="7"/>
                    <a:pt x="48" y="12"/>
                    <a:pt x="35" y="17"/>
                  </a:cubicBezTo>
                  <a:cubicBezTo>
                    <a:pt x="49" y="17"/>
                    <a:pt x="74" y="11"/>
                    <a:pt x="74" y="11"/>
                  </a:cubicBezTo>
                  <a:cubicBezTo>
                    <a:pt x="74" y="12"/>
                    <a:pt x="74" y="14"/>
                    <a:pt x="74" y="15"/>
                  </a:cubicBezTo>
                  <a:cubicBezTo>
                    <a:pt x="65" y="20"/>
                    <a:pt x="38" y="27"/>
                    <a:pt x="33" y="29"/>
                  </a:cubicBezTo>
                  <a:cubicBezTo>
                    <a:pt x="23" y="33"/>
                    <a:pt x="5" y="31"/>
                    <a:pt x="0" y="25"/>
                  </a:cubicBezTo>
                  <a:cubicBezTo>
                    <a:pt x="5" y="15"/>
                    <a:pt x="15" y="9"/>
                    <a:pt x="24" y="8"/>
                  </a:cubicBezTo>
                  <a:cubicBezTo>
                    <a:pt x="36" y="6"/>
                    <a:pt x="65" y="2"/>
                    <a:pt x="7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9" name="Freeform 1094"/>
            <p:cNvSpPr>
              <a:spLocks/>
            </p:cNvSpPr>
            <p:nvPr userDrawn="1"/>
          </p:nvSpPr>
          <p:spPr bwMode="auto">
            <a:xfrm>
              <a:off x="202" y="294"/>
              <a:ext cx="16" cy="10"/>
            </a:xfrm>
            <a:custGeom>
              <a:avLst/>
              <a:gdLst>
                <a:gd name="T0" fmla="*/ 29 w 35"/>
                <a:gd name="T1" fmla="*/ 0 h 22"/>
                <a:gd name="T2" fmla="*/ 29 w 35"/>
                <a:gd name="T3" fmla="*/ 0 h 22"/>
                <a:gd name="T4" fmla="*/ 4 w 35"/>
                <a:gd name="T5" fmla="*/ 10 h 22"/>
                <a:gd name="T6" fmla="*/ 35 w 35"/>
                <a:gd name="T7" fmla="*/ 20 h 22"/>
                <a:gd name="T8" fmla="*/ 0 w 35"/>
                <a:gd name="T9" fmla="*/ 10 h 22"/>
                <a:gd name="T10" fmla="*/ 29 w 35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2">
                  <a:moveTo>
                    <a:pt x="29" y="0"/>
                  </a:moveTo>
                  <a:lnTo>
                    <a:pt x="29" y="0"/>
                  </a:lnTo>
                  <a:cubicBezTo>
                    <a:pt x="20" y="1"/>
                    <a:pt x="9" y="5"/>
                    <a:pt x="4" y="10"/>
                  </a:cubicBezTo>
                  <a:cubicBezTo>
                    <a:pt x="8" y="17"/>
                    <a:pt x="26" y="20"/>
                    <a:pt x="35" y="20"/>
                  </a:cubicBezTo>
                  <a:cubicBezTo>
                    <a:pt x="19" y="22"/>
                    <a:pt x="4" y="18"/>
                    <a:pt x="0" y="10"/>
                  </a:cubicBezTo>
                  <a:cubicBezTo>
                    <a:pt x="6" y="3"/>
                    <a:pt x="20" y="0"/>
                    <a:pt x="2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0" name="Freeform 1095"/>
            <p:cNvSpPr>
              <a:spLocks/>
            </p:cNvSpPr>
            <p:nvPr userDrawn="1"/>
          </p:nvSpPr>
          <p:spPr bwMode="auto">
            <a:xfrm>
              <a:off x="199" y="279"/>
              <a:ext cx="17" cy="11"/>
            </a:xfrm>
            <a:custGeom>
              <a:avLst/>
              <a:gdLst>
                <a:gd name="T0" fmla="*/ 36 w 36"/>
                <a:gd name="T1" fmla="*/ 3 h 23"/>
                <a:gd name="T2" fmla="*/ 36 w 36"/>
                <a:gd name="T3" fmla="*/ 3 h 23"/>
                <a:gd name="T4" fmla="*/ 6 w 36"/>
                <a:gd name="T5" fmla="*/ 6 h 23"/>
                <a:gd name="T6" fmla="*/ 35 w 36"/>
                <a:gd name="T7" fmla="*/ 23 h 23"/>
                <a:gd name="T8" fmla="*/ 0 w 36"/>
                <a:gd name="T9" fmla="*/ 4 h 23"/>
                <a:gd name="T10" fmla="*/ 36 w 36"/>
                <a:gd name="T11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3">
                  <a:moveTo>
                    <a:pt x="36" y="3"/>
                  </a:moveTo>
                  <a:lnTo>
                    <a:pt x="36" y="3"/>
                  </a:lnTo>
                  <a:cubicBezTo>
                    <a:pt x="26" y="2"/>
                    <a:pt x="14" y="2"/>
                    <a:pt x="6" y="6"/>
                  </a:cubicBezTo>
                  <a:cubicBezTo>
                    <a:pt x="9" y="11"/>
                    <a:pt x="21" y="20"/>
                    <a:pt x="35" y="23"/>
                  </a:cubicBezTo>
                  <a:cubicBezTo>
                    <a:pt x="24" y="22"/>
                    <a:pt x="4" y="14"/>
                    <a:pt x="0" y="4"/>
                  </a:cubicBezTo>
                  <a:cubicBezTo>
                    <a:pt x="9" y="0"/>
                    <a:pt x="29" y="0"/>
                    <a:pt x="36" y="3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1" name="Freeform 1096"/>
            <p:cNvSpPr>
              <a:spLocks/>
            </p:cNvSpPr>
            <p:nvPr userDrawn="1"/>
          </p:nvSpPr>
          <p:spPr bwMode="auto">
            <a:xfrm>
              <a:off x="233" y="281"/>
              <a:ext cx="9" cy="9"/>
            </a:xfrm>
            <a:custGeom>
              <a:avLst/>
              <a:gdLst>
                <a:gd name="T0" fmla="*/ 21 w 21"/>
                <a:gd name="T1" fmla="*/ 3 h 19"/>
                <a:gd name="T2" fmla="*/ 21 w 21"/>
                <a:gd name="T3" fmla="*/ 3 h 19"/>
                <a:gd name="T4" fmla="*/ 3 w 21"/>
                <a:gd name="T5" fmla="*/ 9 h 19"/>
                <a:gd name="T6" fmla="*/ 16 w 21"/>
                <a:gd name="T7" fmla="*/ 19 h 19"/>
                <a:gd name="T8" fmla="*/ 0 w 21"/>
                <a:gd name="T9" fmla="*/ 8 h 19"/>
                <a:gd name="T10" fmla="*/ 21 w 21"/>
                <a:gd name="T11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9">
                  <a:moveTo>
                    <a:pt x="21" y="3"/>
                  </a:moveTo>
                  <a:lnTo>
                    <a:pt x="21" y="3"/>
                  </a:lnTo>
                  <a:cubicBezTo>
                    <a:pt x="12" y="2"/>
                    <a:pt x="6" y="5"/>
                    <a:pt x="3" y="9"/>
                  </a:cubicBezTo>
                  <a:cubicBezTo>
                    <a:pt x="5" y="14"/>
                    <a:pt x="11" y="18"/>
                    <a:pt x="16" y="19"/>
                  </a:cubicBezTo>
                  <a:cubicBezTo>
                    <a:pt x="9" y="19"/>
                    <a:pt x="2" y="14"/>
                    <a:pt x="0" y="8"/>
                  </a:cubicBezTo>
                  <a:cubicBezTo>
                    <a:pt x="4" y="3"/>
                    <a:pt x="14" y="0"/>
                    <a:pt x="21" y="3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2" name="Freeform 1097"/>
            <p:cNvSpPr>
              <a:spLocks/>
            </p:cNvSpPr>
            <p:nvPr userDrawn="1"/>
          </p:nvSpPr>
          <p:spPr bwMode="auto">
            <a:xfrm>
              <a:off x="254" y="284"/>
              <a:ext cx="7" cy="9"/>
            </a:xfrm>
            <a:custGeom>
              <a:avLst/>
              <a:gdLst>
                <a:gd name="T0" fmla="*/ 16 w 16"/>
                <a:gd name="T1" fmla="*/ 2 h 19"/>
                <a:gd name="T2" fmla="*/ 16 w 16"/>
                <a:gd name="T3" fmla="*/ 2 h 19"/>
                <a:gd name="T4" fmla="*/ 3 w 16"/>
                <a:gd name="T5" fmla="*/ 8 h 19"/>
                <a:gd name="T6" fmla="*/ 11 w 16"/>
                <a:gd name="T7" fmla="*/ 19 h 19"/>
                <a:gd name="T8" fmla="*/ 0 w 16"/>
                <a:gd name="T9" fmla="*/ 8 h 19"/>
                <a:gd name="T10" fmla="*/ 16 w 16"/>
                <a:gd name="T11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9">
                  <a:moveTo>
                    <a:pt x="16" y="2"/>
                  </a:moveTo>
                  <a:lnTo>
                    <a:pt x="16" y="2"/>
                  </a:lnTo>
                  <a:cubicBezTo>
                    <a:pt x="10" y="2"/>
                    <a:pt x="6" y="5"/>
                    <a:pt x="3" y="8"/>
                  </a:cubicBezTo>
                  <a:cubicBezTo>
                    <a:pt x="5" y="12"/>
                    <a:pt x="7" y="17"/>
                    <a:pt x="11" y="19"/>
                  </a:cubicBezTo>
                  <a:cubicBezTo>
                    <a:pt x="5" y="18"/>
                    <a:pt x="2" y="13"/>
                    <a:pt x="0" y="8"/>
                  </a:cubicBezTo>
                  <a:cubicBezTo>
                    <a:pt x="3" y="5"/>
                    <a:pt x="8" y="0"/>
                    <a:pt x="16" y="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3" name="Freeform 1098"/>
            <p:cNvSpPr>
              <a:spLocks/>
            </p:cNvSpPr>
            <p:nvPr userDrawn="1"/>
          </p:nvSpPr>
          <p:spPr bwMode="auto">
            <a:xfrm>
              <a:off x="229" y="305"/>
              <a:ext cx="10" cy="3"/>
            </a:xfrm>
            <a:custGeom>
              <a:avLst/>
              <a:gdLst>
                <a:gd name="T0" fmla="*/ 0 w 22"/>
                <a:gd name="T1" fmla="*/ 6 h 6"/>
                <a:gd name="T2" fmla="*/ 0 w 22"/>
                <a:gd name="T3" fmla="*/ 6 h 6"/>
                <a:gd name="T4" fmla="*/ 22 w 22"/>
                <a:gd name="T5" fmla="*/ 0 h 6"/>
                <a:gd name="T6" fmla="*/ 21 w 22"/>
                <a:gd name="T7" fmla="*/ 2 h 6"/>
                <a:gd name="T8" fmla="*/ 0 w 2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6">
                  <a:moveTo>
                    <a:pt x="0" y="6"/>
                  </a:moveTo>
                  <a:lnTo>
                    <a:pt x="0" y="6"/>
                  </a:lnTo>
                  <a:cubicBezTo>
                    <a:pt x="11" y="3"/>
                    <a:pt x="17" y="1"/>
                    <a:pt x="22" y="0"/>
                  </a:cubicBezTo>
                  <a:lnTo>
                    <a:pt x="21" y="2"/>
                  </a:lnTo>
                  <a:cubicBezTo>
                    <a:pt x="15" y="4"/>
                    <a:pt x="9" y="4"/>
                    <a:pt x="0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4" name="Freeform 1099"/>
            <p:cNvSpPr>
              <a:spLocks/>
            </p:cNvSpPr>
            <p:nvPr userDrawn="1"/>
          </p:nvSpPr>
          <p:spPr bwMode="auto">
            <a:xfrm>
              <a:off x="207" y="307"/>
              <a:ext cx="13" cy="9"/>
            </a:xfrm>
            <a:custGeom>
              <a:avLst/>
              <a:gdLst>
                <a:gd name="T0" fmla="*/ 23 w 30"/>
                <a:gd name="T1" fmla="*/ 0 h 21"/>
                <a:gd name="T2" fmla="*/ 23 w 30"/>
                <a:gd name="T3" fmla="*/ 0 h 21"/>
                <a:gd name="T4" fmla="*/ 4 w 30"/>
                <a:gd name="T5" fmla="*/ 13 h 21"/>
                <a:gd name="T6" fmla="*/ 30 w 30"/>
                <a:gd name="T7" fmla="*/ 17 h 21"/>
                <a:gd name="T8" fmla="*/ 0 w 30"/>
                <a:gd name="T9" fmla="*/ 14 h 21"/>
                <a:gd name="T10" fmla="*/ 23 w 30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21">
                  <a:moveTo>
                    <a:pt x="23" y="0"/>
                  </a:moveTo>
                  <a:lnTo>
                    <a:pt x="23" y="0"/>
                  </a:lnTo>
                  <a:cubicBezTo>
                    <a:pt x="16" y="1"/>
                    <a:pt x="8" y="7"/>
                    <a:pt x="4" y="13"/>
                  </a:cubicBezTo>
                  <a:cubicBezTo>
                    <a:pt x="13" y="20"/>
                    <a:pt x="23" y="18"/>
                    <a:pt x="30" y="17"/>
                  </a:cubicBezTo>
                  <a:cubicBezTo>
                    <a:pt x="22" y="20"/>
                    <a:pt x="9" y="21"/>
                    <a:pt x="0" y="14"/>
                  </a:cubicBezTo>
                  <a:cubicBezTo>
                    <a:pt x="5" y="5"/>
                    <a:pt x="15" y="0"/>
                    <a:pt x="2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5" name="Freeform 1100"/>
            <p:cNvSpPr>
              <a:spLocks/>
            </p:cNvSpPr>
            <p:nvPr userDrawn="1"/>
          </p:nvSpPr>
          <p:spPr bwMode="auto">
            <a:xfrm>
              <a:off x="286" y="428"/>
              <a:ext cx="10" cy="14"/>
            </a:xfrm>
            <a:custGeom>
              <a:avLst/>
              <a:gdLst>
                <a:gd name="T0" fmla="*/ 12 w 23"/>
                <a:gd name="T1" fmla="*/ 2 h 31"/>
                <a:gd name="T2" fmla="*/ 12 w 23"/>
                <a:gd name="T3" fmla="*/ 2 h 31"/>
                <a:gd name="T4" fmla="*/ 23 w 23"/>
                <a:gd name="T5" fmla="*/ 31 h 31"/>
                <a:gd name="T6" fmla="*/ 9 w 23"/>
                <a:gd name="T7" fmla="*/ 3 h 31"/>
                <a:gd name="T8" fmla="*/ 0 w 23"/>
                <a:gd name="T9" fmla="*/ 8 h 31"/>
                <a:gd name="T10" fmla="*/ 12 w 23"/>
                <a:gd name="T11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31">
                  <a:moveTo>
                    <a:pt x="12" y="2"/>
                  </a:moveTo>
                  <a:lnTo>
                    <a:pt x="12" y="2"/>
                  </a:lnTo>
                  <a:cubicBezTo>
                    <a:pt x="11" y="8"/>
                    <a:pt x="10" y="26"/>
                    <a:pt x="23" y="31"/>
                  </a:cubicBezTo>
                  <a:cubicBezTo>
                    <a:pt x="10" y="28"/>
                    <a:pt x="7" y="13"/>
                    <a:pt x="9" y="3"/>
                  </a:cubicBezTo>
                  <a:cubicBezTo>
                    <a:pt x="7" y="3"/>
                    <a:pt x="3" y="5"/>
                    <a:pt x="0" y="8"/>
                  </a:cubicBezTo>
                  <a:cubicBezTo>
                    <a:pt x="2" y="3"/>
                    <a:pt x="6" y="0"/>
                    <a:pt x="12" y="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6" name="Freeform 1101"/>
            <p:cNvSpPr>
              <a:spLocks/>
            </p:cNvSpPr>
            <p:nvPr userDrawn="1"/>
          </p:nvSpPr>
          <p:spPr bwMode="auto">
            <a:xfrm>
              <a:off x="281" y="424"/>
              <a:ext cx="9" cy="9"/>
            </a:xfrm>
            <a:custGeom>
              <a:avLst/>
              <a:gdLst>
                <a:gd name="T0" fmla="*/ 19 w 19"/>
                <a:gd name="T1" fmla="*/ 0 h 21"/>
                <a:gd name="T2" fmla="*/ 19 w 19"/>
                <a:gd name="T3" fmla="*/ 0 h 21"/>
                <a:gd name="T4" fmla="*/ 4 w 19"/>
                <a:gd name="T5" fmla="*/ 21 h 21"/>
                <a:gd name="T6" fmla="*/ 19 w 19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1">
                  <a:moveTo>
                    <a:pt x="19" y="0"/>
                  </a:moveTo>
                  <a:lnTo>
                    <a:pt x="19" y="0"/>
                  </a:lnTo>
                  <a:cubicBezTo>
                    <a:pt x="5" y="4"/>
                    <a:pt x="4" y="15"/>
                    <a:pt x="4" y="21"/>
                  </a:cubicBezTo>
                  <a:cubicBezTo>
                    <a:pt x="0" y="9"/>
                    <a:pt x="7" y="2"/>
                    <a:pt x="1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7" name="Freeform 1102"/>
            <p:cNvSpPr>
              <a:spLocks/>
            </p:cNvSpPr>
            <p:nvPr userDrawn="1"/>
          </p:nvSpPr>
          <p:spPr bwMode="auto">
            <a:xfrm>
              <a:off x="288" y="418"/>
              <a:ext cx="5" cy="1"/>
            </a:xfrm>
            <a:custGeom>
              <a:avLst/>
              <a:gdLst>
                <a:gd name="T0" fmla="*/ 6 w 11"/>
                <a:gd name="T1" fmla="*/ 0 h 2"/>
                <a:gd name="T2" fmla="*/ 6 w 11"/>
                <a:gd name="T3" fmla="*/ 0 h 2"/>
                <a:gd name="T4" fmla="*/ 4 w 11"/>
                <a:gd name="T5" fmla="*/ 2 h 2"/>
                <a:gd name="T6" fmla="*/ 0 w 11"/>
                <a:gd name="T7" fmla="*/ 1 h 2"/>
                <a:gd name="T8" fmla="*/ 6 w 1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2">
                  <a:moveTo>
                    <a:pt x="6" y="0"/>
                  </a:moveTo>
                  <a:lnTo>
                    <a:pt x="6" y="0"/>
                  </a:lnTo>
                  <a:cubicBezTo>
                    <a:pt x="11" y="0"/>
                    <a:pt x="5" y="2"/>
                    <a:pt x="4" y="2"/>
                  </a:cubicBezTo>
                  <a:cubicBezTo>
                    <a:pt x="1" y="2"/>
                    <a:pt x="1" y="1"/>
                    <a:pt x="0" y="1"/>
                  </a:cubicBezTo>
                  <a:cubicBezTo>
                    <a:pt x="2" y="1"/>
                    <a:pt x="5" y="0"/>
                    <a:pt x="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8" name="Freeform 1103"/>
            <p:cNvSpPr>
              <a:spLocks/>
            </p:cNvSpPr>
            <p:nvPr userDrawn="1"/>
          </p:nvSpPr>
          <p:spPr bwMode="auto">
            <a:xfrm>
              <a:off x="281" y="413"/>
              <a:ext cx="6" cy="8"/>
            </a:xfrm>
            <a:custGeom>
              <a:avLst/>
              <a:gdLst>
                <a:gd name="T0" fmla="*/ 5 w 14"/>
                <a:gd name="T1" fmla="*/ 0 h 16"/>
                <a:gd name="T2" fmla="*/ 5 w 14"/>
                <a:gd name="T3" fmla="*/ 0 h 16"/>
                <a:gd name="T4" fmla="*/ 14 w 14"/>
                <a:gd name="T5" fmla="*/ 15 h 16"/>
                <a:gd name="T6" fmla="*/ 5 w 14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6">
                  <a:moveTo>
                    <a:pt x="5" y="0"/>
                  </a:moveTo>
                  <a:lnTo>
                    <a:pt x="5" y="0"/>
                  </a:lnTo>
                  <a:cubicBezTo>
                    <a:pt x="5" y="5"/>
                    <a:pt x="6" y="12"/>
                    <a:pt x="14" y="15"/>
                  </a:cubicBezTo>
                  <a:cubicBezTo>
                    <a:pt x="7" y="16"/>
                    <a:pt x="0" y="8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9" name="Freeform 1104"/>
            <p:cNvSpPr>
              <a:spLocks/>
            </p:cNvSpPr>
            <p:nvPr userDrawn="1"/>
          </p:nvSpPr>
          <p:spPr bwMode="auto">
            <a:xfrm>
              <a:off x="310" y="407"/>
              <a:ext cx="13" cy="37"/>
            </a:xfrm>
            <a:custGeom>
              <a:avLst/>
              <a:gdLst>
                <a:gd name="T0" fmla="*/ 28 w 28"/>
                <a:gd name="T1" fmla="*/ 0 h 83"/>
                <a:gd name="T2" fmla="*/ 28 w 28"/>
                <a:gd name="T3" fmla="*/ 0 h 83"/>
                <a:gd name="T4" fmla="*/ 6 w 28"/>
                <a:gd name="T5" fmla="*/ 45 h 83"/>
                <a:gd name="T6" fmla="*/ 16 w 28"/>
                <a:gd name="T7" fmla="*/ 83 h 83"/>
                <a:gd name="T8" fmla="*/ 4 w 28"/>
                <a:gd name="T9" fmla="*/ 45 h 83"/>
                <a:gd name="T10" fmla="*/ 28 w 28"/>
                <a:gd name="T1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83">
                  <a:moveTo>
                    <a:pt x="28" y="0"/>
                  </a:moveTo>
                  <a:lnTo>
                    <a:pt x="28" y="0"/>
                  </a:lnTo>
                  <a:cubicBezTo>
                    <a:pt x="23" y="12"/>
                    <a:pt x="10" y="28"/>
                    <a:pt x="6" y="45"/>
                  </a:cubicBezTo>
                  <a:cubicBezTo>
                    <a:pt x="3" y="61"/>
                    <a:pt x="8" y="77"/>
                    <a:pt x="16" y="83"/>
                  </a:cubicBezTo>
                  <a:cubicBezTo>
                    <a:pt x="7" y="78"/>
                    <a:pt x="0" y="64"/>
                    <a:pt x="4" y="45"/>
                  </a:cubicBezTo>
                  <a:cubicBezTo>
                    <a:pt x="8" y="28"/>
                    <a:pt x="19" y="14"/>
                    <a:pt x="2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0" name="Freeform 1105"/>
            <p:cNvSpPr>
              <a:spLocks/>
            </p:cNvSpPr>
            <p:nvPr userDrawn="1"/>
          </p:nvSpPr>
          <p:spPr bwMode="auto">
            <a:xfrm>
              <a:off x="290" y="403"/>
              <a:ext cx="26" cy="36"/>
            </a:xfrm>
            <a:custGeom>
              <a:avLst/>
              <a:gdLst>
                <a:gd name="T0" fmla="*/ 58 w 58"/>
                <a:gd name="T1" fmla="*/ 0 h 80"/>
                <a:gd name="T2" fmla="*/ 58 w 58"/>
                <a:gd name="T3" fmla="*/ 0 h 80"/>
                <a:gd name="T4" fmla="*/ 34 w 58"/>
                <a:gd name="T5" fmla="*/ 16 h 80"/>
                <a:gd name="T6" fmla="*/ 8 w 58"/>
                <a:gd name="T7" fmla="*/ 59 h 80"/>
                <a:gd name="T8" fmla="*/ 24 w 58"/>
                <a:gd name="T9" fmla="*/ 78 h 80"/>
                <a:gd name="T10" fmla="*/ 8 w 58"/>
                <a:gd name="T11" fmla="*/ 71 h 80"/>
                <a:gd name="T12" fmla="*/ 26 w 58"/>
                <a:gd name="T13" fmla="*/ 18 h 80"/>
                <a:gd name="T14" fmla="*/ 58 w 58"/>
                <a:gd name="T1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80">
                  <a:moveTo>
                    <a:pt x="58" y="0"/>
                  </a:moveTo>
                  <a:lnTo>
                    <a:pt x="58" y="0"/>
                  </a:lnTo>
                  <a:cubicBezTo>
                    <a:pt x="51" y="6"/>
                    <a:pt x="38" y="13"/>
                    <a:pt x="34" y="16"/>
                  </a:cubicBezTo>
                  <a:cubicBezTo>
                    <a:pt x="23" y="23"/>
                    <a:pt x="6" y="36"/>
                    <a:pt x="8" y="59"/>
                  </a:cubicBezTo>
                  <a:cubicBezTo>
                    <a:pt x="10" y="78"/>
                    <a:pt x="19" y="78"/>
                    <a:pt x="24" y="78"/>
                  </a:cubicBezTo>
                  <a:cubicBezTo>
                    <a:pt x="17" y="80"/>
                    <a:pt x="11" y="77"/>
                    <a:pt x="8" y="71"/>
                  </a:cubicBezTo>
                  <a:cubicBezTo>
                    <a:pt x="0" y="54"/>
                    <a:pt x="8" y="31"/>
                    <a:pt x="26" y="18"/>
                  </a:cubicBezTo>
                  <a:cubicBezTo>
                    <a:pt x="36" y="12"/>
                    <a:pt x="46" y="7"/>
                    <a:pt x="5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1" name="Freeform 1106"/>
            <p:cNvSpPr>
              <a:spLocks/>
            </p:cNvSpPr>
            <p:nvPr userDrawn="1"/>
          </p:nvSpPr>
          <p:spPr bwMode="auto">
            <a:xfrm>
              <a:off x="300" y="424"/>
              <a:ext cx="8" cy="4"/>
            </a:xfrm>
            <a:custGeom>
              <a:avLst/>
              <a:gdLst>
                <a:gd name="T0" fmla="*/ 0 w 18"/>
                <a:gd name="T1" fmla="*/ 0 h 9"/>
                <a:gd name="T2" fmla="*/ 0 w 18"/>
                <a:gd name="T3" fmla="*/ 0 h 9"/>
                <a:gd name="T4" fmla="*/ 18 w 18"/>
                <a:gd name="T5" fmla="*/ 4 h 9"/>
                <a:gd name="T6" fmla="*/ 0 w 18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9">
                  <a:moveTo>
                    <a:pt x="0" y="0"/>
                  </a:moveTo>
                  <a:lnTo>
                    <a:pt x="0" y="0"/>
                  </a:lnTo>
                  <a:cubicBezTo>
                    <a:pt x="3" y="4"/>
                    <a:pt x="12" y="6"/>
                    <a:pt x="18" y="4"/>
                  </a:cubicBezTo>
                  <a:cubicBezTo>
                    <a:pt x="13" y="9"/>
                    <a:pt x="3" y="7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2" name="Freeform 1107"/>
            <p:cNvSpPr>
              <a:spLocks/>
            </p:cNvSpPr>
            <p:nvPr userDrawn="1"/>
          </p:nvSpPr>
          <p:spPr bwMode="auto">
            <a:xfrm>
              <a:off x="311" y="368"/>
              <a:ext cx="1" cy="2"/>
            </a:xfrm>
            <a:custGeom>
              <a:avLst/>
              <a:gdLst>
                <a:gd name="T0" fmla="*/ 0 w 3"/>
                <a:gd name="T1" fmla="*/ 0 h 5"/>
                <a:gd name="T2" fmla="*/ 0 w 3"/>
                <a:gd name="T3" fmla="*/ 0 h 5"/>
                <a:gd name="T4" fmla="*/ 1 w 3"/>
                <a:gd name="T5" fmla="*/ 0 h 5"/>
                <a:gd name="T6" fmla="*/ 3 w 3"/>
                <a:gd name="T7" fmla="*/ 5 h 5"/>
                <a:gd name="T8" fmla="*/ 0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3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3" name="Freeform 1108"/>
            <p:cNvSpPr>
              <a:spLocks/>
            </p:cNvSpPr>
            <p:nvPr userDrawn="1"/>
          </p:nvSpPr>
          <p:spPr bwMode="auto">
            <a:xfrm>
              <a:off x="296" y="363"/>
              <a:ext cx="3" cy="1"/>
            </a:xfrm>
            <a:custGeom>
              <a:avLst/>
              <a:gdLst>
                <a:gd name="T0" fmla="*/ 7 w 7"/>
                <a:gd name="T1" fmla="*/ 1 h 4"/>
                <a:gd name="T2" fmla="*/ 7 w 7"/>
                <a:gd name="T3" fmla="*/ 1 h 4"/>
                <a:gd name="T4" fmla="*/ 0 w 7"/>
                <a:gd name="T5" fmla="*/ 4 h 4"/>
                <a:gd name="T6" fmla="*/ 7 w 7"/>
                <a:gd name="T7" fmla="*/ 0 h 4"/>
                <a:gd name="T8" fmla="*/ 7 w 7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7" y="1"/>
                  </a:moveTo>
                  <a:lnTo>
                    <a:pt x="7" y="1"/>
                  </a:lnTo>
                  <a:lnTo>
                    <a:pt x="0" y="4"/>
                  </a:lnTo>
                  <a:lnTo>
                    <a:pt x="7" y="0"/>
                  </a:lnTo>
                  <a:lnTo>
                    <a:pt x="7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4" name="Freeform 1109"/>
            <p:cNvSpPr>
              <a:spLocks/>
            </p:cNvSpPr>
            <p:nvPr userDrawn="1"/>
          </p:nvSpPr>
          <p:spPr bwMode="auto">
            <a:xfrm>
              <a:off x="215" y="319"/>
              <a:ext cx="8" cy="10"/>
            </a:xfrm>
            <a:custGeom>
              <a:avLst/>
              <a:gdLst>
                <a:gd name="T0" fmla="*/ 12 w 18"/>
                <a:gd name="T1" fmla="*/ 0 h 22"/>
                <a:gd name="T2" fmla="*/ 12 w 18"/>
                <a:gd name="T3" fmla="*/ 0 h 22"/>
                <a:gd name="T4" fmla="*/ 2 w 18"/>
                <a:gd name="T5" fmla="*/ 16 h 22"/>
                <a:gd name="T6" fmla="*/ 18 w 18"/>
                <a:gd name="T7" fmla="*/ 18 h 22"/>
                <a:gd name="T8" fmla="*/ 0 w 18"/>
                <a:gd name="T9" fmla="*/ 18 h 22"/>
                <a:gd name="T10" fmla="*/ 12 w 18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2">
                  <a:moveTo>
                    <a:pt x="12" y="0"/>
                  </a:moveTo>
                  <a:lnTo>
                    <a:pt x="12" y="0"/>
                  </a:lnTo>
                  <a:cubicBezTo>
                    <a:pt x="4" y="4"/>
                    <a:pt x="4" y="11"/>
                    <a:pt x="2" y="16"/>
                  </a:cubicBezTo>
                  <a:cubicBezTo>
                    <a:pt x="8" y="16"/>
                    <a:pt x="11" y="20"/>
                    <a:pt x="18" y="18"/>
                  </a:cubicBezTo>
                  <a:cubicBezTo>
                    <a:pt x="9" y="22"/>
                    <a:pt x="7" y="19"/>
                    <a:pt x="0" y="18"/>
                  </a:cubicBezTo>
                  <a:cubicBezTo>
                    <a:pt x="1" y="10"/>
                    <a:pt x="2" y="5"/>
                    <a:pt x="1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5" name="Freeform 1110"/>
            <p:cNvSpPr>
              <a:spLocks/>
            </p:cNvSpPr>
            <p:nvPr userDrawn="1"/>
          </p:nvSpPr>
          <p:spPr bwMode="auto">
            <a:xfrm>
              <a:off x="234" y="311"/>
              <a:ext cx="8" cy="5"/>
            </a:xfrm>
            <a:custGeom>
              <a:avLst/>
              <a:gdLst>
                <a:gd name="T0" fmla="*/ 0 w 20"/>
                <a:gd name="T1" fmla="*/ 11 h 11"/>
                <a:gd name="T2" fmla="*/ 0 w 20"/>
                <a:gd name="T3" fmla="*/ 11 h 11"/>
                <a:gd name="T4" fmla="*/ 18 w 20"/>
                <a:gd name="T5" fmla="*/ 0 h 11"/>
                <a:gd name="T6" fmla="*/ 20 w 20"/>
                <a:gd name="T7" fmla="*/ 0 h 11"/>
                <a:gd name="T8" fmla="*/ 0 w 20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1">
                  <a:moveTo>
                    <a:pt x="0" y="11"/>
                  </a:moveTo>
                  <a:lnTo>
                    <a:pt x="0" y="11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6" name="Freeform 1111"/>
            <p:cNvSpPr>
              <a:spLocks/>
            </p:cNvSpPr>
            <p:nvPr userDrawn="1"/>
          </p:nvSpPr>
          <p:spPr bwMode="auto">
            <a:xfrm>
              <a:off x="240" y="317"/>
              <a:ext cx="7" cy="8"/>
            </a:xfrm>
            <a:custGeom>
              <a:avLst/>
              <a:gdLst>
                <a:gd name="T0" fmla="*/ 0 w 16"/>
                <a:gd name="T1" fmla="*/ 18 h 18"/>
                <a:gd name="T2" fmla="*/ 0 w 16"/>
                <a:gd name="T3" fmla="*/ 18 h 18"/>
                <a:gd name="T4" fmla="*/ 16 w 16"/>
                <a:gd name="T5" fmla="*/ 0 h 18"/>
                <a:gd name="T6" fmla="*/ 16 w 16"/>
                <a:gd name="T7" fmla="*/ 2 h 18"/>
                <a:gd name="T8" fmla="*/ 0 w 16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8">
                  <a:moveTo>
                    <a:pt x="0" y="18"/>
                  </a:moveTo>
                  <a:lnTo>
                    <a:pt x="0" y="18"/>
                  </a:lnTo>
                  <a:lnTo>
                    <a:pt x="16" y="0"/>
                  </a:lnTo>
                  <a:lnTo>
                    <a:pt x="16" y="2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7" name="Freeform 1112"/>
            <p:cNvSpPr>
              <a:spLocks/>
            </p:cNvSpPr>
            <p:nvPr userDrawn="1"/>
          </p:nvSpPr>
          <p:spPr bwMode="auto">
            <a:xfrm>
              <a:off x="225" y="331"/>
              <a:ext cx="9" cy="10"/>
            </a:xfrm>
            <a:custGeom>
              <a:avLst/>
              <a:gdLst>
                <a:gd name="T0" fmla="*/ 8 w 20"/>
                <a:gd name="T1" fmla="*/ 0 h 21"/>
                <a:gd name="T2" fmla="*/ 8 w 20"/>
                <a:gd name="T3" fmla="*/ 0 h 21"/>
                <a:gd name="T4" fmla="*/ 3 w 20"/>
                <a:gd name="T5" fmla="*/ 16 h 21"/>
                <a:gd name="T6" fmla="*/ 20 w 20"/>
                <a:gd name="T7" fmla="*/ 12 h 21"/>
                <a:gd name="T8" fmla="*/ 2 w 20"/>
                <a:gd name="T9" fmla="*/ 18 h 21"/>
                <a:gd name="T10" fmla="*/ 8 w 20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1">
                  <a:moveTo>
                    <a:pt x="8" y="0"/>
                  </a:moveTo>
                  <a:lnTo>
                    <a:pt x="8" y="0"/>
                  </a:lnTo>
                  <a:cubicBezTo>
                    <a:pt x="2" y="6"/>
                    <a:pt x="3" y="11"/>
                    <a:pt x="3" y="16"/>
                  </a:cubicBezTo>
                  <a:cubicBezTo>
                    <a:pt x="10" y="16"/>
                    <a:pt x="14" y="18"/>
                    <a:pt x="20" y="12"/>
                  </a:cubicBezTo>
                  <a:cubicBezTo>
                    <a:pt x="14" y="21"/>
                    <a:pt x="8" y="17"/>
                    <a:pt x="2" y="18"/>
                  </a:cubicBezTo>
                  <a:cubicBezTo>
                    <a:pt x="1" y="9"/>
                    <a:pt x="0" y="7"/>
                    <a:pt x="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8" name="Freeform 1113"/>
            <p:cNvSpPr>
              <a:spLocks/>
            </p:cNvSpPr>
            <p:nvPr userDrawn="1"/>
          </p:nvSpPr>
          <p:spPr bwMode="auto">
            <a:xfrm>
              <a:off x="250" y="322"/>
              <a:ext cx="6" cy="9"/>
            </a:xfrm>
            <a:custGeom>
              <a:avLst/>
              <a:gdLst>
                <a:gd name="T0" fmla="*/ 0 w 13"/>
                <a:gd name="T1" fmla="*/ 19 h 19"/>
                <a:gd name="T2" fmla="*/ 0 w 13"/>
                <a:gd name="T3" fmla="*/ 19 h 19"/>
                <a:gd name="T4" fmla="*/ 13 w 13"/>
                <a:gd name="T5" fmla="*/ 0 h 19"/>
                <a:gd name="T6" fmla="*/ 13 w 13"/>
                <a:gd name="T7" fmla="*/ 2 h 19"/>
                <a:gd name="T8" fmla="*/ 0 w 13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9">
                  <a:moveTo>
                    <a:pt x="0" y="19"/>
                  </a:moveTo>
                  <a:lnTo>
                    <a:pt x="0" y="19"/>
                  </a:lnTo>
                  <a:lnTo>
                    <a:pt x="13" y="0"/>
                  </a:lnTo>
                  <a:lnTo>
                    <a:pt x="13" y="2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9" name="Freeform 1114"/>
            <p:cNvSpPr>
              <a:spLocks/>
            </p:cNvSpPr>
            <p:nvPr userDrawn="1"/>
          </p:nvSpPr>
          <p:spPr bwMode="auto">
            <a:xfrm>
              <a:off x="237" y="339"/>
              <a:ext cx="10" cy="9"/>
            </a:xfrm>
            <a:custGeom>
              <a:avLst/>
              <a:gdLst>
                <a:gd name="T0" fmla="*/ 8 w 24"/>
                <a:gd name="T1" fmla="*/ 0 h 20"/>
                <a:gd name="T2" fmla="*/ 8 w 24"/>
                <a:gd name="T3" fmla="*/ 0 h 20"/>
                <a:gd name="T4" fmla="*/ 9 w 24"/>
                <a:gd name="T5" fmla="*/ 16 h 20"/>
                <a:gd name="T6" fmla="*/ 24 w 24"/>
                <a:gd name="T7" fmla="*/ 7 h 20"/>
                <a:gd name="T8" fmla="*/ 8 w 24"/>
                <a:gd name="T9" fmla="*/ 18 h 20"/>
                <a:gd name="T10" fmla="*/ 8 w 24"/>
                <a:gd name="T1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0">
                  <a:moveTo>
                    <a:pt x="8" y="0"/>
                  </a:moveTo>
                  <a:lnTo>
                    <a:pt x="8" y="0"/>
                  </a:lnTo>
                  <a:cubicBezTo>
                    <a:pt x="4" y="9"/>
                    <a:pt x="7" y="11"/>
                    <a:pt x="9" y="16"/>
                  </a:cubicBezTo>
                  <a:cubicBezTo>
                    <a:pt x="15" y="14"/>
                    <a:pt x="20" y="17"/>
                    <a:pt x="24" y="7"/>
                  </a:cubicBezTo>
                  <a:cubicBezTo>
                    <a:pt x="20" y="20"/>
                    <a:pt x="14" y="16"/>
                    <a:pt x="8" y="18"/>
                  </a:cubicBezTo>
                  <a:cubicBezTo>
                    <a:pt x="4" y="10"/>
                    <a:pt x="0" y="10"/>
                    <a:pt x="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0" name="Freeform 1115"/>
            <p:cNvSpPr>
              <a:spLocks/>
            </p:cNvSpPr>
            <p:nvPr userDrawn="1"/>
          </p:nvSpPr>
          <p:spPr bwMode="auto">
            <a:xfrm>
              <a:off x="261" y="326"/>
              <a:ext cx="4" cy="11"/>
            </a:xfrm>
            <a:custGeom>
              <a:avLst/>
              <a:gdLst>
                <a:gd name="T0" fmla="*/ 0 w 10"/>
                <a:gd name="T1" fmla="*/ 24 h 24"/>
                <a:gd name="T2" fmla="*/ 0 w 10"/>
                <a:gd name="T3" fmla="*/ 24 h 24"/>
                <a:gd name="T4" fmla="*/ 7 w 10"/>
                <a:gd name="T5" fmla="*/ 2 h 24"/>
                <a:gd name="T6" fmla="*/ 10 w 10"/>
                <a:gd name="T7" fmla="*/ 0 h 24"/>
                <a:gd name="T8" fmla="*/ 10 w 10"/>
                <a:gd name="T9" fmla="*/ 2 h 24"/>
                <a:gd name="T10" fmla="*/ 0 w 10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4">
                  <a:moveTo>
                    <a:pt x="0" y="24"/>
                  </a:moveTo>
                  <a:lnTo>
                    <a:pt x="0" y="24"/>
                  </a:lnTo>
                  <a:lnTo>
                    <a:pt x="7" y="2"/>
                  </a:lnTo>
                  <a:cubicBezTo>
                    <a:pt x="8" y="2"/>
                    <a:pt x="9" y="1"/>
                    <a:pt x="10" y="0"/>
                  </a:cubicBezTo>
                  <a:lnTo>
                    <a:pt x="10" y="2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1" name="Freeform 1116"/>
            <p:cNvSpPr>
              <a:spLocks/>
            </p:cNvSpPr>
            <p:nvPr userDrawn="1"/>
          </p:nvSpPr>
          <p:spPr bwMode="auto">
            <a:xfrm>
              <a:off x="251" y="344"/>
              <a:ext cx="11" cy="8"/>
            </a:xfrm>
            <a:custGeom>
              <a:avLst/>
              <a:gdLst>
                <a:gd name="T0" fmla="*/ 5 w 24"/>
                <a:gd name="T1" fmla="*/ 0 h 17"/>
                <a:gd name="T2" fmla="*/ 5 w 24"/>
                <a:gd name="T3" fmla="*/ 0 h 17"/>
                <a:gd name="T4" fmla="*/ 10 w 24"/>
                <a:gd name="T5" fmla="*/ 15 h 17"/>
                <a:gd name="T6" fmla="*/ 24 w 24"/>
                <a:gd name="T7" fmla="*/ 4 h 17"/>
                <a:gd name="T8" fmla="*/ 9 w 24"/>
                <a:gd name="T9" fmla="*/ 17 h 17"/>
                <a:gd name="T10" fmla="*/ 5 w 24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7">
                  <a:moveTo>
                    <a:pt x="5" y="0"/>
                  </a:moveTo>
                  <a:lnTo>
                    <a:pt x="5" y="0"/>
                  </a:lnTo>
                  <a:cubicBezTo>
                    <a:pt x="3" y="10"/>
                    <a:pt x="7" y="10"/>
                    <a:pt x="10" y="15"/>
                  </a:cubicBezTo>
                  <a:cubicBezTo>
                    <a:pt x="16" y="12"/>
                    <a:pt x="21" y="14"/>
                    <a:pt x="24" y="4"/>
                  </a:cubicBezTo>
                  <a:cubicBezTo>
                    <a:pt x="22" y="17"/>
                    <a:pt x="15" y="14"/>
                    <a:pt x="9" y="17"/>
                  </a:cubicBezTo>
                  <a:cubicBezTo>
                    <a:pt x="4" y="10"/>
                    <a:pt x="0" y="12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2" name="Freeform 1117"/>
            <p:cNvSpPr>
              <a:spLocks/>
            </p:cNvSpPr>
            <p:nvPr userDrawn="1"/>
          </p:nvSpPr>
          <p:spPr bwMode="auto">
            <a:xfrm>
              <a:off x="275" y="329"/>
              <a:ext cx="2" cy="9"/>
            </a:xfrm>
            <a:custGeom>
              <a:avLst/>
              <a:gdLst>
                <a:gd name="T0" fmla="*/ 0 w 4"/>
                <a:gd name="T1" fmla="*/ 19 h 19"/>
                <a:gd name="T2" fmla="*/ 0 w 4"/>
                <a:gd name="T3" fmla="*/ 19 h 19"/>
                <a:gd name="T4" fmla="*/ 1 w 4"/>
                <a:gd name="T5" fmla="*/ 3 h 19"/>
                <a:gd name="T6" fmla="*/ 4 w 4"/>
                <a:gd name="T7" fmla="*/ 0 h 19"/>
                <a:gd name="T8" fmla="*/ 0 w 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9">
                  <a:moveTo>
                    <a:pt x="0" y="19"/>
                  </a:moveTo>
                  <a:lnTo>
                    <a:pt x="0" y="19"/>
                  </a:lnTo>
                  <a:lnTo>
                    <a:pt x="1" y="3"/>
                  </a:lnTo>
                  <a:cubicBezTo>
                    <a:pt x="2" y="2"/>
                    <a:pt x="3" y="1"/>
                    <a:pt x="4" y="0"/>
                  </a:cubicBezTo>
                  <a:lnTo>
                    <a:pt x="0" y="19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3" name="Freeform 1118"/>
            <p:cNvSpPr>
              <a:spLocks/>
            </p:cNvSpPr>
            <p:nvPr userDrawn="1"/>
          </p:nvSpPr>
          <p:spPr bwMode="auto">
            <a:xfrm>
              <a:off x="268" y="343"/>
              <a:ext cx="11" cy="6"/>
            </a:xfrm>
            <a:custGeom>
              <a:avLst/>
              <a:gdLst>
                <a:gd name="T0" fmla="*/ 2 w 24"/>
                <a:gd name="T1" fmla="*/ 0 h 14"/>
                <a:gd name="T2" fmla="*/ 2 w 24"/>
                <a:gd name="T3" fmla="*/ 0 h 14"/>
                <a:gd name="T4" fmla="*/ 11 w 24"/>
                <a:gd name="T5" fmla="*/ 12 h 14"/>
                <a:gd name="T6" fmla="*/ 22 w 24"/>
                <a:gd name="T7" fmla="*/ 0 h 14"/>
                <a:gd name="T8" fmla="*/ 11 w 24"/>
                <a:gd name="T9" fmla="*/ 14 h 14"/>
                <a:gd name="T10" fmla="*/ 2 w 24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4">
                  <a:moveTo>
                    <a:pt x="2" y="0"/>
                  </a:moveTo>
                  <a:lnTo>
                    <a:pt x="2" y="0"/>
                  </a:lnTo>
                  <a:cubicBezTo>
                    <a:pt x="2" y="10"/>
                    <a:pt x="8" y="8"/>
                    <a:pt x="11" y="12"/>
                  </a:cubicBezTo>
                  <a:cubicBezTo>
                    <a:pt x="16" y="8"/>
                    <a:pt x="22" y="11"/>
                    <a:pt x="22" y="0"/>
                  </a:cubicBezTo>
                  <a:cubicBezTo>
                    <a:pt x="24" y="14"/>
                    <a:pt x="16" y="10"/>
                    <a:pt x="11" y="14"/>
                  </a:cubicBezTo>
                  <a:cubicBezTo>
                    <a:pt x="5" y="8"/>
                    <a:pt x="0" y="12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4" name="Freeform 1119"/>
            <p:cNvSpPr>
              <a:spLocks/>
            </p:cNvSpPr>
            <p:nvPr userDrawn="1"/>
          </p:nvSpPr>
          <p:spPr bwMode="auto">
            <a:xfrm>
              <a:off x="249" y="294"/>
              <a:ext cx="9" cy="2"/>
            </a:xfrm>
            <a:custGeom>
              <a:avLst/>
              <a:gdLst>
                <a:gd name="T0" fmla="*/ 0 w 20"/>
                <a:gd name="T1" fmla="*/ 3 h 3"/>
                <a:gd name="T2" fmla="*/ 0 w 20"/>
                <a:gd name="T3" fmla="*/ 3 h 3"/>
                <a:gd name="T4" fmla="*/ 16 w 20"/>
                <a:gd name="T5" fmla="*/ 0 h 3"/>
                <a:gd name="T6" fmla="*/ 20 w 20"/>
                <a:gd name="T7" fmla="*/ 2 h 3"/>
                <a:gd name="T8" fmla="*/ 0 w 20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">
                  <a:moveTo>
                    <a:pt x="0" y="3"/>
                  </a:moveTo>
                  <a:lnTo>
                    <a:pt x="0" y="3"/>
                  </a:lnTo>
                  <a:cubicBezTo>
                    <a:pt x="0" y="3"/>
                    <a:pt x="13" y="1"/>
                    <a:pt x="16" y="0"/>
                  </a:cubicBezTo>
                  <a:cubicBezTo>
                    <a:pt x="17" y="1"/>
                    <a:pt x="20" y="2"/>
                    <a:pt x="20" y="2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5" name="Freeform 1120"/>
            <p:cNvSpPr>
              <a:spLocks/>
            </p:cNvSpPr>
            <p:nvPr userDrawn="1"/>
          </p:nvSpPr>
          <p:spPr bwMode="auto">
            <a:xfrm>
              <a:off x="236" y="293"/>
              <a:ext cx="8" cy="7"/>
            </a:xfrm>
            <a:custGeom>
              <a:avLst/>
              <a:gdLst>
                <a:gd name="T0" fmla="*/ 17 w 18"/>
                <a:gd name="T1" fmla="*/ 0 h 16"/>
                <a:gd name="T2" fmla="*/ 17 w 18"/>
                <a:gd name="T3" fmla="*/ 0 h 16"/>
                <a:gd name="T4" fmla="*/ 3 w 18"/>
                <a:gd name="T5" fmla="*/ 9 h 16"/>
                <a:gd name="T6" fmla="*/ 18 w 18"/>
                <a:gd name="T7" fmla="*/ 15 h 16"/>
                <a:gd name="T8" fmla="*/ 0 w 18"/>
                <a:gd name="T9" fmla="*/ 10 h 16"/>
                <a:gd name="T10" fmla="*/ 17 w 18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6">
                  <a:moveTo>
                    <a:pt x="17" y="0"/>
                  </a:moveTo>
                  <a:lnTo>
                    <a:pt x="17" y="0"/>
                  </a:lnTo>
                  <a:cubicBezTo>
                    <a:pt x="8" y="2"/>
                    <a:pt x="5" y="4"/>
                    <a:pt x="3" y="9"/>
                  </a:cubicBezTo>
                  <a:cubicBezTo>
                    <a:pt x="6" y="13"/>
                    <a:pt x="13" y="15"/>
                    <a:pt x="18" y="15"/>
                  </a:cubicBezTo>
                  <a:cubicBezTo>
                    <a:pt x="10" y="16"/>
                    <a:pt x="3" y="14"/>
                    <a:pt x="0" y="10"/>
                  </a:cubicBezTo>
                  <a:cubicBezTo>
                    <a:pt x="3" y="3"/>
                    <a:pt x="8" y="0"/>
                    <a:pt x="17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6" name="Freeform 1121"/>
            <p:cNvSpPr>
              <a:spLocks/>
            </p:cNvSpPr>
            <p:nvPr userDrawn="1"/>
          </p:nvSpPr>
          <p:spPr bwMode="auto">
            <a:xfrm>
              <a:off x="251" y="303"/>
              <a:ext cx="4" cy="1"/>
            </a:xfrm>
            <a:custGeom>
              <a:avLst/>
              <a:gdLst>
                <a:gd name="T0" fmla="*/ 0 w 9"/>
                <a:gd name="T1" fmla="*/ 4 h 4"/>
                <a:gd name="T2" fmla="*/ 0 w 9"/>
                <a:gd name="T3" fmla="*/ 4 h 4"/>
                <a:gd name="T4" fmla="*/ 9 w 9"/>
                <a:gd name="T5" fmla="*/ 0 h 4"/>
                <a:gd name="T6" fmla="*/ 9 w 9"/>
                <a:gd name="T7" fmla="*/ 1 h 4"/>
                <a:gd name="T8" fmla="*/ 0 w 9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">
                  <a:moveTo>
                    <a:pt x="0" y="4"/>
                  </a:moveTo>
                  <a:lnTo>
                    <a:pt x="0" y="4"/>
                  </a:lnTo>
                  <a:lnTo>
                    <a:pt x="9" y="0"/>
                  </a:lnTo>
                  <a:lnTo>
                    <a:pt x="9" y="1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7" name="Freeform 1122"/>
            <p:cNvSpPr>
              <a:spLocks/>
            </p:cNvSpPr>
            <p:nvPr userDrawn="1"/>
          </p:nvSpPr>
          <p:spPr bwMode="auto">
            <a:xfrm>
              <a:off x="241" y="303"/>
              <a:ext cx="7" cy="8"/>
            </a:xfrm>
            <a:custGeom>
              <a:avLst/>
              <a:gdLst>
                <a:gd name="T0" fmla="*/ 11 w 16"/>
                <a:gd name="T1" fmla="*/ 0 h 18"/>
                <a:gd name="T2" fmla="*/ 11 w 16"/>
                <a:gd name="T3" fmla="*/ 0 h 18"/>
                <a:gd name="T4" fmla="*/ 3 w 16"/>
                <a:gd name="T5" fmla="*/ 11 h 18"/>
                <a:gd name="T6" fmla="*/ 16 w 16"/>
                <a:gd name="T7" fmla="*/ 14 h 18"/>
                <a:gd name="T8" fmla="*/ 0 w 16"/>
                <a:gd name="T9" fmla="*/ 12 h 18"/>
                <a:gd name="T10" fmla="*/ 11 w 16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8">
                  <a:moveTo>
                    <a:pt x="11" y="0"/>
                  </a:moveTo>
                  <a:lnTo>
                    <a:pt x="11" y="0"/>
                  </a:lnTo>
                  <a:cubicBezTo>
                    <a:pt x="4" y="2"/>
                    <a:pt x="4" y="6"/>
                    <a:pt x="3" y="11"/>
                  </a:cubicBezTo>
                  <a:cubicBezTo>
                    <a:pt x="6" y="14"/>
                    <a:pt x="12" y="16"/>
                    <a:pt x="16" y="14"/>
                  </a:cubicBezTo>
                  <a:cubicBezTo>
                    <a:pt x="9" y="18"/>
                    <a:pt x="4" y="14"/>
                    <a:pt x="0" y="12"/>
                  </a:cubicBezTo>
                  <a:cubicBezTo>
                    <a:pt x="2" y="5"/>
                    <a:pt x="3" y="1"/>
                    <a:pt x="1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8" name="Freeform 1123"/>
            <p:cNvSpPr>
              <a:spLocks/>
            </p:cNvSpPr>
            <p:nvPr userDrawn="1"/>
          </p:nvSpPr>
          <p:spPr bwMode="auto">
            <a:xfrm>
              <a:off x="248" y="311"/>
              <a:ext cx="9" cy="8"/>
            </a:xfrm>
            <a:custGeom>
              <a:avLst/>
              <a:gdLst>
                <a:gd name="T0" fmla="*/ 7 w 19"/>
                <a:gd name="T1" fmla="*/ 0 h 18"/>
                <a:gd name="T2" fmla="*/ 7 w 19"/>
                <a:gd name="T3" fmla="*/ 0 h 18"/>
                <a:gd name="T4" fmla="*/ 5 w 19"/>
                <a:gd name="T5" fmla="*/ 14 h 18"/>
                <a:gd name="T6" fmla="*/ 19 w 19"/>
                <a:gd name="T7" fmla="*/ 11 h 18"/>
                <a:gd name="T8" fmla="*/ 3 w 19"/>
                <a:gd name="T9" fmla="*/ 17 h 18"/>
                <a:gd name="T10" fmla="*/ 7 w 19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8">
                  <a:moveTo>
                    <a:pt x="7" y="0"/>
                  </a:moveTo>
                  <a:lnTo>
                    <a:pt x="7" y="0"/>
                  </a:lnTo>
                  <a:cubicBezTo>
                    <a:pt x="2" y="5"/>
                    <a:pt x="4" y="9"/>
                    <a:pt x="5" y="14"/>
                  </a:cubicBezTo>
                  <a:cubicBezTo>
                    <a:pt x="10" y="14"/>
                    <a:pt x="15" y="15"/>
                    <a:pt x="19" y="11"/>
                  </a:cubicBezTo>
                  <a:cubicBezTo>
                    <a:pt x="14" y="18"/>
                    <a:pt x="9" y="16"/>
                    <a:pt x="3" y="17"/>
                  </a:cubicBezTo>
                  <a:cubicBezTo>
                    <a:pt x="1" y="8"/>
                    <a:pt x="0" y="5"/>
                    <a:pt x="7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9" name="Freeform 1124"/>
            <p:cNvSpPr>
              <a:spLocks/>
            </p:cNvSpPr>
            <p:nvPr userDrawn="1"/>
          </p:nvSpPr>
          <p:spPr bwMode="auto">
            <a:xfrm>
              <a:off x="258" y="306"/>
              <a:ext cx="4" cy="4"/>
            </a:xfrm>
            <a:custGeom>
              <a:avLst/>
              <a:gdLst>
                <a:gd name="T0" fmla="*/ 0 w 9"/>
                <a:gd name="T1" fmla="*/ 8 h 8"/>
                <a:gd name="T2" fmla="*/ 0 w 9"/>
                <a:gd name="T3" fmla="*/ 8 h 8"/>
                <a:gd name="T4" fmla="*/ 7 w 9"/>
                <a:gd name="T5" fmla="*/ 0 h 8"/>
                <a:gd name="T6" fmla="*/ 9 w 9"/>
                <a:gd name="T7" fmla="*/ 1 h 8"/>
                <a:gd name="T8" fmla="*/ 0 w 9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8"/>
                  </a:moveTo>
                  <a:lnTo>
                    <a:pt x="0" y="8"/>
                  </a:lnTo>
                  <a:lnTo>
                    <a:pt x="7" y="0"/>
                  </a:lnTo>
                  <a:lnTo>
                    <a:pt x="9" y="1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0" name="Freeform 1125"/>
            <p:cNvSpPr>
              <a:spLocks/>
            </p:cNvSpPr>
            <p:nvPr userDrawn="1"/>
          </p:nvSpPr>
          <p:spPr bwMode="auto">
            <a:xfrm>
              <a:off x="265" y="312"/>
              <a:ext cx="2" cy="4"/>
            </a:xfrm>
            <a:custGeom>
              <a:avLst/>
              <a:gdLst>
                <a:gd name="T0" fmla="*/ 0 w 5"/>
                <a:gd name="T1" fmla="*/ 10 h 10"/>
                <a:gd name="T2" fmla="*/ 0 w 5"/>
                <a:gd name="T3" fmla="*/ 10 h 10"/>
                <a:gd name="T4" fmla="*/ 4 w 5"/>
                <a:gd name="T5" fmla="*/ 0 h 10"/>
                <a:gd name="T6" fmla="*/ 5 w 5"/>
                <a:gd name="T7" fmla="*/ 2 h 10"/>
                <a:gd name="T8" fmla="*/ 0 w 5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0">
                  <a:moveTo>
                    <a:pt x="0" y="10"/>
                  </a:moveTo>
                  <a:lnTo>
                    <a:pt x="0" y="10"/>
                  </a:lnTo>
                  <a:lnTo>
                    <a:pt x="4" y="0"/>
                  </a:lnTo>
                  <a:lnTo>
                    <a:pt x="5" y="2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1" name="Freeform 1126"/>
            <p:cNvSpPr>
              <a:spLocks/>
            </p:cNvSpPr>
            <p:nvPr userDrawn="1"/>
          </p:nvSpPr>
          <p:spPr bwMode="auto">
            <a:xfrm>
              <a:off x="257" y="319"/>
              <a:ext cx="8" cy="7"/>
            </a:xfrm>
            <a:custGeom>
              <a:avLst/>
              <a:gdLst>
                <a:gd name="T0" fmla="*/ 5 w 19"/>
                <a:gd name="T1" fmla="*/ 0 h 16"/>
                <a:gd name="T2" fmla="*/ 5 w 19"/>
                <a:gd name="T3" fmla="*/ 0 h 16"/>
                <a:gd name="T4" fmla="*/ 7 w 19"/>
                <a:gd name="T5" fmla="*/ 12 h 16"/>
                <a:gd name="T6" fmla="*/ 19 w 19"/>
                <a:gd name="T7" fmla="*/ 8 h 16"/>
                <a:gd name="T8" fmla="*/ 6 w 19"/>
                <a:gd name="T9" fmla="*/ 14 h 16"/>
                <a:gd name="T10" fmla="*/ 5 w 19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6">
                  <a:moveTo>
                    <a:pt x="5" y="0"/>
                  </a:moveTo>
                  <a:lnTo>
                    <a:pt x="5" y="0"/>
                  </a:lnTo>
                  <a:cubicBezTo>
                    <a:pt x="2" y="5"/>
                    <a:pt x="6" y="8"/>
                    <a:pt x="7" y="12"/>
                  </a:cubicBezTo>
                  <a:cubicBezTo>
                    <a:pt x="12" y="12"/>
                    <a:pt x="16" y="12"/>
                    <a:pt x="19" y="8"/>
                  </a:cubicBezTo>
                  <a:cubicBezTo>
                    <a:pt x="16" y="16"/>
                    <a:pt x="11" y="13"/>
                    <a:pt x="6" y="14"/>
                  </a:cubicBezTo>
                  <a:cubicBezTo>
                    <a:pt x="4" y="9"/>
                    <a:pt x="0" y="7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2" name="Freeform 1127"/>
            <p:cNvSpPr>
              <a:spLocks/>
            </p:cNvSpPr>
            <p:nvPr userDrawn="1"/>
          </p:nvSpPr>
          <p:spPr bwMode="auto">
            <a:xfrm>
              <a:off x="266" y="324"/>
              <a:ext cx="9" cy="6"/>
            </a:xfrm>
            <a:custGeom>
              <a:avLst/>
              <a:gdLst>
                <a:gd name="T0" fmla="*/ 4 w 20"/>
                <a:gd name="T1" fmla="*/ 0 h 14"/>
                <a:gd name="T2" fmla="*/ 4 w 20"/>
                <a:gd name="T3" fmla="*/ 0 h 14"/>
                <a:gd name="T4" fmla="*/ 8 w 20"/>
                <a:gd name="T5" fmla="*/ 11 h 14"/>
                <a:gd name="T6" fmla="*/ 20 w 20"/>
                <a:gd name="T7" fmla="*/ 4 h 14"/>
                <a:gd name="T8" fmla="*/ 8 w 20"/>
                <a:gd name="T9" fmla="*/ 14 h 14"/>
                <a:gd name="T10" fmla="*/ 4 w 20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4">
                  <a:moveTo>
                    <a:pt x="4" y="0"/>
                  </a:moveTo>
                  <a:lnTo>
                    <a:pt x="4" y="0"/>
                  </a:lnTo>
                  <a:cubicBezTo>
                    <a:pt x="2" y="6"/>
                    <a:pt x="6" y="7"/>
                    <a:pt x="8" y="11"/>
                  </a:cubicBezTo>
                  <a:cubicBezTo>
                    <a:pt x="14" y="9"/>
                    <a:pt x="18" y="9"/>
                    <a:pt x="20" y="4"/>
                  </a:cubicBezTo>
                  <a:cubicBezTo>
                    <a:pt x="19" y="12"/>
                    <a:pt x="13" y="11"/>
                    <a:pt x="8" y="14"/>
                  </a:cubicBezTo>
                  <a:cubicBezTo>
                    <a:pt x="6" y="9"/>
                    <a:pt x="0" y="7"/>
                    <a:pt x="4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3" name="Freeform 1128"/>
            <p:cNvSpPr>
              <a:spLocks/>
            </p:cNvSpPr>
            <p:nvPr userDrawn="1"/>
          </p:nvSpPr>
          <p:spPr bwMode="auto">
            <a:xfrm>
              <a:off x="278" y="327"/>
              <a:ext cx="9" cy="5"/>
            </a:xfrm>
            <a:custGeom>
              <a:avLst/>
              <a:gdLst>
                <a:gd name="T0" fmla="*/ 1 w 21"/>
                <a:gd name="T1" fmla="*/ 0 h 12"/>
                <a:gd name="T2" fmla="*/ 1 w 21"/>
                <a:gd name="T3" fmla="*/ 0 h 12"/>
                <a:gd name="T4" fmla="*/ 11 w 21"/>
                <a:gd name="T5" fmla="*/ 9 h 12"/>
                <a:gd name="T6" fmla="*/ 19 w 21"/>
                <a:gd name="T7" fmla="*/ 1 h 12"/>
                <a:gd name="T8" fmla="*/ 11 w 21"/>
                <a:gd name="T9" fmla="*/ 12 h 12"/>
                <a:gd name="T10" fmla="*/ 1 w 21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2">
                  <a:moveTo>
                    <a:pt x="1" y="0"/>
                  </a:moveTo>
                  <a:lnTo>
                    <a:pt x="1" y="0"/>
                  </a:lnTo>
                  <a:cubicBezTo>
                    <a:pt x="1" y="6"/>
                    <a:pt x="8" y="6"/>
                    <a:pt x="11" y="9"/>
                  </a:cubicBezTo>
                  <a:cubicBezTo>
                    <a:pt x="15" y="7"/>
                    <a:pt x="19" y="7"/>
                    <a:pt x="19" y="1"/>
                  </a:cubicBezTo>
                  <a:cubicBezTo>
                    <a:pt x="21" y="10"/>
                    <a:pt x="15" y="8"/>
                    <a:pt x="11" y="12"/>
                  </a:cubicBezTo>
                  <a:cubicBezTo>
                    <a:pt x="7" y="8"/>
                    <a:pt x="0" y="9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4" name="Freeform 1129"/>
            <p:cNvSpPr>
              <a:spLocks/>
            </p:cNvSpPr>
            <p:nvPr userDrawn="1"/>
          </p:nvSpPr>
          <p:spPr bwMode="auto">
            <a:xfrm>
              <a:off x="282" y="314"/>
              <a:ext cx="1" cy="7"/>
            </a:xfrm>
            <a:custGeom>
              <a:avLst/>
              <a:gdLst>
                <a:gd name="T0" fmla="*/ 0 w 2"/>
                <a:gd name="T1" fmla="*/ 1 h 15"/>
                <a:gd name="T2" fmla="*/ 0 w 2"/>
                <a:gd name="T3" fmla="*/ 1 h 15"/>
                <a:gd name="T4" fmla="*/ 2 w 2"/>
                <a:gd name="T5" fmla="*/ 0 h 15"/>
                <a:gd name="T6" fmla="*/ 1 w 2"/>
                <a:gd name="T7" fmla="*/ 15 h 15"/>
                <a:gd name="T8" fmla="*/ 0 w 2"/>
                <a:gd name="T9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5">
                  <a:moveTo>
                    <a:pt x="0" y="1"/>
                  </a:moveTo>
                  <a:lnTo>
                    <a:pt x="0" y="1"/>
                  </a:lnTo>
                  <a:lnTo>
                    <a:pt x="2" y="0"/>
                  </a:lnTo>
                  <a:lnTo>
                    <a:pt x="1" y="1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5" name="Freeform 1130"/>
            <p:cNvSpPr>
              <a:spLocks/>
            </p:cNvSpPr>
            <p:nvPr userDrawn="1"/>
          </p:nvSpPr>
          <p:spPr bwMode="auto">
            <a:xfrm>
              <a:off x="290" y="326"/>
              <a:ext cx="8" cy="6"/>
            </a:xfrm>
            <a:custGeom>
              <a:avLst/>
              <a:gdLst>
                <a:gd name="T0" fmla="*/ 16 w 20"/>
                <a:gd name="T1" fmla="*/ 0 h 12"/>
                <a:gd name="T2" fmla="*/ 16 w 20"/>
                <a:gd name="T3" fmla="*/ 0 h 12"/>
                <a:gd name="T4" fmla="*/ 11 w 20"/>
                <a:gd name="T5" fmla="*/ 12 h 12"/>
                <a:gd name="T6" fmla="*/ 0 w 20"/>
                <a:gd name="T7" fmla="*/ 2 h 12"/>
                <a:gd name="T8" fmla="*/ 11 w 20"/>
                <a:gd name="T9" fmla="*/ 10 h 12"/>
                <a:gd name="T10" fmla="*/ 16 w 20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2">
                  <a:moveTo>
                    <a:pt x="16" y="0"/>
                  </a:moveTo>
                  <a:lnTo>
                    <a:pt x="16" y="0"/>
                  </a:lnTo>
                  <a:cubicBezTo>
                    <a:pt x="20" y="7"/>
                    <a:pt x="14" y="8"/>
                    <a:pt x="11" y="12"/>
                  </a:cubicBezTo>
                  <a:cubicBezTo>
                    <a:pt x="7" y="9"/>
                    <a:pt x="0" y="10"/>
                    <a:pt x="0" y="2"/>
                  </a:cubicBezTo>
                  <a:cubicBezTo>
                    <a:pt x="1" y="7"/>
                    <a:pt x="6" y="7"/>
                    <a:pt x="11" y="10"/>
                  </a:cubicBezTo>
                  <a:cubicBezTo>
                    <a:pt x="14" y="6"/>
                    <a:pt x="17" y="6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6" name="Freeform 1131"/>
            <p:cNvSpPr>
              <a:spLocks/>
            </p:cNvSpPr>
            <p:nvPr userDrawn="1"/>
          </p:nvSpPr>
          <p:spPr bwMode="auto">
            <a:xfrm>
              <a:off x="291" y="316"/>
              <a:ext cx="2" cy="6"/>
            </a:xfrm>
            <a:custGeom>
              <a:avLst/>
              <a:gdLst>
                <a:gd name="T0" fmla="*/ 0 w 4"/>
                <a:gd name="T1" fmla="*/ 1 h 14"/>
                <a:gd name="T2" fmla="*/ 0 w 4"/>
                <a:gd name="T3" fmla="*/ 1 h 14"/>
                <a:gd name="T4" fmla="*/ 1 w 4"/>
                <a:gd name="T5" fmla="*/ 2 h 14"/>
                <a:gd name="T6" fmla="*/ 2 w 4"/>
                <a:gd name="T7" fmla="*/ 0 h 14"/>
                <a:gd name="T8" fmla="*/ 4 w 4"/>
                <a:gd name="T9" fmla="*/ 14 h 14"/>
                <a:gd name="T10" fmla="*/ 0 w 4"/>
                <a:gd name="T11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4">
                  <a:moveTo>
                    <a:pt x="0" y="1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2" y="0"/>
                  </a:lnTo>
                  <a:lnTo>
                    <a:pt x="4" y="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7" name="Freeform 1132"/>
            <p:cNvSpPr>
              <a:spLocks/>
            </p:cNvSpPr>
            <p:nvPr userDrawn="1"/>
          </p:nvSpPr>
          <p:spPr bwMode="auto">
            <a:xfrm>
              <a:off x="256" y="297"/>
              <a:ext cx="8" cy="9"/>
            </a:xfrm>
            <a:custGeom>
              <a:avLst/>
              <a:gdLst>
                <a:gd name="T0" fmla="*/ 9 w 18"/>
                <a:gd name="T1" fmla="*/ 0 h 21"/>
                <a:gd name="T2" fmla="*/ 9 w 18"/>
                <a:gd name="T3" fmla="*/ 0 h 21"/>
                <a:gd name="T4" fmla="*/ 4 w 18"/>
                <a:gd name="T5" fmla="*/ 12 h 21"/>
                <a:gd name="T6" fmla="*/ 18 w 18"/>
                <a:gd name="T7" fmla="*/ 15 h 21"/>
                <a:gd name="T8" fmla="*/ 1 w 18"/>
                <a:gd name="T9" fmla="*/ 13 h 21"/>
                <a:gd name="T10" fmla="*/ 9 w 18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1">
                  <a:moveTo>
                    <a:pt x="9" y="0"/>
                  </a:moveTo>
                  <a:lnTo>
                    <a:pt x="9" y="0"/>
                  </a:lnTo>
                  <a:cubicBezTo>
                    <a:pt x="3" y="2"/>
                    <a:pt x="5" y="6"/>
                    <a:pt x="4" y="12"/>
                  </a:cubicBezTo>
                  <a:cubicBezTo>
                    <a:pt x="9" y="14"/>
                    <a:pt x="13" y="18"/>
                    <a:pt x="18" y="15"/>
                  </a:cubicBezTo>
                  <a:cubicBezTo>
                    <a:pt x="12" y="21"/>
                    <a:pt x="7" y="15"/>
                    <a:pt x="1" y="13"/>
                  </a:cubicBezTo>
                  <a:cubicBezTo>
                    <a:pt x="4" y="5"/>
                    <a:pt x="0" y="3"/>
                    <a:pt x="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8" name="Freeform 1133"/>
            <p:cNvSpPr>
              <a:spLocks noEditPoints="1"/>
            </p:cNvSpPr>
            <p:nvPr userDrawn="1"/>
          </p:nvSpPr>
          <p:spPr bwMode="auto">
            <a:xfrm>
              <a:off x="259" y="289"/>
              <a:ext cx="8" cy="2"/>
            </a:xfrm>
            <a:custGeom>
              <a:avLst/>
              <a:gdLst>
                <a:gd name="T0" fmla="*/ 9 w 18"/>
                <a:gd name="T1" fmla="*/ 2 h 5"/>
                <a:gd name="T2" fmla="*/ 9 w 18"/>
                <a:gd name="T3" fmla="*/ 2 h 5"/>
                <a:gd name="T4" fmla="*/ 16 w 18"/>
                <a:gd name="T5" fmla="*/ 4 h 5"/>
                <a:gd name="T6" fmla="*/ 16 w 18"/>
                <a:gd name="T7" fmla="*/ 3 h 5"/>
                <a:gd name="T8" fmla="*/ 9 w 18"/>
                <a:gd name="T9" fmla="*/ 2 h 5"/>
                <a:gd name="T10" fmla="*/ 0 w 18"/>
                <a:gd name="T11" fmla="*/ 1 h 5"/>
                <a:gd name="T12" fmla="*/ 0 w 18"/>
                <a:gd name="T13" fmla="*/ 1 h 5"/>
                <a:gd name="T14" fmla="*/ 17 w 18"/>
                <a:gd name="T15" fmla="*/ 2 h 5"/>
                <a:gd name="T16" fmla="*/ 18 w 18"/>
                <a:gd name="T17" fmla="*/ 4 h 5"/>
                <a:gd name="T18" fmla="*/ 16 w 18"/>
                <a:gd name="T19" fmla="*/ 5 h 5"/>
                <a:gd name="T20" fmla="*/ 0 w 18"/>
                <a:gd name="T2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5">
                  <a:moveTo>
                    <a:pt x="9" y="2"/>
                  </a:moveTo>
                  <a:lnTo>
                    <a:pt x="9" y="2"/>
                  </a:lnTo>
                  <a:cubicBezTo>
                    <a:pt x="10" y="3"/>
                    <a:pt x="16" y="4"/>
                    <a:pt x="16" y="4"/>
                  </a:cubicBezTo>
                  <a:lnTo>
                    <a:pt x="16" y="3"/>
                  </a:lnTo>
                  <a:cubicBezTo>
                    <a:pt x="16" y="3"/>
                    <a:pt x="10" y="2"/>
                    <a:pt x="9" y="2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8" y="0"/>
                    <a:pt x="17" y="2"/>
                    <a:pt x="17" y="2"/>
                  </a:cubicBezTo>
                  <a:lnTo>
                    <a:pt x="18" y="4"/>
                  </a:lnTo>
                  <a:lnTo>
                    <a:pt x="16" y="5"/>
                  </a:lnTo>
                  <a:cubicBezTo>
                    <a:pt x="12" y="5"/>
                    <a:pt x="8" y="3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9" name="Freeform 1134"/>
            <p:cNvSpPr>
              <a:spLocks noEditPoints="1"/>
            </p:cNvSpPr>
            <p:nvPr userDrawn="1"/>
          </p:nvSpPr>
          <p:spPr bwMode="auto">
            <a:xfrm>
              <a:off x="261" y="297"/>
              <a:ext cx="7" cy="4"/>
            </a:xfrm>
            <a:custGeom>
              <a:avLst/>
              <a:gdLst>
                <a:gd name="T0" fmla="*/ 9 w 15"/>
                <a:gd name="T1" fmla="*/ 5 h 10"/>
                <a:gd name="T2" fmla="*/ 9 w 15"/>
                <a:gd name="T3" fmla="*/ 5 h 10"/>
                <a:gd name="T4" fmla="*/ 14 w 15"/>
                <a:gd name="T5" fmla="*/ 2 h 10"/>
                <a:gd name="T6" fmla="*/ 14 w 15"/>
                <a:gd name="T7" fmla="*/ 1 h 10"/>
                <a:gd name="T8" fmla="*/ 9 w 15"/>
                <a:gd name="T9" fmla="*/ 5 h 10"/>
                <a:gd name="T10" fmla="*/ 0 w 15"/>
                <a:gd name="T11" fmla="*/ 10 h 10"/>
                <a:gd name="T12" fmla="*/ 0 w 15"/>
                <a:gd name="T13" fmla="*/ 10 h 10"/>
                <a:gd name="T14" fmla="*/ 13 w 15"/>
                <a:gd name="T15" fmla="*/ 0 h 10"/>
                <a:gd name="T16" fmla="*/ 15 w 15"/>
                <a:gd name="T17" fmla="*/ 1 h 10"/>
                <a:gd name="T18" fmla="*/ 15 w 15"/>
                <a:gd name="T19" fmla="*/ 3 h 10"/>
                <a:gd name="T20" fmla="*/ 0 w 15"/>
                <a:gd name="T2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10">
                  <a:moveTo>
                    <a:pt x="9" y="5"/>
                  </a:moveTo>
                  <a:lnTo>
                    <a:pt x="9" y="5"/>
                  </a:lnTo>
                  <a:cubicBezTo>
                    <a:pt x="10" y="5"/>
                    <a:pt x="14" y="2"/>
                    <a:pt x="14" y="2"/>
                  </a:cubicBezTo>
                  <a:lnTo>
                    <a:pt x="14" y="1"/>
                  </a:lnTo>
                  <a:cubicBezTo>
                    <a:pt x="14" y="1"/>
                    <a:pt x="10" y="4"/>
                    <a:pt x="9" y="5"/>
                  </a:cubicBezTo>
                  <a:close/>
                  <a:moveTo>
                    <a:pt x="0" y="10"/>
                  </a:moveTo>
                  <a:lnTo>
                    <a:pt x="0" y="10"/>
                  </a:lnTo>
                  <a:cubicBezTo>
                    <a:pt x="7" y="4"/>
                    <a:pt x="13" y="0"/>
                    <a:pt x="13" y="0"/>
                  </a:cubicBezTo>
                  <a:lnTo>
                    <a:pt x="15" y="1"/>
                  </a:lnTo>
                  <a:lnTo>
                    <a:pt x="15" y="3"/>
                  </a:lnTo>
                  <a:cubicBezTo>
                    <a:pt x="15" y="3"/>
                    <a:pt x="8" y="8"/>
                    <a:pt x="0" y="1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0" name="Freeform 1135"/>
            <p:cNvSpPr>
              <a:spLocks/>
            </p:cNvSpPr>
            <p:nvPr userDrawn="1"/>
          </p:nvSpPr>
          <p:spPr bwMode="auto">
            <a:xfrm>
              <a:off x="265" y="305"/>
              <a:ext cx="9" cy="8"/>
            </a:xfrm>
            <a:custGeom>
              <a:avLst/>
              <a:gdLst>
                <a:gd name="T0" fmla="*/ 5 w 20"/>
                <a:gd name="T1" fmla="*/ 0 h 16"/>
                <a:gd name="T2" fmla="*/ 5 w 20"/>
                <a:gd name="T3" fmla="*/ 0 h 16"/>
                <a:gd name="T4" fmla="*/ 8 w 20"/>
                <a:gd name="T5" fmla="*/ 10 h 16"/>
                <a:gd name="T6" fmla="*/ 20 w 20"/>
                <a:gd name="T7" fmla="*/ 10 h 16"/>
                <a:gd name="T8" fmla="*/ 7 w 20"/>
                <a:gd name="T9" fmla="*/ 12 h 16"/>
                <a:gd name="T10" fmla="*/ 5 w 20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6">
                  <a:moveTo>
                    <a:pt x="5" y="0"/>
                  </a:moveTo>
                  <a:lnTo>
                    <a:pt x="5" y="0"/>
                  </a:lnTo>
                  <a:cubicBezTo>
                    <a:pt x="2" y="5"/>
                    <a:pt x="7" y="6"/>
                    <a:pt x="8" y="10"/>
                  </a:cubicBezTo>
                  <a:cubicBezTo>
                    <a:pt x="14" y="9"/>
                    <a:pt x="17" y="14"/>
                    <a:pt x="20" y="10"/>
                  </a:cubicBezTo>
                  <a:cubicBezTo>
                    <a:pt x="16" y="16"/>
                    <a:pt x="12" y="11"/>
                    <a:pt x="7" y="12"/>
                  </a:cubicBezTo>
                  <a:cubicBezTo>
                    <a:pt x="6" y="8"/>
                    <a:pt x="0" y="6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1" name="Freeform 1136"/>
            <p:cNvSpPr>
              <a:spLocks noEditPoints="1"/>
            </p:cNvSpPr>
            <p:nvPr userDrawn="1"/>
          </p:nvSpPr>
          <p:spPr bwMode="auto">
            <a:xfrm>
              <a:off x="270" y="302"/>
              <a:ext cx="4" cy="5"/>
            </a:xfrm>
            <a:custGeom>
              <a:avLst/>
              <a:gdLst>
                <a:gd name="T0" fmla="*/ 4 w 8"/>
                <a:gd name="T1" fmla="*/ 5 h 12"/>
                <a:gd name="T2" fmla="*/ 4 w 8"/>
                <a:gd name="T3" fmla="*/ 5 h 12"/>
                <a:gd name="T4" fmla="*/ 7 w 8"/>
                <a:gd name="T5" fmla="*/ 1 h 12"/>
                <a:gd name="T6" fmla="*/ 6 w 8"/>
                <a:gd name="T7" fmla="*/ 1 h 12"/>
                <a:gd name="T8" fmla="*/ 4 w 8"/>
                <a:gd name="T9" fmla="*/ 5 h 12"/>
                <a:gd name="T10" fmla="*/ 0 w 8"/>
                <a:gd name="T11" fmla="*/ 12 h 12"/>
                <a:gd name="T12" fmla="*/ 0 w 8"/>
                <a:gd name="T13" fmla="*/ 12 h 12"/>
                <a:gd name="T14" fmla="*/ 5 w 8"/>
                <a:gd name="T15" fmla="*/ 0 h 12"/>
                <a:gd name="T16" fmla="*/ 7 w 8"/>
                <a:gd name="T17" fmla="*/ 0 h 12"/>
                <a:gd name="T18" fmla="*/ 8 w 8"/>
                <a:gd name="T19" fmla="*/ 1 h 12"/>
                <a:gd name="T20" fmla="*/ 0 w 8"/>
                <a:gd name="T2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12">
                  <a:moveTo>
                    <a:pt x="4" y="5"/>
                  </a:moveTo>
                  <a:lnTo>
                    <a:pt x="4" y="5"/>
                  </a:lnTo>
                  <a:cubicBezTo>
                    <a:pt x="5" y="4"/>
                    <a:pt x="7" y="1"/>
                    <a:pt x="7" y="1"/>
                  </a:cubicBezTo>
                  <a:lnTo>
                    <a:pt x="6" y="1"/>
                  </a:lnTo>
                  <a:cubicBezTo>
                    <a:pt x="6" y="1"/>
                    <a:pt x="4" y="4"/>
                    <a:pt x="4" y="5"/>
                  </a:cubicBezTo>
                  <a:close/>
                  <a:moveTo>
                    <a:pt x="0" y="12"/>
                  </a:moveTo>
                  <a:lnTo>
                    <a:pt x="0" y="12"/>
                  </a:lnTo>
                  <a:cubicBezTo>
                    <a:pt x="3" y="4"/>
                    <a:pt x="5" y="0"/>
                    <a:pt x="5" y="0"/>
                  </a:cubicBezTo>
                  <a:lnTo>
                    <a:pt x="7" y="0"/>
                  </a:lnTo>
                  <a:lnTo>
                    <a:pt x="8" y="1"/>
                  </a:lnTo>
                  <a:cubicBezTo>
                    <a:pt x="8" y="1"/>
                    <a:pt x="6" y="7"/>
                    <a:pt x="0" y="1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2" name="Freeform 1137"/>
            <p:cNvSpPr>
              <a:spLocks noEditPoints="1"/>
            </p:cNvSpPr>
            <p:nvPr userDrawn="1"/>
          </p:nvSpPr>
          <p:spPr bwMode="auto">
            <a:xfrm>
              <a:off x="280" y="304"/>
              <a:ext cx="1" cy="6"/>
            </a:xfrm>
            <a:custGeom>
              <a:avLst/>
              <a:gdLst>
                <a:gd name="T0" fmla="*/ 1 w 4"/>
                <a:gd name="T1" fmla="*/ 6 h 12"/>
                <a:gd name="T2" fmla="*/ 1 w 4"/>
                <a:gd name="T3" fmla="*/ 6 h 12"/>
                <a:gd name="T4" fmla="*/ 3 w 4"/>
                <a:gd name="T5" fmla="*/ 1 h 12"/>
                <a:gd name="T6" fmla="*/ 2 w 4"/>
                <a:gd name="T7" fmla="*/ 1 h 12"/>
                <a:gd name="T8" fmla="*/ 1 w 4"/>
                <a:gd name="T9" fmla="*/ 6 h 12"/>
                <a:gd name="T10" fmla="*/ 1 w 4"/>
                <a:gd name="T11" fmla="*/ 12 h 12"/>
                <a:gd name="T12" fmla="*/ 1 w 4"/>
                <a:gd name="T13" fmla="*/ 12 h 12"/>
                <a:gd name="T14" fmla="*/ 0 w 4"/>
                <a:gd name="T15" fmla="*/ 1 h 12"/>
                <a:gd name="T16" fmla="*/ 2 w 4"/>
                <a:gd name="T17" fmla="*/ 0 h 12"/>
                <a:gd name="T18" fmla="*/ 4 w 4"/>
                <a:gd name="T19" fmla="*/ 1 h 12"/>
                <a:gd name="T20" fmla="*/ 1 w 4"/>
                <a:gd name="T2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12">
                  <a:moveTo>
                    <a:pt x="1" y="6"/>
                  </a:moveTo>
                  <a:lnTo>
                    <a:pt x="1" y="6"/>
                  </a:lnTo>
                  <a:cubicBezTo>
                    <a:pt x="2" y="5"/>
                    <a:pt x="3" y="1"/>
                    <a:pt x="3" y="1"/>
                  </a:cubicBezTo>
                  <a:lnTo>
                    <a:pt x="2" y="1"/>
                  </a:lnTo>
                  <a:cubicBezTo>
                    <a:pt x="2" y="1"/>
                    <a:pt x="1" y="5"/>
                    <a:pt x="1" y="6"/>
                  </a:cubicBezTo>
                  <a:close/>
                  <a:moveTo>
                    <a:pt x="1" y="12"/>
                  </a:moveTo>
                  <a:lnTo>
                    <a:pt x="1" y="12"/>
                  </a:lnTo>
                  <a:cubicBezTo>
                    <a:pt x="0" y="7"/>
                    <a:pt x="0" y="1"/>
                    <a:pt x="0" y="1"/>
                  </a:cubicBezTo>
                  <a:lnTo>
                    <a:pt x="2" y="0"/>
                  </a:lnTo>
                  <a:lnTo>
                    <a:pt x="4" y="1"/>
                  </a:lnTo>
                  <a:cubicBezTo>
                    <a:pt x="4" y="1"/>
                    <a:pt x="3" y="7"/>
                    <a:pt x="1" y="1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3" name="Freeform 1138"/>
            <p:cNvSpPr>
              <a:spLocks/>
            </p:cNvSpPr>
            <p:nvPr userDrawn="1"/>
          </p:nvSpPr>
          <p:spPr bwMode="auto">
            <a:xfrm>
              <a:off x="276" y="310"/>
              <a:ext cx="8" cy="4"/>
            </a:xfrm>
            <a:custGeom>
              <a:avLst/>
              <a:gdLst>
                <a:gd name="T0" fmla="*/ 1 w 17"/>
                <a:gd name="T1" fmla="*/ 0 h 10"/>
                <a:gd name="T2" fmla="*/ 1 w 17"/>
                <a:gd name="T3" fmla="*/ 0 h 10"/>
                <a:gd name="T4" fmla="*/ 8 w 17"/>
                <a:gd name="T5" fmla="*/ 8 h 10"/>
                <a:gd name="T6" fmla="*/ 17 w 17"/>
                <a:gd name="T7" fmla="*/ 1 h 10"/>
                <a:gd name="T8" fmla="*/ 8 w 17"/>
                <a:gd name="T9" fmla="*/ 10 h 10"/>
                <a:gd name="T10" fmla="*/ 1 w 17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">
                  <a:moveTo>
                    <a:pt x="1" y="0"/>
                  </a:moveTo>
                  <a:lnTo>
                    <a:pt x="1" y="0"/>
                  </a:lnTo>
                  <a:cubicBezTo>
                    <a:pt x="1" y="6"/>
                    <a:pt x="6" y="5"/>
                    <a:pt x="8" y="8"/>
                  </a:cubicBezTo>
                  <a:cubicBezTo>
                    <a:pt x="12" y="4"/>
                    <a:pt x="16" y="6"/>
                    <a:pt x="17" y="1"/>
                  </a:cubicBezTo>
                  <a:cubicBezTo>
                    <a:pt x="17" y="9"/>
                    <a:pt x="11" y="6"/>
                    <a:pt x="8" y="10"/>
                  </a:cubicBezTo>
                  <a:cubicBezTo>
                    <a:pt x="6" y="6"/>
                    <a:pt x="0" y="8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4" name="Freeform 1139"/>
            <p:cNvSpPr>
              <a:spLocks noEditPoints="1"/>
            </p:cNvSpPr>
            <p:nvPr userDrawn="1"/>
          </p:nvSpPr>
          <p:spPr bwMode="auto">
            <a:xfrm>
              <a:off x="288" y="304"/>
              <a:ext cx="2" cy="6"/>
            </a:xfrm>
            <a:custGeom>
              <a:avLst/>
              <a:gdLst>
                <a:gd name="T0" fmla="*/ 3 w 5"/>
                <a:gd name="T1" fmla="*/ 8 h 14"/>
                <a:gd name="T2" fmla="*/ 3 w 5"/>
                <a:gd name="T3" fmla="*/ 8 h 14"/>
                <a:gd name="T4" fmla="*/ 2 w 5"/>
                <a:gd name="T5" fmla="*/ 1 h 14"/>
                <a:gd name="T6" fmla="*/ 1 w 5"/>
                <a:gd name="T7" fmla="*/ 2 h 14"/>
                <a:gd name="T8" fmla="*/ 3 w 5"/>
                <a:gd name="T9" fmla="*/ 8 h 14"/>
                <a:gd name="T10" fmla="*/ 4 w 5"/>
                <a:gd name="T11" fmla="*/ 14 h 14"/>
                <a:gd name="T12" fmla="*/ 4 w 5"/>
                <a:gd name="T13" fmla="*/ 14 h 14"/>
                <a:gd name="T14" fmla="*/ 0 w 5"/>
                <a:gd name="T15" fmla="*/ 2 h 14"/>
                <a:gd name="T16" fmla="*/ 2 w 5"/>
                <a:gd name="T17" fmla="*/ 0 h 14"/>
                <a:gd name="T18" fmla="*/ 3 w 5"/>
                <a:gd name="T19" fmla="*/ 1 h 14"/>
                <a:gd name="T20" fmla="*/ 4 w 5"/>
                <a:gd name="T2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14">
                  <a:moveTo>
                    <a:pt x="3" y="8"/>
                  </a:moveTo>
                  <a:lnTo>
                    <a:pt x="3" y="8"/>
                  </a:lnTo>
                  <a:cubicBezTo>
                    <a:pt x="3" y="7"/>
                    <a:pt x="2" y="1"/>
                    <a:pt x="2" y="1"/>
                  </a:cubicBezTo>
                  <a:lnTo>
                    <a:pt x="1" y="2"/>
                  </a:lnTo>
                  <a:cubicBezTo>
                    <a:pt x="1" y="2"/>
                    <a:pt x="3" y="7"/>
                    <a:pt x="3" y="8"/>
                  </a:cubicBezTo>
                  <a:close/>
                  <a:moveTo>
                    <a:pt x="4" y="14"/>
                  </a:moveTo>
                  <a:lnTo>
                    <a:pt x="4" y="14"/>
                  </a:lnTo>
                  <a:cubicBezTo>
                    <a:pt x="1" y="6"/>
                    <a:pt x="0" y="2"/>
                    <a:pt x="0" y="2"/>
                  </a:cubicBezTo>
                  <a:lnTo>
                    <a:pt x="2" y="0"/>
                  </a:lnTo>
                  <a:lnTo>
                    <a:pt x="3" y="1"/>
                  </a:lnTo>
                  <a:cubicBezTo>
                    <a:pt x="3" y="1"/>
                    <a:pt x="5" y="6"/>
                    <a:pt x="4" y="1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5" name="Freeform 1140"/>
            <p:cNvSpPr>
              <a:spLocks/>
            </p:cNvSpPr>
            <p:nvPr userDrawn="1"/>
          </p:nvSpPr>
          <p:spPr bwMode="auto">
            <a:xfrm>
              <a:off x="286" y="309"/>
              <a:ext cx="8" cy="5"/>
            </a:xfrm>
            <a:custGeom>
              <a:avLst/>
              <a:gdLst>
                <a:gd name="T0" fmla="*/ 0 w 19"/>
                <a:gd name="T1" fmla="*/ 4 h 12"/>
                <a:gd name="T2" fmla="*/ 0 w 19"/>
                <a:gd name="T3" fmla="*/ 4 h 12"/>
                <a:gd name="T4" fmla="*/ 10 w 19"/>
                <a:gd name="T5" fmla="*/ 9 h 12"/>
                <a:gd name="T6" fmla="*/ 17 w 19"/>
                <a:gd name="T7" fmla="*/ 0 h 12"/>
                <a:gd name="T8" fmla="*/ 11 w 19"/>
                <a:gd name="T9" fmla="*/ 11 h 12"/>
                <a:gd name="T10" fmla="*/ 0 w 19"/>
                <a:gd name="T1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2">
                  <a:moveTo>
                    <a:pt x="0" y="4"/>
                  </a:moveTo>
                  <a:lnTo>
                    <a:pt x="0" y="4"/>
                  </a:lnTo>
                  <a:cubicBezTo>
                    <a:pt x="2" y="10"/>
                    <a:pt x="7" y="7"/>
                    <a:pt x="10" y="9"/>
                  </a:cubicBezTo>
                  <a:cubicBezTo>
                    <a:pt x="13" y="5"/>
                    <a:pt x="18" y="5"/>
                    <a:pt x="17" y="0"/>
                  </a:cubicBezTo>
                  <a:cubicBezTo>
                    <a:pt x="19" y="8"/>
                    <a:pt x="13" y="7"/>
                    <a:pt x="11" y="11"/>
                  </a:cubicBezTo>
                  <a:cubicBezTo>
                    <a:pt x="6" y="9"/>
                    <a:pt x="1" y="12"/>
                    <a:pt x="0" y="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6" name="Freeform 1141"/>
            <p:cNvSpPr>
              <a:spLocks/>
            </p:cNvSpPr>
            <p:nvPr userDrawn="1"/>
          </p:nvSpPr>
          <p:spPr bwMode="auto">
            <a:xfrm>
              <a:off x="297" y="302"/>
              <a:ext cx="0" cy="2"/>
            </a:xfrm>
            <a:custGeom>
              <a:avLst/>
              <a:gdLst>
                <a:gd name="T0" fmla="*/ 1 w 1"/>
                <a:gd name="T1" fmla="*/ 4 h 4"/>
                <a:gd name="T2" fmla="*/ 1 w 1"/>
                <a:gd name="T3" fmla="*/ 4 h 4"/>
                <a:gd name="T4" fmla="*/ 0 w 1"/>
                <a:gd name="T5" fmla="*/ 0 h 4"/>
                <a:gd name="T6" fmla="*/ 1 w 1"/>
                <a:gd name="T7" fmla="*/ 0 h 4"/>
                <a:gd name="T8" fmla="*/ 1 w 1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4">
                  <a:moveTo>
                    <a:pt x="1" y="4"/>
                  </a:moveTo>
                  <a:lnTo>
                    <a:pt x="1" y="4"/>
                  </a:lnTo>
                  <a:cubicBezTo>
                    <a:pt x="1" y="3"/>
                    <a:pt x="0" y="0"/>
                    <a:pt x="0" y="0"/>
                  </a:cubicBezTo>
                  <a:lnTo>
                    <a:pt x="1" y="0"/>
                  </a:lnTo>
                  <a:lnTo>
                    <a:pt x="1" y="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7" name="Freeform 1142"/>
            <p:cNvSpPr>
              <a:spLocks/>
            </p:cNvSpPr>
            <p:nvPr userDrawn="1"/>
          </p:nvSpPr>
          <p:spPr bwMode="auto">
            <a:xfrm>
              <a:off x="309" y="154"/>
              <a:ext cx="44" cy="53"/>
            </a:xfrm>
            <a:custGeom>
              <a:avLst/>
              <a:gdLst>
                <a:gd name="T0" fmla="*/ 79 w 99"/>
                <a:gd name="T1" fmla="*/ 113 h 116"/>
                <a:gd name="T2" fmla="*/ 79 w 99"/>
                <a:gd name="T3" fmla="*/ 113 h 116"/>
                <a:gd name="T4" fmla="*/ 50 w 99"/>
                <a:gd name="T5" fmla="*/ 116 h 116"/>
                <a:gd name="T6" fmla="*/ 20 w 99"/>
                <a:gd name="T7" fmla="*/ 113 h 116"/>
                <a:gd name="T8" fmla="*/ 20 w 99"/>
                <a:gd name="T9" fmla="*/ 99 h 116"/>
                <a:gd name="T10" fmla="*/ 8 w 99"/>
                <a:gd name="T11" fmla="*/ 74 h 116"/>
                <a:gd name="T12" fmla="*/ 31 w 99"/>
                <a:gd name="T13" fmla="*/ 38 h 116"/>
                <a:gd name="T14" fmla="*/ 39 w 99"/>
                <a:gd name="T15" fmla="*/ 37 h 116"/>
                <a:gd name="T16" fmla="*/ 39 w 99"/>
                <a:gd name="T17" fmla="*/ 41 h 116"/>
                <a:gd name="T18" fmla="*/ 43 w 99"/>
                <a:gd name="T19" fmla="*/ 40 h 116"/>
                <a:gd name="T20" fmla="*/ 43 w 99"/>
                <a:gd name="T21" fmla="*/ 36 h 116"/>
                <a:gd name="T22" fmla="*/ 45 w 99"/>
                <a:gd name="T23" fmla="*/ 36 h 116"/>
                <a:gd name="T24" fmla="*/ 41 w 99"/>
                <a:gd name="T25" fmla="*/ 28 h 116"/>
                <a:gd name="T26" fmla="*/ 44 w 99"/>
                <a:gd name="T27" fmla="*/ 21 h 116"/>
                <a:gd name="T28" fmla="*/ 41 w 99"/>
                <a:gd name="T29" fmla="*/ 21 h 116"/>
                <a:gd name="T30" fmla="*/ 46 w 99"/>
                <a:gd name="T31" fmla="*/ 14 h 116"/>
                <a:gd name="T32" fmla="*/ 39 w 99"/>
                <a:gd name="T33" fmla="*/ 19 h 116"/>
                <a:gd name="T34" fmla="*/ 39 w 99"/>
                <a:gd name="T35" fmla="*/ 2 h 116"/>
                <a:gd name="T36" fmla="*/ 46 w 99"/>
                <a:gd name="T37" fmla="*/ 6 h 116"/>
                <a:gd name="T38" fmla="*/ 41 w 99"/>
                <a:gd name="T39" fmla="*/ 0 h 116"/>
                <a:gd name="T40" fmla="*/ 59 w 99"/>
                <a:gd name="T41" fmla="*/ 0 h 116"/>
                <a:gd name="T42" fmla="*/ 53 w 99"/>
                <a:gd name="T43" fmla="*/ 6 h 116"/>
                <a:gd name="T44" fmla="*/ 61 w 99"/>
                <a:gd name="T45" fmla="*/ 2 h 116"/>
                <a:gd name="T46" fmla="*/ 61 w 99"/>
                <a:gd name="T47" fmla="*/ 19 h 116"/>
                <a:gd name="T48" fmla="*/ 53 w 99"/>
                <a:gd name="T49" fmla="*/ 14 h 116"/>
                <a:gd name="T50" fmla="*/ 59 w 99"/>
                <a:gd name="T51" fmla="*/ 21 h 116"/>
                <a:gd name="T52" fmla="*/ 56 w 99"/>
                <a:gd name="T53" fmla="*/ 21 h 116"/>
                <a:gd name="T54" fmla="*/ 59 w 99"/>
                <a:gd name="T55" fmla="*/ 28 h 116"/>
                <a:gd name="T56" fmla="*/ 54 w 99"/>
                <a:gd name="T57" fmla="*/ 36 h 116"/>
                <a:gd name="T58" fmla="*/ 56 w 99"/>
                <a:gd name="T59" fmla="*/ 36 h 116"/>
                <a:gd name="T60" fmla="*/ 56 w 99"/>
                <a:gd name="T61" fmla="*/ 40 h 116"/>
                <a:gd name="T62" fmla="*/ 60 w 99"/>
                <a:gd name="T63" fmla="*/ 41 h 116"/>
                <a:gd name="T64" fmla="*/ 61 w 99"/>
                <a:gd name="T65" fmla="*/ 37 h 116"/>
                <a:gd name="T66" fmla="*/ 68 w 99"/>
                <a:gd name="T67" fmla="*/ 38 h 116"/>
                <a:gd name="T68" fmla="*/ 91 w 99"/>
                <a:gd name="T69" fmla="*/ 74 h 116"/>
                <a:gd name="T70" fmla="*/ 79 w 99"/>
                <a:gd name="T71" fmla="*/ 99 h 116"/>
                <a:gd name="T72" fmla="*/ 79 w 99"/>
                <a:gd name="T73" fmla="*/ 11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9" h="116">
                  <a:moveTo>
                    <a:pt x="79" y="113"/>
                  </a:moveTo>
                  <a:lnTo>
                    <a:pt x="79" y="113"/>
                  </a:lnTo>
                  <a:cubicBezTo>
                    <a:pt x="74" y="115"/>
                    <a:pt x="63" y="116"/>
                    <a:pt x="50" y="116"/>
                  </a:cubicBezTo>
                  <a:cubicBezTo>
                    <a:pt x="36" y="116"/>
                    <a:pt x="25" y="115"/>
                    <a:pt x="20" y="113"/>
                  </a:cubicBezTo>
                  <a:lnTo>
                    <a:pt x="20" y="99"/>
                  </a:lnTo>
                  <a:cubicBezTo>
                    <a:pt x="15" y="91"/>
                    <a:pt x="11" y="82"/>
                    <a:pt x="8" y="74"/>
                  </a:cubicBezTo>
                  <a:cubicBezTo>
                    <a:pt x="0" y="52"/>
                    <a:pt x="12" y="42"/>
                    <a:pt x="31" y="38"/>
                  </a:cubicBezTo>
                  <a:cubicBezTo>
                    <a:pt x="33" y="37"/>
                    <a:pt x="36" y="36"/>
                    <a:pt x="39" y="37"/>
                  </a:cubicBezTo>
                  <a:lnTo>
                    <a:pt x="39" y="41"/>
                  </a:lnTo>
                  <a:lnTo>
                    <a:pt x="43" y="40"/>
                  </a:lnTo>
                  <a:lnTo>
                    <a:pt x="43" y="36"/>
                  </a:lnTo>
                  <a:cubicBezTo>
                    <a:pt x="44" y="36"/>
                    <a:pt x="45" y="36"/>
                    <a:pt x="45" y="36"/>
                  </a:cubicBezTo>
                  <a:cubicBezTo>
                    <a:pt x="42" y="35"/>
                    <a:pt x="41" y="32"/>
                    <a:pt x="41" y="28"/>
                  </a:cubicBezTo>
                  <a:cubicBezTo>
                    <a:pt x="41" y="25"/>
                    <a:pt x="42" y="23"/>
                    <a:pt x="44" y="21"/>
                  </a:cubicBezTo>
                  <a:lnTo>
                    <a:pt x="41" y="21"/>
                  </a:lnTo>
                  <a:cubicBezTo>
                    <a:pt x="42" y="19"/>
                    <a:pt x="46" y="16"/>
                    <a:pt x="46" y="14"/>
                  </a:cubicBezTo>
                  <a:cubicBezTo>
                    <a:pt x="44" y="14"/>
                    <a:pt x="40" y="17"/>
                    <a:pt x="39" y="19"/>
                  </a:cubicBezTo>
                  <a:lnTo>
                    <a:pt x="39" y="2"/>
                  </a:lnTo>
                  <a:cubicBezTo>
                    <a:pt x="40" y="4"/>
                    <a:pt x="44" y="6"/>
                    <a:pt x="46" y="6"/>
                  </a:cubicBezTo>
                  <a:cubicBezTo>
                    <a:pt x="46" y="4"/>
                    <a:pt x="42" y="2"/>
                    <a:pt x="41" y="0"/>
                  </a:cubicBezTo>
                  <a:lnTo>
                    <a:pt x="59" y="0"/>
                  </a:lnTo>
                  <a:cubicBezTo>
                    <a:pt x="57" y="2"/>
                    <a:pt x="54" y="4"/>
                    <a:pt x="53" y="6"/>
                  </a:cubicBezTo>
                  <a:cubicBezTo>
                    <a:pt x="55" y="6"/>
                    <a:pt x="59" y="4"/>
                    <a:pt x="61" y="2"/>
                  </a:cubicBezTo>
                  <a:lnTo>
                    <a:pt x="61" y="19"/>
                  </a:lnTo>
                  <a:cubicBezTo>
                    <a:pt x="59" y="17"/>
                    <a:pt x="55" y="14"/>
                    <a:pt x="53" y="14"/>
                  </a:cubicBezTo>
                  <a:cubicBezTo>
                    <a:pt x="54" y="16"/>
                    <a:pt x="57" y="19"/>
                    <a:pt x="59" y="21"/>
                  </a:cubicBezTo>
                  <a:lnTo>
                    <a:pt x="56" y="21"/>
                  </a:lnTo>
                  <a:cubicBezTo>
                    <a:pt x="58" y="23"/>
                    <a:pt x="59" y="25"/>
                    <a:pt x="59" y="28"/>
                  </a:cubicBezTo>
                  <a:cubicBezTo>
                    <a:pt x="59" y="32"/>
                    <a:pt x="57" y="35"/>
                    <a:pt x="54" y="36"/>
                  </a:cubicBezTo>
                  <a:cubicBezTo>
                    <a:pt x="55" y="36"/>
                    <a:pt x="56" y="36"/>
                    <a:pt x="56" y="36"/>
                  </a:cubicBezTo>
                  <a:lnTo>
                    <a:pt x="56" y="40"/>
                  </a:lnTo>
                  <a:lnTo>
                    <a:pt x="60" y="41"/>
                  </a:lnTo>
                  <a:lnTo>
                    <a:pt x="61" y="37"/>
                  </a:lnTo>
                  <a:cubicBezTo>
                    <a:pt x="64" y="36"/>
                    <a:pt x="66" y="37"/>
                    <a:pt x="68" y="38"/>
                  </a:cubicBezTo>
                  <a:cubicBezTo>
                    <a:pt x="87" y="42"/>
                    <a:pt x="99" y="52"/>
                    <a:pt x="91" y="74"/>
                  </a:cubicBezTo>
                  <a:cubicBezTo>
                    <a:pt x="88" y="82"/>
                    <a:pt x="84" y="91"/>
                    <a:pt x="79" y="99"/>
                  </a:cubicBezTo>
                  <a:lnTo>
                    <a:pt x="79" y="113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8" name="Freeform 1143"/>
            <p:cNvSpPr>
              <a:spLocks/>
            </p:cNvSpPr>
            <p:nvPr userDrawn="1"/>
          </p:nvSpPr>
          <p:spPr bwMode="auto">
            <a:xfrm>
              <a:off x="320" y="202"/>
              <a:ext cx="21" cy="2"/>
            </a:xfrm>
            <a:custGeom>
              <a:avLst/>
              <a:gdLst>
                <a:gd name="T0" fmla="*/ 24 w 47"/>
                <a:gd name="T1" fmla="*/ 4 h 4"/>
                <a:gd name="T2" fmla="*/ 24 w 47"/>
                <a:gd name="T3" fmla="*/ 4 h 4"/>
                <a:gd name="T4" fmla="*/ 0 w 47"/>
                <a:gd name="T5" fmla="*/ 2 h 4"/>
                <a:gd name="T6" fmla="*/ 24 w 47"/>
                <a:gd name="T7" fmla="*/ 0 h 4"/>
                <a:gd name="T8" fmla="*/ 47 w 47"/>
                <a:gd name="T9" fmla="*/ 2 h 4"/>
                <a:gd name="T10" fmla="*/ 24 w 47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4">
                  <a:moveTo>
                    <a:pt x="24" y="4"/>
                  </a:moveTo>
                  <a:lnTo>
                    <a:pt x="24" y="4"/>
                  </a:lnTo>
                  <a:cubicBezTo>
                    <a:pt x="15" y="4"/>
                    <a:pt x="6" y="3"/>
                    <a:pt x="0" y="2"/>
                  </a:cubicBezTo>
                  <a:cubicBezTo>
                    <a:pt x="6" y="0"/>
                    <a:pt x="15" y="0"/>
                    <a:pt x="24" y="0"/>
                  </a:cubicBezTo>
                  <a:cubicBezTo>
                    <a:pt x="33" y="0"/>
                    <a:pt x="42" y="0"/>
                    <a:pt x="47" y="2"/>
                  </a:cubicBezTo>
                  <a:cubicBezTo>
                    <a:pt x="41" y="3"/>
                    <a:pt x="32" y="4"/>
                    <a:pt x="24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9" name="Freeform 1144"/>
            <p:cNvSpPr>
              <a:spLocks/>
            </p:cNvSpPr>
            <p:nvPr userDrawn="1"/>
          </p:nvSpPr>
          <p:spPr bwMode="auto">
            <a:xfrm>
              <a:off x="319" y="204"/>
              <a:ext cx="24" cy="2"/>
            </a:xfrm>
            <a:custGeom>
              <a:avLst/>
              <a:gdLst>
                <a:gd name="T0" fmla="*/ 0 w 53"/>
                <a:gd name="T1" fmla="*/ 2 h 5"/>
                <a:gd name="T2" fmla="*/ 0 w 53"/>
                <a:gd name="T3" fmla="*/ 2 h 5"/>
                <a:gd name="T4" fmla="*/ 0 w 53"/>
                <a:gd name="T5" fmla="*/ 0 h 5"/>
                <a:gd name="T6" fmla="*/ 27 w 53"/>
                <a:gd name="T7" fmla="*/ 3 h 5"/>
                <a:gd name="T8" fmla="*/ 53 w 53"/>
                <a:gd name="T9" fmla="*/ 0 h 5"/>
                <a:gd name="T10" fmla="*/ 53 w 53"/>
                <a:gd name="T11" fmla="*/ 2 h 5"/>
                <a:gd name="T12" fmla="*/ 27 w 53"/>
                <a:gd name="T13" fmla="*/ 5 h 5"/>
                <a:gd name="T14" fmla="*/ 0 w 53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5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cubicBezTo>
                    <a:pt x="5" y="2"/>
                    <a:pt x="16" y="3"/>
                    <a:pt x="27" y="3"/>
                  </a:cubicBezTo>
                  <a:cubicBezTo>
                    <a:pt x="37" y="3"/>
                    <a:pt x="48" y="2"/>
                    <a:pt x="53" y="0"/>
                  </a:cubicBezTo>
                  <a:lnTo>
                    <a:pt x="53" y="2"/>
                  </a:lnTo>
                  <a:cubicBezTo>
                    <a:pt x="48" y="4"/>
                    <a:pt x="40" y="5"/>
                    <a:pt x="27" y="5"/>
                  </a:cubicBezTo>
                  <a:cubicBezTo>
                    <a:pt x="14" y="5"/>
                    <a:pt x="5" y="4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0" name="Freeform 1145"/>
            <p:cNvSpPr>
              <a:spLocks/>
            </p:cNvSpPr>
            <p:nvPr userDrawn="1"/>
          </p:nvSpPr>
          <p:spPr bwMode="auto">
            <a:xfrm>
              <a:off x="343" y="200"/>
              <a:ext cx="0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2 h 2"/>
                <a:gd name="T6" fmla="*/ 0 w 1"/>
                <a:gd name="T7" fmla="*/ 1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1" y="2"/>
                  </a:lnTo>
                  <a:cubicBezTo>
                    <a:pt x="1" y="2"/>
                    <a:pt x="0" y="2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1" name="Freeform 1146"/>
            <p:cNvSpPr>
              <a:spLocks/>
            </p:cNvSpPr>
            <p:nvPr userDrawn="1"/>
          </p:nvSpPr>
          <p:spPr bwMode="auto">
            <a:xfrm>
              <a:off x="333" y="186"/>
              <a:ext cx="1" cy="1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0 w 1"/>
                <a:gd name="T5" fmla="*/ 0 h 2"/>
                <a:gd name="T6" fmla="*/ 1 w 1"/>
                <a:gd name="T7" fmla="*/ 0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1" y="2"/>
                  </a:lnTo>
                  <a:cubicBezTo>
                    <a:pt x="1" y="1"/>
                    <a:pt x="0" y="0"/>
                    <a:pt x="0" y="0"/>
                  </a:cubicBezTo>
                  <a:lnTo>
                    <a:pt x="1" y="0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2" name="Freeform 1147"/>
            <p:cNvSpPr>
              <a:spLocks/>
            </p:cNvSpPr>
            <p:nvPr userDrawn="1"/>
          </p:nvSpPr>
          <p:spPr bwMode="auto">
            <a:xfrm>
              <a:off x="347" y="186"/>
              <a:ext cx="2" cy="4"/>
            </a:xfrm>
            <a:custGeom>
              <a:avLst/>
              <a:gdLst>
                <a:gd name="T0" fmla="*/ 3 w 4"/>
                <a:gd name="T1" fmla="*/ 2 h 7"/>
                <a:gd name="T2" fmla="*/ 3 w 4"/>
                <a:gd name="T3" fmla="*/ 2 h 7"/>
                <a:gd name="T4" fmla="*/ 1 w 4"/>
                <a:gd name="T5" fmla="*/ 7 h 7"/>
                <a:gd name="T6" fmla="*/ 0 w 4"/>
                <a:gd name="T7" fmla="*/ 4 h 7"/>
                <a:gd name="T8" fmla="*/ 3 w 4"/>
                <a:gd name="T9" fmla="*/ 0 h 7"/>
                <a:gd name="T10" fmla="*/ 4 w 4"/>
                <a:gd name="T11" fmla="*/ 0 h 7"/>
                <a:gd name="T12" fmla="*/ 3 w 4"/>
                <a:gd name="T13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7">
                  <a:moveTo>
                    <a:pt x="3" y="2"/>
                  </a:moveTo>
                  <a:lnTo>
                    <a:pt x="3" y="2"/>
                  </a:lnTo>
                  <a:cubicBezTo>
                    <a:pt x="3" y="3"/>
                    <a:pt x="2" y="5"/>
                    <a:pt x="1" y="7"/>
                  </a:cubicBezTo>
                  <a:cubicBezTo>
                    <a:pt x="1" y="6"/>
                    <a:pt x="0" y="5"/>
                    <a:pt x="0" y="4"/>
                  </a:cubicBezTo>
                  <a:cubicBezTo>
                    <a:pt x="1" y="3"/>
                    <a:pt x="2" y="2"/>
                    <a:pt x="3" y="0"/>
                  </a:cubicBezTo>
                  <a:lnTo>
                    <a:pt x="4" y="0"/>
                  </a:lnTo>
                  <a:cubicBezTo>
                    <a:pt x="3" y="1"/>
                    <a:pt x="3" y="1"/>
                    <a:pt x="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3" name="Freeform 1148"/>
            <p:cNvSpPr>
              <a:spLocks/>
            </p:cNvSpPr>
            <p:nvPr userDrawn="1"/>
          </p:nvSpPr>
          <p:spPr bwMode="auto">
            <a:xfrm>
              <a:off x="348" y="181"/>
              <a:ext cx="2" cy="5"/>
            </a:xfrm>
            <a:custGeom>
              <a:avLst/>
              <a:gdLst>
                <a:gd name="T0" fmla="*/ 3 w 4"/>
                <a:gd name="T1" fmla="*/ 9 h 10"/>
                <a:gd name="T2" fmla="*/ 3 w 4"/>
                <a:gd name="T3" fmla="*/ 9 h 10"/>
                <a:gd name="T4" fmla="*/ 3 w 4"/>
                <a:gd name="T5" fmla="*/ 10 h 10"/>
                <a:gd name="T6" fmla="*/ 0 w 4"/>
                <a:gd name="T7" fmla="*/ 5 h 10"/>
                <a:gd name="T8" fmla="*/ 3 w 4"/>
                <a:gd name="T9" fmla="*/ 0 h 10"/>
                <a:gd name="T10" fmla="*/ 4 w 4"/>
                <a:gd name="T11" fmla="*/ 3 h 10"/>
                <a:gd name="T12" fmla="*/ 3 w 4"/>
                <a:gd name="T13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0">
                  <a:moveTo>
                    <a:pt x="3" y="9"/>
                  </a:moveTo>
                  <a:lnTo>
                    <a:pt x="3" y="9"/>
                  </a:lnTo>
                  <a:lnTo>
                    <a:pt x="3" y="10"/>
                  </a:lnTo>
                  <a:cubicBezTo>
                    <a:pt x="2" y="8"/>
                    <a:pt x="1" y="6"/>
                    <a:pt x="0" y="5"/>
                  </a:cubicBezTo>
                  <a:cubicBezTo>
                    <a:pt x="1" y="3"/>
                    <a:pt x="2" y="2"/>
                    <a:pt x="3" y="0"/>
                  </a:cubicBezTo>
                  <a:lnTo>
                    <a:pt x="4" y="3"/>
                  </a:lnTo>
                  <a:cubicBezTo>
                    <a:pt x="4" y="5"/>
                    <a:pt x="4" y="7"/>
                    <a:pt x="3" y="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4" name="Freeform 1149"/>
            <p:cNvSpPr>
              <a:spLocks/>
            </p:cNvSpPr>
            <p:nvPr userDrawn="1"/>
          </p:nvSpPr>
          <p:spPr bwMode="auto">
            <a:xfrm>
              <a:off x="350" y="181"/>
              <a:ext cx="0" cy="1"/>
            </a:xfrm>
            <a:custGeom>
              <a:avLst/>
              <a:gdLst>
                <a:gd name="T0" fmla="*/ 3 h 3"/>
                <a:gd name="T1" fmla="*/ 3 h 3"/>
                <a:gd name="T2" fmla="*/ 1 h 3"/>
                <a:gd name="T3" fmla="*/ 0 h 3"/>
                <a:gd name="T4" fmla="*/ 3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lnTo>
                    <a:pt x="0" y="3"/>
                  </a:lnTo>
                  <a:lnTo>
                    <a:pt x="0" y="1"/>
                  </a:lnTo>
                  <a:lnTo>
                    <a:pt x="0" y="0"/>
                  </a:lnTo>
                  <a:cubicBezTo>
                    <a:pt x="0" y="1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5" name="Freeform 1150"/>
            <p:cNvSpPr>
              <a:spLocks/>
            </p:cNvSpPr>
            <p:nvPr userDrawn="1"/>
          </p:nvSpPr>
          <p:spPr bwMode="auto">
            <a:xfrm>
              <a:off x="347" y="177"/>
              <a:ext cx="3" cy="4"/>
            </a:xfrm>
            <a:custGeom>
              <a:avLst/>
              <a:gdLst>
                <a:gd name="T0" fmla="*/ 5 w 5"/>
                <a:gd name="T1" fmla="*/ 7 h 8"/>
                <a:gd name="T2" fmla="*/ 5 w 5"/>
                <a:gd name="T3" fmla="*/ 7 h 8"/>
                <a:gd name="T4" fmla="*/ 4 w 5"/>
                <a:gd name="T5" fmla="*/ 8 h 8"/>
                <a:gd name="T6" fmla="*/ 0 w 5"/>
                <a:gd name="T7" fmla="*/ 2 h 8"/>
                <a:gd name="T8" fmla="*/ 2 w 5"/>
                <a:gd name="T9" fmla="*/ 0 h 8"/>
                <a:gd name="T10" fmla="*/ 5 w 5"/>
                <a:gd name="T11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5" y="7"/>
                  </a:moveTo>
                  <a:lnTo>
                    <a:pt x="5" y="7"/>
                  </a:lnTo>
                  <a:lnTo>
                    <a:pt x="4" y="8"/>
                  </a:lnTo>
                  <a:cubicBezTo>
                    <a:pt x="3" y="6"/>
                    <a:pt x="2" y="4"/>
                    <a:pt x="0" y="2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4" y="2"/>
                    <a:pt x="5" y="4"/>
                    <a:pt x="5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6" name="Freeform 1151"/>
            <p:cNvSpPr>
              <a:spLocks/>
            </p:cNvSpPr>
            <p:nvPr userDrawn="1"/>
          </p:nvSpPr>
          <p:spPr bwMode="auto">
            <a:xfrm>
              <a:off x="345" y="175"/>
              <a:ext cx="3" cy="2"/>
            </a:xfrm>
            <a:custGeom>
              <a:avLst/>
              <a:gdLst>
                <a:gd name="T0" fmla="*/ 5 w 5"/>
                <a:gd name="T1" fmla="*/ 3 h 5"/>
                <a:gd name="T2" fmla="*/ 5 w 5"/>
                <a:gd name="T3" fmla="*/ 3 h 5"/>
                <a:gd name="T4" fmla="*/ 4 w 5"/>
                <a:gd name="T5" fmla="*/ 5 h 5"/>
                <a:gd name="T6" fmla="*/ 0 w 5"/>
                <a:gd name="T7" fmla="*/ 0 h 5"/>
                <a:gd name="T8" fmla="*/ 0 w 5"/>
                <a:gd name="T9" fmla="*/ 0 h 5"/>
                <a:gd name="T10" fmla="*/ 5 w 5"/>
                <a:gd name="T11" fmla="*/ 3 h 5"/>
                <a:gd name="T12" fmla="*/ 5 w 5"/>
                <a:gd name="T1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lnTo>
                    <a:pt x="5" y="3"/>
                  </a:lnTo>
                  <a:cubicBezTo>
                    <a:pt x="5" y="4"/>
                    <a:pt x="4" y="5"/>
                    <a:pt x="4" y="5"/>
                  </a:cubicBezTo>
                  <a:cubicBezTo>
                    <a:pt x="3" y="4"/>
                    <a:pt x="1" y="2"/>
                    <a:pt x="0" y="0"/>
                  </a:cubicBezTo>
                  <a:lnTo>
                    <a:pt x="0" y="0"/>
                  </a:lnTo>
                  <a:cubicBezTo>
                    <a:pt x="1" y="1"/>
                    <a:pt x="3" y="2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7" name="Freeform 1152"/>
            <p:cNvSpPr>
              <a:spLocks/>
            </p:cNvSpPr>
            <p:nvPr userDrawn="1"/>
          </p:nvSpPr>
          <p:spPr bwMode="auto">
            <a:xfrm>
              <a:off x="345" y="175"/>
              <a:ext cx="0" cy="0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1 h 1"/>
                <a:gd name="T6" fmla="*/ 0 w 1"/>
                <a:gd name="T7" fmla="*/ 0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0"/>
                  </a:lnTo>
                  <a:lnTo>
                    <a:pt x="1" y="1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8" name="Freeform 1153"/>
            <p:cNvSpPr>
              <a:spLocks/>
            </p:cNvSpPr>
            <p:nvPr userDrawn="1"/>
          </p:nvSpPr>
          <p:spPr bwMode="auto">
            <a:xfrm>
              <a:off x="341" y="174"/>
              <a:ext cx="4" cy="4"/>
            </a:xfrm>
            <a:custGeom>
              <a:avLst/>
              <a:gdLst>
                <a:gd name="T0" fmla="*/ 5 w 7"/>
                <a:gd name="T1" fmla="*/ 1 h 9"/>
                <a:gd name="T2" fmla="*/ 5 w 7"/>
                <a:gd name="T3" fmla="*/ 1 h 9"/>
                <a:gd name="T4" fmla="*/ 7 w 7"/>
                <a:gd name="T5" fmla="*/ 3 h 9"/>
                <a:gd name="T6" fmla="*/ 4 w 7"/>
                <a:gd name="T7" fmla="*/ 9 h 9"/>
                <a:gd name="T8" fmla="*/ 0 w 7"/>
                <a:gd name="T9" fmla="*/ 4 h 9"/>
                <a:gd name="T10" fmla="*/ 3 w 7"/>
                <a:gd name="T11" fmla="*/ 0 h 9"/>
                <a:gd name="T12" fmla="*/ 5 w 7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9">
                  <a:moveTo>
                    <a:pt x="5" y="1"/>
                  </a:moveTo>
                  <a:lnTo>
                    <a:pt x="5" y="1"/>
                  </a:lnTo>
                  <a:cubicBezTo>
                    <a:pt x="6" y="2"/>
                    <a:pt x="7" y="3"/>
                    <a:pt x="7" y="3"/>
                  </a:cubicBezTo>
                  <a:cubicBezTo>
                    <a:pt x="6" y="5"/>
                    <a:pt x="5" y="7"/>
                    <a:pt x="4" y="9"/>
                  </a:cubicBezTo>
                  <a:cubicBezTo>
                    <a:pt x="3" y="7"/>
                    <a:pt x="1" y="6"/>
                    <a:pt x="0" y="4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0"/>
                    <a:pt x="4" y="1"/>
                    <a:pt x="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9" name="Freeform 1154"/>
            <p:cNvSpPr>
              <a:spLocks/>
            </p:cNvSpPr>
            <p:nvPr userDrawn="1"/>
          </p:nvSpPr>
          <p:spPr bwMode="auto">
            <a:xfrm>
              <a:off x="339" y="173"/>
              <a:ext cx="3" cy="2"/>
            </a:xfrm>
            <a:custGeom>
              <a:avLst/>
              <a:gdLst>
                <a:gd name="T0" fmla="*/ 7 w 7"/>
                <a:gd name="T1" fmla="*/ 2 h 5"/>
                <a:gd name="T2" fmla="*/ 7 w 7"/>
                <a:gd name="T3" fmla="*/ 2 h 5"/>
                <a:gd name="T4" fmla="*/ 4 w 7"/>
                <a:gd name="T5" fmla="*/ 5 h 5"/>
                <a:gd name="T6" fmla="*/ 0 w 7"/>
                <a:gd name="T7" fmla="*/ 2 h 5"/>
                <a:gd name="T8" fmla="*/ 1 w 7"/>
                <a:gd name="T9" fmla="*/ 0 h 5"/>
                <a:gd name="T10" fmla="*/ 7 w 7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5">
                  <a:moveTo>
                    <a:pt x="7" y="2"/>
                  </a:moveTo>
                  <a:lnTo>
                    <a:pt x="7" y="2"/>
                  </a:lnTo>
                  <a:cubicBezTo>
                    <a:pt x="6" y="3"/>
                    <a:pt x="5" y="4"/>
                    <a:pt x="4" y="5"/>
                  </a:cubicBezTo>
                  <a:cubicBezTo>
                    <a:pt x="3" y="4"/>
                    <a:pt x="2" y="3"/>
                    <a:pt x="0" y="2"/>
                  </a:cubicBezTo>
                  <a:lnTo>
                    <a:pt x="1" y="0"/>
                  </a:lnTo>
                  <a:cubicBezTo>
                    <a:pt x="3" y="0"/>
                    <a:pt x="5" y="1"/>
                    <a:pt x="7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0" name="Freeform 1155"/>
            <p:cNvSpPr>
              <a:spLocks/>
            </p:cNvSpPr>
            <p:nvPr userDrawn="1"/>
          </p:nvSpPr>
          <p:spPr bwMode="auto">
            <a:xfrm>
              <a:off x="339" y="174"/>
              <a:ext cx="2" cy="4"/>
            </a:xfrm>
            <a:custGeom>
              <a:avLst/>
              <a:gdLst>
                <a:gd name="T0" fmla="*/ 1 w 5"/>
                <a:gd name="T1" fmla="*/ 0 h 8"/>
                <a:gd name="T2" fmla="*/ 1 w 5"/>
                <a:gd name="T3" fmla="*/ 0 h 8"/>
                <a:gd name="T4" fmla="*/ 5 w 5"/>
                <a:gd name="T5" fmla="*/ 3 h 8"/>
                <a:gd name="T6" fmla="*/ 1 w 5"/>
                <a:gd name="T7" fmla="*/ 8 h 8"/>
                <a:gd name="T8" fmla="*/ 0 w 5"/>
                <a:gd name="T9" fmla="*/ 7 h 8"/>
                <a:gd name="T10" fmla="*/ 1 w 5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1" y="0"/>
                  </a:moveTo>
                  <a:lnTo>
                    <a:pt x="1" y="0"/>
                  </a:lnTo>
                  <a:cubicBezTo>
                    <a:pt x="2" y="1"/>
                    <a:pt x="4" y="2"/>
                    <a:pt x="5" y="3"/>
                  </a:cubicBezTo>
                  <a:cubicBezTo>
                    <a:pt x="3" y="5"/>
                    <a:pt x="2" y="7"/>
                    <a:pt x="1" y="8"/>
                  </a:cubicBez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1" name="Freeform 1156"/>
            <p:cNvSpPr>
              <a:spLocks/>
            </p:cNvSpPr>
            <p:nvPr userDrawn="1"/>
          </p:nvSpPr>
          <p:spPr bwMode="auto">
            <a:xfrm>
              <a:off x="338" y="178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1 h 2"/>
                <a:gd name="T6" fmla="*/ 0 w 1"/>
                <a:gd name="T7" fmla="*/ 2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2" name="Freeform 1157"/>
            <p:cNvSpPr>
              <a:spLocks/>
            </p:cNvSpPr>
            <p:nvPr userDrawn="1"/>
          </p:nvSpPr>
          <p:spPr bwMode="auto">
            <a:xfrm>
              <a:off x="338" y="178"/>
              <a:ext cx="3" cy="4"/>
            </a:xfrm>
            <a:custGeom>
              <a:avLst/>
              <a:gdLst>
                <a:gd name="T0" fmla="*/ 1 w 7"/>
                <a:gd name="T1" fmla="*/ 3 h 9"/>
                <a:gd name="T2" fmla="*/ 1 w 7"/>
                <a:gd name="T3" fmla="*/ 3 h 9"/>
                <a:gd name="T4" fmla="*/ 3 w 7"/>
                <a:gd name="T5" fmla="*/ 0 h 9"/>
                <a:gd name="T6" fmla="*/ 7 w 7"/>
                <a:gd name="T7" fmla="*/ 5 h 9"/>
                <a:gd name="T8" fmla="*/ 3 w 7"/>
                <a:gd name="T9" fmla="*/ 9 h 9"/>
                <a:gd name="T10" fmla="*/ 0 w 7"/>
                <a:gd name="T11" fmla="*/ 6 h 9"/>
                <a:gd name="T12" fmla="*/ 1 w 7"/>
                <a:gd name="T13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9">
                  <a:moveTo>
                    <a:pt x="1" y="3"/>
                  </a:moveTo>
                  <a:lnTo>
                    <a:pt x="1" y="3"/>
                  </a:lnTo>
                  <a:cubicBezTo>
                    <a:pt x="1" y="2"/>
                    <a:pt x="2" y="1"/>
                    <a:pt x="3" y="0"/>
                  </a:cubicBezTo>
                  <a:cubicBezTo>
                    <a:pt x="4" y="2"/>
                    <a:pt x="6" y="4"/>
                    <a:pt x="7" y="5"/>
                  </a:cubicBezTo>
                  <a:cubicBezTo>
                    <a:pt x="6" y="7"/>
                    <a:pt x="5" y="8"/>
                    <a:pt x="3" y="9"/>
                  </a:cubicBezTo>
                  <a:cubicBezTo>
                    <a:pt x="2" y="8"/>
                    <a:pt x="1" y="7"/>
                    <a:pt x="0" y="6"/>
                  </a:cubicBezTo>
                  <a:lnTo>
                    <a:pt x="1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3" name="Freeform 1158"/>
            <p:cNvSpPr>
              <a:spLocks/>
            </p:cNvSpPr>
            <p:nvPr userDrawn="1"/>
          </p:nvSpPr>
          <p:spPr bwMode="auto">
            <a:xfrm>
              <a:off x="337" y="181"/>
              <a:ext cx="2" cy="4"/>
            </a:xfrm>
            <a:custGeom>
              <a:avLst/>
              <a:gdLst>
                <a:gd name="T0" fmla="*/ 1 w 4"/>
                <a:gd name="T1" fmla="*/ 0 h 7"/>
                <a:gd name="T2" fmla="*/ 1 w 4"/>
                <a:gd name="T3" fmla="*/ 0 h 7"/>
                <a:gd name="T4" fmla="*/ 4 w 4"/>
                <a:gd name="T5" fmla="*/ 3 h 7"/>
                <a:gd name="T6" fmla="*/ 0 w 4"/>
                <a:gd name="T7" fmla="*/ 7 h 7"/>
                <a:gd name="T8" fmla="*/ 1 w 4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1" y="0"/>
                  </a:moveTo>
                  <a:lnTo>
                    <a:pt x="1" y="0"/>
                  </a:lnTo>
                  <a:cubicBezTo>
                    <a:pt x="2" y="1"/>
                    <a:pt x="3" y="2"/>
                    <a:pt x="4" y="3"/>
                  </a:cubicBezTo>
                  <a:cubicBezTo>
                    <a:pt x="2" y="4"/>
                    <a:pt x="1" y="6"/>
                    <a:pt x="0" y="7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4" name="Freeform 1159"/>
            <p:cNvSpPr>
              <a:spLocks/>
            </p:cNvSpPr>
            <p:nvPr userDrawn="1"/>
          </p:nvSpPr>
          <p:spPr bwMode="auto">
            <a:xfrm>
              <a:off x="337" y="185"/>
              <a:ext cx="2" cy="4"/>
            </a:xfrm>
            <a:custGeom>
              <a:avLst/>
              <a:gdLst>
                <a:gd name="T0" fmla="*/ 1 w 5"/>
                <a:gd name="T1" fmla="*/ 1 h 8"/>
                <a:gd name="T2" fmla="*/ 1 w 5"/>
                <a:gd name="T3" fmla="*/ 1 h 8"/>
                <a:gd name="T4" fmla="*/ 2 w 5"/>
                <a:gd name="T5" fmla="*/ 0 h 8"/>
                <a:gd name="T6" fmla="*/ 5 w 5"/>
                <a:gd name="T7" fmla="*/ 5 h 8"/>
                <a:gd name="T8" fmla="*/ 1 w 5"/>
                <a:gd name="T9" fmla="*/ 8 h 8"/>
                <a:gd name="T10" fmla="*/ 1 w 5"/>
                <a:gd name="T11" fmla="*/ 7 h 8"/>
                <a:gd name="T12" fmla="*/ 1 w 5"/>
                <a:gd name="T13" fmla="*/ 7 h 8"/>
                <a:gd name="T14" fmla="*/ 0 w 5"/>
                <a:gd name="T15" fmla="*/ 6 h 8"/>
                <a:gd name="T16" fmla="*/ 1 w 5"/>
                <a:gd name="T1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8">
                  <a:moveTo>
                    <a:pt x="1" y="1"/>
                  </a:moveTo>
                  <a:lnTo>
                    <a:pt x="1" y="1"/>
                  </a:lnTo>
                  <a:lnTo>
                    <a:pt x="2" y="0"/>
                  </a:lnTo>
                  <a:cubicBezTo>
                    <a:pt x="3" y="2"/>
                    <a:pt x="4" y="3"/>
                    <a:pt x="5" y="5"/>
                  </a:cubicBezTo>
                  <a:cubicBezTo>
                    <a:pt x="4" y="6"/>
                    <a:pt x="3" y="7"/>
                    <a:pt x="1" y="8"/>
                  </a:cubicBezTo>
                  <a:lnTo>
                    <a:pt x="1" y="7"/>
                  </a:lnTo>
                  <a:lnTo>
                    <a:pt x="1" y="7"/>
                  </a:lnTo>
                  <a:cubicBezTo>
                    <a:pt x="1" y="7"/>
                    <a:pt x="0" y="7"/>
                    <a:pt x="0" y="6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5" name="Freeform 1160"/>
            <p:cNvSpPr>
              <a:spLocks/>
            </p:cNvSpPr>
            <p:nvPr userDrawn="1"/>
          </p:nvSpPr>
          <p:spPr bwMode="auto">
            <a:xfrm>
              <a:off x="337" y="189"/>
              <a:ext cx="0" cy="1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1 h 2"/>
                <a:gd name="T4" fmla="*/ 0 w 1"/>
                <a:gd name="T5" fmla="*/ 2 h 2"/>
                <a:gd name="T6" fmla="*/ 0 w 1"/>
                <a:gd name="T7" fmla="*/ 0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lnTo>
                    <a:pt x="1" y="1"/>
                  </a:lnTo>
                  <a:cubicBezTo>
                    <a:pt x="0" y="1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6" name="Freeform 1161"/>
            <p:cNvSpPr>
              <a:spLocks/>
            </p:cNvSpPr>
            <p:nvPr userDrawn="1"/>
          </p:nvSpPr>
          <p:spPr bwMode="auto">
            <a:xfrm>
              <a:off x="342" y="196"/>
              <a:ext cx="3" cy="2"/>
            </a:xfrm>
            <a:custGeom>
              <a:avLst/>
              <a:gdLst>
                <a:gd name="T0" fmla="*/ 0 w 5"/>
                <a:gd name="T1" fmla="*/ 2 h 4"/>
                <a:gd name="T2" fmla="*/ 0 w 5"/>
                <a:gd name="T3" fmla="*/ 2 h 4"/>
                <a:gd name="T4" fmla="*/ 4 w 5"/>
                <a:gd name="T5" fmla="*/ 0 h 4"/>
                <a:gd name="T6" fmla="*/ 5 w 5"/>
                <a:gd name="T7" fmla="*/ 2 h 4"/>
                <a:gd name="T8" fmla="*/ 4 w 5"/>
                <a:gd name="T9" fmla="*/ 4 h 4"/>
                <a:gd name="T10" fmla="*/ 0 w 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0" y="2"/>
                  </a:moveTo>
                  <a:lnTo>
                    <a:pt x="0" y="2"/>
                  </a:lnTo>
                  <a:cubicBezTo>
                    <a:pt x="2" y="2"/>
                    <a:pt x="3" y="1"/>
                    <a:pt x="4" y="0"/>
                  </a:cubicBezTo>
                  <a:lnTo>
                    <a:pt x="5" y="2"/>
                  </a:lnTo>
                  <a:cubicBezTo>
                    <a:pt x="4" y="3"/>
                    <a:pt x="4" y="3"/>
                    <a:pt x="4" y="4"/>
                  </a:cubicBezTo>
                  <a:cubicBezTo>
                    <a:pt x="3" y="3"/>
                    <a:pt x="2" y="3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7" name="Freeform 1162"/>
            <p:cNvSpPr>
              <a:spLocks/>
            </p:cNvSpPr>
            <p:nvPr userDrawn="1"/>
          </p:nvSpPr>
          <p:spPr bwMode="auto">
            <a:xfrm>
              <a:off x="343" y="195"/>
              <a:ext cx="1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0"/>
                    <a:pt x="0" y="0"/>
                  </a:cubicBez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8" name="Freeform 1163"/>
            <p:cNvSpPr>
              <a:spLocks/>
            </p:cNvSpPr>
            <p:nvPr userDrawn="1"/>
          </p:nvSpPr>
          <p:spPr bwMode="auto">
            <a:xfrm>
              <a:off x="344" y="193"/>
              <a:ext cx="2" cy="3"/>
            </a:xfrm>
            <a:custGeom>
              <a:avLst/>
              <a:gdLst>
                <a:gd name="T0" fmla="*/ 0 w 6"/>
                <a:gd name="T1" fmla="*/ 3 h 7"/>
                <a:gd name="T2" fmla="*/ 0 w 6"/>
                <a:gd name="T3" fmla="*/ 3 h 7"/>
                <a:gd name="T4" fmla="*/ 6 w 6"/>
                <a:gd name="T5" fmla="*/ 0 h 7"/>
                <a:gd name="T6" fmla="*/ 2 w 6"/>
                <a:gd name="T7" fmla="*/ 7 h 7"/>
                <a:gd name="T8" fmla="*/ 2 w 6"/>
                <a:gd name="T9" fmla="*/ 6 h 7"/>
                <a:gd name="T10" fmla="*/ 2 w 6"/>
                <a:gd name="T11" fmla="*/ 6 h 7"/>
                <a:gd name="T12" fmla="*/ 1 w 6"/>
                <a:gd name="T13" fmla="*/ 5 h 7"/>
                <a:gd name="T14" fmla="*/ 0 w 6"/>
                <a:gd name="T1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7">
                  <a:moveTo>
                    <a:pt x="0" y="3"/>
                  </a:moveTo>
                  <a:lnTo>
                    <a:pt x="0" y="3"/>
                  </a:lnTo>
                  <a:cubicBezTo>
                    <a:pt x="3" y="2"/>
                    <a:pt x="4" y="1"/>
                    <a:pt x="6" y="0"/>
                  </a:cubicBezTo>
                  <a:cubicBezTo>
                    <a:pt x="4" y="2"/>
                    <a:pt x="3" y="5"/>
                    <a:pt x="2" y="7"/>
                  </a:cubicBezTo>
                  <a:lnTo>
                    <a:pt x="2" y="6"/>
                  </a:lnTo>
                  <a:lnTo>
                    <a:pt x="2" y="6"/>
                  </a:lnTo>
                  <a:lnTo>
                    <a:pt x="1" y="5"/>
                  </a:lnTo>
                  <a:cubicBezTo>
                    <a:pt x="1" y="5"/>
                    <a:pt x="1" y="4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9" name="Freeform 1164"/>
            <p:cNvSpPr>
              <a:spLocks/>
            </p:cNvSpPr>
            <p:nvPr userDrawn="1"/>
          </p:nvSpPr>
          <p:spPr bwMode="auto">
            <a:xfrm>
              <a:off x="345" y="189"/>
              <a:ext cx="3" cy="4"/>
            </a:xfrm>
            <a:custGeom>
              <a:avLst/>
              <a:gdLst>
                <a:gd name="T0" fmla="*/ 3 w 6"/>
                <a:gd name="T1" fmla="*/ 8 h 9"/>
                <a:gd name="T2" fmla="*/ 3 w 6"/>
                <a:gd name="T3" fmla="*/ 8 h 9"/>
                <a:gd name="T4" fmla="*/ 3 w 6"/>
                <a:gd name="T5" fmla="*/ 9 h 9"/>
                <a:gd name="T6" fmla="*/ 0 w 6"/>
                <a:gd name="T7" fmla="*/ 4 h 9"/>
                <a:gd name="T8" fmla="*/ 4 w 6"/>
                <a:gd name="T9" fmla="*/ 0 h 9"/>
                <a:gd name="T10" fmla="*/ 6 w 6"/>
                <a:gd name="T11" fmla="*/ 3 h 9"/>
                <a:gd name="T12" fmla="*/ 3 w 6"/>
                <a:gd name="T13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9">
                  <a:moveTo>
                    <a:pt x="3" y="8"/>
                  </a:moveTo>
                  <a:lnTo>
                    <a:pt x="3" y="8"/>
                  </a:lnTo>
                  <a:lnTo>
                    <a:pt x="3" y="9"/>
                  </a:lnTo>
                  <a:cubicBezTo>
                    <a:pt x="2" y="7"/>
                    <a:pt x="1" y="5"/>
                    <a:pt x="0" y="4"/>
                  </a:cubicBezTo>
                  <a:cubicBezTo>
                    <a:pt x="1" y="2"/>
                    <a:pt x="3" y="1"/>
                    <a:pt x="4" y="0"/>
                  </a:cubicBezTo>
                  <a:cubicBezTo>
                    <a:pt x="5" y="1"/>
                    <a:pt x="5" y="2"/>
                    <a:pt x="6" y="3"/>
                  </a:cubicBezTo>
                  <a:cubicBezTo>
                    <a:pt x="5" y="5"/>
                    <a:pt x="4" y="6"/>
                    <a:pt x="3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0" name="Freeform 1165"/>
            <p:cNvSpPr>
              <a:spLocks/>
            </p:cNvSpPr>
            <p:nvPr userDrawn="1"/>
          </p:nvSpPr>
          <p:spPr bwMode="auto">
            <a:xfrm>
              <a:off x="335" y="172"/>
              <a:ext cx="4" cy="14"/>
            </a:xfrm>
            <a:custGeom>
              <a:avLst/>
              <a:gdLst>
                <a:gd name="T0" fmla="*/ 5 w 9"/>
                <a:gd name="T1" fmla="*/ 0 h 32"/>
                <a:gd name="T2" fmla="*/ 5 w 9"/>
                <a:gd name="T3" fmla="*/ 0 h 32"/>
                <a:gd name="T4" fmla="*/ 9 w 9"/>
                <a:gd name="T5" fmla="*/ 1 h 32"/>
                <a:gd name="T6" fmla="*/ 2 w 9"/>
                <a:gd name="T7" fmla="*/ 32 h 32"/>
                <a:gd name="T8" fmla="*/ 2 w 9"/>
                <a:gd name="T9" fmla="*/ 31 h 32"/>
                <a:gd name="T10" fmla="*/ 1 w 9"/>
                <a:gd name="T11" fmla="*/ 32 h 32"/>
                <a:gd name="T12" fmla="*/ 0 w 9"/>
                <a:gd name="T13" fmla="*/ 32 h 32"/>
                <a:gd name="T14" fmla="*/ 5 w 9"/>
                <a:gd name="T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2">
                  <a:moveTo>
                    <a:pt x="5" y="0"/>
                  </a:moveTo>
                  <a:lnTo>
                    <a:pt x="5" y="0"/>
                  </a:lnTo>
                  <a:cubicBezTo>
                    <a:pt x="6" y="0"/>
                    <a:pt x="8" y="0"/>
                    <a:pt x="9" y="1"/>
                  </a:cubicBezTo>
                  <a:lnTo>
                    <a:pt x="2" y="32"/>
                  </a:lnTo>
                  <a:cubicBezTo>
                    <a:pt x="2" y="32"/>
                    <a:pt x="2" y="32"/>
                    <a:pt x="2" y="31"/>
                  </a:cubicBezTo>
                  <a:lnTo>
                    <a:pt x="1" y="32"/>
                  </a:lnTo>
                  <a:cubicBezTo>
                    <a:pt x="1" y="32"/>
                    <a:pt x="1" y="32"/>
                    <a:pt x="0" y="32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1" name="Freeform 1166"/>
            <p:cNvSpPr>
              <a:spLocks/>
            </p:cNvSpPr>
            <p:nvPr userDrawn="1"/>
          </p:nvSpPr>
          <p:spPr bwMode="auto">
            <a:xfrm>
              <a:off x="339" y="176"/>
              <a:ext cx="4" cy="4"/>
            </a:xfrm>
            <a:custGeom>
              <a:avLst/>
              <a:gdLst>
                <a:gd name="T0" fmla="*/ 4 w 8"/>
                <a:gd name="T1" fmla="*/ 0 h 9"/>
                <a:gd name="T2" fmla="*/ 4 w 8"/>
                <a:gd name="T3" fmla="*/ 0 h 9"/>
                <a:gd name="T4" fmla="*/ 8 w 8"/>
                <a:gd name="T5" fmla="*/ 5 h 9"/>
                <a:gd name="T6" fmla="*/ 5 w 8"/>
                <a:gd name="T7" fmla="*/ 9 h 9"/>
                <a:gd name="T8" fmla="*/ 0 w 8"/>
                <a:gd name="T9" fmla="*/ 5 h 9"/>
                <a:gd name="T10" fmla="*/ 4 w 8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9">
                  <a:moveTo>
                    <a:pt x="4" y="0"/>
                  </a:moveTo>
                  <a:lnTo>
                    <a:pt x="4" y="0"/>
                  </a:lnTo>
                  <a:cubicBezTo>
                    <a:pt x="6" y="1"/>
                    <a:pt x="7" y="3"/>
                    <a:pt x="8" y="5"/>
                  </a:cubicBezTo>
                  <a:cubicBezTo>
                    <a:pt x="7" y="6"/>
                    <a:pt x="6" y="8"/>
                    <a:pt x="5" y="9"/>
                  </a:cubicBezTo>
                  <a:cubicBezTo>
                    <a:pt x="3" y="8"/>
                    <a:pt x="2" y="6"/>
                    <a:pt x="0" y="5"/>
                  </a:cubicBezTo>
                  <a:cubicBezTo>
                    <a:pt x="2" y="3"/>
                    <a:pt x="3" y="1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2" name="Freeform 1167"/>
            <p:cNvSpPr>
              <a:spLocks/>
            </p:cNvSpPr>
            <p:nvPr userDrawn="1"/>
          </p:nvSpPr>
          <p:spPr bwMode="auto">
            <a:xfrm>
              <a:off x="343" y="176"/>
              <a:ext cx="4" cy="5"/>
            </a:xfrm>
            <a:custGeom>
              <a:avLst/>
              <a:gdLst>
                <a:gd name="T0" fmla="*/ 4 w 8"/>
                <a:gd name="T1" fmla="*/ 11 h 11"/>
                <a:gd name="T2" fmla="*/ 4 w 8"/>
                <a:gd name="T3" fmla="*/ 11 h 11"/>
                <a:gd name="T4" fmla="*/ 0 w 8"/>
                <a:gd name="T5" fmla="*/ 6 h 11"/>
                <a:gd name="T6" fmla="*/ 4 w 8"/>
                <a:gd name="T7" fmla="*/ 0 h 11"/>
                <a:gd name="T8" fmla="*/ 8 w 8"/>
                <a:gd name="T9" fmla="*/ 5 h 11"/>
                <a:gd name="T10" fmla="*/ 4 w 8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1">
                  <a:moveTo>
                    <a:pt x="4" y="11"/>
                  </a:moveTo>
                  <a:lnTo>
                    <a:pt x="4" y="11"/>
                  </a:lnTo>
                  <a:cubicBezTo>
                    <a:pt x="3" y="9"/>
                    <a:pt x="2" y="7"/>
                    <a:pt x="0" y="6"/>
                  </a:cubicBezTo>
                  <a:cubicBezTo>
                    <a:pt x="2" y="4"/>
                    <a:pt x="3" y="2"/>
                    <a:pt x="4" y="0"/>
                  </a:cubicBezTo>
                  <a:cubicBezTo>
                    <a:pt x="6" y="2"/>
                    <a:pt x="7" y="4"/>
                    <a:pt x="8" y="5"/>
                  </a:cubicBezTo>
                  <a:cubicBezTo>
                    <a:pt x="7" y="7"/>
                    <a:pt x="6" y="9"/>
                    <a:pt x="4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3" name="Freeform 1168"/>
            <p:cNvSpPr>
              <a:spLocks/>
            </p:cNvSpPr>
            <p:nvPr userDrawn="1"/>
          </p:nvSpPr>
          <p:spPr bwMode="auto">
            <a:xfrm>
              <a:off x="341" y="178"/>
              <a:ext cx="4" cy="5"/>
            </a:xfrm>
            <a:custGeom>
              <a:avLst/>
              <a:gdLst>
                <a:gd name="T0" fmla="*/ 4 w 8"/>
                <a:gd name="T1" fmla="*/ 10 h 10"/>
                <a:gd name="T2" fmla="*/ 4 w 8"/>
                <a:gd name="T3" fmla="*/ 10 h 10"/>
                <a:gd name="T4" fmla="*/ 0 w 8"/>
                <a:gd name="T5" fmla="*/ 5 h 10"/>
                <a:gd name="T6" fmla="*/ 4 w 8"/>
                <a:gd name="T7" fmla="*/ 0 h 10"/>
                <a:gd name="T8" fmla="*/ 8 w 8"/>
                <a:gd name="T9" fmla="*/ 5 h 10"/>
                <a:gd name="T10" fmla="*/ 4 w 8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4" y="10"/>
                  </a:moveTo>
                  <a:lnTo>
                    <a:pt x="4" y="10"/>
                  </a:lnTo>
                  <a:cubicBezTo>
                    <a:pt x="3" y="8"/>
                    <a:pt x="2" y="7"/>
                    <a:pt x="0" y="5"/>
                  </a:cubicBezTo>
                  <a:cubicBezTo>
                    <a:pt x="2" y="3"/>
                    <a:pt x="3" y="2"/>
                    <a:pt x="4" y="0"/>
                  </a:cubicBezTo>
                  <a:cubicBezTo>
                    <a:pt x="5" y="2"/>
                    <a:pt x="7" y="4"/>
                    <a:pt x="8" y="5"/>
                  </a:cubicBezTo>
                  <a:cubicBezTo>
                    <a:pt x="7" y="7"/>
                    <a:pt x="5" y="8"/>
                    <a:pt x="4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4" name="Freeform 1169"/>
            <p:cNvSpPr>
              <a:spLocks/>
            </p:cNvSpPr>
            <p:nvPr userDrawn="1"/>
          </p:nvSpPr>
          <p:spPr bwMode="auto">
            <a:xfrm>
              <a:off x="340" y="181"/>
              <a:ext cx="3" cy="4"/>
            </a:xfrm>
            <a:custGeom>
              <a:avLst/>
              <a:gdLst>
                <a:gd name="T0" fmla="*/ 4 w 8"/>
                <a:gd name="T1" fmla="*/ 9 h 9"/>
                <a:gd name="T2" fmla="*/ 4 w 8"/>
                <a:gd name="T3" fmla="*/ 9 h 9"/>
                <a:gd name="T4" fmla="*/ 0 w 8"/>
                <a:gd name="T5" fmla="*/ 4 h 9"/>
                <a:gd name="T6" fmla="*/ 4 w 8"/>
                <a:gd name="T7" fmla="*/ 0 h 9"/>
                <a:gd name="T8" fmla="*/ 8 w 8"/>
                <a:gd name="T9" fmla="*/ 4 h 9"/>
                <a:gd name="T10" fmla="*/ 4 w 8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9">
                  <a:moveTo>
                    <a:pt x="4" y="9"/>
                  </a:moveTo>
                  <a:lnTo>
                    <a:pt x="4" y="9"/>
                  </a:lnTo>
                  <a:cubicBezTo>
                    <a:pt x="2" y="7"/>
                    <a:pt x="1" y="6"/>
                    <a:pt x="0" y="4"/>
                  </a:cubicBezTo>
                  <a:cubicBezTo>
                    <a:pt x="1" y="3"/>
                    <a:pt x="2" y="1"/>
                    <a:pt x="4" y="0"/>
                  </a:cubicBezTo>
                  <a:cubicBezTo>
                    <a:pt x="5" y="1"/>
                    <a:pt x="6" y="3"/>
                    <a:pt x="8" y="4"/>
                  </a:cubicBezTo>
                  <a:cubicBezTo>
                    <a:pt x="6" y="6"/>
                    <a:pt x="5" y="7"/>
                    <a:pt x="4" y="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5" name="Freeform 1170"/>
            <p:cNvSpPr>
              <a:spLocks/>
            </p:cNvSpPr>
            <p:nvPr userDrawn="1"/>
          </p:nvSpPr>
          <p:spPr bwMode="auto">
            <a:xfrm>
              <a:off x="337" y="183"/>
              <a:ext cx="4" cy="4"/>
            </a:xfrm>
            <a:custGeom>
              <a:avLst/>
              <a:gdLst>
                <a:gd name="T0" fmla="*/ 4 w 8"/>
                <a:gd name="T1" fmla="*/ 8 h 8"/>
                <a:gd name="T2" fmla="*/ 4 w 8"/>
                <a:gd name="T3" fmla="*/ 8 h 8"/>
                <a:gd name="T4" fmla="*/ 0 w 8"/>
                <a:gd name="T5" fmla="*/ 4 h 8"/>
                <a:gd name="T6" fmla="*/ 4 w 8"/>
                <a:gd name="T7" fmla="*/ 0 h 8"/>
                <a:gd name="T8" fmla="*/ 8 w 8"/>
                <a:gd name="T9" fmla="*/ 4 h 8"/>
                <a:gd name="T10" fmla="*/ 4 w 8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8">
                  <a:moveTo>
                    <a:pt x="4" y="8"/>
                  </a:moveTo>
                  <a:lnTo>
                    <a:pt x="4" y="8"/>
                  </a:lnTo>
                  <a:cubicBezTo>
                    <a:pt x="3" y="7"/>
                    <a:pt x="2" y="5"/>
                    <a:pt x="0" y="4"/>
                  </a:cubicBezTo>
                  <a:cubicBezTo>
                    <a:pt x="2" y="2"/>
                    <a:pt x="3" y="1"/>
                    <a:pt x="4" y="0"/>
                  </a:cubicBezTo>
                  <a:cubicBezTo>
                    <a:pt x="6" y="1"/>
                    <a:pt x="7" y="3"/>
                    <a:pt x="8" y="4"/>
                  </a:cubicBezTo>
                  <a:cubicBezTo>
                    <a:pt x="7" y="6"/>
                    <a:pt x="5" y="7"/>
                    <a:pt x="4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6" name="Freeform 1171"/>
            <p:cNvSpPr>
              <a:spLocks/>
            </p:cNvSpPr>
            <p:nvPr userDrawn="1"/>
          </p:nvSpPr>
          <p:spPr bwMode="auto">
            <a:xfrm>
              <a:off x="345" y="178"/>
              <a:ext cx="4" cy="5"/>
            </a:xfrm>
            <a:custGeom>
              <a:avLst/>
              <a:gdLst>
                <a:gd name="T0" fmla="*/ 4 w 8"/>
                <a:gd name="T1" fmla="*/ 11 h 11"/>
                <a:gd name="T2" fmla="*/ 4 w 8"/>
                <a:gd name="T3" fmla="*/ 11 h 11"/>
                <a:gd name="T4" fmla="*/ 0 w 8"/>
                <a:gd name="T5" fmla="*/ 5 h 11"/>
                <a:gd name="T6" fmla="*/ 4 w 8"/>
                <a:gd name="T7" fmla="*/ 0 h 11"/>
                <a:gd name="T8" fmla="*/ 8 w 8"/>
                <a:gd name="T9" fmla="*/ 6 h 11"/>
                <a:gd name="T10" fmla="*/ 4 w 8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1">
                  <a:moveTo>
                    <a:pt x="4" y="11"/>
                  </a:moveTo>
                  <a:lnTo>
                    <a:pt x="4" y="11"/>
                  </a:lnTo>
                  <a:cubicBezTo>
                    <a:pt x="3" y="9"/>
                    <a:pt x="1" y="7"/>
                    <a:pt x="0" y="5"/>
                  </a:cubicBezTo>
                  <a:cubicBezTo>
                    <a:pt x="1" y="4"/>
                    <a:pt x="3" y="2"/>
                    <a:pt x="4" y="0"/>
                  </a:cubicBezTo>
                  <a:cubicBezTo>
                    <a:pt x="5" y="2"/>
                    <a:pt x="6" y="4"/>
                    <a:pt x="8" y="6"/>
                  </a:cubicBezTo>
                  <a:cubicBezTo>
                    <a:pt x="6" y="8"/>
                    <a:pt x="5" y="10"/>
                    <a:pt x="4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7" name="Freeform 1172"/>
            <p:cNvSpPr>
              <a:spLocks/>
            </p:cNvSpPr>
            <p:nvPr userDrawn="1"/>
          </p:nvSpPr>
          <p:spPr bwMode="auto">
            <a:xfrm>
              <a:off x="344" y="181"/>
              <a:ext cx="3" cy="5"/>
            </a:xfrm>
            <a:custGeom>
              <a:avLst/>
              <a:gdLst>
                <a:gd name="T0" fmla="*/ 4 w 7"/>
                <a:gd name="T1" fmla="*/ 10 h 10"/>
                <a:gd name="T2" fmla="*/ 4 w 7"/>
                <a:gd name="T3" fmla="*/ 10 h 10"/>
                <a:gd name="T4" fmla="*/ 0 w 7"/>
                <a:gd name="T5" fmla="*/ 5 h 10"/>
                <a:gd name="T6" fmla="*/ 3 w 7"/>
                <a:gd name="T7" fmla="*/ 0 h 10"/>
                <a:gd name="T8" fmla="*/ 7 w 7"/>
                <a:gd name="T9" fmla="*/ 6 h 10"/>
                <a:gd name="T10" fmla="*/ 4 w 7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0">
                  <a:moveTo>
                    <a:pt x="4" y="10"/>
                  </a:moveTo>
                  <a:lnTo>
                    <a:pt x="4" y="10"/>
                  </a:lnTo>
                  <a:cubicBezTo>
                    <a:pt x="3" y="8"/>
                    <a:pt x="1" y="6"/>
                    <a:pt x="0" y="5"/>
                  </a:cubicBezTo>
                  <a:cubicBezTo>
                    <a:pt x="1" y="3"/>
                    <a:pt x="2" y="2"/>
                    <a:pt x="3" y="0"/>
                  </a:cubicBezTo>
                  <a:cubicBezTo>
                    <a:pt x="5" y="2"/>
                    <a:pt x="6" y="4"/>
                    <a:pt x="7" y="6"/>
                  </a:cubicBezTo>
                  <a:cubicBezTo>
                    <a:pt x="6" y="7"/>
                    <a:pt x="5" y="9"/>
                    <a:pt x="4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8" name="Freeform 1173"/>
            <p:cNvSpPr>
              <a:spLocks/>
            </p:cNvSpPr>
            <p:nvPr userDrawn="1"/>
          </p:nvSpPr>
          <p:spPr bwMode="auto">
            <a:xfrm>
              <a:off x="341" y="183"/>
              <a:ext cx="4" cy="5"/>
            </a:xfrm>
            <a:custGeom>
              <a:avLst/>
              <a:gdLst>
                <a:gd name="T0" fmla="*/ 4 w 8"/>
                <a:gd name="T1" fmla="*/ 10 h 10"/>
                <a:gd name="T2" fmla="*/ 4 w 8"/>
                <a:gd name="T3" fmla="*/ 10 h 10"/>
                <a:gd name="T4" fmla="*/ 4 w 8"/>
                <a:gd name="T5" fmla="*/ 10 h 10"/>
                <a:gd name="T6" fmla="*/ 4 w 8"/>
                <a:gd name="T7" fmla="*/ 9 h 10"/>
                <a:gd name="T8" fmla="*/ 4 w 8"/>
                <a:gd name="T9" fmla="*/ 9 h 10"/>
                <a:gd name="T10" fmla="*/ 3 w 8"/>
                <a:gd name="T11" fmla="*/ 9 h 10"/>
                <a:gd name="T12" fmla="*/ 0 w 8"/>
                <a:gd name="T13" fmla="*/ 4 h 10"/>
                <a:gd name="T14" fmla="*/ 4 w 8"/>
                <a:gd name="T15" fmla="*/ 0 h 10"/>
                <a:gd name="T16" fmla="*/ 8 w 8"/>
                <a:gd name="T17" fmla="*/ 6 h 10"/>
                <a:gd name="T18" fmla="*/ 4 w 8"/>
                <a:gd name="T1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10">
                  <a:moveTo>
                    <a:pt x="4" y="10"/>
                  </a:moveTo>
                  <a:lnTo>
                    <a:pt x="4" y="10"/>
                  </a:lnTo>
                  <a:lnTo>
                    <a:pt x="4" y="10"/>
                  </a:lnTo>
                  <a:cubicBezTo>
                    <a:pt x="4" y="9"/>
                    <a:pt x="4" y="9"/>
                    <a:pt x="4" y="9"/>
                  </a:cubicBezTo>
                  <a:lnTo>
                    <a:pt x="4" y="9"/>
                  </a:lnTo>
                  <a:cubicBezTo>
                    <a:pt x="4" y="9"/>
                    <a:pt x="4" y="9"/>
                    <a:pt x="3" y="9"/>
                  </a:cubicBezTo>
                  <a:cubicBezTo>
                    <a:pt x="2" y="7"/>
                    <a:pt x="1" y="6"/>
                    <a:pt x="0" y="4"/>
                  </a:cubicBezTo>
                  <a:cubicBezTo>
                    <a:pt x="1" y="3"/>
                    <a:pt x="3" y="2"/>
                    <a:pt x="4" y="0"/>
                  </a:cubicBezTo>
                  <a:cubicBezTo>
                    <a:pt x="6" y="2"/>
                    <a:pt x="7" y="4"/>
                    <a:pt x="8" y="6"/>
                  </a:cubicBezTo>
                  <a:cubicBezTo>
                    <a:pt x="7" y="7"/>
                    <a:pt x="6" y="9"/>
                    <a:pt x="4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9" name="Freeform 1174"/>
            <p:cNvSpPr>
              <a:spLocks/>
            </p:cNvSpPr>
            <p:nvPr userDrawn="1"/>
          </p:nvSpPr>
          <p:spPr bwMode="auto">
            <a:xfrm>
              <a:off x="340" y="186"/>
              <a:ext cx="2" cy="2"/>
            </a:xfrm>
            <a:custGeom>
              <a:avLst/>
              <a:gdLst>
                <a:gd name="T0" fmla="*/ 6 w 6"/>
                <a:gd name="T1" fmla="*/ 4 h 5"/>
                <a:gd name="T2" fmla="*/ 6 w 6"/>
                <a:gd name="T3" fmla="*/ 4 h 5"/>
                <a:gd name="T4" fmla="*/ 1 w 6"/>
                <a:gd name="T5" fmla="*/ 5 h 5"/>
                <a:gd name="T6" fmla="*/ 0 w 6"/>
                <a:gd name="T7" fmla="*/ 4 h 5"/>
                <a:gd name="T8" fmla="*/ 4 w 6"/>
                <a:gd name="T9" fmla="*/ 0 h 5"/>
                <a:gd name="T10" fmla="*/ 6 w 6"/>
                <a:gd name="T1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5">
                  <a:moveTo>
                    <a:pt x="6" y="4"/>
                  </a:moveTo>
                  <a:lnTo>
                    <a:pt x="6" y="4"/>
                  </a:lnTo>
                  <a:cubicBezTo>
                    <a:pt x="5" y="4"/>
                    <a:pt x="3" y="4"/>
                    <a:pt x="1" y="5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1" y="2"/>
                    <a:pt x="2" y="1"/>
                    <a:pt x="4" y="0"/>
                  </a:cubicBezTo>
                  <a:cubicBezTo>
                    <a:pt x="4" y="1"/>
                    <a:pt x="5" y="2"/>
                    <a:pt x="6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0" name="Freeform 1175"/>
            <p:cNvSpPr>
              <a:spLocks/>
            </p:cNvSpPr>
            <p:nvPr userDrawn="1"/>
          </p:nvSpPr>
          <p:spPr bwMode="auto">
            <a:xfrm>
              <a:off x="343" y="188"/>
              <a:ext cx="0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1 w 1"/>
                <a:gd name="T4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1" y="0"/>
                  </a:cubicBez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1" name="Freeform 1176"/>
            <p:cNvSpPr>
              <a:spLocks/>
            </p:cNvSpPr>
            <p:nvPr userDrawn="1"/>
          </p:nvSpPr>
          <p:spPr bwMode="auto">
            <a:xfrm>
              <a:off x="337" y="187"/>
              <a:ext cx="3" cy="2"/>
            </a:xfrm>
            <a:custGeom>
              <a:avLst/>
              <a:gdLst>
                <a:gd name="T0" fmla="*/ 5 w 5"/>
                <a:gd name="T1" fmla="*/ 2 h 4"/>
                <a:gd name="T2" fmla="*/ 5 w 5"/>
                <a:gd name="T3" fmla="*/ 2 h 4"/>
                <a:gd name="T4" fmla="*/ 1 w 5"/>
                <a:gd name="T5" fmla="*/ 4 h 4"/>
                <a:gd name="T6" fmla="*/ 0 w 5"/>
                <a:gd name="T7" fmla="*/ 4 h 4"/>
                <a:gd name="T8" fmla="*/ 0 w 5"/>
                <a:gd name="T9" fmla="*/ 4 h 4"/>
                <a:gd name="T10" fmla="*/ 4 w 5"/>
                <a:gd name="T11" fmla="*/ 0 h 4"/>
                <a:gd name="T12" fmla="*/ 5 w 5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lnTo>
                    <a:pt x="5" y="2"/>
                  </a:lnTo>
                  <a:cubicBezTo>
                    <a:pt x="4" y="2"/>
                    <a:pt x="3" y="3"/>
                    <a:pt x="1" y="4"/>
                  </a:cubicBezTo>
                  <a:cubicBezTo>
                    <a:pt x="1" y="4"/>
                    <a:pt x="1" y="4"/>
                    <a:pt x="0" y="4"/>
                  </a:cubicBezTo>
                  <a:lnTo>
                    <a:pt x="0" y="4"/>
                  </a:lnTo>
                  <a:cubicBezTo>
                    <a:pt x="1" y="2"/>
                    <a:pt x="3" y="1"/>
                    <a:pt x="4" y="0"/>
                  </a:cubicBezTo>
                  <a:cubicBezTo>
                    <a:pt x="4" y="1"/>
                    <a:pt x="5" y="1"/>
                    <a:pt x="5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2" name="Freeform 1177"/>
            <p:cNvSpPr>
              <a:spLocks/>
            </p:cNvSpPr>
            <p:nvPr userDrawn="1"/>
          </p:nvSpPr>
          <p:spPr bwMode="auto">
            <a:xfrm>
              <a:off x="341" y="191"/>
              <a:ext cx="0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  <a:gd name="T4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3" name="Freeform 1178"/>
            <p:cNvSpPr>
              <a:spLocks/>
            </p:cNvSpPr>
            <p:nvPr userDrawn="1"/>
          </p:nvSpPr>
          <p:spPr bwMode="auto">
            <a:xfrm>
              <a:off x="340" y="192"/>
              <a:ext cx="2" cy="2"/>
            </a:xfrm>
            <a:custGeom>
              <a:avLst/>
              <a:gdLst>
                <a:gd name="T0" fmla="*/ 2 w 5"/>
                <a:gd name="T1" fmla="*/ 3 h 3"/>
                <a:gd name="T2" fmla="*/ 2 w 5"/>
                <a:gd name="T3" fmla="*/ 3 h 3"/>
                <a:gd name="T4" fmla="*/ 0 w 5"/>
                <a:gd name="T5" fmla="*/ 3 h 3"/>
                <a:gd name="T6" fmla="*/ 5 w 5"/>
                <a:gd name="T7" fmla="*/ 0 h 3"/>
                <a:gd name="T8" fmla="*/ 5 w 5"/>
                <a:gd name="T9" fmla="*/ 0 h 3"/>
                <a:gd name="T10" fmla="*/ 2 w 5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2" y="3"/>
                  </a:moveTo>
                  <a:lnTo>
                    <a:pt x="2" y="3"/>
                  </a:lnTo>
                  <a:cubicBezTo>
                    <a:pt x="1" y="3"/>
                    <a:pt x="1" y="3"/>
                    <a:pt x="0" y="3"/>
                  </a:cubicBezTo>
                  <a:cubicBezTo>
                    <a:pt x="2" y="2"/>
                    <a:pt x="3" y="1"/>
                    <a:pt x="5" y="0"/>
                  </a:cubicBezTo>
                  <a:lnTo>
                    <a:pt x="5" y="0"/>
                  </a:lnTo>
                  <a:cubicBezTo>
                    <a:pt x="4" y="1"/>
                    <a:pt x="3" y="2"/>
                    <a:pt x="2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4" name="Freeform 1179"/>
            <p:cNvSpPr>
              <a:spLocks/>
            </p:cNvSpPr>
            <p:nvPr userDrawn="1"/>
          </p:nvSpPr>
          <p:spPr bwMode="auto">
            <a:xfrm>
              <a:off x="345" y="184"/>
              <a:ext cx="4" cy="4"/>
            </a:xfrm>
            <a:custGeom>
              <a:avLst/>
              <a:gdLst>
                <a:gd name="T0" fmla="*/ 3 w 7"/>
                <a:gd name="T1" fmla="*/ 9 h 9"/>
                <a:gd name="T2" fmla="*/ 3 w 7"/>
                <a:gd name="T3" fmla="*/ 9 h 9"/>
                <a:gd name="T4" fmla="*/ 0 w 7"/>
                <a:gd name="T5" fmla="*/ 4 h 9"/>
                <a:gd name="T6" fmla="*/ 4 w 7"/>
                <a:gd name="T7" fmla="*/ 0 h 9"/>
                <a:gd name="T8" fmla="*/ 7 w 7"/>
                <a:gd name="T9" fmla="*/ 4 h 9"/>
                <a:gd name="T10" fmla="*/ 3 w 7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9">
                  <a:moveTo>
                    <a:pt x="3" y="9"/>
                  </a:moveTo>
                  <a:lnTo>
                    <a:pt x="3" y="9"/>
                  </a:lnTo>
                  <a:cubicBezTo>
                    <a:pt x="2" y="7"/>
                    <a:pt x="1" y="6"/>
                    <a:pt x="0" y="4"/>
                  </a:cubicBezTo>
                  <a:cubicBezTo>
                    <a:pt x="2" y="3"/>
                    <a:pt x="3" y="1"/>
                    <a:pt x="4" y="0"/>
                  </a:cubicBezTo>
                  <a:cubicBezTo>
                    <a:pt x="5" y="1"/>
                    <a:pt x="6" y="3"/>
                    <a:pt x="7" y="4"/>
                  </a:cubicBezTo>
                  <a:cubicBezTo>
                    <a:pt x="6" y="6"/>
                    <a:pt x="4" y="7"/>
                    <a:pt x="3" y="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5" name="Freeform 1180"/>
            <p:cNvSpPr>
              <a:spLocks/>
            </p:cNvSpPr>
            <p:nvPr userDrawn="1"/>
          </p:nvSpPr>
          <p:spPr bwMode="auto">
            <a:xfrm>
              <a:off x="344" y="186"/>
              <a:ext cx="3" cy="4"/>
            </a:xfrm>
            <a:custGeom>
              <a:avLst/>
              <a:gdLst>
                <a:gd name="T0" fmla="*/ 3 w 7"/>
                <a:gd name="T1" fmla="*/ 8 h 8"/>
                <a:gd name="T2" fmla="*/ 3 w 7"/>
                <a:gd name="T3" fmla="*/ 8 h 8"/>
                <a:gd name="T4" fmla="*/ 0 w 7"/>
                <a:gd name="T5" fmla="*/ 4 h 8"/>
                <a:gd name="T6" fmla="*/ 4 w 7"/>
                <a:gd name="T7" fmla="*/ 0 h 8"/>
                <a:gd name="T8" fmla="*/ 7 w 7"/>
                <a:gd name="T9" fmla="*/ 4 h 8"/>
                <a:gd name="T10" fmla="*/ 3 w 7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3" y="8"/>
                  </a:moveTo>
                  <a:lnTo>
                    <a:pt x="3" y="8"/>
                  </a:lnTo>
                  <a:cubicBezTo>
                    <a:pt x="2" y="7"/>
                    <a:pt x="1" y="5"/>
                    <a:pt x="0" y="4"/>
                  </a:cubicBezTo>
                  <a:cubicBezTo>
                    <a:pt x="1" y="3"/>
                    <a:pt x="2" y="1"/>
                    <a:pt x="4" y="0"/>
                  </a:cubicBezTo>
                  <a:cubicBezTo>
                    <a:pt x="5" y="1"/>
                    <a:pt x="6" y="3"/>
                    <a:pt x="7" y="4"/>
                  </a:cubicBezTo>
                  <a:cubicBezTo>
                    <a:pt x="5" y="6"/>
                    <a:pt x="4" y="7"/>
                    <a:pt x="3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6" name="Freeform 1181"/>
            <p:cNvSpPr>
              <a:spLocks/>
            </p:cNvSpPr>
            <p:nvPr userDrawn="1"/>
          </p:nvSpPr>
          <p:spPr bwMode="auto">
            <a:xfrm>
              <a:off x="341" y="189"/>
              <a:ext cx="4" cy="3"/>
            </a:xfrm>
            <a:custGeom>
              <a:avLst/>
              <a:gdLst>
                <a:gd name="T0" fmla="*/ 3 w 7"/>
                <a:gd name="T1" fmla="*/ 8 h 8"/>
                <a:gd name="T2" fmla="*/ 3 w 7"/>
                <a:gd name="T3" fmla="*/ 8 h 8"/>
                <a:gd name="T4" fmla="*/ 2 w 7"/>
                <a:gd name="T5" fmla="*/ 7 h 8"/>
                <a:gd name="T6" fmla="*/ 4 w 7"/>
                <a:gd name="T7" fmla="*/ 5 h 8"/>
                <a:gd name="T8" fmla="*/ 3 w 7"/>
                <a:gd name="T9" fmla="*/ 5 h 8"/>
                <a:gd name="T10" fmla="*/ 1 w 7"/>
                <a:gd name="T11" fmla="*/ 4 h 8"/>
                <a:gd name="T12" fmla="*/ 0 w 7"/>
                <a:gd name="T13" fmla="*/ 3 h 8"/>
                <a:gd name="T14" fmla="*/ 4 w 7"/>
                <a:gd name="T15" fmla="*/ 0 h 8"/>
                <a:gd name="T16" fmla="*/ 7 w 7"/>
                <a:gd name="T17" fmla="*/ 4 h 8"/>
                <a:gd name="T18" fmla="*/ 3 w 7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8">
                  <a:moveTo>
                    <a:pt x="3" y="8"/>
                  </a:moveTo>
                  <a:lnTo>
                    <a:pt x="3" y="8"/>
                  </a:lnTo>
                  <a:lnTo>
                    <a:pt x="2" y="7"/>
                  </a:lnTo>
                  <a:cubicBezTo>
                    <a:pt x="3" y="6"/>
                    <a:pt x="4" y="6"/>
                    <a:pt x="4" y="5"/>
                  </a:cubicBezTo>
                  <a:lnTo>
                    <a:pt x="3" y="5"/>
                  </a:lnTo>
                  <a:cubicBezTo>
                    <a:pt x="3" y="5"/>
                    <a:pt x="2" y="4"/>
                    <a:pt x="1" y="4"/>
                  </a:cubicBezTo>
                  <a:lnTo>
                    <a:pt x="0" y="3"/>
                  </a:lnTo>
                  <a:cubicBezTo>
                    <a:pt x="2" y="2"/>
                    <a:pt x="3" y="1"/>
                    <a:pt x="4" y="0"/>
                  </a:cubicBezTo>
                  <a:cubicBezTo>
                    <a:pt x="5" y="1"/>
                    <a:pt x="6" y="2"/>
                    <a:pt x="7" y="4"/>
                  </a:cubicBezTo>
                  <a:cubicBezTo>
                    <a:pt x="5" y="5"/>
                    <a:pt x="4" y="6"/>
                    <a:pt x="3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7" name="Freeform 1182"/>
            <p:cNvSpPr>
              <a:spLocks/>
            </p:cNvSpPr>
            <p:nvPr userDrawn="1"/>
          </p:nvSpPr>
          <p:spPr bwMode="auto">
            <a:xfrm>
              <a:off x="341" y="193"/>
              <a:ext cx="2" cy="2"/>
            </a:xfrm>
            <a:custGeom>
              <a:avLst/>
              <a:gdLst>
                <a:gd name="T0" fmla="*/ 3 w 5"/>
                <a:gd name="T1" fmla="*/ 0 h 5"/>
                <a:gd name="T2" fmla="*/ 3 w 5"/>
                <a:gd name="T3" fmla="*/ 0 h 5"/>
                <a:gd name="T4" fmla="*/ 5 w 5"/>
                <a:gd name="T5" fmla="*/ 4 h 5"/>
                <a:gd name="T6" fmla="*/ 4 w 5"/>
                <a:gd name="T7" fmla="*/ 5 h 5"/>
                <a:gd name="T8" fmla="*/ 0 w 5"/>
                <a:gd name="T9" fmla="*/ 4 h 5"/>
                <a:gd name="T10" fmla="*/ 0 w 5"/>
                <a:gd name="T11" fmla="*/ 4 h 5"/>
                <a:gd name="T12" fmla="*/ 1 w 5"/>
                <a:gd name="T13" fmla="*/ 2 h 5"/>
                <a:gd name="T14" fmla="*/ 1 w 5"/>
                <a:gd name="T15" fmla="*/ 2 h 5"/>
                <a:gd name="T16" fmla="*/ 3 w 5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5">
                  <a:moveTo>
                    <a:pt x="3" y="0"/>
                  </a:moveTo>
                  <a:lnTo>
                    <a:pt x="3" y="0"/>
                  </a:lnTo>
                  <a:cubicBezTo>
                    <a:pt x="4" y="1"/>
                    <a:pt x="5" y="3"/>
                    <a:pt x="5" y="4"/>
                  </a:cubicBezTo>
                  <a:lnTo>
                    <a:pt x="4" y="5"/>
                  </a:lnTo>
                  <a:cubicBezTo>
                    <a:pt x="3" y="5"/>
                    <a:pt x="1" y="4"/>
                    <a:pt x="0" y="4"/>
                  </a:cubicBezTo>
                  <a:lnTo>
                    <a:pt x="0" y="4"/>
                  </a:lnTo>
                  <a:cubicBezTo>
                    <a:pt x="0" y="4"/>
                    <a:pt x="1" y="3"/>
                    <a:pt x="1" y="2"/>
                  </a:cubicBez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grpSp>
        <p:nvGrpSpPr>
          <p:cNvPr id="984" name="Group 1384"/>
          <p:cNvGrpSpPr>
            <a:grpSpLocks/>
          </p:cNvGrpSpPr>
          <p:nvPr/>
        </p:nvGrpSpPr>
        <p:grpSpPr bwMode="auto">
          <a:xfrm>
            <a:off x="369888" y="246063"/>
            <a:ext cx="184150" cy="117475"/>
            <a:chOff x="233" y="155"/>
            <a:chExt cx="116" cy="74"/>
          </a:xfrm>
        </p:grpSpPr>
        <p:sp>
          <p:nvSpPr>
            <p:cNvPr id="1558" name="Freeform 1184"/>
            <p:cNvSpPr>
              <a:spLocks/>
            </p:cNvSpPr>
            <p:nvPr userDrawn="1"/>
          </p:nvSpPr>
          <p:spPr bwMode="auto">
            <a:xfrm>
              <a:off x="343" y="191"/>
              <a:ext cx="3" cy="3"/>
            </a:xfrm>
            <a:custGeom>
              <a:avLst/>
              <a:gdLst>
                <a:gd name="T0" fmla="*/ 4 w 7"/>
                <a:gd name="T1" fmla="*/ 0 h 8"/>
                <a:gd name="T2" fmla="*/ 4 w 7"/>
                <a:gd name="T3" fmla="*/ 0 h 8"/>
                <a:gd name="T4" fmla="*/ 7 w 7"/>
                <a:gd name="T5" fmla="*/ 5 h 8"/>
                <a:gd name="T6" fmla="*/ 2 w 7"/>
                <a:gd name="T7" fmla="*/ 8 h 8"/>
                <a:gd name="T8" fmla="*/ 0 w 7"/>
                <a:gd name="T9" fmla="*/ 4 h 8"/>
                <a:gd name="T10" fmla="*/ 4 w 7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4" y="0"/>
                  </a:moveTo>
                  <a:lnTo>
                    <a:pt x="4" y="0"/>
                  </a:lnTo>
                  <a:cubicBezTo>
                    <a:pt x="5" y="2"/>
                    <a:pt x="6" y="4"/>
                    <a:pt x="7" y="5"/>
                  </a:cubicBezTo>
                  <a:cubicBezTo>
                    <a:pt x="6" y="6"/>
                    <a:pt x="4" y="7"/>
                    <a:pt x="2" y="8"/>
                  </a:cubicBezTo>
                  <a:cubicBezTo>
                    <a:pt x="1" y="7"/>
                    <a:pt x="1" y="6"/>
                    <a:pt x="0" y="4"/>
                  </a:cubicBezTo>
                  <a:cubicBezTo>
                    <a:pt x="2" y="3"/>
                    <a:pt x="3" y="2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9" name="Freeform 1185"/>
            <p:cNvSpPr>
              <a:spLocks/>
            </p:cNvSpPr>
            <p:nvPr userDrawn="1"/>
          </p:nvSpPr>
          <p:spPr bwMode="auto">
            <a:xfrm>
              <a:off x="333" y="184"/>
              <a:ext cx="1" cy="2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1 h 3"/>
                <a:gd name="T6" fmla="*/ 1 w 2"/>
                <a:gd name="T7" fmla="*/ 3 h 3"/>
                <a:gd name="T8" fmla="*/ 0 w 2"/>
                <a:gd name="T9" fmla="*/ 3 h 3"/>
                <a:gd name="T10" fmla="*/ 0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0" name="Freeform 1186"/>
            <p:cNvSpPr>
              <a:spLocks/>
            </p:cNvSpPr>
            <p:nvPr userDrawn="1"/>
          </p:nvSpPr>
          <p:spPr bwMode="auto">
            <a:xfrm>
              <a:off x="333" y="182"/>
              <a:ext cx="1" cy="2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1 h 3"/>
                <a:gd name="T6" fmla="*/ 2 w 2"/>
                <a:gd name="T7" fmla="*/ 3 h 3"/>
                <a:gd name="T8" fmla="*/ 0 w 2"/>
                <a:gd name="T9" fmla="*/ 3 h 3"/>
                <a:gd name="T10" fmla="*/ 0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1" name="Freeform 1187"/>
            <p:cNvSpPr>
              <a:spLocks/>
            </p:cNvSpPr>
            <p:nvPr userDrawn="1"/>
          </p:nvSpPr>
          <p:spPr bwMode="auto">
            <a:xfrm>
              <a:off x="333" y="181"/>
              <a:ext cx="2" cy="1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3 h 3"/>
                <a:gd name="T10" fmla="*/ 0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0"/>
                  </a:lnTo>
                  <a:lnTo>
                    <a:pt x="3" y="1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2" name="Freeform 1188"/>
            <p:cNvSpPr>
              <a:spLocks/>
            </p:cNvSpPr>
            <p:nvPr userDrawn="1"/>
          </p:nvSpPr>
          <p:spPr bwMode="auto">
            <a:xfrm>
              <a:off x="333" y="179"/>
              <a:ext cx="2" cy="1"/>
            </a:xfrm>
            <a:custGeom>
              <a:avLst/>
              <a:gdLst>
                <a:gd name="T0" fmla="*/ 1 w 3"/>
                <a:gd name="T1" fmla="*/ 0 h 3"/>
                <a:gd name="T2" fmla="*/ 1 w 3"/>
                <a:gd name="T3" fmla="*/ 0 h 3"/>
                <a:gd name="T4" fmla="*/ 3 w 3"/>
                <a:gd name="T5" fmla="*/ 1 h 3"/>
                <a:gd name="T6" fmla="*/ 3 w 3"/>
                <a:gd name="T7" fmla="*/ 3 h 3"/>
                <a:gd name="T8" fmla="*/ 0 w 3"/>
                <a:gd name="T9" fmla="*/ 2 h 3"/>
                <a:gd name="T10" fmla="*/ 1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1" y="0"/>
                  </a:lnTo>
                  <a:lnTo>
                    <a:pt x="3" y="1"/>
                  </a:lnTo>
                  <a:lnTo>
                    <a:pt x="3" y="3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3" name="Freeform 1189"/>
            <p:cNvSpPr>
              <a:spLocks/>
            </p:cNvSpPr>
            <p:nvPr userDrawn="1"/>
          </p:nvSpPr>
          <p:spPr bwMode="auto">
            <a:xfrm>
              <a:off x="334" y="177"/>
              <a:ext cx="1" cy="1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2 h 3"/>
                <a:gd name="T10" fmla="*/ 0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0"/>
                  </a:lnTo>
                  <a:lnTo>
                    <a:pt x="3" y="1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4" name="Freeform 1190"/>
            <p:cNvSpPr>
              <a:spLocks/>
            </p:cNvSpPr>
            <p:nvPr userDrawn="1"/>
          </p:nvSpPr>
          <p:spPr bwMode="auto">
            <a:xfrm>
              <a:off x="334" y="176"/>
              <a:ext cx="1" cy="0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0 h 2"/>
                <a:gd name="T4" fmla="*/ 3 w 3"/>
                <a:gd name="T5" fmla="*/ 0 h 2"/>
                <a:gd name="T6" fmla="*/ 3 w 3"/>
                <a:gd name="T7" fmla="*/ 2 h 2"/>
                <a:gd name="T8" fmla="*/ 0 w 3"/>
                <a:gd name="T9" fmla="*/ 1 h 2"/>
                <a:gd name="T10" fmla="*/ 0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5" name="Freeform 1191"/>
            <p:cNvSpPr>
              <a:spLocks/>
            </p:cNvSpPr>
            <p:nvPr userDrawn="1"/>
          </p:nvSpPr>
          <p:spPr bwMode="auto">
            <a:xfrm>
              <a:off x="334" y="174"/>
              <a:ext cx="2" cy="1"/>
            </a:xfrm>
            <a:custGeom>
              <a:avLst/>
              <a:gdLst>
                <a:gd name="T0" fmla="*/ 0 w 4"/>
                <a:gd name="T1" fmla="*/ 0 h 2"/>
                <a:gd name="T2" fmla="*/ 0 w 4"/>
                <a:gd name="T3" fmla="*/ 0 h 2"/>
                <a:gd name="T4" fmla="*/ 4 w 4"/>
                <a:gd name="T5" fmla="*/ 0 h 2"/>
                <a:gd name="T6" fmla="*/ 4 w 4"/>
                <a:gd name="T7" fmla="*/ 2 h 2"/>
                <a:gd name="T8" fmla="*/ 0 w 4"/>
                <a:gd name="T9" fmla="*/ 1 h 2"/>
                <a:gd name="T10" fmla="*/ 0 w 4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6" name="Freeform 1192"/>
            <p:cNvSpPr>
              <a:spLocks/>
            </p:cNvSpPr>
            <p:nvPr userDrawn="1"/>
          </p:nvSpPr>
          <p:spPr bwMode="auto">
            <a:xfrm>
              <a:off x="332" y="198"/>
              <a:ext cx="1" cy="1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1 h 1"/>
                <a:gd name="T4" fmla="*/ 0 w 2"/>
                <a:gd name="T5" fmla="*/ 0 h 1"/>
                <a:gd name="T6" fmla="*/ 2 w 2"/>
                <a:gd name="T7" fmla="*/ 0 h 1"/>
                <a:gd name="T8" fmla="*/ 1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lnTo>
                    <a:pt x="1" y="1"/>
                  </a:lnTo>
                  <a:cubicBezTo>
                    <a:pt x="1" y="0"/>
                    <a:pt x="0" y="0"/>
                    <a:pt x="0" y="0"/>
                  </a:cubicBezTo>
                  <a:lnTo>
                    <a:pt x="2" y="0"/>
                  </a:lnTo>
                  <a:cubicBezTo>
                    <a:pt x="1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7" name="Freeform 1193"/>
            <p:cNvSpPr>
              <a:spLocks/>
            </p:cNvSpPr>
            <p:nvPr userDrawn="1"/>
          </p:nvSpPr>
          <p:spPr bwMode="auto">
            <a:xfrm>
              <a:off x="332" y="199"/>
              <a:ext cx="1" cy="1"/>
            </a:xfrm>
            <a:custGeom>
              <a:avLst/>
              <a:gdLst>
                <a:gd name="T0" fmla="*/ 2 w 2"/>
                <a:gd name="T1" fmla="*/ 2 h 2"/>
                <a:gd name="T2" fmla="*/ 2 w 2"/>
                <a:gd name="T3" fmla="*/ 2 h 2"/>
                <a:gd name="T4" fmla="*/ 0 w 2"/>
                <a:gd name="T5" fmla="*/ 2 h 2"/>
                <a:gd name="T6" fmla="*/ 1 w 2"/>
                <a:gd name="T7" fmla="*/ 0 h 2"/>
                <a:gd name="T8" fmla="*/ 2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2" y="2"/>
                  </a:lnTo>
                  <a:lnTo>
                    <a:pt x="0" y="2"/>
                  </a:lnTo>
                  <a:cubicBezTo>
                    <a:pt x="0" y="1"/>
                    <a:pt x="1" y="1"/>
                    <a:pt x="1" y="0"/>
                  </a:cubicBezTo>
                  <a:cubicBezTo>
                    <a:pt x="1" y="1"/>
                    <a:pt x="1" y="1"/>
                    <a:pt x="2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8" name="Freeform 1194"/>
            <p:cNvSpPr>
              <a:spLocks/>
            </p:cNvSpPr>
            <p:nvPr userDrawn="1"/>
          </p:nvSpPr>
          <p:spPr bwMode="auto">
            <a:xfrm>
              <a:off x="335" y="198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0"/>
                    <a:pt x="0" y="0"/>
                  </a:cubicBezTo>
                  <a:lnTo>
                    <a:pt x="1" y="0"/>
                  </a:lnTo>
                  <a:cubicBezTo>
                    <a:pt x="1" y="0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9" name="Freeform 1195"/>
            <p:cNvSpPr>
              <a:spLocks/>
            </p:cNvSpPr>
            <p:nvPr userDrawn="1"/>
          </p:nvSpPr>
          <p:spPr bwMode="auto">
            <a:xfrm>
              <a:off x="334" y="200"/>
              <a:ext cx="1" cy="0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1 h 1"/>
                <a:gd name="T4" fmla="*/ 0 w 2"/>
                <a:gd name="T5" fmla="*/ 1 h 1"/>
                <a:gd name="T6" fmla="*/ 1 w 2"/>
                <a:gd name="T7" fmla="*/ 0 h 1"/>
                <a:gd name="T8" fmla="*/ 2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lnTo>
                    <a:pt x="2" y="1"/>
                  </a:lnTo>
                  <a:lnTo>
                    <a:pt x="0" y="1"/>
                  </a:ln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0" name="Freeform 1196"/>
            <p:cNvSpPr>
              <a:spLocks/>
            </p:cNvSpPr>
            <p:nvPr userDrawn="1"/>
          </p:nvSpPr>
          <p:spPr bwMode="auto">
            <a:xfrm>
              <a:off x="337" y="198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lnTo>
                    <a:pt x="1" y="0"/>
                  </a:ln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1" name="Freeform 1197"/>
            <p:cNvSpPr>
              <a:spLocks/>
            </p:cNvSpPr>
            <p:nvPr userDrawn="1"/>
          </p:nvSpPr>
          <p:spPr bwMode="auto">
            <a:xfrm>
              <a:off x="337" y="200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2" name="Freeform 1198"/>
            <p:cNvSpPr>
              <a:spLocks/>
            </p:cNvSpPr>
            <p:nvPr userDrawn="1"/>
          </p:nvSpPr>
          <p:spPr bwMode="auto">
            <a:xfrm>
              <a:off x="339" y="199"/>
              <a:ext cx="1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0"/>
                    <a:pt x="0" y="0"/>
                  </a:cubicBezTo>
                  <a:lnTo>
                    <a:pt x="1" y="0"/>
                  </a:ln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3" name="Freeform 1199"/>
            <p:cNvSpPr>
              <a:spLocks/>
            </p:cNvSpPr>
            <p:nvPr userDrawn="1"/>
          </p:nvSpPr>
          <p:spPr bwMode="auto">
            <a:xfrm>
              <a:off x="339" y="200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4" name="Freeform 1200"/>
            <p:cNvSpPr>
              <a:spLocks/>
            </p:cNvSpPr>
            <p:nvPr userDrawn="1"/>
          </p:nvSpPr>
          <p:spPr bwMode="auto">
            <a:xfrm>
              <a:off x="341" y="199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0"/>
                    <a:pt x="0" y="0"/>
                  </a:cubicBezTo>
                  <a:lnTo>
                    <a:pt x="1" y="0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5" name="Freeform 1201"/>
            <p:cNvSpPr>
              <a:spLocks/>
            </p:cNvSpPr>
            <p:nvPr userDrawn="1"/>
          </p:nvSpPr>
          <p:spPr bwMode="auto">
            <a:xfrm>
              <a:off x="341" y="20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6" name="Freeform 1202"/>
            <p:cNvSpPr>
              <a:spLocks/>
            </p:cNvSpPr>
            <p:nvPr userDrawn="1"/>
          </p:nvSpPr>
          <p:spPr bwMode="auto">
            <a:xfrm>
              <a:off x="333" y="198"/>
              <a:ext cx="1" cy="2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2 h 3"/>
                <a:gd name="T6" fmla="*/ 2 w 3"/>
                <a:gd name="T7" fmla="*/ 3 h 3"/>
                <a:gd name="T8" fmla="*/ 0 w 3"/>
                <a:gd name="T9" fmla="*/ 2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3" y="1"/>
                    <a:pt x="3" y="2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7" name="Freeform 1203"/>
            <p:cNvSpPr>
              <a:spLocks/>
            </p:cNvSpPr>
            <p:nvPr userDrawn="1"/>
          </p:nvSpPr>
          <p:spPr bwMode="auto">
            <a:xfrm>
              <a:off x="335" y="199"/>
              <a:ext cx="2" cy="1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1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3" y="0"/>
                    <a:pt x="3" y="1"/>
                  </a:cubicBezTo>
                  <a:cubicBezTo>
                    <a:pt x="3" y="2"/>
                    <a:pt x="3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8" name="Freeform 1204"/>
            <p:cNvSpPr>
              <a:spLocks/>
            </p:cNvSpPr>
            <p:nvPr userDrawn="1"/>
          </p:nvSpPr>
          <p:spPr bwMode="auto">
            <a:xfrm>
              <a:off x="337" y="199"/>
              <a:ext cx="2" cy="1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1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3" y="1"/>
                    <a:pt x="3" y="1"/>
                  </a:cubicBezTo>
                  <a:cubicBezTo>
                    <a:pt x="3" y="2"/>
                    <a:pt x="2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9" name="Freeform 1205"/>
            <p:cNvSpPr>
              <a:spLocks/>
            </p:cNvSpPr>
            <p:nvPr userDrawn="1"/>
          </p:nvSpPr>
          <p:spPr bwMode="auto">
            <a:xfrm>
              <a:off x="340" y="199"/>
              <a:ext cx="1" cy="1"/>
            </a:xfrm>
            <a:custGeom>
              <a:avLst/>
              <a:gdLst>
                <a:gd name="T0" fmla="*/ 1 w 3"/>
                <a:gd name="T1" fmla="*/ 0 h 3"/>
                <a:gd name="T2" fmla="*/ 1 w 3"/>
                <a:gd name="T3" fmla="*/ 0 h 3"/>
                <a:gd name="T4" fmla="*/ 3 w 3"/>
                <a:gd name="T5" fmla="*/ 1 h 3"/>
                <a:gd name="T6" fmla="*/ 1 w 3"/>
                <a:gd name="T7" fmla="*/ 3 h 3"/>
                <a:gd name="T8" fmla="*/ 0 w 3"/>
                <a:gd name="T9" fmla="*/ 1 h 3"/>
                <a:gd name="T10" fmla="*/ 1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3" y="1"/>
                    <a:pt x="3" y="1"/>
                  </a:cubicBezTo>
                  <a:cubicBezTo>
                    <a:pt x="3" y="2"/>
                    <a:pt x="2" y="3"/>
                    <a:pt x="1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0" name="Freeform 1206"/>
            <p:cNvSpPr>
              <a:spLocks/>
            </p:cNvSpPr>
            <p:nvPr userDrawn="1"/>
          </p:nvSpPr>
          <p:spPr bwMode="auto">
            <a:xfrm>
              <a:off x="341" y="200"/>
              <a:ext cx="2" cy="1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2 h 3"/>
                <a:gd name="T6" fmla="*/ 2 w 3"/>
                <a:gd name="T7" fmla="*/ 3 h 3"/>
                <a:gd name="T8" fmla="*/ 0 w 3"/>
                <a:gd name="T9" fmla="*/ 2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3" y="1"/>
                    <a:pt x="3" y="2"/>
                  </a:cubicBezTo>
                  <a:cubicBezTo>
                    <a:pt x="3" y="2"/>
                    <a:pt x="2" y="3"/>
                    <a:pt x="2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1" name="Freeform 1207"/>
            <p:cNvSpPr>
              <a:spLocks/>
            </p:cNvSpPr>
            <p:nvPr userDrawn="1"/>
          </p:nvSpPr>
          <p:spPr bwMode="auto">
            <a:xfrm>
              <a:off x="341" y="177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3 h 5"/>
                <a:gd name="T6" fmla="*/ 1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1" y="5"/>
                  </a:lnTo>
                  <a:cubicBezTo>
                    <a:pt x="1" y="3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2" name="Freeform 1208"/>
            <p:cNvSpPr>
              <a:spLocks/>
            </p:cNvSpPr>
            <p:nvPr userDrawn="1"/>
          </p:nvSpPr>
          <p:spPr bwMode="auto">
            <a:xfrm>
              <a:off x="344" y="180"/>
              <a:ext cx="1" cy="1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3" name="Freeform 1209"/>
            <p:cNvSpPr>
              <a:spLocks/>
            </p:cNvSpPr>
            <p:nvPr userDrawn="1"/>
          </p:nvSpPr>
          <p:spPr bwMode="auto">
            <a:xfrm>
              <a:off x="346" y="182"/>
              <a:ext cx="1" cy="3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0" y="5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4" name="Freeform 1210"/>
            <p:cNvSpPr>
              <a:spLocks/>
            </p:cNvSpPr>
            <p:nvPr userDrawn="1"/>
          </p:nvSpPr>
          <p:spPr bwMode="auto">
            <a:xfrm>
              <a:off x="347" y="185"/>
              <a:ext cx="1" cy="2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5" name="Freeform 1211"/>
            <p:cNvSpPr>
              <a:spLocks/>
            </p:cNvSpPr>
            <p:nvPr userDrawn="1"/>
          </p:nvSpPr>
          <p:spPr bwMode="auto">
            <a:xfrm>
              <a:off x="344" y="185"/>
              <a:ext cx="1" cy="2"/>
            </a:xfrm>
            <a:custGeom>
              <a:avLst/>
              <a:gdLst>
                <a:gd name="T0" fmla="*/ 1 w 2"/>
                <a:gd name="T1" fmla="*/ 0 h 5"/>
                <a:gd name="T2" fmla="*/ 1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1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1" y="0"/>
                  </a:moveTo>
                  <a:lnTo>
                    <a:pt x="1" y="0"/>
                  </a:lnTo>
                  <a:lnTo>
                    <a:pt x="2" y="3"/>
                  </a:lnTo>
                  <a:lnTo>
                    <a:pt x="0" y="5"/>
                  </a:lnTo>
                  <a:cubicBezTo>
                    <a:pt x="1" y="3"/>
                    <a:pt x="1" y="2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6" name="Freeform 1212"/>
            <p:cNvSpPr>
              <a:spLocks/>
            </p:cNvSpPr>
            <p:nvPr userDrawn="1"/>
          </p:nvSpPr>
          <p:spPr bwMode="auto">
            <a:xfrm>
              <a:off x="340" y="184"/>
              <a:ext cx="1" cy="2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7" name="Freeform 1213"/>
            <p:cNvSpPr>
              <a:spLocks/>
            </p:cNvSpPr>
            <p:nvPr userDrawn="1"/>
          </p:nvSpPr>
          <p:spPr bwMode="auto">
            <a:xfrm>
              <a:off x="342" y="182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0" y="5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8" name="Freeform 1214"/>
            <p:cNvSpPr>
              <a:spLocks/>
            </p:cNvSpPr>
            <p:nvPr userDrawn="1"/>
          </p:nvSpPr>
          <p:spPr bwMode="auto">
            <a:xfrm>
              <a:off x="340" y="180"/>
              <a:ext cx="1" cy="1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9" name="Freeform 1215"/>
            <p:cNvSpPr>
              <a:spLocks/>
            </p:cNvSpPr>
            <p:nvPr userDrawn="1"/>
          </p:nvSpPr>
          <p:spPr bwMode="auto">
            <a:xfrm>
              <a:off x="344" y="174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2 h 5"/>
                <a:gd name="T6" fmla="*/ 0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5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0" name="Freeform 1216"/>
            <p:cNvSpPr>
              <a:spLocks/>
            </p:cNvSpPr>
            <p:nvPr userDrawn="1"/>
          </p:nvSpPr>
          <p:spPr bwMode="auto">
            <a:xfrm>
              <a:off x="346" y="177"/>
              <a:ext cx="1" cy="2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1" name="Freeform 1217"/>
            <p:cNvSpPr>
              <a:spLocks/>
            </p:cNvSpPr>
            <p:nvPr userDrawn="1"/>
          </p:nvSpPr>
          <p:spPr bwMode="auto">
            <a:xfrm>
              <a:off x="348" y="180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2 h 5"/>
                <a:gd name="T6" fmla="*/ 0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5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2" name="Freeform 1218"/>
            <p:cNvSpPr>
              <a:spLocks/>
            </p:cNvSpPr>
            <p:nvPr userDrawn="1"/>
          </p:nvSpPr>
          <p:spPr bwMode="auto">
            <a:xfrm>
              <a:off x="345" y="187"/>
              <a:ext cx="1" cy="2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3" name="Freeform 1219"/>
            <p:cNvSpPr>
              <a:spLocks/>
            </p:cNvSpPr>
            <p:nvPr userDrawn="1"/>
          </p:nvSpPr>
          <p:spPr bwMode="auto">
            <a:xfrm>
              <a:off x="345" y="191"/>
              <a:ext cx="0" cy="3"/>
            </a:xfrm>
            <a:custGeom>
              <a:avLst/>
              <a:gdLst>
                <a:gd name="T0" fmla="*/ 1 w 2"/>
                <a:gd name="T1" fmla="*/ 0 h 5"/>
                <a:gd name="T2" fmla="*/ 1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1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1" y="0"/>
                  </a:moveTo>
                  <a:lnTo>
                    <a:pt x="1" y="0"/>
                  </a:lnTo>
                  <a:lnTo>
                    <a:pt x="2" y="3"/>
                  </a:lnTo>
                  <a:lnTo>
                    <a:pt x="0" y="5"/>
                  </a:lnTo>
                  <a:cubicBezTo>
                    <a:pt x="1" y="3"/>
                    <a:pt x="1" y="2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4" name="Freeform 1220"/>
            <p:cNvSpPr>
              <a:spLocks/>
            </p:cNvSpPr>
            <p:nvPr userDrawn="1"/>
          </p:nvSpPr>
          <p:spPr bwMode="auto">
            <a:xfrm>
              <a:off x="338" y="186"/>
              <a:ext cx="0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5" name="Freeform 1221"/>
            <p:cNvSpPr>
              <a:spLocks/>
            </p:cNvSpPr>
            <p:nvPr userDrawn="1"/>
          </p:nvSpPr>
          <p:spPr bwMode="auto">
            <a:xfrm>
              <a:off x="343" y="189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0" y="5"/>
                  </a:lnTo>
                  <a:cubicBezTo>
                    <a:pt x="1" y="3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6" name="Freeform 1222"/>
            <p:cNvSpPr>
              <a:spLocks/>
            </p:cNvSpPr>
            <p:nvPr userDrawn="1"/>
          </p:nvSpPr>
          <p:spPr bwMode="auto">
            <a:xfrm>
              <a:off x="339" y="195"/>
              <a:ext cx="5" cy="2"/>
            </a:xfrm>
            <a:custGeom>
              <a:avLst/>
              <a:gdLst>
                <a:gd name="T0" fmla="*/ 11 w 11"/>
                <a:gd name="T1" fmla="*/ 2 h 4"/>
                <a:gd name="T2" fmla="*/ 11 w 11"/>
                <a:gd name="T3" fmla="*/ 2 h 4"/>
                <a:gd name="T4" fmla="*/ 6 w 11"/>
                <a:gd name="T5" fmla="*/ 4 h 4"/>
                <a:gd name="T6" fmla="*/ 0 w 11"/>
                <a:gd name="T7" fmla="*/ 2 h 4"/>
                <a:gd name="T8" fmla="*/ 3 w 11"/>
                <a:gd name="T9" fmla="*/ 0 h 4"/>
                <a:gd name="T10" fmla="*/ 11 w 11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">
                  <a:moveTo>
                    <a:pt x="11" y="2"/>
                  </a:moveTo>
                  <a:lnTo>
                    <a:pt x="11" y="2"/>
                  </a:lnTo>
                  <a:cubicBezTo>
                    <a:pt x="10" y="3"/>
                    <a:pt x="8" y="3"/>
                    <a:pt x="6" y="4"/>
                  </a:cubicBezTo>
                  <a:cubicBezTo>
                    <a:pt x="4" y="3"/>
                    <a:pt x="2" y="3"/>
                    <a:pt x="0" y="2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6" y="0"/>
                    <a:pt x="9" y="1"/>
                    <a:pt x="11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7" name="Freeform 1223"/>
            <p:cNvSpPr>
              <a:spLocks/>
            </p:cNvSpPr>
            <p:nvPr userDrawn="1"/>
          </p:nvSpPr>
          <p:spPr bwMode="auto">
            <a:xfrm>
              <a:off x="337" y="188"/>
              <a:ext cx="6" cy="3"/>
            </a:xfrm>
            <a:custGeom>
              <a:avLst/>
              <a:gdLst>
                <a:gd name="T0" fmla="*/ 0 w 13"/>
                <a:gd name="T1" fmla="*/ 6 h 7"/>
                <a:gd name="T2" fmla="*/ 0 w 13"/>
                <a:gd name="T3" fmla="*/ 6 h 7"/>
                <a:gd name="T4" fmla="*/ 13 w 13"/>
                <a:gd name="T5" fmla="*/ 0 h 7"/>
                <a:gd name="T6" fmla="*/ 7 w 13"/>
                <a:gd name="T7" fmla="*/ 7 h 7"/>
                <a:gd name="T8" fmla="*/ 4 w 13"/>
                <a:gd name="T9" fmla="*/ 7 h 7"/>
                <a:gd name="T10" fmla="*/ 5 w 13"/>
                <a:gd name="T11" fmla="*/ 5 h 7"/>
                <a:gd name="T12" fmla="*/ 4 w 13"/>
                <a:gd name="T13" fmla="*/ 5 h 7"/>
                <a:gd name="T14" fmla="*/ 0 w 13"/>
                <a:gd name="T1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7">
                  <a:moveTo>
                    <a:pt x="0" y="6"/>
                  </a:moveTo>
                  <a:lnTo>
                    <a:pt x="0" y="6"/>
                  </a:lnTo>
                  <a:cubicBezTo>
                    <a:pt x="4" y="3"/>
                    <a:pt x="8" y="0"/>
                    <a:pt x="13" y="0"/>
                  </a:cubicBezTo>
                  <a:cubicBezTo>
                    <a:pt x="12" y="2"/>
                    <a:pt x="10" y="5"/>
                    <a:pt x="7" y="7"/>
                  </a:cubicBezTo>
                  <a:cubicBezTo>
                    <a:pt x="6" y="7"/>
                    <a:pt x="5" y="7"/>
                    <a:pt x="4" y="7"/>
                  </a:cubicBezTo>
                  <a:cubicBezTo>
                    <a:pt x="4" y="7"/>
                    <a:pt x="4" y="6"/>
                    <a:pt x="5" y="5"/>
                  </a:cubicBezTo>
                  <a:lnTo>
                    <a:pt x="4" y="5"/>
                  </a:lnTo>
                  <a:cubicBezTo>
                    <a:pt x="4" y="5"/>
                    <a:pt x="2" y="5"/>
                    <a:pt x="0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8" name="Freeform 1224"/>
            <p:cNvSpPr>
              <a:spLocks/>
            </p:cNvSpPr>
            <p:nvPr userDrawn="1"/>
          </p:nvSpPr>
          <p:spPr bwMode="auto">
            <a:xfrm>
              <a:off x="333" y="187"/>
              <a:ext cx="0" cy="2"/>
            </a:xfrm>
            <a:custGeom>
              <a:avLst/>
              <a:gdLst>
                <a:gd name="T0" fmla="*/ 1 w 2"/>
                <a:gd name="T1" fmla="*/ 0 h 5"/>
                <a:gd name="T2" fmla="*/ 1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0 w 2"/>
                <a:gd name="T9" fmla="*/ 2 h 5"/>
                <a:gd name="T10" fmla="*/ 1 w 2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5">
                  <a:moveTo>
                    <a:pt x="1" y="0"/>
                  </a:moveTo>
                  <a:lnTo>
                    <a:pt x="1" y="0"/>
                  </a:lnTo>
                  <a:cubicBezTo>
                    <a:pt x="2" y="1"/>
                    <a:pt x="2" y="2"/>
                    <a:pt x="2" y="3"/>
                  </a:cubicBezTo>
                  <a:cubicBezTo>
                    <a:pt x="1" y="3"/>
                    <a:pt x="1" y="4"/>
                    <a:pt x="0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9" name="Freeform 1225"/>
            <p:cNvSpPr>
              <a:spLocks/>
            </p:cNvSpPr>
            <p:nvPr userDrawn="1"/>
          </p:nvSpPr>
          <p:spPr bwMode="auto">
            <a:xfrm>
              <a:off x="335" y="189"/>
              <a:ext cx="2" cy="2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2 w 4"/>
                <a:gd name="T5" fmla="*/ 4 h 5"/>
                <a:gd name="T6" fmla="*/ 0 w 4"/>
                <a:gd name="T7" fmla="*/ 5 h 5"/>
                <a:gd name="T8" fmla="*/ 2 w 4"/>
                <a:gd name="T9" fmla="*/ 1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cubicBezTo>
                    <a:pt x="4" y="1"/>
                    <a:pt x="3" y="3"/>
                    <a:pt x="2" y="4"/>
                  </a:cubicBezTo>
                  <a:cubicBezTo>
                    <a:pt x="2" y="4"/>
                    <a:pt x="1" y="5"/>
                    <a:pt x="0" y="5"/>
                  </a:cubicBezTo>
                  <a:cubicBezTo>
                    <a:pt x="1" y="4"/>
                    <a:pt x="2" y="2"/>
                    <a:pt x="2" y="1"/>
                  </a:cubicBezTo>
                  <a:cubicBezTo>
                    <a:pt x="3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0" name="Freeform 1226"/>
            <p:cNvSpPr>
              <a:spLocks/>
            </p:cNvSpPr>
            <p:nvPr userDrawn="1"/>
          </p:nvSpPr>
          <p:spPr bwMode="auto">
            <a:xfrm>
              <a:off x="337" y="191"/>
              <a:ext cx="5" cy="3"/>
            </a:xfrm>
            <a:custGeom>
              <a:avLst/>
              <a:gdLst>
                <a:gd name="T0" fmla="*/ 4 w 13"/>
                <a:gd name="T1" fmla="*/ 2 h 6"/>
                <a:gd name="T2" fmla="*/ 4 w 13"/>
                <a:gd name="T3" fmla="*/ 2 h 6"/>
                <a:gd name="T4" fmla="*/ 13 w 13"/>
                <a:gd name="T5" fmla="*/ 1 h 6"/>
                <a:gd name="T6" fmla="*/ 6 w 13"/>
                <a:gd name="T7" fmla="*/ 5 h 6"/>
                <a:gd name="T8" fmla="*/ 0 w 13"/>
                <a:gd name="T9" fmla="*/ 6 h 6"/>
                <a:gd name="T10" fmla="*/ 4 w 13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6">
                  <a:moveTo>
                    <a:pt x="4" y="2"/>
                  </a:moveTo>
                  <a:lnTo>
                    <a:pt x="4" y="2"/>
                  </a:lnTo>
                  <a:cubicBezTo>
                    <a:pt x="7" y="1"/>
                    <a:pt x="10" y="0"/>
                    <a:pt x="13" y="1"/>
                  </a:cubicBezTo>
                  <a:cubicBezTo>
                    <a:pt x="11" y="3"/>
                    <a:pt x="9" y="4"/>
                    <a:pt x="6" y="5"/>
                  </a:cubicBezTo>
                  <a:cubicBezTo>
                    <a:pt x="5" y="5"/>
                    <a:pt x="3" y="6"/>
                    <a:pt x="0" y="6"/>
                  </a:cubicBezTo>
                  <a:cubicBezTo>
                    <a:pt x="2" y="5"/>
                    <a:pt x="3" y="3"/>
                    <a:pt x="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1" name="Freeform 1227"/>
            <p:cNvSpPr>
              <a:spLocks/>
            </p:cNvSpPr>
            <p:nvPr userDrawn="1"/>
          </p:nvSpPr>
          <p:spPr bwMode="auto">
            <a:xfrm>
              <a:off x="332" y="187"/>
              <a:ext cx="3" cy="7"/>
            </a:xfrm>
            <a:custGeom>
              <a:avLst/>
              <a:gdLst>
                <a:gd name="T0" fmla="*/ 1 w 7"/>
                <a:gd name="T1" fmla="*/ 7 h 16"/>
                <a:gd name="T2" fmla="*/ 1 w 7"/>
                <a:gd name="T3" fmla="*/ 7 h 16"/>
                <a:gd name="T4" fmla="*/ 7 w 7"/>
                <a:gd name="T5" fmla="*/ 0 h 16"/>
                <a:gd name="T6" fmla="*/ 4 w 7"/>
                <a:gd name="T7" fmla="*/ 11 h 16"/>
                <a:gd name="T8" fmla="*/ 0 w 7"/>
                <a:gd name="T9" fmla="*/ 16 h 16"/>
                <a:gd name="T10" fmla="*/ 1 w 7"/>
                <a:gd name="T11" fmla="*/ 8 h 16"/>
                <a:gd name="T12" fmla="*/ 1 w 7"/>
                <a:gd name="T13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6">
                  <a:moveTo>
                    <a:pt x="1" y="7"/>
                  </a:moveTo>
                  <a:lnTo>
                    <a:pt x="1" y="7"/>
                  </a:lnTo>
                  <a:cubicBezTo>
                    <a:pt x="3" y="4"/>
                    <a:pt x="5" y="2"/>
                    <a:pt x="7" y="0"/>
                  </a:cubicBezTo>
                  <a:cubicBezTo>
                    <a:pt x="7" y="4"/>
                    <a:pt x="6" y="8"/>
                    <a:pt x="4" y="11"/>
                  </a:cubicBezTo>
                  <a:cubicBezTo>
                    <a:pt x="3" y="13"/>
                    <a:pt x="1" y="14"/>
                    <a:pt x="0" y="16"/>
                  </a:cubicBezTo>
                  <a:cubicBezTo>
                    <a:pt x="1" y="14"/>
                    <a:pt x="1" y="11"/>
                    <a:pt x="1" y="8"/>
                  </a:cubicBezTo>
                  <a:cubicBezTo>
                    <a:pt x="1" y="8"/>
                    <a:pt x="1" y="7"/>
                    <a:pt x="1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2" name="Freeform 1228"/>
            <p:cNvSpPr>
              <a:spLocks/>
            </p:cNvSpPr>
            <p:nvPr userDrawn="1"/>
          </p:nvSpPr>
          <p:spPr bwMode="auto">
            <a:xfrm>
              <a:off x="333" y="194"/>
              <a:ext cx="8" cy="2"/>
            </a:xfrm>
            <a:custGeom>
              <a:avLst/>
              <a:gdLst>
                <a:gd name="T0" fmla="*/ 16 w 16"/>
                <a:gd name="T1" fmla="*/ 1 h 5"/>
                <a:gd name="T2" fmla="*/ 16 w 16"/>
                <a:gd name="T3" fmla="*/ 1 h 5"/>
                <a:gd name="T4" fmla="*/ 9 w 16"/>
                <a:gd name="T5" fmla="*/ 5 h 5"/>
                <a:gd name="T6" fmla="*/ 0 w 16"/>
                <a:gd name="T7" fmla="*/ 5 h 5"/>
                <a:gd name="T8" fmla="*/ 16 w 16"/>
                <a:gd name="T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5">
                  <a:moveTo>
                    <a:pt x="16" y="1"/>
                  </a:moveTo>
                  <a:lnTo>
                    <a:pt x="16" y="1"/>
                  </a:lnTo>
                  <a:cubicBezTo>
                    <a:pt x="14" y="3"/>
                    <a:pt x="12" y="4"/>
                    <a:pt x="9" y="5"/>
                  </a:cubicBezTo>
                  <a:cubicBezTo>
                    <a:pt x="6" y="5"/>
                    <a:pt x="3" y="5"/>
                    <a:pt x="0" y="5"/>
                  </a:cubicBezTo>
                  <a:cubicBezTo>
                    <a:pt x="5" y="1"/>
                    <a:pt x="11" y="0"/>
                    <a:pt x="1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3" name="Freeform 1229"/>
            <p:cNvSpPr>
              <a:spLocks/>
            </p:cNvSpPr>
            <p:nvPr userDrawn="1"/>
          </p:nvSpPr>
          <p:spPr bwMode="auto">
            <a:xfrm>
              <a:off x="332" y="191"/>
              <a:ext cx="6" cy="4"/>
            </a:xfrm>
            <a:custGeom>
              <a:avLst/>
              <a:gdLst>
                <a:gd name="T0" fmla="*/ 14 w 14"/>
                <a:gd name="T1" fmla="*/ 0 h 11"/>
                <a:gd name="T2" fmla="*/ 14 w 14"/>
                <a:gd name="T3" fmla="*/ 0 h 11"/>
                <a:gd name="T4" fmla="*/ 0 w 14"/>
                <a:gd name="T5" fmla="*/ 11 h 11"/>
                <a:gd name="T6" fmla="*/ 14 w 14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1">
                  <a:moveTo>
                    <a:pt x="14" y="0"/>
                  </a:moveTo>
                  <a:lnTo>
                    <a:pt x="14" y="0"/>
                  </a:lnTo>
                  <a:cubicBezTo>
                    <a:pt x="12" y="6"/>
                    <a:pt x="5" y="10"/>
                    <a:pt x="0" y="11"/>
                  </a:cubicBezTo>
                  <a:cubicBezTo>
                    <a:pt x="2" y="6"/>
                    <a:pt x="8" y="1"/>
                    <a:pt x="1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4" name="Freeform 1230"/>
            <p:cNvSpPr>
              <a:spLocks/>
            </p:cNvSpPr>
            <p:nvPr userDrawn="1"/>
          </p:nvSpPr>
          <p:spPr bwMode="auto">
            <a:xfrm>
              <a:off x="319" y="200"/>
              <a:ext cx="0" cy="1"/>
            </a:xfrm>
            <a:custGeom>
              <a:avLst/>
              <a:gdLst>
                <a:gd name="T0" fmla="*/ 0 h 2"/>
                <a:gd name="T1" fmla="*/ 0 h 2"/>
                <a:gd name="T2" fmla="*/ 1 h 2"/>
                <a:gd name="T3" fmla="*/ 2 h 2"/>
                <a:gd name="T4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5" name="Freeform 1231"/>
            <p:cNvSpPr>
              <a:spLocks/>
            </p:cNvSpPr>
            <p:nvPr userDrawn="1"/>
          </p:nvSpPr>
          <p:spPr bwMode="auto">
            <a:xfrm>
              <a:off x="328" y="186"/>
              <a:ext cx="0" cy="1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0 w 1"/>
                <a:gd name="T5" fmla="*/ 0 h 2"/>
                <a:gd name="T6" fmla="*/ 1 w 1"/>
                <a:gd name="T7" fmla="*/ 0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1" y="2"/>
                  </a:lnTo>
                  <a:lnTo>
                    <a:pt x="0" y="0"/>
                  </a:lnTo>
                  <a:lnTo>
                    <a:pt x="1" y="0"/>
                  </a:lnTo>
                  <a:cubicBezTo>
                    <a:pt x="1" y="0"/>
                    <a:pt x="1" y="1"/>
                    <a:pt x="1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6" name="Freeform 1232"/>
            <p:cNvSpPr>
              <a:spLocks/>
            </p:cNvSpPr>
            <p:nvPr userDrawn="1"/>
          </p:nvSpPr>
          <p:spPr bwMode="auto">
            <a:xfrm>
              <a:off x="313" y="186"/>
              <a:ext cx="2" cy="4"/>
            </a:xfrm>
            <a:custGeom>
              <a:avLst/>
              <a:gdLst>
                <a:gd name="T0" fmla="*/ 0 w 4"/>
                <a:gd name="T1" fmla="*/ 2 h 7"/>
                <a:gd name="T2" fmla="*/ 0 w 4"/>
                <a:gd name="T3" fmla="*/ 2 h 7"/>
                <a:gd name="T4" fmla="*/ 0 w 4"/>
                <a:gd name="T5" fmla="*/ 0 h 7"/>
                <a:gd name="T6" fmla="*/ 0 w 4"/>
                <a:gd name="T7" fmla="*/ 0 h 7"/>
                <a:gd name="T8" fmla="*/ 4 w 4"/>
                <a:gd name="T9" fmla="*/ 4 h 7"/>
                <a:gd name="T10" fmla="*/ 2 w 4"/>
                <a:gd name="T11" fmla="*/ 7 h 7"/>
                <a:gd name="T12" fmla="*/ 0 w 4"/>
                <a:gd name="T13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7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1"/>
                    <a:pt x="0" y="0"/>
                  </a:cubicBezTo>
                  <a:lnTo>
                    <a:pt x="0" y="0"/>
                  </a:lnTo>
                  <a:cubicBezTo>
                    <a:pt x="1" y="2"/>
                    <a:pt x="3" y="3"/>
                    <a:pt x="4" y="4"/>
                  </a:cubicBezTo>
                  <a:cubicBezTo>
                    <a:pt x="3" y="5"/>
                    <a:pt x="3" y="6"/>
                    <a:pt x="2" y="7"/>
                  </a:cubicBezTo>
                  <a:cubicBezTo>
                    <a:pt x="2" y="5"/>
                    <a:pt x="1" y="3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7" name="Freeform 1233"/>
            <p:cNvSpPr>
              <a:spLocks/>
            </p:cNvSpPr>
            <p:nvPr userDrawn="1"/>
          </p:nvSpPr>
          <p:spPr bwMode="auto">
            <a:xfrm>
              <a:off x="312" y="181"/>
              <a:ext cx="3" cy="5"/>
            </a:xfrm>
            <a:custGeom>
              <a:avLst/>
              <a:gdLst>
                <a:gd name="T0" fmla="*/ 1 w 5"/>
                <a:gd name="T1" fmla="*/ 9 h 10"/>
                <a:gd name="T2" fmla="*/ 1 w 5"/>
                <a:gd name="T3" fmla="*/ 9 h 10"/>
                <a:gd name="T4" fmla="*/ 0 w 5"/>
                <a:gd name="T5" fmla="*/ 3 h 10"/>
                <a:gd name="T6" fmla="*/ 1 w 5"/>
                <a:gd name="T7" fmla="*/ 0 h 10"/>
                <a:gd name="T8" fmla="*/ 5 w 5"/>
                <a:gd name="T9" fmla="*/ 5 h 10"/>
                <a:gd name="T10" fmla="*/ 2 w 5"/>
                <a:gd name="T11" fmla="*/ 10 h 10"/>
                <a:gd name="T12" fmla="*/ 1 w 5"/>
                <a:gd name="T13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0">
                  <a:moveTo>
                    <a:pt x="1" y="9"/>
                  </a:moveTo>
                  <a:lnTo>
                    <a:pt x="1" y="9"/>
                  </a:lnTo>
                  <a:cubicBezTo>
                    <a:pt x="1" y="7"/>
                    <a:pt x="0" y="5"/>
                    <a:pt x="0" y="3"/>
                  </a:cubicBezTo>
                  <a:lnTo>
                    <a:pt x="1" y="0"/>
                  </a:lnTo>
                  <a:cubicBezTo>
                    <a:pt x="3" y="2"/>
                    <a:pt x="4" y="3"/>
                    <a:pt x="5" y="5"/>
                  </a:cubicBezTo>
                  <a:cubicBezTo>
                    <a:pt x="4" y="6"/>
                    <a:pt x="3" y="8"/>
                    <a:pt x="2" y="10"/>
                  </a:cubicBezTo>
                  <a:lnTo>
                    <a:pt x="1" y="9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8" name="Freeform 1234"/>
            <p:cNvSpPr>
              <a:spLocks/>
            </p:cNvSpPr>
            <p:nvPr userDrawn="1"/>
          </p:nvSpPr>
          <p:spPr bwMode="auto">
            <a:xfrm>
              <a:off x="312" y="181"/>
              <a:ext cx="1" cy="1"/>
            </a:xfrm>
            <a:custGeom>
              <a:avLst/>
              <a:gdLst>
                <a:gd name="T0" fmla="*/ 0 w 1"/>
                <a:gd name="T1" fmla="*/ 3 h 3"/>
                <a:gd name="T2" fmla="*/ 0 w 1"/>
                <a:gd name="T3" fmla="*/ 3 h 3"/>
                <a:gd name="T4" fmla="*/ 0 w 1"/>
                <a:gd name="T5" fmla="*/ 0 h 3"/>
                <a:gd name="T6" fmla="*/ 1 w 1"/>
                <a:gd name="T7" fmla="*/ 1 h 3"/>
                <a:gd name="T8" fmla="*/ 0 w 1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lnTo>
                    <a:pt x="1" y="1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9" name="Freeform 1235"/>
            <p:cNvSpPr>
              <a:spLocks/>
            </p:cNvSpPr>
            <p:nvPr userDrawn="1"/>
          </p:nvSpPr>
          <p:spPr bwMode="auto">
            <a:xfrm>
              <a:off x="312" y="177"/>
              <a:ext cx="3" cy="4"/>
            </a:xfrm>
            <a:custGeom>
              <a:avLst/>
              <a:gdLst>
                <a:gd name="T0" fmla="*/ 0 w 5"/>
                <a:gd name="T1" fmla="*/ 7 h 8"/>
                <a:gd name="T2" fmla="*/ 0 w 5"/>
                <a:gd name="T3" fmla="*/ 7 h 8"/>
                <a:gd name="T4" fmla="*/ 4 w 5"/>
                <a:gd name="T5" fmla="*/ 0 h 8"/>
                <a:gd name="T6" fmla="*/ 5 w 5"/>
                <a:gd name="T7" fmla="*/ 2 h 8"/>
                <a:gd name="T8" fmla="*/ 1 w 5"/>
                <a:gd name="T9" fmla="*/ 8 h 8"/>
                <a:gd name="T10" fmla="*/ 0 w 5"/>
                <a:gd name="T11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0" y="7"/>
                  </a:moveTo>
                  <a:lnTo>
                    <a:pt x="0" y="7"/>
                  </a:lnTo>
                  <a:cubicBezTo>
                    <a:pt x="1" y="4"/>
                    <a:pt x="2" y="2"/>
                    <a:pt x="4" y="0"/>
                  </a:cubicBezTo>
                  <a:cubicBezTo>
                    <a:pt x="4" y="1"/>
                    <a:pt x="5" y="2"/>
                    <a:pt x="5" y="2"/>
                  </a:cubicBezTo>
                  <a:cubicBezTo>
                    <a:pt x="4" y="4"/>
                    <a:pt x="3" y="6"/>
                    <a:pt x="1" y="8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0" name="Freeform 1236"/>
            <p:cNvSpPr>
              <a:spLocks/>
            </p:cNvSpPr>
            <p:nvPr userDrawn="1"/>
          </p:nvSpPr>
          <p:spPr bwMode="auto">
            <a:xfrm>
              <a:off x="314" y="175"/>
              <a:ext cx="3" cy="2"/>
            </a:xfrm>
            <a:custGeom>
              <a:avLst/>
              <a:gdLst>
                <a:gd name="T0" fmla="*/ 0 w 6"/>
                <a:gd name="T1" fmla="*/ 3 h 5"/>
                <a:gd name="T2" fmla="*/ 0 w 6"/>
                <a:gd name="T3" fmla="*/ 3 h 5"/>
                <a:gd name="T4" fmla="*/ 1 w 6"/>
                <a:gd name="T5" fmla="*/ 3 h 5"/>
                <a:gd name="T6" fmla="*/ 6 w 6"/>
                <a:gd name="T7" fmla="*/ 0 h 5"/>
                <a:gd name="T8" fmla="*/ 6 w 6"/>
                <a:gd name="T9" fmla="*/ 0 h 5"/>
                <a:gd name="T10" fmla="*/ 2 w 6"/>
                <a:gd name="T11" fmla="*/ 5 h 5"/>
                <a:gd name="T12" fmla="*/ 0 w 6"/>
                <a:gd name="T1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5">
                  <a:moveTo>
                    <a:pt x="0" y="3"/>
                  </a:moveTo>
                  <a:lnTo>
                    <a:pt x="0" y="3"/>
                  </a:lnTo>
                  <a:cubicBezTo>
                    <a:pt x="0" y="3"/>
                    <a:pt x="1" y="3"/>
                    <a:pt x="1" y="3"/>
                  </a:cubicBezTo>
                  <a:cubicBezTo>
                    <a:pt x="2" y="2"/>
                    <a:pt x="4" y="1"/>
                    <a:pt x="6" y="0"/>
                  </a:cubicBezTo>
                  <a:lnTo>
                    <a:pt x="6" y="0"/>
                  </a:lnTo>
                  <a:cubicBezTo>
                    <a:pt x="4" y="2"/>
                    <a:pt x="3" y="4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1" name="Freeform 1237"/>
            <p:cNvSpPr>
              <a:spLocks/>
            </p:cNvSpPr>
            <p:nvPr userDrawn="1"/>
          </p:nvSpPr>
          <p:spPr bwMode="auto">
            <a:xfrm>
              <a:off x="317" y="175"/>
              <a:ext cx="0" cy="0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1 w 1"/>
                <a:gd name="T5" fmla="*/ 0 h 1"/>
                <a:gd name="T6" fmla="*/ 0 w 1"/>
                <a:gd name="T7" fmla="*/ 1 h 1"/>
                <a:gd name="T8" fmla="*/ 0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2" name="Freeform 1238"/>
            <p:cNvSpPr>
              <a:spLocks/>
            </p:cNvSpPr>
            <p:nvPr userDrawn="1"/>
          </p:nvSpPr>
          <p:spPr bwMode="auto">
            <a:xfrm>
              <a:off x="317" y="174"/>
              <a:ext cx="4" cy="4"/>
            </a:xfrm>
            <a:custGeom>
              <a:avLst/>
              <a:gdLst>
                <a:gd name="T0" fmla="*/ 2 w 8"/>
                <a:gd name="T1" fmla="*/ 1 h 9"/>
                <a:gd name="T2" fmla="*/ 2 w 8"/>
                <a:gd name="T3" fmla="*/ 1 h 9"/>
                <a:gd name="T4" fmla="*/ 5 w 8"/>
                <a:gd name="T5" fmla="*/ 0 h 9"/>
                <a:gd name="T6" fmla="*/ 8 w 8"/>
                <a:gd name="T7" fmla="*/ 4 h 9"/>
                <a:gd name="T8" fmla="*/ 4 w 8"/>
                <a:gd name="T9" fmla="*/ 9 h 9"/>
                <a:gd name="T10" fmla="*/ 0 w 8"/>
                <a:gd name="T11" fmla="*/ 3 h 9"/>
                <a:gd name="T12" fmla="*/ 2 w 8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9">
                  <a:moveTo>
                    <a:pt x="2" y="1"/>
                  </a:moveTo>
                  <a:lnTo>
                    <a:pt x="2" y="1"/>
                  </a:lnTo>
                  <a:cubicBezTo>
                    <a:pt x="3" y="1"/>
                    <a:pt x="4" y="0"/>
                    <a:pt x="5" y="0"/>
                  </a:cubicBezTo>
                  <a:cubicBezTo>
                    <a:pt x="5" y="1"/>
                    <a:pt x="6" y="2"/>
                    <a:pt x="8" y="4"/>
                  </a:cubicBezTo>
                  <a:cubicBezTo>
                    <a:pt x="6" y="6"/>
                    <a:pt x="5" y="7"/>
                    <a:pt x="4" y="9"/>
                  </a:cubicBezTo>
                  <a:cubicBezTo>
                    <a:pt x="2" y="7"/>
                    <a:pt x="1" y="5"/>
                    <a:pt x="0" y="3"/>
                  </a:cubicBezTo>
                  <a:cubicBezTo>
                    <a:pt x="1" y="3"/>
                    <a:pt x="1" y="2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3" name="Freeform 1239"/>
            <p:cNvSpPr>
              <a:spLocks/>
            </p:cNvSpPr>
            <p:nvPr userDrawn="1"/>
          </p:nvSpPr>
          <p:spPr bwMode="auto">
            <a:xfrm>
              <a:off x="320" y="173"/>
              <a:ext cx="3" cy="2"/>
            </a:xfrm>
            <a:custGeom>
              <a:avLst/>
              <a:gdLst>
                <a:gd name="T0" fmla="*/ 0 w 7"/>
                <a:gd name="T1" fmla="*/ 2 h 5"/>
                <a:gd name="T2" fmla="*/ 0 w 7"/>
                <a:gd name="T3" fmla="*/ 2 h 5"/>
                <a:gd name="T4" fmla="*/ 7 w 7"/>
                <a:gd name="T5" fmla="*/ 0 h 5"/>
                <a:gd name="T6" fmla="*/ 7 w 7"/>
                <a:gd name="T7" fmla="*/ 2 h 5"/>
                <a:gd name="T8" fmla="*/ 3 w 7"/>
                <a:gd name="T9" fmla="*/ 5 h 5"/>
                <a:gd name="T10" fmla="*/ 0 w 7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5">
                  <a:moveTo>
                    <a:pt x="0" y="2"/>
                  </a:moveTo>
                  <a:lnTo>
                    <a:pt x="0" y="2"/>
                  </a:lnTo>
                  <a:cubicBezTo>
                    <a:pt x="3" y="1"/>
                    <a:pt x="5" y="0"/>
                    <a:pt x="7" y="0"/>
                  </a:cubicBezTo>
                  <a:lnTo>
                    <a:pt x="7" y="2"/>
                  </a:lnTo>
                  <a:cubicBezTo>
                    <a:pt x="6" y="3"/>
                    <a:pt x="4" y="4"/>
                    <a:pt x="3" y="5"/>
                  </a:cubicBezTo>
                  <a:cubicBezTo>
                    <a:pt x="2" y="4"/>
                    <a:pt x="1" y="3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4" name="Freeform 1240"/>
            <p:cNvSpPr>
              <a:spLocks/>
            </p:cNvSpPr>
            <p:nvPr userDrawn="1"/>
          </p:nvSpPr>
          <p:spPr bwMode="auto">
            <a:xfrm>
              <a:off x="321" y="174"/>
              <a:ext cx="3" cy="4"/>
            </a:xfrm>
            <a:custGeom>
              <a:avLst/>
              <a:gdLst>
                <a:gd name="T0" fmla="*/ 3 w 5"/>
                <a:gd name="T1" fmla="*/ 0 h 8"/>
                <a:gd name="T2" fmla="*/ 3 w 5"/>
                <a:gd name="T3" fmla="*/ 0 h 8"/>
                <a:gd name="T4" fmla="*/ 5 w 5"/>
                <a:gd name="T5" fmla="*/ 7 h 8"/>
                <a:gd name="T6" fmla="*/ 4 w 5"/>
                <a:gd name="T7" fmla="*/ 8 h 8"/>
                <a:gd name="T8" fmla="*/ 0 w 5"/>
                <a:gd name="T9" fmla="*/ 3 h 8"/>
                <a:gd name="T10" fmla="*/ 3 w 5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3" y="0"/>
                  </a:moveTo>
                  <a:lnTo>
                    <a:pt x="3" y="0"/>
                  </a:lnTo>
                  <a:lnTo>
                    <a:pt x="5" y="7"/>
                  </a:lnTo>
                  <a:lnTo>
                    <a:pt x="4" y="8"/>
                  </a:lnTo>
                  <a:cubicBezTo>
                    <a:pt x="2" y="7"/>
                    <a:pt x="1" y="5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5" name="Freeform 1241"/>
            <p:cNvSpPr>
              <a:spLocks/>
            </p:cNvSpPr>
            <p:nvPr userDrawn="1"/>
          </p:nvSpPr>
          <p:spPr bwMode="auto">
            <a:xfrm>
              <a:off x="323" y="178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2 h 2"/>
                <a:gd name="T6" fmla="*/ 0 w 1"/>
                <a:gd name="T7" fmla="*/ 1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1" y="2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6" name="Freeform 1242"/>
            <p:cNvSpPr>
              <a:spLocks/>
            </p:cNvSpPr>
            <p:nvPr userDrawn="1"/>
          </p:nvSpPr>
          <p:spPr bwMode="auto">
            <a:xfrm>
              <a:off x="321" y="178"/>
              <a:ext cx="3" cy="4"/>
            </a:xfrm>
            <a:custGeom>
              <a:avLst/>
              <a:gdLst>
                <a:gd name="T0" fmla="*/ 7 w 7"/>
                <a:gd name="T1" fmla="*/ 3 h 9"/>
                <a:gd name="T2" fmla="*/ 7 w 7"/>
                <a:gd name="T3" fmla="*/ 3 h 9"/>
                <a:gd name="T4" fmla="*/ 7 w 7"/>
                <a:gd name="T5" fmla="*/ 6 h 9"/>
                <a:gd name="T6" fmla="*/ 4 w 7"/>
                <a:gd name="T7" fmla="*/ 9 h 9"/>
                <a:gd name="T8" fmla="*/ 0 w 7"/>
                <a:gd name="T9" fmla="*/ 5 h 9"/>
                <a:gd name="T10" fmla="*/ 5 w 7"/>
                <a:gd name="T11" fmla="*/ 0 h 9"/>
                <a:gd name="T12" fmla="*/ 7 w 7"/>
                <a:gd name="T13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9">
                  <a:moveTo>
                    <a:pt x="7" y="3"/>
                  </a:moveTo>
                  <a:lnTo>
                    <a:pt x="7" y="3"/>
                  </a:lnTo>
                  <a:lnTo>
                    <a:pt x="7" y="6"/>
                  </a:lnTo>
                  <a:cubicBezTo>
                    <a:pt x="6" y="7"/>
                    <a:pt x="5" y="8"/>
                    <a:pt x="4" y="9"/>
                  </a:cubicBezTo>
                  <a:cubicBezTo>
                    <a:pt x="3" y="8"/>
                    <a:pt x="2" y="7"/>
                    <a:pt x="0" y="5"/>
                  </a:cubicBezTo>
                  <a:cubicBezTo>
                    <a:pt x="2" y="4"/>
                    <a:pt x="3" y="2"/>
                    <a:pt x="5" y="0"/>
                  </a:cubicBezTo>
                  <a:cubicBezTo>
                    <a:pt x="5" y="1"/>
                    <a:pt x="6" y="2"/>
                    <a:pt x="7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7" name="Freeform 1243"/>
            <p:cNvSpPr>
              <a:spLocks/>
            </p:cNvSpPr>
            <p:nvPr userDrawn="1"/>
          </p:nvSpPr>
          <p:spPr bwMode="auto">
            <a:xfrm>
              <a:off x="323" y="181"/>
              <a:ext cx="2" cy="4"/>
            </a:xfrm>
            <a:custGeom>
              <a:avLst/>
              <a:gdLst>
                <a:gd name="T0" fmla="*/ 2 w 4"/>
                <a:gd name="T1" fmla="*/ 0 h 7"/>
                <a:gd name="T2" fmla="*/ 2 w 4"/>
                <a:gd name="T3" fmla="*/ 0 h 7"/>
                <a:gd name="T4" fmla="*/ 4 w 4"/>
                <a:gd name="T5" fmla="*/ 7 h 7"/>
                <a:gd name="T6" fmla="*/ 0 w 4"/>
                <a:gd name="T7" fmla="*/ 3 h 7"/>
                <a:gd name="T8" fmla="*/ 2 w 4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2" y="0"/>
                  </a:moveTo>
                  <a:lnTo>
                    <a:pt x="2" y="0"/>
                  </a:lnTo>
                  <a:lnTo>
                    <a:pt x="4" y="7"/>
                  </a:lnTo>
                  <a:cubicBezTo>
                    <a:pt x="2" y="6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8" name="Freeform 1244"/>
            <p:cNvSpPr>
              <a:spLocks/>
            </p:cNvSpPr>
            <p:nvPr userDrawn="1"/>
          </p:nvSpPr>
          <p:spPr bwMode="auto">
            <a:xfrm>
              <a:off x="323" y="185"/>
              <a:ext cx="2" cy="4"/>
            </a:xfrm>
            <a:custGeom>
              <a:avLst/>
              <a:gdLst>
                <a:gd name="T0" fmla="*/ 4 w 5"/>
                <a:gd name="T1" fmla="*/ 1 h 8"/>
                <a:gd name="T2" fmla="*/ 4 w 5"/>
                <a:gd name="T3" fmla="*/ 1 h 8"/>
                <a:gd name="T4" fmla="*/ 5 w 5"/>
                <a:gd name="T5" fmla="*/ 6 h 8"/>
                <a:gd name="T6" fmla="*/ 4 w 5"/>
                <a:gd name="T7" fmla="*/ 7 h 8"/>
                <a:gd name="T8" fmla="*/ 4 w 5"/>
                <a:gd name="T9" fmla="*/ 7 h 8"/>
                <a:gd name="T10" fmla="*/ 4 w 5"/>
                <a:gd name="T11" fmla="*/ 8 h 8"/>
                <a:gd name="T12" fmla="*/ 0 w 5"/>
                <a:gd name="T13" fmla="*/ 5 h 8"/>
                <a:gd name="T14" fmla="*/ 4 w 5"/>
                <a:gd name="T15" fmla="*/ 0 h 8"/>
                <a:gd name="T16" fmla="*/ 4 w 5"/>
                <a:gd name="T1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8">
                  <a:moveTo>
                    <a:pt x="4" y="1"/>
                  </a:moveTo>
                  <a:lnTo>
                    <a:pt x="4" y="1"/>
                  </a:lnTo>
                  <a:lnTo>
                    <a:pt x="5" y="6"/>
                  </a:lnTo>
                  <a:cubicBezTo>
                    <a:pt x="5" y="7"/>
                    <a:pt x="5" y="7"/>
                    <a:pt x="4" y="7"/>
                  </a:cubicBezTo>
                  <a:lnTo>
                    <a:pt x="4" y="7"/>
                  </a:lnTo>
                  <a:lnTo>
                    <a:pt x="4" y="8"/>
                  </a:lnTo>
                  <a:cubicBezTo>
                    <a:pt x="3" y="7"/>
                    <a:pt x="1" y="6"/>
                    <a:pt x="0" y="5"/>
                  </a:cubicBezTo>
                  <a:cubicBezTo>
                    <a:pt x="1" y="3"/>
                    <a:pt x="2" y="2"/>
                    <a:pt x="4" y="0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9" name="Freeform 1245"/>
            <p:cNvSpPr>
              <a:spLocks/>
            </p:cNvSpPr>
            <p:nvPr userDrawn="1"/>
          </p:nvSpPr>
          <p:spPr bwMode="auto">
            <a:xfrm>
              <a:off x="325" y="189"/>
              <a:ext cx="0" cy="1"/>
            </a:xfrm>
            <a:custGeom>
              <a:avLst/>
              <a:gdLst>
                <a:gd name="T0" fmla="*/ 0 w 1"/>
                <a:gd name="T1" fmla="*/ 1 h 2"/>
                <a:gd name="T2" fmla="*/ 0 w 1"/>
                <a:gd name="T3" fmla="*/ 1 h 2"/>
                <a:gd name="T4" fmla="*/ 0 w 1"/>
                <a:gd name="T5" fmla="*/ 0 h 2"/>
                <a:gd name="T6" fmla="*/ 1 w 1"/>
                <a:gd name="T7" fmla="*/ 2 h 2"/>
                <a:gd name="T8" fmla="*/ 0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cubicBezTo>
                    <a:pt x="0" y="1"/>
                    <a:pt x="1" y="1"/>
                    <a:pt x="1" y="2"/>
                  </a:cubicBezTo>
                  <a:cubicBezTo>
                    <a:pt x="0" y="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0" name="Freeform 1246"/>
            <p:cNvSpPr>
              <a:spLocks/>
            </p:cNvSpPr>
            <p:nvPr userDrawn="1"/>
          </p:nvSpPr>
          <p:spPr bwMode="auto">
            <a:xfrm>
              <a:off x="318" y="196"/>
              <a:ext cx="2" cy="2"/>
            </a:xfrm>
            <a:custGeom>
              <a:avLst/>
              <a:gdLst>
                <a:gd name="T0" fmla="*/ 4 w 4"/>
                <a:gd name="T1" fmla="*/ 2 h 4"/>
                <a:gd name="T2" fmla="*/ 4 w 4"/>
                <a:gd name="T3" fmla="*/ 2 h 4"/>
                <a:gd name="T4" fmla="*/ 1 w 4"/>
                <a:gd name="T5" fmla="*/ 4 h 4"/>
                <a:gd name="T6" fmla="*/ 0 w 4"/>
                <a:gd name="T7" fmla="*/ 2 h 4"/>
                <a:gd name="T8" fmla="*/ 0 w 4"/>
                <a:gd name="T9" fmla="*/ 0 h 4"/>
                <a:gd name="T10" fmla="*/ 4 w 4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lnTo>
                    <a:pt x="4" y="2"/>
                  </a:lnTo>
                  <a:cubicBezTo>
                    <a:pt x="3" y="3"/>
                    <a:pt x="2" y="3"/>
                    <a:pt x="1" y="4"/>
                  </a:cubicBezTo>
                  <a:cubicBezTo>
                    <a:pt x="0" y="3"/>
                    <a:pt x="0" y="3"/>
                    <a:pt x="0" y="2"/>
                  </a:cubicBezTo>
                  <a:lnTo>
                    <a:pt x="0" y="0"/>
                  </a:lnTo>
                  <a:cubicBezTo>
                    <a:pt x="2" y="1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1" name="Freeform 1247"/>
            <p:cNvSpPr>
              <a:spLocks/>
            </p:cNvSpPr>
            <p:nvPr userDrawn="1"/>
          </p:nvSpPr>
          <p:spPr bwMode="auto">
            <a:xfrm>
              <a:off x="318" y="195"/>
              <a:ext cx="1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1" y="0"/>
                  </a:lnTo>
                  <a:cubicBezTo>
                    <a:pt x="1" y="0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2" name="Freeform 1248"/>
            <p:cNvSpPr>
              <a:spLocks/>
            </p:cNvSpPr>
            <p:nvPr userDrawn="1"/>
          </p:nvSpPr>
          <p:spPr bwMode="auto">
            <a:xfrm>
              <a:off x="316" y="193"/>
              <a:ext cx="2" cy="3"/>
            </a:xfrm>
            <a:custGeom>
              <a:avLst/>
              <a:gdLst>
                <a:gd name="T0" fmla="*/ 5 w 5"/>
                <a:gd name="T1" fmla="*/ 3 h 7"/>
                <a:gd name="T2" fmla="*/ 5 w 5"/>
                <a:gd name="T3" fmla="*/ 3 h 7"/>
                <a:gd name="T4" fmla="*/ 4 w 5"/>
                <a:gd name="T5" fmla="*/ 5 h 7"/>
                <a:gd name="T6" fmla="*/ 3 w 5"/>
                <a:gd name="T7" fmla="*/ 6 h 7"/>
                <a:gd name="T8" fmla="*/ 4 w 5"/>
                <a:gd name="T9" fmla="*/ 6 h 7"/>
                <a:gd name="T10" fmla="*/ 3 w 5"/>
                <a:gd name="T11" fmla="*/ 7 h 7"/>
                <a:gd name="T12" fmla="*/ 0 w 5"/>
                <a:gd name="T13" fmla="*/ 0 h 7"/>
                <a:gd name="T14" fmla="*/ 5 w 5"/>
                <a:gd name="T1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7">
                  <a:moveTo>
                    <a:pt x="5" y="3"/>
                  </a:moveTo>
                  <a:lnTo>
                    <a:pt x="5" y="3"/>
                  </a:lnTo>
                  <a:cubicBezTo>
                    <a:pt x="5" y="4"/>
                    <a:pt x="4" y="5"/>
                    <a:pt x="4" y="5"/>
                  </a:cubicBezTo>
                  <a:lnTo>
                    <a:pt x="3" y="6"/>
                  </a:lnTo>
                  <a:lnTo>
                    <a:pt x="4" y="6"/>
                  </a:lnTo>
                  <a:lnTo>
                    <a:pt x="3" y="7"/>
                  </a:lnTo>
                  <a:cubicBezTo>
                    <a:pt x="2" y="5"/>
                    <a:pt x="1" y="2"/>
                    <a:pt x="0" y="0"/>
                  </a:cubicBezTo>
                  <a:cubicBezTo>
                    <a:pt x="1" y="1"/>
                    <a:pt x="3" y="2"/>
                    <a:pt x="5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3" name="Freeform 1249"/>
            <p:cNvSpPr>
              <a:spLocks/>
            </p:cNvSpPr>
            <p:nvPr userDrawn="1"/>
          </p:nvSpPr>
          <p:spPr bwMode="auto">
            <a:xfrm>
              <a:off x="315" y="189"/>
              <a:ext cx="2" cy="4"/>
            </a:xfrm>
            <a:custGeom>
              <a:avLst/>
              <a:gdLst>
                <a:gd name="T0" fmla="*/ 2 w 5"/>
                <a:gd name="T1" fmla="*/ 8 h 9"/>
                <a:gd name="T2" fmla="*/ 2 w 5"/>
                <a:gd name="T3" fmla="*/ 8 h 9"/>
                <a:gd name="T4" fmla="*/ 0 w 5"/>
                <a:gd name="T5" fmla="*/ 3 h 9"/>
                <a:gd name="T6" fmla="*/ 1 w 5"/>
                <a:gd name="T7" fmla="*/ 0 h 9"/>
                <a:gd name="T8" fmla="*/ 5 w 5"/>
                <a:gd name="T9" fmla="*/ 4 h 9"/>
                <a:gd name="T10" fmla="*/ 3 w 5"/>
                <a:gd name="T11" fmla="*/ 9 h 9"/>
                <a:gd name="T12" fmla="*/ 2 w 5"/>
                <a:gd name="T13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9">
                  <a:moveTo>
                    <a:pt x="2" y="8"/>
                  </a:moveTo>
                  <a:lnTo>
                    <a:pt x="2" y="8"/>
                  </a:lnTo>
                  <a:cubicBezTo>
                    <a:pt x="1" y="6"/>
                    <a:pt x="0" y="5"/>
                    <a:pt x="0" y="3"/>
                  </a:cubicBezTo>
                  <a:cubicBezTo>
                    <a:pt x="0" y="2"/>
                    <a:pt x="1" y="1"/>
                    <a:pt x="1" y="0"/>
                  </a:cubicBezTo>
                  <a:cubicBezTo>
                    <a:pt x="3" y="1"/>
                    <a:pt x="4" y="2"/>
                    <a:pt x="5" y="4"/>
                  </a:cubicBezTo>
                  <a:cubicBezTo>
                    <a:pt x="4" y="5"/>
                    <a:pt x="4" y="7"/>
                    <a:pt x="3" y="9"/>
                  </a:cubicBezTo>
                  <a:lnTo>
                    <a:pt x="2" y="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4" name="Freeform 1250"/>
            <p:cNvSpPr>
              <a:spLocks/>
            </p:cNvSpPr>
            <p:nvPr userDrawn="1"/>
          </p:nvSpPr>
          <p:spPr bwMode="auto">
            <a:xfrm>
              <a:off x="324" y="172"/>
              <a:ext cx="3" cy="14"/>
            </a:xfrm>
            <a:custGeom>
              <a:avLst/>
              <a:gdLst>
                <a:gd name="T0" fmla="*/ 4 w 8"/>
                <a:gd name="T1" fmla="*/ 0 h 32"/>
                <a:gd name="T2" fmla="*/ 4 w 8"/>
                <a:gd name="T3" fmla="*/ 0 h 32"/>
                <a:gd name="T4" fmla="*/ 8 w 8"/>
                <a:gd name="T5" fmla="*/ 32 h 32"/>
                <a:gd name="T6" fmla="*/ 7 w 8"/>
                <a:gd name="T7" fmla="*/ 32 h 32"/>
                <a:gd name="T8" fmla="*/ 6 w 8"/>
                <a:gd name="T9" fmla="*/ 31 h 32"/>
                <a:gd name="T10" fmla="*/ 6 w 8"/>
                <a:gd name="T11" fmla="*/ 32 h 32"/>
                <a:gd name="T12" fmla="*/ 0 w 8"/>
                <a:gd name="T13" fmla="*/ 1 h 32"/>
                <a:gd name="T14" fmla="*/ 4 w 8"/>
                <a:gd name="T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2">
                  <a:moveTo>
                    <a:pt x="4" y="0"/>
                  </a:moveTo>
                  <a:lnTo>
                    <a:pt x="4" y="0"/>
                  </a:lnTo>
                  <a:lnTo>
                    <a:pt x="8" y="32"/>
                  </a:lnTo>
                  <a:cubicBezTo>
                    <a:pt x="7" y="32"/>
                    <a:pt x="7" y="32"/>
                    <a:pt x="7" y="32"/>
                  </a:cubicBezTo>
                  <a:lnTo>
                    <a:pt x="6" y="31"/>
                  </a:lnTo>
                  <a:cubicBezTo>
                    <a:pt x="6" y="32"/>
                    <a:pt x="6" y="32"/>
                    <a:pt x="6" y="32"/>
                  </a:cubicBezTo>
                  <a:lnTo>
                    <a:pt x="0" y="1"/>
                  </a:lnTo>
                  <a:cubicBezTo>
                    <a:pt x="1" y="0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5" name="Freeform 1251"/>
            <p:cNvSpPr>
              <a:spLocks/>
            </p:cNvSpPr>
            <p:nvPr userDrawn="1"/>
          </p:nvSpPr>
          <p:spPr bwMode="auto">
            <a:xfrm>
              <a:off x="319" y="176"/>
              <a:ext cx="4" cy="4"/>
            </a:xfrm>
            <a:custGeom>
              <a:avLst/>
              <a:gdLst>
                <a:gd name="T0" fmla="*/ 4 w 8"/>
                <a:gd name="T1" fmla="*/ 0 h 9"/>
                <a:gd name="T2" fmla="*/ 4 w 8"/>
                <a:gd name="T3" fmla="*/ 0 h 9"/>
                <a:gd name="T4" fmla="*/ 8 w 8"/>
                <a:gd name="T5" fmla="*/ 5 h 9"/>
                <a:gd name="T6" fmla="*/ 4 w 8"/>
                <a:gd name="T7" fmla="*/ 9 h 9"/>
                <a:gd name="T8" fmla="*/ 0 w 8"/>
                <a:gd name="T9" fmla="*/ 5 h 9"/>
                <a:gd name="T10" fmla="*/ 4 w 8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9">
                  <a:moveTo>
                    <a:pt x="4" y="0"/>
                  </a:moveTo>
                  <a:lnTo>
                    <a:pt x="4" y="0"/>
                  </a:lnTo>
                  <a:cubicBezTo>
                    <a:pt x="5" y="1"/>
                    <a:pt x="7" y="3"/>
                    <a:pt x="8" y="5"/>
                  </a:cubicBezTo>
                  <a:cubicBezTo>
                    <a:pt x="7" y="6"/>
                    <a:pt x="5" y="8"/>
                    <a:pt x="4" y="9"/>
                  </a:cubicBezTo>
                  <a:cubicBezTo>
                    <a:pt x="2" y="8"/>
                    <a:pt x="1" y="6"/>
                    <a:pt x="0" y="5"/>
                  </a:cubicBezTo>
                  <a:cubicBezTo>
                    <a:pt x="1" y="3"/>
                    <a:pt x="3" y="1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6" name="Freeform 1252"/>
            <p:cNvSpPr>
              <a:spLocks/>
            </p:cNvSpPr>
            <p:nvPr userDrawn="1"/>
          </p:nvSpPr>
          <p:spPr bwMode="auto">
            <a:xfrm>
              <a:off x="315" y="176"/>
              <a:ext cx="4" cy="5"/>
            </a:xfrm>
            <a:custGeom>
              <a:avLst/>
              <a:gdLst>
                <a:gd name="T0" fmla="*/ 4 w 8"/>
                <a:gd name="T1" fmla="*/ 11 h 11"/>
                <a:gd name="T2" fmla="*/ 4 w 8"/>
                <a:gd name="T3" fmla="*/ 11 h 11"/>
                <a:gd name="T4" fmla="*/ 0 w 8"/>
                <a:gd name="T5" fmla="*/ 5 h 11"/>
                <a:gd name="T6" fmla="*/ 4 w 8"/>
                <a:gd name="T7" fmla="*/ 0 h 11"/>
                <a:gd name="T8" fmla="*/ 8 w 8"/>
                <a:gd name="T9" fmla="*/ 6 h 11"/>
                <a:gd name="T10" fmla="*/ 4 w 8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1">
                  <a:moveTo>
                    <a:pt x="4" y="11"/>
                  </a:moveTo>
                  <a:lnTo>
                    <a:pt x="4" y="11"/>
                  </a:lnTo>
                  <a:cubicBezTo>
                    <a:pt x="3" y="9"/>
                    <a:pt x="1" y="7"/>
                    <a:pt x="0" y="5"/>
                  </a:cubicBezTo>
                  <a:cubicBezTo>
                    <a:pt x="1" y="4"/>
                    <a:pt x="3" y="2"/>
                    <a:pt x="4" y="0"/>
                  </a:cubicBezTo>
                  <a:cubicBezTo>
                    <a:pt x="5" y="2"/>
                    <a:pt x="7" y="4"/>
                    <a:pt x="8" y="6"/>
                  </a:cubicBezTo>
                  <a:cubicBezTo>
                    <a:pt x="7" y="7"/>
                    <a:pt x="5" y="9"/>
                    <a:pt x="4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7" name="Freeform 1253"/>
            <p:cNvSpPr>
              <a:spLocks/>
            </p:cNvSpPr>
            <p:nvPr userDrawn="1"/>
          </p:nvSpPr>
          <p:spPr bwMode="auto">
            <a:xfrm>
              <a:off x="317" y="178"/>
              <a:ext cx="3" cy="5"/>
            </a:xfrm>
            <a:custGeom>
              <a:avLst/>
              <a:gdLst>
                <a:gd name="T0" fmla="*/ 4 w 8"/>
                <a:gd name="T1" fmla="*/ 10 h 10"/>
                <a:gd name="T2" fmla="*/ 4 w 8"/>
                <a:gd name="T3" fmla="*/ 10 h 10"/>
                <a:gd name="T4" fmla="*/ 0 w 8"/>
                <a:gd name="T5" fmla="*/ 5 h 10"/>
                <a:gd name="T6" fmla="*/ 4 w 8"/>
                <a:gd name="T7" fmla="*/ 0 h 10"/>
                <a:gd name="T8" fmla="*/ 8 w 8"/>
                <a:gd name="T9" fmla="*/ 5 h 10"/>
                <a:gd name="T10" fmla="*/ 4 w 8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4" y="10"/>
                  </a:moveTo>
                  <a:lnTo>
                    <a:pt x="4" y="10"/>
                  </a:lnTo>
                  <a:cubicBezTo>
                    <a:pt x="3" y="8"/>
                    <a:pt x="2" y="7"/>
                    <a:pt x="0" y="5"/>
                  </a:cubicBezTo>
                  <a:cubicBezTo>
                    <a:pt x="2" y="4"/>
                    <a:pt x="3" y="2"/>
                    <a:pt x="4" y="0"/>
                  </a:cubicBezTo>
                  <a:cubicBezTo>
                    <a:pt x="6" y="2"/>
                    <a:pt x="7" y="3"/>
                    <a:pt x="8" y="5"/>
                  </a:cubicBezTo>
                  <a:cubicBezTo>
                    <a:pt x="7" y="7"/>
                    <a:pt x="6" y="8"/>
                    <a:pt x="4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8" name="Freeform 1254"/>
            <p:cNvSpPr>
              <a:spLocks/>
            </p:cNvSpPr>
            <p:nvPr userDrawn="1"/>
          </p:nvSpPr>
          <p:spPr bwMode="auto">
            <a:xfrm>
              <a:off x="319" y="181"/>
              <a:ext cx="4" cy="4"/>
            </a:xfrm>
            <a:custGeom>
              <a:avLst/>
              <a:gdLst>
                <a:gd name="T0" fmla="*/ 4 w 8"/>
                <a:gd name="T1" fmla="*/ 9 h 9"/>
                <a:gd name="T2" fmla="*/ 4 w 8"/>
                <a:gd name="T3" fmla="*/ 9 h 9"/>
                <a:gd name="T4" fmla="*/ 0 w 8"/>
                <a:gd name="T5" fmla="*/ 4 h 9"/>
                <a:gd name="T6" fmla="*/ 4 w 8"/>
                <a:gd name="T7" fmla="*/ 0 h 9"/>
                <a:gd name="T8" fmla="*/ 8 w 8"/>
                <a:gd name="T9" fmla="*/ 4 h 9"/>
                <a:gd name="T10" fmla="*/ 4 w 8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9">
                  <a:moveTo>
                    <a:pt x="4" y="9"/>
                  </a:moveTo>
                  <a:lnTo>
                    <a:pt x="4" y="9"/>
                  </a:lnTo>
                  <a:cubicBezTo>
                    <a:pt x="2" y="7"/>
                    <a:pt x="1" y="6"/>
                    <a:pt x="0" y="4"/>
                  </a:cubicBezTo>
                  <a:cubicBezTo>
                    <a:pt x="1" y="3"/>
                    <a:pt x="2" y="1"/>
                    <a:pt x="4" y="0"/>
                  </a:cubicBezTo>
                  <a:cubicBezTo>
                    <a:pt x="5" y="1"/>
                    <a:pt x="6" y="3"/>
                    <a:pt x="8" y="4"/>
                  </a:cubicBezTo>
                  <a:cubicBezTo>
                    <a:pt x="6" y="6"/>
                    <a:pt x="5" y="7"/>
                    <a:pt x="4" y="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9" name="Freeform 1255"/>
            <p:cNvSpPr>
              <a:spLocks/>
            </p:cNvSpPr>
            <p:nvPr userDrawn="1"/>
          </p:nvSpPr>
          <p:spPr bwMode="auto">
            <a:xfrm>
              <a:off x="321" y="183"/>
              <a:ext cx="3" cy="4"/>
            </a:xfrm>
            <a:custGeom>
              <a:avLst/>
              <a:gdLst>
                <a:gd name="T0" fmla="*/ 4 w 8"/>
                <a:gd name="T1" fmla="*/ 8 h 8"/>
                <a:gd name="T2" fmla="*/ 4 w 8"/>
                <a:gd name="T3" fmla="*/ 8 h 8"/>
                <a:gd name="T4" fmla="*/ 0 w 8"/>
                <a:gd name="T5" fmla="*/ 4 h 8"/>
                <a:gd name="T6" fmla="*/ 4 w 8"/>
                <a:gd name="T7" fmla="*/ 0 h 8"/>
                <a:gd name="T8" fmla="*/ 8 w 8"/>
                <a:gd name="T9" fmla="*/ 4 h 8"/>
                <a:gd name="T10" fmla="*/ 4 w 8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8">
                  <a:moveTo>
                    <a:pt x="4" y="8"/>
                  </a:moveTo>
                  <a:lnTo>
                    <a:pt x="4" y="8"/>
                  </a:lnTo>
                  <a:cubicBezTo>
                    <a:pt x="3" y="7"/>
                    <a:pt x="2" y="6"/>
                    <a:pt x="0" y="4"/>
                  </a:cubicBezTo>
                  <a:cubicBezTo>
                    <a:pt x="2" y="3"/>
                    <a:pt x="3" y="1"/>
                    <a:pt x="4" y="0"/>
                  </a:cubicBezTo>
                  <a:cubicBezTo>
                    <a:pt x="5" y="1"/>
                    <a:pt x="7" y="2"/>
                    <a:pt x="8" y="4"/>
                  </a:cubicBezTo>
                  <a:cubicBezTo>
                    <a:pt x="7" y="5"/>
                    <a:pt x="6" y="7"/>
                    <a:pt x="4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0" name="Freeform 1256"/>
            <p:cNvSpPr>
              <a:spLocks/>
            </p:cNvSpPr>
            <p:nvPr userDrawn="1"/>
          </p:nvSpPr>
          <p:spPr bwMode="auto">
            <a:xfrm>
              <a:off x="313" y="178"/>
              <a:ext cx="3" cy="5"/>
            </a:xfrm>
            <a:custGeom>
              <a:avLst/>
              <a:gdLst>
                <a:gd name="T0" fmla="*/ 3 w 7"/>
                <a:gd name="T1" fmla="*/ 11 h 11"/>
                <a:gd name="T2" fmla="*/ 3 w 7"/>
                <a:gd name="T3" fmla="*/ 11 h 11"/>
                <a:gd name="T4" fmla="*/ 0 w 7"/>
                <a:gd name="T5" fmla="*/ 6 h 11"/>
                <a:gd name="T6" fmla="*/ 4 w 7"/>
                <a:gd name="T7" fmla="*/ 0 h 11"/>
                <a:gd name="T8" fmla="*/ 7 w 7"/>
                <a:gd name="T9" fmla="*/ 5 h 11"/>
                <a:gd name="T10" fmla="*/ 3 w 7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1">
                  <a:moveTo>
                    <a:pt x="3" y="11"/>
                  </a:moveTo>
                  <a:lnTo>
                    <a:pt x="3" y="11"/>
                  </a:lnTo>
                  <a:cubicBezTo>
                    <a:pt x="2" y="10"/>
                    <a:pt x="1" y="8"/>
                    <a:pt x="0" y="6"/>
                  </a:cubicBezTo>
                  <a:cubicBezTo>
                    <a:pt x="1" y="4"/>
                    <a:pt x="2" y="2"/>
                    <a:pt x="4" y="0"/>
                  </a:cubicBezTo>
                  <a:cubicBezTo>
                    <a:pt x="5" y="2"/>
                    <a:pt x="6" y="4"/>
                    <a:pt x="7" y="5"/>
                  </a:cubicBezTo>
                  <a:cubicBezTo>
                    <a:pt x="6" y="7"/>
                    <a:pt x="5" y="9"/>
                    <a:pt x="3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1" name="Freeform 1257"/>
            <p:cNvSpPr>
              <a:spLocks/>
            </p:cNvSpPr>
            <p:nvPr userDrawn="1"/>
          </p:nvSpPr>
          <p:spPr bwMode="auto">
            <a:xfrm>
              <a:off x="315" y="181"/>
              <a:ext cx="4" cy="5"/>
            </a:xfrm>
            <a:custGeom>
              <a:avLst/>
              <a:gdLst>
                <a:gd name="T0" fmla="*/ 4 w 8"/>
                <a:gd name="T1" fmla="*/ 10 h 10"/>
                <a:gd name="T2" fmla="*/ 4 w 8"/>
                <a:gd name="T3" fmla="*/ 10 h 10"/>
                <a:gd name="T4" fmla="*/ 0 w 8"/>
                <a:gd name="T5" fmla="*/ 6 h 10"/>
                <a:gd name="T6" fmla="*/ 4 w 8"/>
                <a:gd name="T7" fmla="*/ 0 h 10"/>
                <a:gd name="T8" fmla="*/ 8 w 8"/>
                <a:gd name="T9" fmla="*/ 5 h 10"/>
                <a:gd name="T10" fmla="*/ 4 w 8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4" y="10"/>
                  </a:moveTo>
                  <a:lnTo>
                    <a:pt x="4" y="10"/>
                  </a:lnTo>
                  <a:cubicBezTo>
                    <a:pt x="2" y="9"/>
                    <a:pt x="1" y="7"/>
                    <a:pt x="0" y="6"/>
                  </a:cubicBezTo>
                  <a:cubicBezTo>
                    <a:pt x="1" y="4"/>
                    <a:pt x="3" y="2"/>
                    <a:pt x="4" y="0"/>
                  </a:cubicBezTo>
                  <a:cubicBezTo>
                    <a:pt x="5" y="2"/>
                    <a:pt x="6" y="3"/>
                    <a:pt x="8" y="5"/>
                  </a:cubicBezTo>
                  <a:cubicBezTo>
                    <a:pt x="6" y="6"/>
                    <a:pt x="5" y="8"/>
                    <a:pt x="4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2" name="Freeform 1258"/>
            <p:cNvSpPr>
              <a:spLocks/>
            </p:cNvSpPr>
            <p:nvPr userDrawn="1"/>
          </p:nvSpPr>
          <p:spPr bwMode="auto">
            <a:xfrm>
              <a:off x="317" y="183"/>
              <a:ext cx="3" cy="5"/>
            </a:xfrm>
            <a:custGeom>
              <a:avLst/>
              <a:gdLst>
                <a:gd name="T0" fmla="*/ 4 w 8"/>
                <a:gd name="T1" fmla="*/ 10 h 10"/>
                <a:gd name="T2" fmla="*/ 4 w 8"/>
                <a:gd name="T3" fmla="*/ 10 h 10"/>
                <a:gd name="T4" fmla="*/ 0 w 8"/>
                <a:gd name="T5" fmla="*/ 6 h 10"/>
                <a:gd name="T6" fmla="*/ 4 w 8"/>
                <a:gd name="T7" fmla="*/ 0 h 10"/>
                <a:gd name="T8" fmla="*/ 8 w 8"/>
                <a:gd name="T9" fmla="*/ 4 h 10"/>
                <a:gd name="T10" fmla="*/ 5 w 8"/>
                <a:gd name="T11" fmla="*/ 9 h 10"/>
                <a:gd name="T12" fmla="*/ 5 w 8"/>
                <a:gd name="T13" fmla="*/ 9 h 10"/>
                <a:gd name="T14" fmla="*/ 4 w 8"/>
                <a:gd name="T15" fmla="*/ 9 h 10"/>
                <a:gd name="T16" fmla="*/ 4 w 8"/>
                <a:gd name="T17" fmla="*/ 10 h 10"/>
                <a:gd name="T18" fmla="*/ 4 w 8"/>
                <a:gd name="T1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10">
                  <a:moveTo>
                    <a:pt x="4" y="10"/>
                  </a:moveTo>
                  <a:lnTo>
                    <a:pt x="4" y="10"/>
                  </a:lnTo>
                  <a:cubicBezTo>
                    <a:pt x="3" y="9"/>
                    <a:pt x="1" y="7"/>
                    <a:pt x="0" y="6"/>
                  </a:cubicBezTo>
                  <a:cubicBezTo>
                    <a:pt x="1" y="4"/>
                    <a:pt x="3" y="2"/>
                    <a:pt x="4" y="0"/>
                  </a:cubicBezTo>
                  <a:cubicBezTo>
                    <a:pt x="6" y="2"/>
                    <a:pt x="7" y="3"/>
                    <a:pt x="8" y="4"/>
                  </a:cubicBezTo>
                  <a:cubicBezTo>
                    <a:pt x="7" y="6"/>
                    <a:pt x="6" y="7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lnTo>
                    <a:pt x="4" y="9"/>
                  </a:lnTo>
                  <a:cubicBezTo>
                    <a:pt x="4" y="9"/>
                    <a:pt x="4" y="9"/>
                    <a:pt x="4" y="10"/>
                  </a:cubicBezTo>
                  <a:lnTo>
                    <a:pt x="4" y="1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3" name="Freeform 1259"/>
            <p:cNvSpPr>
              <a:spLocks/>
            </p:cNvSpPr>
            <p:nvPr userDrawn="1"/>
          </p:nvSpPr>
          <p:spPr bwMode="auto">
            <a:xfrm>
              <a:off x="320" y="186"/>
              <a:ext cx="3" cy="2"/>
            </a:xfrm>
            <a:custGeom>
              <a:avLst/>
              <a:gdLst>
                <a:gd name="T0" fmla="*/ 0 w 7"/>
                <a:gd name="T1" fmla="*/ 4 h 5"/>
                <a:gd name="T2" fmla="*/ 0 w 7"/>
                <a:gd name="T3" fmla="*/ 4 h 5"/>
                <a:gd name="T4" fmla="*/ 3 w 7"/>
                <a:gd name="T5" fmla="*/ 0 h 5"/>
                <a:gd name="T6" fmla="*/ 7 w 7"/>
                <a:gd name="T7" fmla="*/ 4 h 5"/>
                <a:gd name="T8" fmla="*/ 6 w 7"/>
                <a:gd name="T9" fmla="*/ 5 h 5"/>
                <a:gd name="T10" fmla="*/ 0 w 7"/>
                <a:gd name="T1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5">
                  <a:moveTo>
                    <a:pt x="0" y="4"/>
                  </a:moveTo>
                  <a:lnTo>
                    <a:pt x="0" y="4"/>
                  </a:ln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6" y="2"/>
                    <a:pt x="7" y="4"/>
                  </a:cubicBezTo>
                  <a:cubicBezTo>
                    <a:pt x="6" y="4"/>
                    <a:pt x="6" y="5"/>
                    <a:pt x="6" y="5"/>
                  </a:cubicBezTo>
                  <a:cubicBezTo>
                    <a:pt x="3" y="4"/>
                    <a:pt x="1" y="4"/>
                    <a:pt x="0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4" name="Freeform 1260"/>
            <p:cNvSpPr>
              <a:spLocks/>
            </p:cNvSpPr>
            <p:nvPr userDrawn="1"/>
          </p:nvSpPr>
          <p:spPr bwMode="auto">
            <a:xfrm>
              <a:off x="319" y="1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5" name="Freeform 1261"/>
            <p:cNvSpPr>
              <a:spLocks/>
            </p:cNvSpPr>
            <p:nvPr userDrawn="1"/>
          </p:nvSpPr>
          <p:spPr bwMode="auto">
            <a:xfrm>
              <a:off x="323" y="187"/>
              <a:ext cx="2" cy="2"/>
            </a:xfrm>
            <a:custGeom>
              <a:avLst/>
              <a:gdLst>
                <a:gd name="T0" fmla="*/ 0 w 5"/>
                <a:gd name="T1" fmla="*/ 2 h 4"/>
                <a:gd name="T2" fmla="*/ 0 w 5"/>
                <a:gd name="T3" fmla="*/ 2 h 4"/>
                <a:gd name="T4" fmla="*/ 1 w 5"/>
                <a:gd name="T5" fmla="*/ 0 h 4"/>
                <a:gd name="T6" fmla="*/ 5 w 5"/>
                <a:gd name="T7" fmla="*/ 4 h 4"/>
                <a:gd name="T8" fmla="*/ 4 w 5"/>
                <a:gd name="T9" fmla="*/ 4 h 4"/>
                <a:gd name="T10" fmla="*/ 3 w 5"/>
                <a:gd name="T11" fmla="*/ 4 h 4"/>
                <a:gd name="T12" fmla="*/ 0 w 5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1"/>
                    <a:pt x="1" y="0"/>
                  </a:cubicBezTo>
                  <a:cubicBezTo>
                    <a:pt x="2" y="1"/>
                    <a:pt x="3" y="2"/>
                    <a:pt x="5" y="4"/>
                  </a:cubicBezTo>
                  <a:lnTo>
                    <a:pt x="4" y="4"/>
                  </a:lnTo>
                  <a:cubicBezTo>
                    <a:pt x="4" y="4"/>
                    <a:pt x="3" y="4"/>
                    <a:pt x="3" y="4"/>
                  </a:cubicBezTo>
                  <a:cubicBezTo>
                    <a:pt x="2" y="3"/>
                    <a:pt x="1" y="2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6" name="Rectangle 1262"/>
            <p:cNvSpPr>
              <a:spLocks noChangeArrowheads="1"/>
            </p:cNvSpPr>
            <p:nvPr userDrawn="1"/>
          </p:nvSpPr>
          <p:spPr bwMode="auto">
            <a:xfrm>
              <a:off x="321" y="191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7" name="Freeform 1263"/>
            <p:cNvSpPr>
              <a:spLocks/>
            </p:cNvSpPr>
            <p:nvPr userDrawn="1"/>
          </p:nvSpPr>
          <p:spPr bwMode="auto">
            <a:xfrm>
              <a:off x="320" y="192"/>
              <a:ext cx="2" cy="2"/>
            </a:xfrm>
            <a:custGeom>
              <a:avLst/>
              <a:gdLst>
                <a:gd name="T0" fmla="*/ 3 w 4"/>
                <a:gd name="T1" fmla="*/ 3 h 3"/>
                <a:gd name="T2" fmla="*/ 3 w 4"/>
                <a:gd name="T3" fmla="*/ 3 h 3"/>
                <a:gd name="T4" fmla="*/ 0 w 4"/>
                <a:gd name="T5" fmla="*/ 0 h 3"/>
                <a:gd name="T6" fmla="*/ 0 w 4"/>
                <a:gd name="T7" fmla="*/ 0 h 3"/>
                <a:gd name="T8" fmla="*/ 4 w 4"/>
                <a:gd name="T9" fmla="*/ 3 h 3"/>
                <a:gd name="T10" fmla="*/ 3 w 4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">
                  <a:moveTo>
                    <a:pt x="3" y="3"/>
                  </a:moveTo>
                  <a:lnTo>
                    <a:pt x="3" y="3"/>
                  </a:lnTo>
                  <a:cubicBezTo>
                    <a:pt x="2" y="2"/>
                    <a:pt x="1" y="1"/>
                    <a:pt x="0" y="0"/>
                  </a:cubicBezTo>
                  <a:lnTo>
                    <a:pt x="0" y="0"/>
                  </a:lnTo>
                  <a:cubicBezTo>
                    <a:pt x="1" y="1"/>
                    <a:pt x="2" y="2"/>
                    <a:pt x="4" y="3"/>
                  </a:cubicBezTo>
                  <a:cubicBezTo>
                    <a:pt x="3" y="3"/>
                    <a:pt x="3" y="3"/>
                    <a:pt x="3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8" name="Freeform 1264"/>
            <p:cNvSpPr>
              <a:spLocks/>
            </p:cNvSpPr>
            <p:nvPr userDrawn="1"/>
          </p:nvSpPr>
          <p:spPr bwMode="auto">
            <a:xfrm>
              <a:off x="314" y="184"/>
              <a:ext cx="2" cy="4"/>
            </a:xfrm>
            <a:custGeom>
              <a:avLst/>
              <a:gdLst>
                <a:gd name="T0" fmla="*/ 3 w 6"/>
                <a:gd name="T1" fmla="*/ 9 h 9"/>
                <a:gd name="T2" fmla="*/ 3 w 6"/>
                <a:gd name="T3" fmla="*/ 9 h 9"/>
                <a:gd name="T4" fmla="*/ 0 w 6"/>
                <a:gd name="T5" fmla="*/ 4 h 9"/>
                <a:gd name="T6" fmla="*/ 2 w 6"/>
                <a:gd name="T7" fmla="*/ 0 h 9"/>
                <a:gd name="T8" fmla="*/ 6 w 6"/>
                <a:gd name="T9" fmla="*/ 4 h 9"/>
                <a:gd name="T10" fmla="*/ 3 w 6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9">
                  <a:moveTo>
                    <a:pt x="3" y="9"/>
                  </a:moveTo>
                  <a:lnTo>
                    <a:pt x="3" y="9"/>
                  </a:lnTo>
                  <a:cubicBezTo>
                    <a:pt x="2" y="7"/>
                    <a:pt x="1" y="6"/>
                    <a:pt x="0" y="4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4" y="1"/>
                    <a:pt x="5" y="3"/>
                    <a:pt x="6" y="4"/>
                  </a:cubicBezTo>
                  <a:cubicBezTo>
                    <a:pt x="5" y="6"/>
                    <a:pt x="4" y="7"/>
                    <a:pt x="3" y="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9" name="Freeform 1265"/>
            <p:cNvSpPr>
              <a:spLocks/>
            </p:cNvSpPr>
            <p:nvPr userDrawn="1"/>
          </p:nvSpPr>
          <p:spPr bwMode="auto">
            <a:xfrm>
              <a:off x="315" y="186"/>
              <a:ext cx="4" cy="4"/>
            </a:xfrm>
            <a:custGeom>
              <a:avLst/>
              <a:gdLst>
                <a:gd name="T0" fmla="*/ 4 w 7"/>
                <a:gd name="T1" fmla="*/ 8 h 8"/>
                <a:gd name="T2" fmla="*/ 4 w 7"/>
                <a:gd name="T3" fmla="*/ 8 h 8"/>
                <a:gd name="T4" fmla="*/ 0 w 7"/>
                <a:gd name="T5" fmla="*/ 4 h 8"/>
                <a:gd name="T6" fmla="*/ 3 w 7"/>
                <a:gd name="T7" fmla="*/ 0 h 8"/>
                <a:gd name="T8" fmla="*/ 7 w 7"/>
                <a:gd name="T9" fmla="*/ 4 h 8"/>
                <a:gd name="T10" fmla="*/ 4 w 7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4" y="8"/>
                  </a:moveTo>
                  <a:lnTo>
                    <a:pt x="4" y="8"/>
                  </a:lnTo>
                  <a:cubicBezTo>
                    <a:pt x="3" y="7"/>
                    <a:pt x="1" y="6"/>
                    <a:pt x="0" y="4"/>
                  </a:cubicBezTo>
                  <a:cubicBezTo>
                    <a:pt x="1" y="3"/>
                    <a:pt x="2" y="1"/>
                    <a:pt x="3" y="0"/>
                  </a:cubicBezTo>
                  <a:cubicBezTo>
                    <a:pt x="4" y="1"/>
                    <a:pt x="5" y="3"/>
                    <a:pt x="7" y="4"/>
                  </a:cubicBezTo>
                  <a:cubicBezTo>
                    <a:pt x="6" y="5"/>
                    <a:pt x="5" y="7"/>
                    <a:pt x="4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0" name="Freeform 1266"/>
            <p:cNvSpPr>
              <a:spLocks/>
            </p:cNvSpPr>
            <p:nvPr userDrawn="1"/>
          </p:nvSpPr>
          <p:spPr bwMode="auto">
            <a:xfrm>
              <a:off x="318" y="189"/>
              <a:ext cx="2" cy="3"/>
            </a:xfrm>
            <a:custGeom>
              <a:avLst/>
              <a:gdLst>
                <a:gd name="T0" fmla="*/ 4 w 6"/>
                <a:gd name="T1" fmla="*/ 8 h 8"/>
                <a:gd name="T2" fmla="*/ 4 w 6"/>
                <a:gd name="T3" fmla="*/ 8 h 8"/>
                <a:gd name="T4" fmla="*/ 0 w 6"/>
                <a:gd name="T5" fmla="*/ 4 h 8"/>
                <a:gd name="T6" fmla="*/ 2 w 6"/>
                <a:gd name="T7" fmla="*/ 0 h 8"/>
                <a:gd name="T8" fmla="*/ 6 w 6"/>
                <a:gd name="T9" fmla="*/ 3 h 8"/>
                <a:gd name="T10" fmla="*/ 6 w 6"/>
                <a:gd name="T11" fmla="*/ 4 h 8"/>
                <a:gd name="T12" fmla="*/ 3 w 6"/>
                <a:gd name="T13" fmla="*/ 5 h 8"/>
                <a:gd name="T14" fmla="*/ 2 w 6"/>
                <a:gd name="T15" fmla="*/ 5 h 8"/>
                <a:gd name="T16" fmla="*/ 4 w 6"/>
                <a:gd name="T17" fmla="*/ 7 h 8"/>
                <a:gd name="T18" fmla="*/ 4 w 6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8">
                  <a:moveTo>
                    <a:pt x="4" y="8"/>
                  </a:moveTo>
                  <a:lnTo>
                    <a:pt x="4" y="8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1"/>
                    <a:pt x="5" y="2"/>
                    <a:pt x="6" y="3"/>
                  </a:cubicBezTo>
                  <a:lnTo>
                    <a:pt x="6" y="4"/>
                  </a:lnTo>
                  <a:cubicBezTo>
                    <a:pt x="4" y="4"/>
                    <a:pt x="3" y="5"/>
                    <a:pt x="3" y="5"/>
                  </a:cubicBezTo>
                  <a:lnTo>
                    <a:pt x="2" y="5"/>
                  </a:lnTo>
                  <a:cubicBezTo>
                    <a:pt x="3" y="6"/>
                    <a:pt x="3" y="6"/>
                    <a:pt x="4" y="7"/>
                  </a:cubicBezTo>
                  <a:lnTo>
                    <a:pt x="4" y="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1" name="Freeform 1267"/>
            <p:cNvSpPr>
              <a:spLocks/>
            </p:cNvSpPr>
            <p:nvPr userDrawn="1"/>
          </p:nvSpPr>
          <p:spPr bwMode="auto">
            <a:xfrm>
              <a:off x="319" y="193"/>
              <a:ext cx="2" cy="2"/>
            </a:xfrm>
            <a:custGeom>
              <a:avLst/>
              <a:gdLst>
                <a:gd name="T0" fmla="*/ 2 w 6"/>
                <a:gd name="T1" fmla="*/ 0 h 5"/>
                <a:gd name="T2" fmla="*/ 2 w 6"/>
                <a:gd name="T3" fmla="*/ 0 h 5"/>
                <a:gd name="T4" fmla="*/ 5 w 6"/>
                <a:gd name="T5" fmla="*/ 2 h 5"/>
                <a:gd name="T6" fmla="*/ 4 w 6"/>
                <a:gd name="T7" fmla="*/ 2 h 5"/>
                <a:gd name="T8" fmla="*/ 6 w 6"/>
                <a:gd name="T9" fmla="*/ 4 h 5"/>
                <a:gd name="T10" fmla="*/ 6 w 6"/>
                <a:gd name="T11" fmla="*/ 4 h 5"/>
                <a:gd name="T12" fmla="*/ 2 w 6"/>
                <a:gd name="T13" fmla="*/ 5 h 5"/>
                <a:gd name="T14" fmla="*/ 0 w 6"/>
                <a:gd name="T15" fmla="*/ 4 h 5"/>
                <a:gd name="T16" fmla="*/ 2 w 6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2" y="0"/>
                  </a:moveTo>
                  <a:lnTo>
                    <a:pt x="2" y="0"/>
                  </a:lnTo>
                  <a:lnTo>
                    <a:pt x="5" y="2"/>
                  </a:lnTo>
                  <a:lnTo>
                    <a:pt x="4" y="2"/>
                  </a:lnTo>
                  <a:cubicBezTo>
                    <a:pt x="5" y="3"/>
                    <a:pt x="5" y="4"/>
                    <a:pt x="6" y="4"/>
                  </a:cubicBezTo>
                  <a:lnTo>
                    <a:pt x="6" y="4"/>
                  </a:lnTo>
                  <a:cubicBezTo>
                    <a:pt x="4" y="4"/>
                    <a:pt x="3" y="5"/>
                    <a:pt x="2" y="5"/>
                  </a:cubicBezTo>
                  <a:lnTo>
                    <a:pt x="0" y="4"/>
                  </a:lnTo>
                  <a:cubicBezTo>
                    <a:pt x="1" y="3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2" name="Freeform 1268"/>
            <p:cNvSpPr>
              <a:spLocks/>
            </p:cNvSpPr>
            <p:nvPr userDrawn="1"/>
          </p:nvSpPr>
          <p:spPr bwMode="auto">
            <a:xfrm>
              <a:off x="316" y="191"/>
              <a:ext cx="3" cy="3"/>
            </a:xfrm>
            <a:custGeom>
              <a:avLst/>
              <a:gdLst>
                <a:gd name="T0" fmla="*/ 3 w 7"/>
                <a:gd name="T1" fmla="*/ 0 h 8"/>
                <a:gd name="T2" fmla="*/ 3 w 7"/>
                <a:gd name="T3" fmla="*/ 0 h 8"/>
                <a:gd name="T4" fmla="*/ 7 w 7"/>
                <a:gd name="T5" fmla="*/ 4 h 8"/>
                <a:gd name="T6" fmla="*/ 5 w 7"/>
                <a:gd name="T7" fmla="*/ 8 h 8"/>
                <a:gd name="T8" fmla="*/ 0 w 7"/>
                <a:gd name="T9" fmla="*/ 5 h 8"/>
                <a:gd name="T10" fmla="*/ 3 w 7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3" y="0"/>
                  </a:moveTo>
                  <a:lnTo>
                    <a:pt x="3" y="0"/>
                  </a:lnTo>
                  <a:cubicBezTo>
                    <a:pt x="4" y="2"/>
                    <a:pt x="6" y="3"/>
                    <a:pt x="7" y="4"/>
                  </a:cubicBezTo>
                  <a:cubicBezTo>
                    <a:pt x="7" y="6"/>
                    <a:pt x="6" y="7"/>
                    <a:pt x="5" y="8"/>
                  </a:cubicBezTo>
                  <a:cubicBezTo>
                    <a:pt x="3" y="7"/>
                    <a:pt x="2" y="6"/>
                    <a:pt x="0" y="5"/>
                  </a:cubicBezTo>
                  <a:cubicBezTo>
                    <a:pt x="1" y="4"/>
                    <a:pt x="2" y="2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3" name="Freeform 1269"/>
            <p:cNvSpPr>
              <a:spLocks/>
            </p:cNvSpPr>
            <p:nvPr userDrawn="1"/>
          </p:nvSpPr>
          <p:spPr bwMode="auto">
            <a:xfrm>
              <a:off x="328" y="184"/>
              <a:ext cx="1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3 h 3"/>
                <a:gd name="T6" fmla="*/ 0 w 2"/>
                <a:gd name="T7" fmla="*/ 3 h 3"/>
                <a:gd name="T8" fmla="*/ 0 w 2"/>
                <a:gd name="T9" fmla="*/ 1 h 3"/>
                <a:gd name="T10" fmla="*/ 1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4" name="Freeform 1270"/>
            <p:cNvSpPr>
              <a:spLocks/>
            </p:cNvSpPr>
            <p:nvPr userDrawn="1"/>
          </p:nvSpPr>
          <p:spPr bwMode="auto">
            <a:xfrm>
              <a:off x="328" y="182"/>
              <a:ext cx="0" cy="2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2 w 2"/>
                <a:gd name="T5" fmla="*/ 3 h 3"/>
                <a:gd name="T6" fmla="*/ 1 w 2"/>
                <a:gd name="T7" fmla="*/ 3 h 3"/>
                <a:gd name="T8" fmla="*/ 0 w 2"/>
                <a:gd name="T9" fmla="*/ 1 h 3"/>
                <a:gd name="T10" fmla="*/ 2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lnTo>
                    <a:pt x="2" y="3"/>
                  </a:lnTo>
                  <a:lnTo>
                    <a:pt x="1" y="3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5" name="Freeform 1271"/>
            <p:cNvSpPr>
              <a:spLocks/>
            </p:cNvSpPr>
            <p:nvPr userDrawn="1"/>
          </p:nvSpPr>
          <p:spPr bwMode="auto">
            <a:xfrm>
              <a:off x="328" y="181"/>
              <a:ext cx="0" cy="1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2 w 2"/>
                <a:gd name="T5" fmla="*/ 3 h 3"/>
                <a:gd name="T6" fmla="*/ 0 w 2"/>
                <a:gd name="T7" fmla="*/ 3 h 3"/>
                <a:gd name="T8" fmla="*/ 0 w 2"/>
                <a:gd name="T9" fmla="*/ 1 h 3"/>
                <a:gd name="T10" fmla="*/ 2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6" name="Freeform 1272"/>
            <p:cNvSpPr>
              <a:spLocks/>
            </p:cNvSpPr>
            <p:nvPr userDrawn="1"/>
          </p:nvSpPr>
          <p:spPr bwMode="auto">
            <a:xfrm>
              <a:off x="327" y="179"/>
              <a:ext cx="1" cy="1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0 h 3"/>
                <a:gd name="T4" fmla="*/ 3 w 3"/>
                <a:gd name="T5" fmla="*/ 2 h 3"/>
                <a:gd name="T6" fmla="*/ 0 w 3"/>
                <a:gd name="T7" fmla="*/ 3 h 3"/>
                <a:gd name="T8" fmla="*/ 0 w 3"/>
                <a:gd name="T9" fmla="*/ 1 h 3"/>
                <a:gd name="T10" fmla="*/ 3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0" y="3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7" name="Freeform 1273"/>
            <p:cNvSpPr>
              <a:spLocks/>
            </p:cNvSpPr>
            <p:nvPr userDrawn="1"/>
          </p:nvSpPr>
          <p:spPr bwMode="auto">
            <a:xfrm>
              <a:off x="327" y="177"/>
              <a:ext cx="1" cy="1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0 h 3"/>
                <a:gd name="T4" fmla="*/ 3 w 3"/>
                <a:gd name="T5" fmla="*/ 2 h 3"/>
                <a:gd name="T6" fmla="*/ 0 w 3"/>
                <a:gd name="T7" fmla="*/ 3 h 3"/>
                <a:gd name="T8" fmla="*/ 0 w 3"/>
                <a:gd name="T9" fmla="*/ 1 h 3"/>
                <a:gd name="T10" fmla="*/ 3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0" y="3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8" name="Freeform 1274"/>
            <p:cNvSpPr>
              <a:spLocks/>
            </p:cNvSpPr>
            <p:nvPr userDrawn="1"/>
          </p:nvSpPr>
          <p:spPr bwMode="auto">
            <a:xfrm>
              <a:off x="327" y="176"/>
              <a:ext cx="1" cy="0"/>
            </a:xfrm>
            <a:custGeom>
              <a:avLst/>
              <a:gdLst>
                <a:gd name="T0" fmla="*/ 3 w 4"/>
                <a:gd name="T1" fmla="*/ 0 h 2"/>
                <a:gd name="T2" fmla="*/ 3 w 4"/>
                <a:gd name="T3" fmla="*/ 0 h 2"/>
                <a:gd name="T4" fmla="*/ 4 w 4"/>
                <a:gd name="T5" fmla="*/ 1 h 2"/>
                <a:gd name="T6" fmla="*/ 0 w 4"/>
                <a:gd name="T7" fmla="*/ 2 h 2"/>
                <a:gd name="T8" fmla="*/ 0 w 4"/>
                <a:gd name="T9" fmla="*/ 0 h 2"/>
                <a:gd name="T10" fmla="*/ 3 w 4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2">
                  <a:moveTo>
                    <a:pt x="3" y="0"/>
                  </a:moveTo>
                  <a:lnTo>
                    <a:pt x="3" y="0"/>
                  </a:lnTo>
                  <a:lnTo>
                    <a:pt x="4" y="1"/>
                  </a:lnTo>
                  <a:lnTo>
                    <a:pt x="0" y="2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9" name="Freeform 1275"/>
            <p:cNvSpPr>
              <a:spLocks/>
            </p:cNvSpPr>
            <p:nvPr userDrawn="1"/>
          </p:nvSpPr>
          <p:spPr bwMode="auto">
            <a:xfrm>
              <a:off x="327" y="174"/>
              <a:ext cx="1" cy="1"/>
            </a:xfrm>
            <a:custGeom>
              <a:avLst/>
              <a:gdLst>
                <a:gd name="T0" fmla="*/ 3 w 3"/>
                <a:gd name="T1" fmla="*/ 0 h 2"/>
                <a:gd name="T2" fmla="*/ 3 w 3"/>
                <a:gd name="T3" fmla="*/ 0 h 2"/>
                <a:gd name="T4" fmla="*/ 3 w 3"/>
                <a:gd name="T5" fmla="*/ 1 h 2"/>
                <a:gd name="T6" fmla="*/ 0 w 3"/>
                <a:gd name="T7" fmla="*/ 2 h 2"/>
                <a:gd name="T8" fmla="*/ 0 w 3"/>
                <a:gd name="T9" fmla="*/ 0 h 2"/>
                <a:gd name="T10" fmla="*/ 3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3" y="0"/>
                  </a:lnTo>
                  <a:lnTo>
                    <a:pt x="3" y="1"/>
                  </a:lnTo>
                  <a:lnTo>
                    <a:pt x="0" y="2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0" name="Freeform 1276"/>
            <p:cNvSpPr>
              <a:spLocks/>
            </p:cNvSpPr>
            <p:nvPr userDrawn="1"/>
          </p:nvSpPr>
          <p:spPr bwMode="auto">
            <a:xfrm>
              <a:off x="329" y="198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0"/>
                    <a:pt x="0" y="0"/>
                    <a:pt x="0" y="0"/>
                  </a:cubicBezTo>
                  <a:lnTo>
                    <a:pt x="1" y="0"/>
                  </a:lnTo>
                  <a:cubicBezTo>
                    <a:pt x="1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1" name="Freeform 1277"/>
            <p:cNvSpPr>
              <a:spLocks/>
            </p:cNvSpPr>
            <p:nvPr userDrawn="1"/>
          </p:nvSpPr>
          <p:spPr bwMode="auto">
            <a:xfrm>
              <a:off x="329" y="199"/>
              <a:ext cx="1" cy="1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1 w 2"/>
                <a:gd name="T5" fmla="*/ 0 h 2"/>
                <a:gd name="T6" fmla="*/ 2 w 2"/>
                <a:gd name="T7" fmla="*/ 2 h 2"/>
                <a:gd name="T8" fmla="*/ 0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1" y="1"/>
                    <a:pt x="1" y="0"/>
                  </a:cubicBezTo>
                  <a:cubicBezTo>
                    <a:pt x="1" y="1"/>
                    <a:pt x="1" y="1"/>
                    <a:pt x="2" y="2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2" name="Freeform 1278"/>
            <p:cNvSpPr>
              <a:spLocks/>
            </p:cNvSpPr>
            <p:nvPr userDrawn="1"/>
          </p:nvSpPr>
          <p:spPr bwMode="auto">
            <a:xfrm>
              <a:off x="327" y="198"/>
              <a:ext cx="1" cy="1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1 h 1"/>
                <a:gd name="T4" fmla="*/ 0 w 2"/>
                <a:gd name="T5" fmla="*/ 0 h 1"/>
                <a:gd name="T6" fmla="*/ 2 w 2"/>
                <a:gd name="T7" fmla="*/ 0 h 1"/>
                <a:gd name="T8" fmla="*/ 1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0"/>
                    <a:pt x="0" y="0"/>
                  </a:cubicBezTo>
                  <a:lnTo>
                    <a:pt x="2" y="0"/>
                  </a:ln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3" name="Freeform 1279"/>
            <p:cNvSpPr>
              <a:spLocks/>
            </p:cNvSpPr>
            <p:nvPr userDrawn="1"/>
          </p:nvSpPr>
          <p:spPr bwMode="auto">
            <a:xfrm>
              <a:off x="327" y="200"/>
              <a:ext cx="1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4" name="Freeform 1280"/>
            <p:cNvSpPr>
              <a:spLocks/>
            </p:cNvSpPr>
            <p:nvPr userDrawn="1"/>
          </p:nvSpPr>
          <p:spPr bwMode="auto">
            <a:xfrm>
              <a:off x="324" y="198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0" y="0"/>
                  </a:cubicBezTo>
                  <a:lnTo>
                    <a:pt x="1" y="0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5" name="Freeform 1281"/>
            <p:cNvSpPr>
              <a:spLocks/>
            </p:cNvSpPr>
            <p:nvPr userDrawn="1"/>
          </p:nvSpPr>
          <p:spPr bwMode="auto">
            <a:xfrm>
              <a:off x="325" y="200"/>
              <a:ext cx="0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6" name="Freeform 1282"/>
            <p:cNvSpPr>
              <a:spLocks/>
            </p:cNvSpPr>
            <p:nvPr userDrawn="1"/>
          </p:nvSpPr>
          <p:spPr bwMode="auto">
            <a:xfrm>
              <a:off x="322" y="199"/>
              <a:ext cx="1" cy="0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1 h 1"/>
                <a:gd name="T4" fmla="*/ 0 w 2"/>
                <a:gd name="T5" fmla="*/ 0 h 1"/>
                <a:gd name="T6" fmla="*/ 2 w 2"/>
                <a:gd name="T7" fmla="*/ 0 h 1"/>
                <a:gd name="T8" fmla="*/ 1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0"/>
                    <a:pt x="0" y="0"/>
                  </a:cubicBezTo>
                  <a:lnTo>
                    <a:pt x="2" y="0"/>
                  </a:ln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7" name="Freeform 1283"/>
            <p:cNvSpPr>
              <a:spLocks/>
            </p:cNvSpPr>
            <p:nvPr userDrawn="1"/>
          </p:nvSpPr>
          <p:spPr bwMode="auto">
            <a:xfrm>
              <a:off x="323" y="200"/>
              <a:ext cx="0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8" name="Freeform 1284"/>
            <p:cNvSpPr>
              <a:spLocks/>
            </p:cNvSpPr>
            <p:nvPr userDrawn="1"/>
          </p:nvSpPr>
          <p:spPr bwMode="auto">
            <a:xfrm>
              <a:off x="320" y="199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0" y="1"/>
                    <a:pt x="0" y="1"/>
                    <a:pt x="0" y="0"/>
                  </a:cubicBezTo>
                  <a:lnTo>
                    <a:pt x="1" y="0"/>
                  </a:ln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9" name="Freeform 1285"/>
            <p:cNvSpPr>
              <a:spLocks/>
            </p:cNvSpPr>
            <p:nvPr userDrawn="1"/>
          </p:nvSpPr>
          <p:spPr bwMode="auto">
            <a:xfrm>
              <a:off x="321" y="200"/>
              <a:ext cx="0" cy="0"/>
            </a:xfrm>
            <a:custGeom>
              <a:avLst/>
              <a:gdLst>
                <a:gd name="T0" fmla="*/ 0 w 1"/>
                <a:gd name="T1" fmla="*/ 0 w 1"/>
                <a:gd name="T2" fmla="*/ 0 w 1"/>
                <a:gd name="T3" fmla="*/ 1 w 1"/>
                <a:gd name="T4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0" name="Freeform 1286"/>
            <p:cNvSpPr>
              <a:spLocks/>
            </p:cNvSpPr>
            <p:nvPr userDrawn="1"/>
          </p:nvSpPr>
          <p:spPr bwMode="auto">
            <a:xfrm>
              <a:off x="328" y="198"/>
              <a:ext cx="1" cy="2"/>
            </a:xfrm>
            <a:custGeom>
              <a:avLst/>
              <a:gdLst>
                <a:gd name="T0" fmla="*/ 2 w 4"/>
                <a:gd name="T1" fmla="*/ 0 h 3"/>
                <a:gd name="T2" fmla="*/ 2 w 4"/>
                <a:gd name="T3" fmla="*/ 0 h 3"/>
                <a:gd name="T4" fmla="*/ 4 w 4"/>
                <a:gd name="T5" fmla="*/ 2 h 3"/>
                <a:gd name="T6" fmla="*/ 2 w 4"/>
                <a:gd name="T7" fmla="*/ 3 h 3"/>
                <a:gd name="T8" fmla="*/ 0 w 4"/>
                <a:gd name="T9" fmla="*/ 2 h 3"/>
                <a:gd name="T10" fmla="*/ 2 w 4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1" name="Freeform 1287"/>
            <p:cNvSpPr>
              <a:spLocks/>
            </p:cNvSpPr>
            <p:nvPr userDrawn="1"/>
          </p:nvSpPr>
          <p:spPr bwMode="auto">
            <a:xfrm>
              <a:off x="325" y="199"/>
              <a:ext cx="2" cy="1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1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3" y="0"/>
                    <a:pt x="3" y="1"/>
                  </a:cubicBezTo>
                  <a:cubicBezTo>
                    <a:pt x="3" y="2"/>
                    <a:pt x="2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2" name="Freeform 1288"/>
            <p:cNvSpPr>
              <a:spLocks/>
            </p:cNvSpPr>
            <p:nvPr userDrawn="1"/>
          </p:nvSpPr>
          <p:spPr bwMode="auto">
            <a:xfrm>
              <a:off x="323" y="199"/>
              <a:ext cx="1" cy="1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1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3" y="1"/>
                    <a:pt x="3" y="1"/>
                  </a:cubicBezTo>
                  <a:cubicBezTo>
                    <a:pt x="3" y="2"/>
                    <a:pt x="3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3" name="Freeform 1289"/>
            <p:cNvSpPr>
              <a:spLocks/>
            </p:cNvSpPr>
            <p:nvPr userDrawn="1"/>
          </p:nvSpPr>
          <p:spPr bwMode="auto">
            <a:xfrm>
              <a:off x="321" y="199"/>
              <a:ext cx="1" cy="1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1 h 3"/>
                <a:gd name="T6" fmla="*/ 1 w 2"/>
                <a:gd name="T7" fmla="*/ 3 h 3"/>
                <a:gd name="T8" fmla="*/ 0 w 2"/>
                <a:gd name="T9" fmla="*/ 1 h 3"/>
                <a:gd name="T10" fmla="*/ 1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1"/>
                    <a:pt x="2" y="1"/>
                  </a:cubicBezTo>
                  <a:cubicBezTo>
                    <a:pt x="2" y="2"/>
                    <a:pt x="2" y="3"/>
                    <a:pt x="1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4" name="Freeform 1290"/>
            <p:cNvSpPr>
              <a:spLocks/>
            </p:cNvSpPr>
            <p:nvPr userDrawn="1"/>
          </p:nvSpPr>
          <p:spPr bwMode="auto">
            <a:xfrm>
              <a:off x="320" y="200"/>
              <a:ext cx="0" cy="1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2 h 3"/>
                <a:gd name="T6" fmla="*/ 1 w 2"/>
                <a:gd name="T7" fmla="*/ 3 h 3"/>
                <a:gd name="T8" fmla="*/ 0 w 2"/>
                <a:gd name="T9" fmla="*/ 2 h 3"/>
                <a:gd name="T10" fmla="*/ 1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2" y="1"/>
                    <a:pt x="2" y="2"/>
                  </a:cubicBezTo>
                  <a:cubicBezTo>
                    <a:pt x="2" y="2"/>
                    <a:pt x="1" y="3"/>
                    <a:pt x="1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5" name="Freeform 1291"/>
            <p:cNvSpPr>
              <a:spLocks/>
            </p:cNvSpPr>
            <p:nvPr userDrawn="1"/>
          </p:nvSpPr>
          <p:spPr bwMode="auto">
            <a:xfrm>
              <a:off x="320" y="177"/>
              <a:ext cx="0" cy="2"/>
            </a:xfrm>
            <a:custGeom>
              <a:avLst/>
              <a:gdLst>
                <a:gd name="T0" fmla="*/ 2 w 2"/>
                <a:gd name="T1" fmla="*/ 0 h 5"/>
                <a:gd name="T2" fmla="*/ 2 w 2"/>
                <a:gd name="T3" fmla="*/ 0 h 5"/>
                <a:gd name="T4" fmla="*/ 2 w 2"/>
                <a:gd name="T5" fmla="*/ 5 h 5"/>
                <a:gd name="T6" fmla="*/ 0 w 2"/>
                <a:gd name="T7" fmla="*/ 3 h 5"/>
                <a:gd name="T8" fmla="*/ 2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cubicBezTo>
                    <a:pt x="1" y="2"/>
                    <a:pt x="1" y="3"/>
                    <a:pt x="2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6" name="Freeform 1292"/>
            <p:cNvSpPr>
              <a:spLocks/>
            </p:cNvSpPr>
            <p:nvPr userDrawn="1"/>
          </p:nvSpPr>
          <p:spPr bwMode="auto">
            <a:xfrm>
              <a:off x="317" y="180"/>
              <a:ext cx="2" cy="1"/>
            </a:xfrm>
            <a:custGeom>
              <a:avLst/>
              <a:gdLst>
                <a:gd name="T0" fmla="*/ 3 w 3"/>
                <a:gd name="T1" fmla="*/ 0 h 4"/>
                <a:gd name="T2" fmla="*/ 3 w 3"/>
                <a:gd name="T3" fmla="*/ 0 h 4"/>
                <a:gd name="T4" fmla="*/ 2 w 3"/>
                <a:gd name="T5" fmla="*/ 4 h 4"/>
                <a:gd name="T6" fmla="*/ 0 w 3"/>
                <a:gd name="T7" fmla="*/ 2 h 4"/>
                <a:gd name="T8" fmla="*/ 3 w 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3" y="0"/>
                  </a:moveTo>
                  <a:lnTo>
                    <a:pt x="3" y="0"/>
                  </a:lnTo>
                  <a:cubicBezTo>
                    <a:pt x="1" y="1"/>
                    <a:pt x="1" y="2"/>
                    <a:pt x="2" y="4"/>
                  </a:cubicBez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7" name="Freeform 1293"/>
            <p:cNvSpPr>
              <a:spLocks/>
            </p:cNvSpPr>
            <p:nvPr userDrawn="1"/>
          </p:nvSpPr>
          <p:spPr bwMode="auto">
            <a:xfrm>
              <a:off x="315" y="182"/>
              <a:ext cx="1" cy="3"/>
            </a:xfrm>
            <a:custGeom>
              <a:avLst/>
              <a:gdLst>
                <a:gd name="T0" fmla="*/ 2 w 2"/>
                <a:gd name="T1" fmla="*/ 0 h 5"/>
                <a:gd name="T2" fmla="*/ 2 w 2"/>
                <a:gd name="T3" fmla="*/ 0 h 5"/>
                <a:gd name="T4" fmla="*/ 2 w 2"/>
                <a:gd name="T5" fmla="*/ 5 h 5"/>
                <a:gd name="T6" fmla="*/ 0 w 2"/>
                <a:gd name="T7" fmla="*/ 3 h 5"/>
                <a:gd name="T8" fmla="*/ 2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3"/>
                    <a:pt x="2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8" name="Freeform 1294"/>
            <p:cNvSpPr>
              <a:spLocks/>
            </p:cNvSpPr>
            <p:nvPr userDrawn="1"/>
          </p:nvSpPr>
          <p:spPr bwMode="auto">
            <a:xfrm>
              <a:off x="314" y="185"/>
              <a:ext cx="1" cy="2"/>
            </a:xfrm>
            <a:custGeom>
              <a:avLst/>
              <a:gdLst>
                <a:gd name="T0" fmla="*/ 2 w 2"/>
                <a:gd name="T1" fmla="*/ 0 h 4"/>
                <a:gd name="T2" fmla="*/ 2 w 2"/>
                <a:gd name="T3" fmla="*/ 0 h 4"/>
                <a:gd name="T4" fmla="*/ 2 w 2"/>
                <a:gd name="T5" fmla="*/ 4 h 4"/>
                <a:gd name="T6" fmla="*/ 0 w 2"/>
                <a:gd name="T7" fmla="*/ 2 h 4"/>
                <a:gd name="T8" fmla="*/ 2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2"/>
                    <a:pt x="2" y="4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9" name="Freeform 1295"/>
            <p:cNvSpPr>
              <a:spLocks/>
            </p:cNvSpPr>
            <p:nvPr userDrawn="1"/>
          </p:nvSpPr>
          <p:spPr bwMode="auto">
            <a:xfrm>
              <a:off x="317" y="185"/>
              <a:ext cx="1" cy="2"/>
            </a:xfrm>
            <a:custGeom>
              <a:avLst/>
              <a:gdLst>
                <a:gd name="T0" fmla="*/ 2 w 2"/>
                <a:gd name="T1" fmla="*/ 0 h 5"/>
                <a:gd name="T2" fmla="*/ 2 w 2"/>
                <a:gd name="T3" fmla="*/ 0 h 5"/>
                <a:gd name="T4" fmla="*/ 2 w 2"/>
                <a:gd name="T5" fmla="*/ 5 h 5"/>
                <a:gd name="T6" fmla="*/ 0 w 2"/>
                <a:gd name="T7" fmla="*/ 3 h 5"/>
                <a:gd name="T8" fmla="*/ 2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cubicBezTo>
                    <a:pt x="1" y="2"/>
                    <a:pt x="1" y="3"/>
                    <a:pt x="2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0" name="Freeform 1296"/>
            <p:cNvSpPr>
              <a:spLocks/>
            </p:cNvSpPr>
            <p:nvPr userDrawn="1"/>
          </p:nvSpPr>
          <p:spPr bwMode="auto">
            <a:xfrm>
              <a:off x="321" y="184"/>
              <a:ext cx="2" cy="2"/>
            </a:xfrm>
            <a:custGeom>
              <a:avLst/>
              <a:gdLst>
                <a:gd name="T0" fmla="*/ 2 w 3"/>
                <a:gd name="T1" fmla="*/ 0 h 4"/>
                <a:gd name="T2" fmla="*/ 2 w 3"/>
                <a:gd name="T3" fmla="*/ 0 h 4"/>
                <a:gd name="T4" fmla="*/ 3 w 3"/>
                <a:gd name="T5" fmla="*/ 4 h 4"/>
                <a:gd name="T6" fmla="*/ 0 w 3"/>
                <a:gd name="T7" fmla="*/ 2 h 4"/>
                <a:gd name="T8" fmla="*/ 2 w 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3"/>
                    <a:pt x="3" y="4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1" name="Freeform 1297"/>
            <p:cNvSpPr>
              <a:spLocks/>
            </p:cNvSpPr>
            <p:nvPr userDrawn="1"/>
          </p:nvSpPr>
          <p:spPr bwMode="auto">
            <a:xfrm>
              <a:off x="320" y="182"/>
              <a:ext cx="0" cy="2"/>
            </a:xfrm>
            <a:custGeom>
              <a:avLst/>
              <a:gdLst>
                <a:gd name="T0" fmla="*/ 2 w 2"/>
                <a:gd name="T1" fmla="*/ 0 h 5"/>
                <a:gd name="T2" fmla="*/ 2 w 2"/>
                <a:gd name="T3" fmla="*/ 0 h 5"/>
                <a:gd name="T4" fmla="*/ 2 w 2"/>
                <a:gd name="T5" fmla="*/ 5 h 5"/>
                <a:gd name="T6" fmla="*/ 0 w 2"/>
                <a:gd name="T7" fmla="*/ 3 h 5"/>
                <a:gd name="T8" fmla="*/ 2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3"/>
                    <a:pt x="2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2" name="Freeform 1298"/>
            <p:cNvSpPr>
              <a:spLocks/>
            </p:cNvSpPr>
            <p:nvPr userDrawn="1"/>
          </p:nvSpPr>
          <p:spPr bwMode="auto">
            <a:xfrm>
              <a:off x="321" y="180"/>
              <a:ext cx="1" cy="1"/>
            </a:xfrm>
            <a:custGeom>
              <a:avLst/>
              <a:gdLst>
                <a:gd name="T0" fmla="*/ 2 w 2"/>
                <a:gd name="T1" fmla="*/ 0 h 4"/>
                <a:gd name="T2" fmla="*/ 2 w 2"/>
                <a:gd name="T3" fmla="*/ 0 h 4"/>
                <a:gd name="T4" fmla="*/ 2 w 2"/>
                <a:gd name="T5" fmla="*/ 4 h 4"/>
                <a:gd name="T6" fmla="*/ 0 w 2"/>
                <a:gd name="T7" fmla="*/ 2 h 4"/>
                <a:gd name="T8" fmla="*/ 2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2"/>
                    <a:pt x="2" y="4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3" name="Freeform 1299"/>
            <p:cNvSpPr>
              <a:spLocks/>
            </p:cNvSpPr>
            <p:nvPr userDrawn="1"/>
          </p:nvSpPr>
          <p:spPr bwMode="auto">
            <a:xfrm>
              <a:off x="318" y="174"/>
              <a:ext cx="1" cy="2"/>
            </a:xfrm>
            <a:custGeom>
              <a:avLst/>
              <a:gdLst>
                <a:gd name="T0" fmla="*/ 2 w 2"/>
                <a:gd name="T1" fmla="*/ 0 h 5"/>
                <a:gd name="T2" fmla="*/ 2 w 2"/>
                <a:gd name="T3" fmla="*/ 0 h 5"/>
                <a:gd name="T4" fmla="*/ 1 w 2"/>
                <a:gd name="T5" fmla="*/ 5 h 5"/>
                <a:gd name="T6" fmla="*/ 0 w 2"/>
                <a:gd name="T7" fmla="*/ 2 h 5"/>
                <a:gd name="T8" fmla="*/ 2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3"/>
                    <a:pt x="1" y="5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4" name="Freeform 1300"/>
            <p:cNvSpPr>
              <a:spLocks/>
            </p:cNvSpPr>
            <p:nvPr userDrawn="1"/>
          </p:nvSpPr>
          <p:spPr bwMode="auto">
            <a:xfrm>
              <a:off x="315" y="177"/>
              <a:ext cx="1" cy="2"/>
            </a:xfrm>
            <a:custGeom>
              <a:avLst/>
              <a:gdLst>
                <a:gd name="T0" fmla="*/ 2 w 2"/>
                <a:gd name="T1" fmla="*/ 0 h 4"/>
                <a:gd name="T2" fmla="*/ 2 w 2"/>
                <a:gd name="T3" fmla="*/ 0 h 4"/>
                <a:gd name="T4" fmla="*/ 2 w 2"/>
                <a:gd name="T5" fmla="*/ 4 h 4"/>
                <a:gd name="T6" fmla="*/ 0 w 2"/>
                <a:gd name="T7" fmla="*/ 2 h 4"/>
                <a:gd name="T8" fmla="*/ 2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3"/>
                    <a:pt x="2" y="4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5" name="Freeform 1301"/>
            <p:cNvSpPr>
              <a:spLocks/>
            </p:cNvSpPr>
            <p:nvPr userDrawn="1"/>
          </p:nvSpPr>
          <p:spPr bwMode="auto">
            <a:xfrm>
              <a:off x="314" y="180"/>
              <a:ext cx="0" cy="2"/>
            </a:xfrm>
            <a:custGeom>
              <a:avLst/>
              <a:gdLst>
                <a:gd name="T0" fmla="*/ 1 w 1"/>
                <a:gd name="T1" fmla="*/ 0 h 5"/>
                <a:gd name="T2" fmla="*/ 1 w 1"/>
                <a:gd name="T3" fmla="*/ 0 h 5"/>
                <a:gd name="T4" fmla="*/ 1 w 1"/>
                <a:gd name="T5" fmla="*/ 5 h 5"/>
                <a:gd name="T6" fmla="*/ 0 w 1"/>
                <a:gd name="T7" fmla="*/ 2 h 5"/>
                <a:gd name="T8" fmla="*/ 1 w 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5">
                  <a:moveTo>
                    <a:pt x="1" y="0"/>
                  </a:moveTo>
                  <a:lnTo>
                    <a:pt x="1" y="0"/>
                  </a:lnTo>
                  <a:cubicBezTo>
                    <a:pt x="0" y="1"/>
                    <a:pt x="0" y="3"/>
                    <a:pt x="1" y="5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6" name="Freeform 1302"/>
            <p:cNvSpPr>
              <a:spLocks/>
            </p:cNvSpPr>
            <p:nvPr userDrawn="1"/>
          </p:nvSpPr>
          <p:spPr bwMode="auto">
            <a:xfrm>
              <a:off x="316" y="187"/>
              <a:ext cx="1" cy="2"/>
            </a:xfrm>
            <a:custGeom>
              <a:avLst/>
              <a:gdLst>
                <a:gd name="T0" fmla="*/ 1 w 2"/>
                <a:gd name="T1" fmla="*/ 0 h 4"/>
                <a:gd name="T2" fmla="*/ 1 w 2"/>
                <a:gd name="T3" fmla="*/ 0 h 4"/>
                <a:gd name="T4" fmla="*/ 2 w 2"/>
                <a:gd name="T5" fmla="*/ 4 h 4"/>
                <a:gd name="T6" fmla="*/ 0 w 2"/>
                <a:gd name="T7" fmla="*/ 2 h 4"/>
                <a:gd name="T8" fmla="*/ 1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2" y="4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7" name="Freeform 1303"/>
            <p:cNvSpPr>
              <a:spLocks/>
            </p:cNvSpPr>
            <p:nvPr userDrawn="1"/>
          </p:nvSpPr>
          <p:spPr bwMode="auto">
            <a:xfrm>
              <a:off x="316" y="191"/>
              <a:ext cx="2" cy="3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3 w 3"/>
                <a:gd name="T5" fmla="*/ 5 h 5"/>
                <a:gd name="T6" fmla="*/ 0 w 3"/>
                <a:gd name="T7" fmla="*/ 3 h 5"/>
                <a:gd name="T8" fmla="*/ 2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cubicBezTo>
                    <a:pt x="1" y="2"/>
                    <a:pt x="1" y="3"/>
                    <a:pt x="3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8" name="Freeform 1304"/>
            <p:cNvSpPr>
              <a:spLocks/>
            </p:cNvSpPr>
            <p:nvPr userDrawn="1"/>
          </p:nvSpPr>
          <p:spPr bwMode="auto">
            <a:xfrm>
              <a:off x="324" y="186"/>
              <a:ext cx="0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3 h 3"/>
                <a:gd name="T6" fmla="*/ 0 w 2"/>
                <a:gd name="T7" fmla="*/ 2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2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9" name="Freeform 1305"/>
            <p:cNvSpPr>
              <a:spLocks/>
            </p:cNvSpPr>
            <p:nvPr userDrawn="1"/>
          </p:nvSpPr>
          <p:spPr bwMode="auto">
            <a:xfrm>
              <a:off x="318" y="189"/>
              <a:ext cx="1" cy="2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3 w 3"/>
                <a:gd name="T5" fmla="*/ 5 h 5"/>
                <a:gd name="T6" fmla="*/ 0 w 3"/>
                <a:gd name="T7" fmla="*/ 3 h 5"/>
                <a:gd name="T8" fmla="*/ 2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cubicBezTo>
                    <a:pt x="1" y="2"/>
                    <a:pt x="2" y="3"/>
                    <a:pt x="3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0" name="Freeform 1306"/>
            <p:cNvSpPr>
              <a:spLocks/>
            </p:cNvSpPr>
            <p:nvPr userDrawn="1"/>
          </p:nvSpPr>
          <p:spPr bwMode="auto">
            <a:xfrm>
              <a:off x="318" y="195"/>
              <a:ext cx="6" cy="2"/>
            </a:xfrm>
            <a:custGeom>
              <a:avLst/>
              <a:gdLst>
                <a:gd name="T0" fmla="*/ 0 w 12"/>
                <a:gd name="T1" fmla="*/ 2 h 4"/>
                <a:gd name="T2" fmla="*/ 0 w 12"/>
                <a:gd name="T3" fmla="*/ 2 h 4"/>
                <a:gd name="T4" fmla="*/ 8 w 12"/>
                <a:gd name="T5" fmla="*/ 0 h 4"/>
                <a:gd name="T6" fmla="*/ 12 w 12"/>
                <a:gd name="T7" fmla="*/ 2 h 4"/>
                <a:gd name="T8" fmla="*/ 5 w 12"/>
                <a:gd name="T9" fmla="*/ 4 h 4"/>
                <a:gd name="T10" fmla="*/ 0 w 12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">
                  <a:moveTo>
                    <a:pt x="0" y="2"/>
                  </a:moveTo>
                  <a:lnTo>
                    <a:pt x="0" y="2"/>
                  </a:lnTo>
                  <a:cubicBezTo>
                    <a:pt x="3" y="1"/>
                    <a:pt x="6" y="0"/>
                    <a:pt x="8" y="0"/>
                  </a:cubicBezTo>
                  <a:cubicBezTo>
                    <a:pt x="9" y="1"/>
                    <a:pt x="11" y="2"/>
                    <a:pt x="12" y="2"/>
                  </a:cubicBezTo>
                  <a:cubicBezTo>
                    <a:pt x="9" y="3"/>
                    <a:pt x="7" y="3"/>
                    <a:pt x="5" y="4"/>
                  </a:cubicBezTo>
                  <a:cubicBezTo>
                    <a:pt x="3" y="3"/>
                    <a:pt x="2" y="3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1" name="Freeform 1307"/>
            <p:cNvSpPr>
              <a:spLocks/>
            </p:cNvSpPr>
            <p:nvPr userDrawn="1"/>
          </p:nvSpPr>
          <p:spPr bwMode="auto">
            <a:xfrm>
              <a:off x="320" y="188"/>
              <a:ext cx="5" cy="3"/>
            </a:xfrm>
            <a:custGeom>
              <a:avLst/>
              <a:gdLst>
                <a:gd name="T0" fmla="*/ 12 w 12"/>
                <a:gd name="T1" fmla="*/ 6 h 7"/>
                <a:gd name="T2" fmla="*/ 12 w 12"/>
                <a:gd name="T3" fmla="*/ 6 h 7"/>
                <a:gd name="T4" fmla="*/ 8 w 12"/>
                <a:gd name="T5" fmla="*/ 5 h 7"/>
                <a:gd name="T6" fmla="*/ 8 w 12"/>
                <a:gd name="T7" fmla="*/ 5 h 7"/>
                <a:gd name="T8" fmla="*/ 9 w 12"/>
                <a:gd name="T9" fmla="*/ 7 h 7"/>
                <a:gd name="T10" fmla="*/ 5 w 12"/>
                <a:gd name="T11" fmla="*/ 7 h 7"/>
                <a:gd name="T12" fmla="*/ 0 w 12"/>
                <a:gd name="T13" fmla="*/ 0 h 7"/>
                <a:gd name="T14" fmla="*/ 12 w 12"/>
                <a:gd name="T1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7">
                  <a:moveTo>
                    <a:pt x="12" y="6"/>
                  </a:moveTo>
                  <a:lnTo>
                    <a:pt x="12" y="6"/>
                  </a:lnTo>
                  <a:cubicBezTo>
                    <a:pt x="10" y="5"/>
                    <a:pt x="9" y="5"/>
                    <a:pt x="8" y="5"/>
                  </a:cubicBezTo>
                  <a:lnTo>
                    <a:pt x="8" y="5"/>
                  </a:lnTo>
                  <a:cubicBezTo>
                    <a:pt x="8" y="6"/>
                    <a:pt x="8" y="7"/>
                    <a:pt x="9" y="7"/>
                  </a:cubicBezTo>
                  <a:cubicBezTo>
                    <a:pt x="7" y="7"/>
                    <a:pt x="6" y="7"/>
                    <a:pt x="5" y="7"/>
                  </a:cubicBezTo>
                  <a:cubicBezTo>
                    <a:pt x="3" y="5"/>
                    <a:pt x="1" y="2"/>
                    <a:pt x="0" y="0"/>
                  </a:cubicBezTo>
                  <a:cubicBezTo>
                    <a:pt x="4" y="0"/>
                    <a:pt x="9" y="3"/>
                    <a:pt x="1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2" name="Freeform 1308"/>
            <p:cNvSpPr>
              <a:spLocks/>
            </p:cNvSpPr>
            <p:nvPr userDrawn="1"/>
          </p:nvSpPr>
          <p:spPr bwMode="auto">
            <a:xfrm>
              <a:off x="329" y="187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2 h 5"/>
                <a:gd name="T6" fmla="*/ 1 w 2"/>
                <a:gd name="T7" fmla="*/ 5 h 5"/>
                <a:gd name="T8" fmla="*/ 0 w 2"/>
                <a:gd name="T9" fmla="*/ 3 h 5"/>
                <a:gd name="T10" fmla="*/ 0 w 2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1" y="2"/>
                    <a:pt x="2" y="2"/>
                  </a:cubicBezTo>
                  <a:cubicBezTo>
                    <a:pt x="2" y="3"/>
                    <a:pt x="1" y="4"/>
                    <a:pt x="1" y="5"/>
                  </a:cubicBezTo>
                  <a:cubicBezTo>
                    <a:pt x="1" y="4"/>
                    <a:pt x="0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3" name="Freeform 1309"/>
            <p:cNvSpPr>
              <a:spLocks/>
            </p:cNvSpPr>
            <p:nvPr userDrawn="1"/>
          </p:nvSpPr>
          <p:spPr bwMode="auto">
            <a:xfrm>
              <a:off x="325" y="189"/>
              <a:ext cx="2" cy="2"/>
            </a:xfrm>
            <a:custGeom>
              <a:avLst/>
              <a:gdLst>
                <a:gd name="T0" fmla="*/ 0 w 4"/>
                <a:gd name="T1" fmla="*/ 0 h 5"/>
                <a:gd name="T2" fmla="*/ 0 w 4"/>
                <a:gd name="T3" fmla="*/ 0 h 5"/>
                <a:gd name="T4" fmla="*/ 3 w 4"/>
                <a:gd name="T5" fmla="*/ 1 h 5"/>
                <a:gd name="T6" fmla="*/ 4 w 4"/>
                <a:gd name="T7" fmla="*/ 5 h 5"/>
                <a:gd name="T8" fmla="*/ 2 w 4"/>
                <a:gd name="T9" fmla="*/ 4 h 5"/>
                <a:gd name="T10" fmla="*/ 0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lnTo>
                    <a:pt x="0" y="0"/>
                  </a:lnTo>
                  <a:cubicBezTo>
                    <a:pt x="1" y="0"/>
                    <a:pt x="2" y="0"/>
                    <a:pt x="3" y="1"/>
                  </a:cubicBezTo>
                  <a:cubicBezTo>
                    <a:pt x="3" y="2"/>
                    <a:pt x="3" y="4"/>
                    <a:pt x="4" y="5"/>
                  </a:cubicBezTo>
                  <a:cubicBezTo>
                    <a:pt x="3" y="5"/>
                    <a:pt x="3" y="4"/>
                    <a:pt x="2" y="4"/>
                  </a:cubicBez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4" name="Freeform 1310"/>
            <p:cNvSpPr>
              <a:spLocks/>
            </p:cNvSpPr>
            <p:nvPr userDrawn="1"/>
          </p:nvSpPr>
          <p:spPr bwMode="auto">
            <a:xfrm>
              <a:off x="320" y="191"/>
              <a:ext cx="5" cy="3"/>
            </a:xfrm>
            <a:custGeom>
              <a:avLst/>
              <a:gdLst>
                <a:gd name="T0" fmla="*/ 9 w 13"/>
                <a:gd name="T1" fmla="*/ 2 h 6"/>
                <a:gd name="T2" fmla="*/ 9 w 13"/>
                <a:gd name="T3" fmla="*/ 2 h 6"/>
                <a:gd name="T4" fmla="*/ 13 w 13"/>
                <a:gd name="T5" fmla="*/ 6 h 6"/>
                <a:gd name="T6" fmla="*/ 7 w 13"/>
                <a:gd name="T7" fmla="*/ 5 h 6"/>
                <a:gd name="T8" fmla="*/ 0 w 13"/>
                <a:gd name="T9" fmla="*/ 1 h 6"/>
                <a:gd name="T10" fmla="*/ 9 w 13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6">
                  <a:moveTo>
                    <a:pt x="9" y="2"/>
                  </a:moveTo>
                  <a:lnTo>
                    <a:pt x="9" y="2"/>
                  </a:lnTo>
                  <a:cubicBezTo>
                    <a:pt x="10" y="3"/>
                    <a:pt x="12" y="5"/>
                    <a:pt x="13" y="6"/>
                  </a:cubicBezTo>
                  <a:cubicBezTo>
                    <a:pt x="11" y="6"/>
                    <a:pt x="9" y="5"/>
                    <a:pt x="7" y="5"/>
                  </a:cubicBezTo>
                  <a:cubicBezTo>
                    <a:pt x="4" y="4"/>
                    <a:pt x="2" y="3"/>
                    <a:pt x="0" y="1"/>
                  </a:cubicBezTo>
                  <a:cubicBezTo>
                    <a:pt x="3" y="0"/>
                    <a:pt x="6" y="1"/>
                    <a:pt x="9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5" name="Freeform 1311"/>
            <p:cNvSpPr>
              <a:spLocks/>
            </p:cNvSpPr>
            <p:nvPr userDrawn="1"/>
          </p:nvSpPr>
          <p:spPr bwMode="auto">
            <a:xfrm>
              <a:off x="327" y="187"/>
              <a:ext cx="3" cy="7"/>
            </a:xfrm>
            <a:custGeom>
              <a:avLst/>
              <a:gdLst>
                <a:gd name="T0" fmla="*/ 6 w 7"/>
                <a:gd name="T1" fmla="*/ 7 h 16"/>
                <a:gd name="T2" fmla="*/ 6 w 7"/>
                <a:gd name="T3" fmla="*/ 7 h 16"/>
                <a:gd name="T4" fmla="*/ 6 w 7"/>
                <a:gd name="T5" fmla="*/ 8 h 16"/>
                <a:gd name="T6" fmla="*/ 7 w 7"/>
                <a:gd name="T7" fmla="*/ 16 h 16"/>
                <a:gd name="T8" fmla="*/ 3 w 7"/>
                <a:gd name="T9" fmla="*/ 11 h 16"/>
                <a:gd name="T10" fmla="*/ 0 w 7"/>
                <a:gd name="T11" fmla="*/ 0 h 16"/>
                <a:gd name="T12" fmla="*/ 6 w 7"/>
                <a:gd name="T13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6">
                  <a:moveTo>
                    <a:pt x="6" y="7"/>
                  </a:moveTo>
                  <a:lnTo>
                    <a:pt x="6" y="7"/>
                  </a:lnTo>
                  <a:cubicBezTo>
                    <a:pt x="6" y="7"/>
                    <a:pt x="6" y="8"/>
                    <a:pt x="6" y="8"/>
                  </a:cubicBezTo>
                  <a:cubicBezTo>
                    <a:pt x="6" y="11"/>
                    <a:pt x="7" y="14"/>
                    <a:pt x="7" y="16"/>
                  </a:cubicBezTo>
                  <a:cubicBezTo>
                    <a:pt x="6" y="14"/>
                    <a:pt x="5" y="13"/>
                    <a:pt x="3" y="11"/>
                  </a:cubicBezTo>
                  <a:cubicBezTo>
                    <a:pt x="1" y="8"/>
                    <a:pt x="0" y="4"/>
                    <a:pt x="0" y="0"/>
                  </a:cubicBezTo>
                  <a:cubicBezTo>
                    <a:pt x="3" y="2"/>
                    <a:pt x="5" y="4"/>
                    <a:pt x="6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6" name="Freeform 1312"/>
            <p:cNvSpPr>
              <a:spLocks/>
            </p:cNvSpPr>
            <p:nvPr userDrawn="1"/>
          </p:nvSpPr>
          <p:spPr bwMode="auto">
            <a:xfrm>
              <a:off x="321" y="194"/>
              <a:ext cx="7" cy="2"/>
            </a:xfrm>
            <a:custGeom>
              <a:avLst/>
              <a:gdLst>
                <a:gd name="T0" fmla="*/ 0 w 16"/>
                <a:gd name="T1" fmla="*/ 1 h 5"/>
                <a:gd name="T2" fmla="*/ 0 w 16"/>
                <a:gd name="T3" fmla="*/ 1 h 5"/>
                <a:gd name="T4" fmla="*/ 16 w 16"/>
                <a:gd name="T5" fmla="*/ 5 h 5"/>
                <a:gd name="T6" fmla="*/ 7 w 16"/>
                <a:gd name="T7" fmla="*/ 5 h 5"/>
                <a:gd name="T8" fmla="*/ 0 w 16"/>
                <a:gd name="T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5">
                  <a:moveTo>
                    <a:pt x="0" y="1"/>
                  </a:moveTo>
                  <a:lnTo>
                    <a:pt x="0" y="1"/>
                  </a:lnTo>
                  <a:cubicBezTo>
                    <a:pt x="5" y="0"/>
                    <a:pt x="12" y="1"/>
                    <a:pt x="16" y="5"/>
                  </a:cubicBezTo>
                  <a:cubicBezTo>
                    <a:pt x="13" y="5"/>
                    <a:pt x="10" y="5"/>
                    <a:pt x="7" y="5"/>
                  </a:cubicBezTo>
                  <a:cubicBezTo>
                    <a:pt x="5" y="4"/>
                    <a:pt x="2" y="3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7" name="Freeform 1313"/>
            <p:cNvSpPr>
              <a:spLocks/>
            </p:cNvSpPr>
            <p:nvPr userDrawn="1"/>
          </p:nvSpPr>
          <p:spPr bwMode="auto">
            <a:xfrm>
              <a:off x="324" y="191"/>
              <a:ext cx="6" cy="4"/>
            </a:xfrm>
            <a:custGeom>
              <a:avLst/>
              <a:gdLst>
                <a:gd name="T0" fmla="*/ 0 w 15"/>
                <a:gd name="T1" fmla="*/ 0 h 11"/>
                <a:gd name="T2" fmla="*/ 0 w 15"/>
                <a:gd name="T3" fmla="*/ 0 h 11"/>
                <a:gd name="T4" fmla="*/ 15 w 15"/>
                <a:gd name="T5" fmla="*/ 11 h 11"/>
                <a:gd name="T6" fmla="*/ 0 w 15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1">
                  <a:moveTo>
                    <a:pt x="0" y="0"/>
                  </a:moveTo>
                  <a:lnTo>
                    <a:pt x="0" y="0"/>
                  </a:lnTo>
                  <a:cubicBezTo>
                    <a:pt x="6" y="1"/>
                    <a:pt x="12" y="6"/>
                    <a:pt x="15" y="11"/>
                  </a:cubicBezTo>
                  <a:cubicBezTo>
                    <a:pt x="9" y="10"/>
                    <a:pt x="3" y="6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8" name="Freeform 1314"/>
            <p:cNvSpPr>
              <a:spLocks/>
            </p:cNvSpPr>
            <p:nvPr userDrawn="1"/>
          </p:nvSpPr>
          <p:spPr bwMode="auto">
            <a:xfrm>
              <a:off x="330" y="198"/>
              <a:ext cx="2" cy="2"/>
            </a:xfrm>
            <a:custGeom>
              <a:avLst/>
              <a:gdLst>
                <a:gd name="T0" fmla="*/ 3 w 3"/>
                <a:gd name="T1" fmla="*/ 2 h 3"/>
                <a:gd name="T2" fmla="*/ 3 w 3"/>
                <a:gd name="T3" fmla="*/ 2 h 3"/>
                <a:gd name="T4" fmla="*/ 2 w 3"/>
                <a:gd name="T5" fmla="*/ 3 h 3"/>
                <a:gd name="T6" fmla="*/ 0 w 3"/>
                <a:gd name="T7" fmla="*/ 2 h 3"/>
                <a:gd name="T8" fmla="*/ 2 w 3"/>
                <a:gd name="T9" fmla="*/ 0 h 3"/>
                <a:gd name="T10" fmla="*/ 3 w 3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2"/>
                  </a:moveTo>
                  <a:lnTo>
                    <a:pt x="3" y="2"/>
                  </a:lnTo>
                  <a:cubicBezTo>
                    <a:pt x="3" y="3"/>
                    <a:pt x="3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3" y="1"/>
                    <a:pt x="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9" name="Freeform 1315"/>
            <p:cNvSpPr>
              <a:spLocks/>
            </p:cNvSpPr>
            <p:nvPr userDrawn="1"/>
          </p:nvSpPr>
          <p:spPr bwMode="auto">
            <a:xfrm>
              <a:off x="319" y="197"/>
              <a:ext cx="24" cy="3"/>
            </a:xfrm>
            <a:custGeom>
              <a:avLst/>
              <a:gdLst>
                <a:gd name="T0" fmla="*/ 27 w 54"/>
                <a:gd name="T1" fmla="*/ 1 h 6"/>
                <a:gd name="T2" fmla="*/ 27 w 54"/>
                <a:gd name="T3" fmla="*/ 1 h 6"/>
                <a:gd name="T4" fmla="*/ 0 w 54"/>
                <a:gd name="T5" fmla="*/ 6 h 6"/>
                <a:gd name="T6" fmla="*/ 0 w 54"/>
                <a:gd name="T7" fmla="*/ 4 h 6"/>
                <a:gd name="T8" fmla="*/ 27 w 54"/>
                <a:gd name="T9" fmla="*/ 0 h 6"/>
                <a:gd name="T10" fmla="*/ 54 w 54"/>
                <a:gd name="T11" fmla="*/ 4 h 6"/>
                <a:gd name="T12" fmla="*/ 54 w 54"/>
                <a:gd name="T13" fmla="*/ 6 h 6"/>
                <a:gd name="T14" fmla="*/ 27 w 54"/>
                <a:gd name="T1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6">
                  <a:moveTo>
                    <a:pt x="27" y="1"/>
                  </a:moveTo>
                  <a:lnTo>
                    <a:pt x="27" y="1"/>
                  </a:lnTo>
                  <a:cubicBezTo>
                    <a:pt x="15" y="1"/>
                    <a:pt x="4" y="3"/>
                    <a:pt x="0" y="6"/>
                  </a:cubicBezTo>
                  <a:lnTo>
                    <a:pt x="0" y="4"/>
                  </a:lnTo>
                  <a:cubicBezTo>
                    <a:pt x="4" y="1"/>
                    <a:pt x="15" y="0"/>
                    <a:pt x="27" y="0"/>
                  </a:cubicBezTo>
                  <a:cubicBezTo>
                    <a:pt x="39" y="0"/>
                    <a:pt x="49" y="1"/>
                    <a:pt x="54" y="4"/>
                  </a:cubicBezTo>
                  <a:lnTo>
                    <a:pt x="54" y="6"/>
                  </a:lnTo>
                  <a:cubicBezTo>
                    <a:pt x="49" y="3"/>
                    <a:pt x="39" y="1"/>
                    <a:pt x="27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0" name="Freeform 1316"/>
            <p:cNvSpPr>
              <a:spLocks/>
            </p:cNvSpPr>
            <p:nvPr userDrawn="1"/>
          </p:nvSpPr>
          <p:spPr bwMode="auto">
            <a:xfrm>
              <a:off x="329" y="171"/>
              <a:ext cx="2" cy="16"/>
            </a:xfrm>
            <a:custGeom>
              <a:avLst/>
              <a:gdLst>
                <a:gd name="T0" fmla="*/ 4 w 4"/>
                <a:gd name="T1" fmla="*/ 31 h 35"/>
                <a:gd name="T2" fmla="*/ 4 w 4"/>
                <a:gd name="T3" fmla="*/ 31 h 35"/>
                <a:gd name="T4" fmla="*/ 2 w 4"/>
                <a:gd name="T5" fmla="*/ 35 h 35"/>
                <a:gd name="T6" fmla="*/ 0 w 4"/>
                <a:gd name="T7" fmla="*/ 0 h 35"/>
                <a:gd name="T8" fmla="*/ 2 w 4"/>
                <a:gd name="T9" fmla="*/ 1 h 35"/>
                <a:gd name="T10" fmla="*/ 1 w 4"/>
                <a:gd name="T11" fmla="*/ 3 h 35"/>
                <a:gd name="T12" fmla="*/ 2 w 4"/>
                <a:gd name="T13" fmla="*/ 6 h 35"/>
                <a:gd name="T14" fmla="*/ 1 w 4"/>
                <a:gd name="T15" fmla="*/ 9 h 35"/>
                <a:gd name="T16" fmla="*/ 3 w 4"/>
                <a:gd name="T17" fmla="*/ 12 h 35"/>
                <a:gd name="T18" fmla="*/ 1 w 4"/>
                <a:gd name="T19" fmla="*/ 14 h 35"/>
                <a:gd name="T20" fmla="*/ 3 w 4"/>
                <a:gd name="T21" fmla="*/ 17 h 35"/>
                <a:gd name="T22" fmla="*/ 2 w 4"/>
                <a:gd name="T23" fmla="*/ 19 h 35"/>
                <a:gd name="T24" fmla="*/ 3 w 4"/>
                <a:gd name="T25" fmla="*/ 22 h 35"/>
                <a:gd name="T26" fmla="*/ 2 w 4"/>
                <a:gd name="T27" fmla="*/ 24 h 35"/>
                <a:gd name="T28" fmla="*/ 3 w 4"/>
                <a:gd name="T29" fmla="*/ 26 h 35"/>
                <a:gd name="T30" fmla="*/ 2 w 4"/>
                <a:gd name="T31" fmla="*/ 28 h 35"/>
                <a:gd name="T32" fmla="*/ 4 w 4"/>
                <a:gd name="T33" fmla="*/ 3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" h="35">
                  <a:moveTo>
                    <a:pt x="4" y="31"/>
                  </a:moveTo>
                  <a:lnTo>
                    <a:pt x="4" y="31"/>
                  </a:lnTo>
                  <a:cubicBezTo>
                    <a:pt x="3" y="32"/>
                    <a:pt x="3" y="33"/>
                    <a:pt x="2" y="35"/>
                  </a:cubicBezTo>
                  <a:lnTo>
                    <a:pt x="0" y="0"/>
                  </a:lnTo>
                  <a:cubicBezTo>
                    <a:pt x="1" y="1"/>
                    <a:pt x="1" y="1"/>
                    <a:pt x="2" y="1"/>
                  </a:cubicBezTo>
                  <a:cubicBezTo>
                    <a:pt x="1" y="1"/>
                    <a:pt x="1" y="2"/>
                    <a:pt x="1" y="3"/>
                  </a:cubicBezTo>
                  <a:cubicBezTo>
                    <a:pt x="1" y="4"/>
                    <a:pt x="2" y="5"/>
                    <a:pt x="2" y="6"/>
                  </a:cubicBezTo>
                  <a:cubicBezTo>
                    <a:pt x="2" y="7"/>
                    <a:pt x="1" y="8"/>
                    <a:pt x="1" y="9"/>
                  </a:cubicBezTo>
                  <a:cubicBezTo>
                    <a:pt x="1" y="10"/>
                    <a:pt x="2" y="11"/>
                    <a:pt x="3" y="12"/>
                  </a:cubicBezTo>
                  <a:cubicBezTo>
                    <a:pt x="2" y="12"/>
                    <a:pt x="1" y="13"/>
                    <a:pt x="1" y="14"/>
                  </a:cubicBezTo>
                  <a:cubicBezTo>
                    <a:pt x="1" y="15"/>
                    <a:pt x="2" y="16"/>
                    <a:pt x="3" y="17"/>
                  </a:cubicBezTo>
                  <a:cubicBezTo>
                    <a:pt x="2" y="17"/>
                    <a:pt x="2" y="18"/>
                    <a:pt x="2" y="19"/>
                  </a:cubicBezTo>
                  <a:cubicBezTo>
                    <a:pt x="2" y="20"/>
                    <a:pt x="2" y="21"/>
                    <a:pt x="3" y="22"/>
                  </a:cubicBezTo>
                  <a:cubicBezTo>
                    <a:pt x="2" y="22"/>
                    <a:pt x="2" y="23"/>
                    <a:pt x="2" y="24"/>
                  </a:cubicBezTo>
                  <a:cubicBezTo>
                    <a:pt x="2" y="25"/>
                    <a:pt x="2" y="25"/>
                    <a:pt x="3" y="26"/>
                  </a:cubicBezTo>
                  <a:cubicBezTo>
                    <a:pt x="2" y="26"/>
                    <a:pt x="2" y="27"/>
                    <a:pt x="2" y="28"/>
                  </a:cubicBezTo>
                  <a:cubicBezTo>
                    <a:pt x="2" y="29"/>
                    <a:pt x="3" y="30"/>
                    <a:pt x="4" y="3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1" name="Freeform 1317"/>
            <p:cNvSpPr>
              <a:spLocks/>
            </p:cNvSpPr>
            <p:nvPr userDrawn="1"/>
          </p:nvSpPr>
          <p:spPr bwMode="auto">
            <a:xfrm>
              <a:off x="331" y="171"/>
              <a:ext cx="2" cy="16"/>
            </a:xfrm>
            <a:custGeom>
              <a:avLst/>
              <a:gdLst>
                <a:gd name="T0" fmla="*/ 2 w 4"/>
                <a:gd name="T1" fmla="*/ 1 h 35"/>
                <a:gd name="T2" fmla="*/ 2 w 4"/>
                <a:gd name="T3" fmla="*/ 1 h 35"/>
                <a:gd name="T4" fmla="*/ 4 w 4"/>
                <a:gd name="T5" fmla="*/ 0 h 35"/>
                <a:gd name="T6" fmla="*/ 2 w 4"/>
                <a:gd name="T7" fmla="*/ 35 h 35"/>
                <a:gd name="T8" fmla="*/ 0 w 4"/>
                <a:gd name="T9" fmla="*/ 31 h 35"/>
                <a:gd name="T10" fmla="*/ 2 w 4"/>
                <a:gd name="T11" fmla="*/ 28 h 35"/>
                <a:gd name="T12" fmla="*/ 1 w 4"/>
                <a:gd name="T13" fmla="*/ 26 h 35"/>
                <a:gd name="T14" fmla="*/ 2 w 4"/>
                <a:gd name="T15" fmla="*/ 24 h 35"/>
                <a:gd name="T16" fmla="*/ 1 w 4"/>
                <a:gd name="T17" fmla="*/ 22 h 35"/>
                <a:gd name="T18" fmla="*/ 3 w 4"/>
                <a:gd name="T19" fmla="*/ 19 h 35"/>
                <a:gd name="T20" fmla="*/ 2 w 4"/>
                <a:gd name="T21" fmla="*/ 17 h 35"/>
                <a:gd name="T22" fmla="*/ 3 w 4"/>
                <a:gd name="T23" fmla="*/ 14 h 35"/>
                <a:gd name="T24" fmla="*/ 2 w 4"/>
                <a:gd name="T25" fmla="*/ 12 h 35"/>
                <a:gd name="T26" fmla="*/ 3 w 4"/>
                <a:gd name="T27" fmla="*/ 9 h 35"/>
                <a:gd name="T28" fmla="*/ 2 w 4"/>
                <a:gd name="T29" fmla="*/ 6 h 35"/>
                <a:gd name="T30" fmla="*/ 3 w 4"/>
                <a:gd name="T31" fmla="*/ 3 h 35"/>
                <a:gd name="T32" fmla="*/ 2 w 4"/>
                <a:gd name="T33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" h="35">
                  <a:moveTo>
                    <a:pt x="2" y="1"/>
                  </a:moveTo>
                  <a:lnTo>
                    <a:pt x="2" y="1"/>
                  </a:lnTo>
                  <a:cubicBezTo>
                    <a:pt x="3" y="1"/>
                    <a:pt x="3" y="1"/>
                    <a:pt x="4" y="0"/>
                  </a:cubicBezTo>
                  <a:lnTo>
                    <a:pt x="2" y="35"/>
                  </a:lnTo>
                  <a:cubicBezTo>
                    <a:pt x="2" y="33"/>
                    <a:pt x="1" y="32"/>
                    <a:pt x="0" y="31"/>
                  </a:cubicBezTo>
                  <a:cubicBezTo>
                    <a:pt x="1" y="30"/>
                    <a:pt x="2" y="29"/>
                    <a:pt x="2" y="28"/>
                  </a:cubicBezTo>
                  <a:cubicBezTo>
                    <a:pt x="2" y="27"/>
                    <a:pt x="2" y="26"/>
                    <a:pt x="1" y="26"/>
                  </a:cubicBezTo>
                  <a:cubicBezTo>
                    <a:pt x="2" y="25"/>
                    <a:pt x="2" y="25"/>
                    <a:pt x="2" y="24"/>
                  </a:cubicBezTo>
                  <a:cubicBezTo>
                    <a:pt x="2" y="23"/>
                    <a:pt x="2" y="22"/>
                    <a:pt x="1" y="22"/>
                  </a:cubicBezTo>
                  <a:cubicBezTo>
                    <a:pt x="2" y="21"/>
                    <a:pt x="3" y="20"/>
                    <a:pt x="3" y="19"/>
                  </a:cubicBezTo>
                  <a:cubicBezTo>
                    <a:pt x="3" y="18"/>
                    <a:pt x="2" y="17"/>
                    <a:pt x="2" y="17"/>
                  </a:cubicBezTo>
                  <a:cubicBezTo>
                    <a:pt x="2" y="16"/>
                    <a:pt x="3" y="15"/>
                    <a:pt x="3" y="14"/>
                  </a:cubicBezTo>
                  <a:cubicBezTo>
                    <a:pt x="3" y="13"/>
                    <a:pt x="2" y="12"/>
                    <a:pt x="2" y="12"/>
                  </a:cubicBezTo>
                  <a:cubicBezTo>
                    <a:pt x="3" y="11"/>
                    <a:pt x="3" y="10"/>
                    <a:pt x="3" y="9"/>
                  </a:cubicBezTo>
                  <a:cubicBezTo>
                    <a:pt x="3" y="8"/>
                    <a:pt x="3" y="7"/>
                    <a:pt x="2" y="6"/>
                  </a:cubicBezTo>
                  <a:cubicBezTo>
                    <a:pt x="3" y="5"/>
                    <a:pt x="3" y="4"/>
                    <a:pt x="3" y="3"/>
                  </a:cubicBezTo>
                  <a:cubicBezTo>
                    <a:pt x="3" y="2"/>
                    <a:pt x="3" y="1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2" name="Freeform 1318"/>
            <p:cNvSpPr>
              <a:spLocks/>
            </p:cNvSpPr>
            <p:nvPr userDrawn="1"/>
          </p:nvSpPr>
          <p:spPr bwMode="auto">
            <a:xfrm>
              <a:off x="319" y="200"/>
              <a:ext cx="24" cy="2"/>
            </a:xfrm>
            <a:custGeom>
              <a:avLst/>
              <a:gdLst>
                <a:gd name="T0" fmla="*/ 27 w 54"/>
                <a:gd name="T1" fmla="*/ 1 h 4"/>
                <a:gd name="T2" fmla="*/ 27 w 54"/>
                <a:gd name="T3" fmla="*/ 1 h 4"/>
                <a:gd name="T4" fmla="*/ 0 w 54"/>
                <a:gd name="T5" fmla="*/ 4 h 4"/>
                <a:gd name="T6" fmla="*/ 0 w 54"/>
                <a:gd name="T7" fmla="*/ 3 h 4"/>
                <a:gd name="T8" fmla="*/ 27 w 54"/>
                <a:gd name="T9" fmla="*/ 0 h 4"/>
                <a:gd name="T10" fmla="*/ 54 w 54"/>
                <a:gd name="T11" fmla="*/ 3 h 4"/>
                <a:gd name="T12" fmla="*/ 54 w 54"/>
                <a:gd name="T13" fmla="*/ 4 h 4"/>
                <a:gd name="T14" fmla="*/ 27 w 54"/>
                <a:gd name="T1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4">
                  <a:moveTo>
                    <a:pt x="27" y="1"/>
                  </a:moveTo>
                  <a:lnTo>
                    <a:pt x="27" y="1"/>
                  </a:lnTo>
                  <a:cubicBezTo>
                    <a:pt x="15" y="1"/>
                    <a:pt x="4" y="3"/>
                    <a:pt x="0" y="4"/>
                  </a:cubicBezTo>
                  <a:lnTo>
                    <a:pt x="0" y="3"/>
                  </a:lnTo>
                  <a:cubicBezTo>
                    <a:pt x="4" y="1"/>
                    <a:pt x="15" y="0"/>
                    <a:pt x="27" y="0"/>
                  </a:cubicBezTo>
                  <a:cubicBezTo>
                    <a:pt x="39" y="0"/>
                    <a:pt x="49" y="1"/>
                    <a:pt x="54" y="3"/>
                  </a:cubicBezTo>
                  <a:lnTo>
                    <a:pt x="54" y="4"/>
                  </a:lnTo>
                  <a:cubicBezTo>
                    <a:pt x="49" y="3"/>
                    <a:pt x="39" y="1"/>
                    <a:pt x="27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3" name="Freeform 1319"/>
            <p:cNvSpPr>
              <a:spLocks/>
            </p:cNvSpPr>
            <p:nvPr userDrawn="1"/>
          </p:nvSpPr>
          <p:spPr bwMode="auto">
            <a:xfrm>
              <a:off x="330" y="186"/>
              <a:ext cx="2" cy="9"/>
            </a:xfrm>
            <a:custGeom>
              <a:avLst/>
              <a:gdLst>
                <a:gd name="T0" fmla="*/ 5 w 5"/>
                <a:gd name="T1" fmla="*/ 10 h 20"/>
                <a:gd name="T2" fmla="*/ 5 w 5"/>
                <a:gd name="T3" fmla="*/ 10 h 20"/>
                <a:gd name="T4" fmla="*/ 3 w 5"/>
                <a:gd name="T5" fmla="*/ 20 h 20"/>
                <a:gd name="T6" fmla="*/ 0 w 5"/>
                <a:gd name="T7" fmla="*/ 10 h 20"/>
                <a:gd name="T8" fmla="*/ 3 w 5"/>
                <a:gd name="T9" fmla="*/ 0 h 20"/>
                <a:gd name="T10" fmla="*/ 5 w 5"/>
                <a:gd name="T11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0">
                  <a:moveTo>
                    <a:pt x="5" y="10"/>
                  </a:moveTo>
                  <a:lnTo>
                    <a:pt x="5" y="10"/>
                  </a:lnTo>
                  <a:cubicBezTo>
                    <a:pt x="5" y="14"/>
                    <a:pt x="4" y="17"/>
                    <a:pt x="3" y="20"/>
                  </a:cubicBezTo>
                  <a:cubicBezTo>
                    <a:pt x="1" y="17"/>
                    <a:pt x="0" y="14"/>
                    <a:pt x="0" y="10"/>
                  </a:cubicBezTo>
                  <a:cubicBezTo>
                    <a:pt x="0" y="7"/>
                    <a:pt x="1" y="3"/>
                    <a:pt x="3" y="0"/>
                  </a:cubicBezTo>
                  <a:cubicBezTo>
                    <a:pt x="4" y="3"/>
                    <a:pt x="5" y="7"/>
                    <a:pt x="5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4" name="Freeform 1320"/>
            <p:cNvSpPr>
              <a:spLocks/>
            </p:cNvSpPr>
            <p:nvPr userDrawn="1"/>
          </p:nvSpPr>
          <p:spPr bwMode="auto">
            <a:xfrm>
              <a:off x="327" y="155"/>
              <a:ext cx="8" cy="8"/>
            </a:xfrm>
            <a:custGeom>
              <a:avLst/>
              <a:gdLst>
                <a:gd name="T0" fmla="*/ 11 w 18"/>
                <a:gd name="T1" fmla="*/ 2 h 17"/>
                <a:gd name="T2" fmla="*/ 11 w 18"/>
                <a:gd name="T3" fmla="*/ 2 h 17"/>
                <a:gd name="T4" fmla="*/ 10 w 18"/>
                <a:gd name="T5" fmla="*/ 5 h 17"/>
                <a:gd name="T6" fmla="*/ 18 w 18"/>
                <a:gd name="T7" fmla="*/ 4 h 17"/>
                <a:gd name="T8" fmla="*/ 18 w 18"/>
                <a:gd name="T9" fmla="*/ 12 h 17"/>
                <a:gd name="T10" fmla="*/ 12 w 18"/>
                <a:gd name="T11" fmla="*/ 10 h 17"/>
                <a:gd name="T12" fmla="*/ 13 w 18"/>
                <a:gd name="T13" fmla="*/ 17 h 17"/>
                <a:gd name="T14" fmla="*/ 4 w 18"/>
                <a:gd name="T15" fmla="*/ 17 h 17"/>
                <a:gd name="T16" fmla="*/ 7 w 18"/>
                <a:gd name="T17" fmla="*/ 11 h 17"/>
                <a:gd name="T18" fmla="*/ 0 w 18"/>
                <a:gd name="T19" fmla="*/ 12 h 17"/>
                <a:gd name="T20" fmla="*/ 0 w 18"/>
                <a:gd name="T21" fmla="*/ 4 h 17"/>
                <a:gd name="T22" fmla="*/ 6 w 18"/>
                <a:gd name="T23" fmla="*/ 6 h 17"/>
                <a:gd name="T24" fmla="*/ 4 w 18"/>
                <a:gd name="T25" fmla="*/ 0 h 17"/>
                <a:gd name="T26" fmla="*/ 13 w 18"/>
                <a:gd name="T27" fmla="*/ 0 h 17"/>
                <a:gd name="T28" fmla="*/ 11 w 18"/>
                <a:gd name="T29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" h="17">
                  <a:moveTo>
                    <a:pt x="11" y="2"/>
                  </a:moveTo>
                  <a:lnTo>
                    <a:pt x="11" y="2"/>
                  </a:lnTo>
                  <a:cubicBezTo>
                    <a:pt x="11" y="3"/>
                    <a:pt x="10" y="4"/>
                    <a:pt x="10" y="5"/>
                  </a:cubicBezTo>
                  <a:cubicBezTo>
                    <a:pt x="11" y="9"/>
                    <a:pt x="17" y="4"/>
                    <a:pt x="18" y="4"/>
                  </a:cubicBezTo>
                  <a:lnTo>
                    <a:pt x="18" y="12"/>
                  </a:lnTo>
                  <a:cubicBezTo>
                    <a:pt x="16" y="11"/>
                    <a:pt x="14" y="9"/>
                    <a:pt x="12" y="10"/>
                  </a:cubicBezTo>
                  <a:cubicBezTo>
                    <a:pt x="8" y="10"/>
                    <a:pt x="12" y="16"/>
                    <a:pt x="13" y="17"/>
                  </a:cubicBezTo>
                  <a:lnTo>
                    <a:pt x="4" y="17"/>
                  </a:lnTo>
                  <a:cubicBezTo>
                    <a:pt x="5" y="16"/>
                    <a:pt x="7" y="13"/>
                    <a:pt x="7" y="11"/>
                  </a:cubicBezTo>
                  <a:cubicBezTo>
                    <a:pt x="7" y="7"/>
                    <a:pt x="1" y="12"/>
                    <a:pt x="0" y="12"/>
                  </a:cubicBezTo>
                  <a:lnTo>
                    <a:pt x="0" y="4"/>
                  </a:lnTo>
                  <a:cubicBezTo>
                    <a:pt x="1" y="5"/>
                    <a:pt x="4" y="7"/>
                    <a:pt x="6" y="6"/>
                  </a:cubicBezTo>
                  <a:cubicBezTo>
                    <a:pt x="10" y="6"/>
                    <a:pt x="5" y="1"/>
                    <a:pt x="4" y="0"/>
                  </a:cubicBezTo>
                  <a:lnTo>
                    <a:pt x="13" y="0"/>
                  </a:lnTo>
                  <a:cubicBezTo>
                    <a:pt x="12" y="1"/>
                    <a:pt x="12" y="2"/>
                    <a:pt x="11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5" name="Freeform 1321"/>
            <p:cNvSpPr>
              <a:spLocks/>
            </p:cNvSpPr>
            <p:nvPr userDrawn="1"/>
          </p:nvSpPr>
          <p:spPr bwMode="auto">
            <a:xfrm>
              <a:off x="328" y="164"/>
              <a:ext cx="6" cy="6"/>
            </a:xfrm>
            <a:custGeom>
              <a:avLst/>
              <a:gdLst>
                <a:gd name="T0" fmla="*/ 7 w 13"/>
                <a:gd name="T1" fmla="*/ 0 h 14"/>
                <a:gd name="T2" fmla="*/ 7 w 13"/>
                <a:gd name="T3" fmla="*/ 0 h 14"/>
                <a:gd name="T4" fmla="*/ 13 w 13"/>
                <a:gd name="T5" fmla="*/ 7 h 14"/>
                <a:gd name="T6" fmla="*/ 7 w 13"/>
                <a:gd name="T7" fmla="*/ 14 h 14"/>
                <a:gd name="T8" fmla="*/ 0 w 13"/>
                <a:gd name="T9" fmla="*/ 7 h 14"/>
                <a:gd name="T10" fmla="*/ 7 w 13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4">
                  <a:moveTo>
                    <a:pt x="7" y="0"/>
                  </a:moveTo>
                  <a:lnTo>
                    <a:pt x="7" y="0"/>
                  </a:lnTo>
                  <a:cubicBezTo>
                    <a:pt x="10" y="0"/>
                    <a:pt x="13" y="3"/>
                    <a:pt x="13" y="7"/>
                  </a:cubicBezTo>
                  <a:cubicBezTo>
                    <a:pt x="13" y="11"/>
                    <a:pt x="10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6" name="Freeform 1322"/>
            <p:cNvSpPr>
              <a:spLocks/>
            </p:cNvSpPr>
            <p:nvPr userDrawn="1"/>
          </p:nvSpPr>
          <p:spPr bwMode="auto">
            <a:xfrm>
              <a:off x="330" y="181"/>
              <a:ext cx="2" cy="2"/>
            </a:xfrm>
            <a:custGeom>
              <a:avLst/>
              <a:gdLst>
                <a:gd name="T0" fmla="*/ 1 w 3"/>
                <a:gd name="T1" fmla="*/ 0 h 3"/>
                <a:gd name="T2" fmla="*/ 1 w 3"/>
                <a:gd name="T3" fmla="*/ 0 h 3"/>
                <a:gd name="T4" fmla="*/ 2 w 3"/>
                <a:gd name="T5" fmla="*/ 0 h 3"/>
                <a:gd name="T6" fmla="*/ 2 w 3"/>
                <a:gd name="T7" fmla="*/ 0 h 3"/>
                <a:gd name="T8" fmla="*/ 3 w 3"/>
                <a:gd name="T9" fmla="*/ 2 h 3"/>
                <a:gd name="T10" fmla="*/ 2 w 3"/>
                <a:gd name="T11" fmla="*/ 3 h 3"/>
                <a:gd name="T12" fmla="*/ 0 w 3"/>
                <a:gd name="T13" fmla="*/ 2 h 3"/>
                <a:gd name="T14" fmla="*/ 1 w 3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lnTo>
                    <a:pt x="2" y="0"/>
                  </a:lnTo>
                  <a:cubicBezTo>
                    <a:pt x="3" y="0"/>
                    <a:pt x="3" y="1"/>
                    <a:pt x="3" y="2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7" name="Freeform 1323"/>
            <p:cNvSpPr>
              <a:spLocks/>
            </p:cNvSpPr>
            <p:nvPr userDrawn="1"/>
          </p:nvSpPr>
          <p:spPr bwMode="auto">
            <a:xfrm>
              <a:off x="330" y="183"/>
              <a:ext cx="2" cy="2"/>
            </a:xfrm>
            <a:custGeom>
              <a:avLst/>
              <a:gdLst>
                <a:gd name="T0" fmla="*/ 2 w 3"/>
                <a:gd name="T1" fmla="*/ 0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  <a:gd name="T10" fmla="*/ 1 w 3"/>
                <a:gd name="T11" fmla="*/ 0 h 4"/>
                <a:gd name="T12" fmla="*/ 2 w 3"/>
                <a:gd name="T13" fmla="*/ 1 h 4"/>
                <a:gd name="T14" fmla="*/ 2 w 3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lnTo>
                    <a:pt x="2" y="0"/>
                  </a:lnTo>
                  <a:cubicBezTo>
                    <a:pt x="3" y="1"/>
                    <a:pt x="3" y="1"/>
                    <a:pt x="3" y="2"/>
                  </a:cubicBezTo>
                  <a:cubicBezTo>
                    <a:pt x="3" y="3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8" name="Freeform 1324"/>
            <p:cNvSpPr>
              <a:spLocks/>
            </p:cNvSpPr>
            <p:nvPr userDrawn="1"/>
          </p:nvSpPr>
          <p:spPr bwMode="auto">
            <a:xfrm>
              <a:off x="330" y="179"/>
              <a:ext cx="2" cy="2"/>
            </a:xfrm>
            <a:custGeom>
              <a:avLst/>
              <a:gdLst>
                <a:gd name="T0" fmla="*/ 1 w 3"/>
                <a:gd name="T1" fmla="*/ 0 h 4"/>
                <a:gd name="T2" fmla="*/ 1 w 3"/>
                <a:gd name="T3" fmla="*/ 0 h 4"/>
                <a:gd name="T4" fmla="*/ 2 w 3"/>
                <a:gd name="T5" fmla="*/ 0 h 4"/>
                <a:gd name="T6" fmla="*/ 2 w 3"/>
                <a:gd name="T7" fmla="*/ 0 h 4"/>
                <a:gd name="T8" fmla="*/ 3 w 3"/>
                <a:gd name="T9" fmla="*/ 2 h 4"/>
                <a:gd name="T10" fmla="*/ 2 w 3"/>
                <a:gd name="T11" fmla="*/ 4 h 4"/>
                <a:gd name="T12" fmla="*/ 0 w 3"/>
                <a:gd name="T13" fmla="*/ 2 h 4"/>
                <a:gd name="T14" fmla="*/ 1 w 3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1"/>
                    <a:pt x="3" y="2"/>
                  </a:cubicBezTo>
                  <a:cubicBezTo>
                    <a:pt x="3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9" name="Freeform 1325"/>
            <p:cNvSpPr>
              <a:spLocks/>
            </p:cNvSpPr>
            <p:nvPr userDrawn="1"/>
          </p:nvSpPr>
          <p:spPr bwMode="auto">
            <a:xfrm>
              <a:off x="330" y="177"/>
              <a:ext cx="2" cy="2"/>
            </a:xfrm>
            <a:custGeom>
              <a:avLst/>
              <a:gdLst>
                <a:gd name="T0" fmla="*/ 1 w 4"/>
                <a:gd name="T1" fmla="*/ 0 h 4"/>
                <a:gd name="T2" fmla="*/ 1 w 4"/>
                <a:gd name="T3" fmla="*/ 0 h 4"/>
                <a:gd name="T4" fmla="*/ 2 w 4"/>
                <a:gd name="T5" fmla="*/ 0 h 4"/>
                <a:gd name="T6" fmla="*/ 2 w 4"/>
                <a:gd name="T7" fmla="*/ 0 h 4"/>
                <a:gd name="T8" fmla="*/ 4 w 4"/>
                <a:gd name="T9" fmla="*/ 2 h 4"/>
                <a:gd name="T10" fmla="*/ 2 w 4"/>
                <a:gd name="T11" fmla="*/ 4 h 4"/>
                <a:gd name="T12" fmla="*/ 0 w 4"/>
                <a:gd name="T13" fmla="*/ 2 h 4"/>
                <a:gd name="T14" fmla="*/ 1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0" name="Freeform 1326"/>
            <p:cNvSpPr>
              <a:spLocks/>
            </p:cNvSpPr>
            <p:nvPr userDrawn="1"/>
          </p:nvSpPr>
          <p:spPr bwMode="auto">
            <a:xfrm>
              <a:off x="330" y="175"/>
              <a:ext cx="2" cy="1"/>
            </a:xfrm>
            <a:custGeom>
              <a:avLst/>
              <a:gdLst>
                <a:gd name="T0" fmla="*/ 2 w 4"/>
                <a:gd name="T1" fmla="*/ 4 h 4"/>
                <a:gd name="T2" fmla="*/ 2 w 4"/>
                <a:gd name="T3" fmla="*/ 4 h 4"/>
                <a:gd name="T4" fmla="*/ 0 w 4"/>
                <a:gd name="T5" fmla="*/ 2 h 4"/>
                <a:gd name="T6" fmla="*/ 1 w 4"/>
                <a:gd name="T7" fmla="*/ 0 h 4"/>
                <a:gd name="T8" fmla="*/ 2 w 4"/>
                <a:gd name="T9" fmla="*/ 0 h 4"/>
                <a:gd name="T10" fmla="*/ 2 w 4"/>
                <a:gd name="T11" fmla="*/ 0 h 4"/>
                <a:gd name="T12" fmla="*/ 4 w 4"/>
                <a:gd name="T13" fmla="*/ 2 h 4"/>
                <a:gd name="T14" fmla="*/ 2 w 4"/>
                <a:gd name="T15" fmla="*/ 4 h 4"/>
                <a:gd name="T16" fmla="*/ 2 w 4"/>
                <a:gd name="T1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lnTo>
                    <a:pt x="2" y="4"/>
                  </a:ln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lnTo>
                    <a:pt x="2" y="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1" name="Freeform 1327"/>
            <p:cNvSpPr>
              <a:spLocks/>
            </p:cNvSpPr>
            <p:nvPr userDrawn="1"/>
          </p:nvSpPr>
          <p:spPr bwMode="auto">
            <a:xfrm>
              <a:off x="330" y="172"/>
              <a:ext cx="2" cy="2"/>
            </a:xfrm>
            <a:custGeom>
              <a:avLst/>
              <a:gdLst>
                <a:gd name="T0" fmla="*/ 3 w 5"/>
                <a:gd name="T1" fmla="*/ 0 h 4"/>
                <a:gd name="T2" fmla="*/ 3 w 5"/>
                <a:gd name="T3" fmla="*/ 0 h 4"/>
                <a:gd name="T4" fmla="*/ 5 w 5"/>
                <a:gd name="T5" fmla="*/ 2 h 4"/>
                <a:gd name="T6" fmla="*/ 3 w 5"/>
                <a:gd name="T7" fmla="*/ 4 h 4"/>
                <a:gd name="T8" fmla="*/ 0 w 5"/>
                <a:gd name="T9" fmla="*/ 2 h 4"/>
                <a:gd name="T10" fmla="*/ 3 w 5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lnTo>
                    <a:pt x="3" y="0"/>
                  </a:lnTo>
                  <a:cubicBezTo>
                    <a:pt x="4" y="0"/>
                    <a:pt x="5" y="1"/>
                    <a:pt x="5" y="2"/>
                  </a:cubicBezTo>
                  <a:cubicBezTo>
                    <a:pt x="5" y="3"/>
                    <a:pt x="4" y="4"/>
                    <a:pt x="3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2" name="Freeform 1328"/>
            <p:cNvSpPr>
              <a:spLocks/>
            </p:cNvSpPr>
            <p:nvPr userDrawn="1"/>
          </p:nvSpPr>
          <p:spPr bwMode="auto">
            <a:xfrm>
              <a:off x="233" y="181"/>
              <a:ext cx="98" cy="48"/>
            </a:xfrm>
            <a:custGeom>
              <a:avLst/>
              <a:gdLst>
                <a:gd name="T0" fmla="*/ 208 w 220"/>
                <a:gd name="T1" fmla="*/ 57 h 105"/>
                <a:gd name="T2" fmla="*/ 208 w 220"/>
                <a:gd name="T3" fmla="*/ 57 h 105"/>
                <a:gd name="T4" fmla="*/ 159 w 220"/>
                <a:gd name="T5" fmla="*/ 81 h 105"/>
                <a:gd name="T6" fmla="*/ 99 w 220"/>
                <a:gd name="T7" fmla="*/ 81 h 105"/>
                <a:gd name="T8" fmla="*/ 63 w 220"/>
                <a:gd name="T9" fmla="*/ 68 h 105"/>
                <a:gd name="T10" fmla="*/ 63 w 220"/>
                <a:gd name="T11" fmla="*/ 22 h 105"/>
                <a:gd name="T12" fmla="*/ 41 w 220"/>
                <a:gd name="T13" fmla="*/ 31 h 105"/>
                <a:gd name="T14" fmla="*/ 39 w 220"/>
                <a:gd name="T15" fmla="*/ 39 h 105"/>
                <a:gd name="T16" fmla="*/ 47 w 220"/>
                <a:gd name="T17" fmla="*/ 74 h 105"/>
                <a:gd name="T18" fmla="*/ 38 w 220"/>
                <a:gd name="T19" fmla="*/ 93 h 105"/>
                <a:gd name="T20" fmla="*/ 42 w 220"/>
                <a:gd name="T21" fmla="*/ 105 h 105"/>
                <a:gd name="T22" fmla="*/ 27 w 220"/>
                <a:gd name="T23" fmla="*/ 85 h 105"/>
                <a:gd name="T24" fmla="*/ 33 w 220"/>
                <a:gd name="T25" fmla="*/ 72 h 105"/>
                <a:gd name="T26" fmla="*/ 11 w 220"/>
                <a:gd name="T27" fmla="*/ 77 h 105"/>
                <a:gd name="T28" fmla="*/ 9 w 220"/>
                <a:gd name="T29" fmla="*/ 87 h 105"/>
                <a:gd name="T30" fmla="*/ 0 w 220"/>
                <a:gd name="T31" fmla="*/ 74 h 105"/>
                <a:gd name="T32" fmla="*/ 11 w 220"/>
                <a:gd name="T33" fmla="*/ 65 h 105"/>
                <a:gd name="T34" fmla="*/ 20 w 220"/>
                <a:gd name="T35" fmla="*/ 63 h 105"/>
                <a:gd name="T36" fmla="*/ 9 w 220"/>
                <a:gd name="T37" fmla="*/ 38 h 105"/>
                <a:gd name="T38" fmla="*/ 33 w 220"/>
                <a:gd name="T39" fmla="*/ 23 h 105"/>
                <a:gd name="T40" fmla="*/ 40 w 220"/>
                <a:gd name="T41" fmla="*/ 16 h 105"/>
                <a:gd name="T42" fmla="*/ 61 w 220"/>
                <a:gd name="T43" fmla="*/ 2 h 105"/>
                <a:gd name="T44" fmla="*/ 74 w 220"/>
                <a:gd name="T45" fmla="*/ 10 h 105"/>
                <a:gd name="T46" fmla="*/ 84 w 220"/>
                <a:gd name="T47" fmla="*/ 16 h 105"/>
                <a:gd name="T48" fmla="*/ 81 w 220"/>
                <a:gd name="T49" fmla="*/ 42 h 105"/>
                <a:gd name="T50" fmla="*/ 76 w 220"/>
                <a:gd name="T51" fmla="*/ 63 h 105"/>
                <a:gd name="T52" fmla="*/ 101 w 220"/>
                <a:gd name="T53" fmla="*/ 79 h 105"/>
                <a:gd name="T54" fmla="*/ 143 w 220"/>
                <a:gd name="T55" fmla="*/ 79 h 105"/>
                <a:gd name="T56" fmla="*/ 188 w 220"/>
                <a:gd name="T57" fmla="*/ 51 h 105"/>
                <a:gd name="T58" fmla="*/ 191 w 220"/>
                <a:gd name="T59" fmla="*/ 48 h 105"/>
                <a:gd name="T60" fmla="*/ 220 w 220"/>
                <a:gd name="T61" fmla="*/ 45 h 105"/>
                <a:gd name="T62" fmla="*/ 208 w 220"/>
                <a:gd name="T63" fmla="*/ 57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0" h="105">
                  <a:moveTo>
                    <a:pt x="208" y="57"/>
                  </a:moveTo>
                  <a:lnTo>
                    <a:pt x="208" y="57"/>
                  </a:lnTo>
                  <a:cubicBezTo>
                    <a:pt x="199" y="66"/>
                    <a:pt x="179" y="77"/>
                    <a:pt x="159" y="81"/>
                  </a:cubicBezTo>
                  <a:cubicBezTo>
                    <a:pt x="143" y="84"/>
                    <a:pt x="111" y="82"/>
                    <a:pt x="99" y="81"/>
                  </a:cubicBezTo>
                  <a:cubicBezTo>
                    <a:pt x="84" y="80"/>
                    <a:pt x="70" y="76"/>
                    <a:pt x="63" y="68"/>
                  </a:cubicBezTo>
                  <a:cubicBezTo>
                    <a:pt x="50" y="54"/>
                    <a:pt x="71" y="36"/>
                    <a:pt x="63" y="22"/>
                  </a:cubicBezTo>
                  <a:cubicBezTo>
                    <a:pt x="56" y="26"/>
                    <a:pt x="51" y="30"/>
                    <a:pt x="41" y="31"/>
                  </a:cubicBezTo>
                  <a:cubicBezTo>
                    <a:pt x="40" y="33"/>
                    <a:pt x="39" y="37"/>
                    <a:pt x="39" y="39"/>
                  </a:cubicBezTo>
                  <a:cubicBezTo>
                    <a:pt x="35" y="55"/>
                    <a:pt x="51" y="58"/>
                    <a:pt x="47" y="74"/>
                  </a:cubicBezTo>
                  <a:cubicBezTo>
                    <a:pt x="45" y="82"/>
                    <a:pt x="40" y="84"/>
                    <a:pt x="38" y="93"/>
                  </a:cubicBezTo>
                  <a:cubicBezTo>
                    <a:pt x="38" y="93"/>
                    <a:pt x="37" y="100"/>
                    <a:pt x="42" y="105"/>
                  </a:cubicBezTo>
                  <a:cubicBezTo>
                    <a:pt x="30" y="105"/>
                    <a:pt x="23" y="95"/>
                    <a:pt x="27" y="85"/>
                  </a:cubicBezTo>
                  <a:cubicBezTo>
                    <a:pt x="29" y="81"/>
                    <a:pt x="33" y="77"/>
                    <a:pt x="33" y="72"/>
                  </a:cubicBezTo>
                  <a:cubicBezTo>
                    <a:pt x="27" y="81"/>
                    <a:pt x="21" y="80"/>
                    <a:pt x="11" y="77"/>
                  </a:cubicBezTo>
                  <a:cubicBezTo>
                    <a:pt x="7" y="76"/>
                    <a:pt x="6" y="82"/>
                    <a:pt x="9" y="87"/>
                  </a:cubicBezTo>
                  <a:cubicBezTo>
                    <a:pt x="2" y="83"/>
                    <a:pt x="0" y="77"/>
                    <a:pt x="0" y="74"/>
                  </a:cubicBezTo>
                  <a:cubicBezTo>
                    <a:pt x="0" y="67"/>
                    <a:pt x="6" y="63"/>
                    <a:pt x="11" y="65"/>
                  </a:cubicBezTo>
                  <a:cubicBezTo>
                    <a:pt x="14" y="65"/>
                    <a:pt x="20" y="69"/>
                    <a:pt x="20" y="63"/>
                  </a:cubicBezTo>
                  <a:cubicBezTo>
                    <a:pt x="21" y="53"/>
                    <a:pt x="6" y="54"/>
                    <a:pt x="9" y="38"/>
                  </a:cubicBezTo>
                  <a:cubicBezTo>
                    <a:pt x="11" y="29"/>
                    <a:pt x="20" y="25"/>
                    <a:pt x="33" y="23"/>
                  </a:cubicBezTo>
                  <a:cubicBezTo>
                    <a:pt x="35" y="22"/>
                    <a:pt x="38" y="19"/>
                    <a:pt x="40" y="16"/>
                  </a:cubicBezTo>
                  <a:cubicBezTo>
                    <a:pt x="48" y="3"/>
                    <a:pt x="56" y="0"/>
                    <a:pt x="61" y="2"/>
                  </a:cubicBezTo>
                  <a:cubicBezTo>
                    <a:pt x="66" y="5"/>
                    <a:pt x="69" y="8"/>
                    <a:pt x="74" y="10"/>
                  </a:cubicBezTo>
                  <a:cubicBezTo>
                    <a:pt x="77" y="12"/>
                    <a:pt x="81" y="13"/>
                    <a:pt x="84" y="16"/>
                  </a:cubicBezTo>
                  <a:cubicBezTo>
                    <a:pt x="89" y="24"/>
                    <a:pt x="84" y="35"/>
                    <a:pt x="81" y="42"/>
                  </a:cubicBezTo>
                  <a:cubicBezTo>
                    <a:pt x="79" y="47"/>
                    <a:pt x="74" y="56"/>
                    <a:pt x="76" y="63"/>
                  </a:cubicBezTo>
                  <a:cubicBezTo>
                    <a:pt x="78" y="72"/>
                    <a:pt x="92" y="77"/>
                    <a:pt x="101" y="79"/>
                  </a:cubicBezTo>
                  <a:cubicBezTo>
                    <a:pt x="108" y="81"/>
                    <a:pt x="130" y="82"/>
                    <a:pt x="143" y="79"/>
                  </a:cubicBezTo>
                  <a:cubicBezTo>
                    <a:pt x="155" y="76"/>
                    <a:pt x="182" y="61"/>
                    <a:pt x="188" y="51"/>
                  </a:cubicBezTo>
                  <a:cubicBezTo>
                    <a:pt x="191" y="48"/>
                    <a:pt x="191" y="48"/>
                    <a:pt x="191" y="48"/>
                  </a:cubicBezTo>
                  <a:cubicBezTo>
                    <a:pt x="200" y="44"/>
                    <a:pt x="220" y="45"/>
                    <a:pt x="220" y="45"/>
                  </a:cubicBezTo>
                  <a:cubicBezTo>
                    <a:pt x="220" y="45"/>
                    <a:pt x="216" y="49"/>
                    <a:pt x="208" y="57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3" name="Freeform 1329"/>
            <p:cNvSpPr>
              <a:spLocks/>
            </p:cNvSpPr>
            <p:nvPr userDrawn="1"/>
          </p:nvSpPr>
          <p:spPr bwMode="auto">
            <a:xfrm>
              <a:off x="298" y="203"/>
              <a:ext cx="25" cy="14"/>
            </a:xfrm>
            <a:custGeom>
              <a:avLst/>
              <a:gdLst>
                <a:gd name="T0" fmla="*/ 45 w 55"/>
                <a:gd name="T1" fmla="*/ 3 h 32"/>
                <a:gd name="T2" fmla="*/ 45 w 55"/>
                <a:gd name="T3" fmla="*/ 3 h 32"/>
                <a:gd name="T4" fmla="*/ 55 w 55"/>
                <a:gd name="T5" fmla="*/ 0 h 32"/>
                <a:gd name="T6" fmla="*/ 0 w 55"/>
                <a:gd name="T7" fmla="*/ 32 h 32"/>
                <a:gd name="T8" fmla="*/ 45 w 55"/>
                <a:gd name="T9" fmla="*/ 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2">
                  <a:moveTo>
                    <a:pt x="45" y="3"/>
                  </a:moveTo>
                  <a:lnTo>
                    <a:pt x="45" y="3"/>
                  </a:lnTo>
                  <a:cubicBezTo>
                    <a:pt x="48" y="1"/>
                    <a:pt x="55" y="0"/>
                    <a:pt x="55" y="0"/>
                  </a:cubicBezTo>
                  <a:cubicBezTo>
                    <a:pt x="49" y="10"/>
                    <a:pt x="21" y="28"/>
                    <a:pt x="0" y="32"/>
                  </a:cubicBezTo>
                  <a:cubicBezTo>
                    <a:pt x="11" y="29"/>
                    <a:pt x="38" y="15"/>
                    <a:pt x="45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4" name="Freeform 1330"/>
            <p:cNvSpPr>
              <a:spLocks/>
            </p:cNvSpPr>
            <p:nvPr userDrawn="1"/>
          </p:nvSpPr>
          <p:spPr bwMode="auto">
            <a:xfrm>
              <a:off x="302" y="202"/>
              <a:ext cx="26" cy="15"/>
            </a:xfrm>
            <a:custGeom>
              <a:avLst/>
              <a:gdLst>
                <a:gd name="T0" fmla="*/ 59 w 59"/>
                <a:gd name="T1" fmla="*/ 0 h 33"/>
                <a:gd name="T2" fmla="*/ 59 w 59"/>
                <a:gd name="T3" fmla="*/ 0 h 33"/>
                <a:gd name="T4" fmla="*/ 0 w 59"/>
                <a:gd name="T5" fmla="*/ 33 h 33"/>
                <a:gd name="T6" fmla="*/ 50 w 59"/>
                <a:gd name="T7" fmla="*/ 1 h 33"/>
                <a:gd name="T8" fmla="*/ 59 w 59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3">
                  <a:moveTo>
                    <a:pt x="59" y="0"/>
                  </a:moveTo>
                  <a:lnTo>
                    <a:pt x="59" y="0"/>
                  </a:lnTo>
                  <a:cubicBezTo>
                    <a:pt x="52" y="13"/>
                    <a:pt x="25" y="29"/>
                    <a:pt x="0" y="33"/>
                  </a:cubicBezTo>
                  <a:cubicBezTo>
                    <a:pt x="24" y="25"/>
                    <a:pt x="45" y="11"/>
                    <a:pt x="50" y="1"/>
                  </a:cubicBezTo>
                  <a:cubicBezTo>
                    <a:pt x="54" y="0"/>
                    <a:pt x="56" y="0"/>
                    <a:pt x="5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5" name="Freeform 1331"/>
            <p:cNvSpPr>
              <a:spLocks/>
            </p:cNvSpPr>
            <p:nvPr userDrawn="1"/>
          </p:nvSpPr>
          <p:spPr bwMode="auto">
            <a:xfrm>
              <a:off x="235" y="195"/>
              <a:ext cx="18" cy="32"/>
            </a:xfrm>
            <a:custGeom>
              <a:avLst/>
              <a:gdLst>
                <a:gd name="T0" fmla="*/ 26 w 41"/>
                <a:gd name="T1" fmla="*/ 1 h 70"/>
                <a:gd name="T2" fmla="*/ 26 w 41"/>
                <a:gd name="T3" fmla="*/ 1 h 70"/>
                <a:gd name="T4" fmla="*/ 28 w 41"/>
                <a:gd name="T5" fmla="*/ 0 h 70"/>
                <a:gd name="T6" fmla="*/ 27 w 41"/>
                <a:gd name="T7" fmla="*/ 13 h 70"/>
                <a:gd name="T8" fmla="*/ 30 w 41"/>
                <a:gd name="T9" fmla="*/ 0 h 70"/>
                <a:gd name="T10" fmla="*/ 33 w 41"/>
                <a:gd name="T11" fmla="*/ 0 h 70"/>
                <a:gd name="T12" fmla="*/ 34 w 41"/>
                <a:gd name="T13" fmla="*/ 24 h 70"/>
                <a:gd name="T14" fmla="*/ 36 w 41"/>
                <a:gd name="T15" fmla="*/ 49 h 70"/>
                <a:gd name="T16" fmla="*/ 32 w 41"/>
                <a:gd name="T17" fmla="*/ 70 h 70"/>
                <a:gd name="T18" fmla="*/ 28 w 41"/>
                <a:gd name="T19" fmla="*/ 47 h 70"/>
                <a:gd name="T20" fmla="*/ 28 w 41"/>
                <a:gd name="T21" fmla="*/ 33 h 70"/>
                <a:gd name="T22" fmla="*/ 17 w 41"/>
                <a:gd name="T23" fmla="*/ 45 h 70"/>
                <a:gd name="T24" fmla="*/ 0 w 41"/>
                <a:gd name="T25" fmla="*/ 46 h 70"/>
                <a:gd name="T26" fmla="*/ 11 w 41"/>
                <a:gd name="T27" fmla="*/ 41 h 70"/>
                <a:gd name="T28" fmla="*/ 20 w 41"/>
                <a:gd name="T29" fmla="*/ 21 h 70"/>
                <a:gd name="T30" fmla="*/ 15 w 41"/>
                <a:gd name="T31" fmla="*/ 3 h 70"/>
                <a:gd name="T32" fmla="*/ 16 w 41"/>
                <a:gd name="T33" fmla="*/ 13 h 70"/>
                <a:gd name="T34" fmla="*/ 18 w 41"/>
                <a:gd name="T35" fmla="*/ 2 h 70"/>
                <a:gd name="T36" fmla="*/ 20 w 41"/>
                <a:gd name="T37" fmla="*/ 2 h 70"/>
                <a:gd name="T38" fmla="*/ 20 w 41"/>
                <a:gd name="T39" fmla="*/ 13 h 70"/>
                <a:gd name="T40" fmla="*/ 21 w 41"/>
                <a:gd name="T41" fmla="*/ 1 h 70"/>
                <a:gd name="T42" fmla="*/ 23 w 41"/>
                <a:gd name="T43" fmla="*/ 1 h 70"/>
                <a:gd name="T44" fmla="*/ 24 w 41"/>
                <a:gd name="T45" fmla="*/ 13 h 70"/>
                <a:gd name="T46" fmla="*/ 26 w 41"/>
                <a:gd name="T47" fmla="*/ 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1" h="70">
                  <a:moveTo>
                    <a:pt x="26" y="1"/>
                  </a:moveTo>
                  <a:lnTo>
                    <a:pt x="26" y="1"/>
                  </a:lnTo>
                  <a:lnTo>
                    <a:pt x="28" y="0"/>
                  </a:lnTo>
                  <a:cubicBezTo>
                    <a:pt x="26" y="4"/>
                    <a:pt x="26" y="8"/>
                    <a:pt x="27" y="13"/>
                  </a:cubicBezTo>
                  <a:cubicBezTo>
                    <a:pt x="27" y="7"/>
                    <a:pt x="29" y="2"/>
                    <a:pt x="30" y="0"/>
                  </a:cubicBezTo>
                  <a:cubicBezTo>
                    <a:pt x="31" y="0"/>
                    <a:pt x="33" y="0"/>
                    <a:pt x="33" y="0"/>
                  </a:cubicBezTo>
                  <a:cubicBezTo>
                    <a:pt x="28" y="11"/>
                    <a:pt x="30" y="19"/>
                    <a:pt x="34" y="24"/>
                  </a:cubicBezTo>
                  <a:cubicBezTo>
                    <a:pt x="41" y="32"/>
                    <a:pt x="41" y="40"/>
                    <a:pt x="36" y="49"/>
                  </a:cubicBezTo>
                  <a:cubicBezTo>
                    <a:pt x="34" y="53"/>
                    <a:pt x="26" y="63"/>
                    <a:pt x="32" y="70"/>
                  </a:cubicBezTo>
                  <a:cubicBezTo>
                    <a:pt x="18" y="63"/>
                    <a:pt x="24" y="51"/>
                    <a:pt x="28" y="47"/>
                  </a:cubicBezTo>
                  <a:cubicBezTo>
                    <a:pt x="31" y="43"/>
                    <a:pt x="31" y="36"/>
                    <a:pt x="28" y="33"/>
                  </a:cubicBezTo>
                  <a:cubicBezTo>
                    <a:pt x="28" y="40"/>
                    <a:pt x="22" y="45"/>
                    <a:pt x="17" y="45"/>
                  </a:cubicBezTo>
                  <a:cubicBezTo>
                    <a:pt x="12" y="45"/>
                    <a:pt x="3" y="38"/>
                    <a:pt x="0" y="46"/>
                  </a:cubicBezTo>
                  <a:cubicBezTo>
                    <a:pt x="0" y="38"/>
                    <a:pt x="6" y="40"/>
                    <a:pt x="11" y="41"/>
                  </a:cubicBezTo>
                  <a:cubicBezTo>
                    <a:pt x="26" y="44"/>
                    <a:pt x="26" y="26"/>
                    <a:pt x="20" y="21"/>
                  </a:cubicBezTo>
                  <a:cubicBezTo>
                    <a:pt x="14" y="16"/>
                    <a:pt x="6" y="9"/>
                    <a:pt x="15" y="3"/>
                  </a:cubicBezTo>
                  <a:cubicBezTo>
                    <a:pt x="14" y="6"/>
                    <a:pt x="14" y="10"/>
                    <a:pt x="16" y="13"/>
                  </a:cubicBezTo>
                  <a:cubicBezTo>
                    <a:pt x="15" y="9"/>
                    <a:pt x="17" y="3"/>
                    <a:pt x="18" y="2"/>
                  </a:cubicBezTo>
                  <a:lnTo>
                    <a:pt x="20" y="2"/>
                  </a:lnTo>
                  <a:cubicBezTo>
                    <a:pt x="18" y="5"/>
                    <a:pt x="18" y="9"/>
                    <a:pt x="20" y="13"/>
                  </a:cubicBezTo>
                  <a:cubicBezTo>
                    <a:pt x="19" y="10"/>
                    <a:pt x="20" y="4"/>
                    <a:pt x="21" y="1"/>
                  </a:cubicBezTo>
                  <a:lnTo>
                    <a:pt x="23" y="1"/>
                  </a:lnTo>
                  <a:cubicBezTo>
                    <a:pt x="22" y="4"/>
                    <a:pt x="22" y="8"/>
                    <a:pt x="24" y="13"/>
                  </a:cubicBezTo>
                  <a:cubicBezTo>
                    <a:pt x="23" y="7"/>
                    <a:pt x="25" y="3"/>
                    <a:pt x="2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6" name="Freeform 1332"/>
            <p:cNvSpPr>
              <a:spLocks/>
            </p:cNvSpPr>
            <p:nvPr userDrawn="1"/>
          </p:nvSpPr>
          <p:spPr bwMode="auto">
            <a:xfrm>
              <a:off x="260" y="190"/>
              <a:ext cx="9" cy="23"/>
            </a:xfrm>
            <a:custGeom>
              <a:avLst/>
              <a:gdLst>
                <a:gd name="T0" fmla="*/ 8 w 21"/>
                <a:gd name="T1" fmla="*/ 0 h 51"/>
                <a:gd name="T2" fmla="*/ 8 w 21"/>
                <a:gd name="T3" fmla="*/ 0 h 51"/>
                <a:gd name="T4" fmla="*/ 10 w 21"/>
                <a:gd name="T5" fmla="*/ 0 h 51"/>
                <a:gd name="T6" fmla="*/ 12 w 21"/>
                <a:gd name="T7" fmla="*/ 11 h 51"/>
                <a:gd name="T8" fmla="*/ 13 w 21"/>
                <a:gd name="T9" fmla="*/ 0 h 51"/>
                <a:gd name="T10" fmla="*/ 8 w 21"/>
                <a:gd name="T11" fmla="*/ 27 h 51"/>
                <a:gd name="T12" fmla="*/ 10 w 21"/>
                <a:gd name="T13" fmla="*/ 51 h 51"/>
                <a:gd name="T14" fmla="*/ 0 w 21"/>
                <a:gd name="T15" fmla="*/ 38 h 51"/>
                <a:gd name="T16" fmla="*/ 3 w 21"/>
                <a:gd name="T17" fmla="*/ 22 h 51"/>
                <a:gd name="T18" fmla="*/ 4 w 21"/>
                <a:gd name="T19" fmla="*/ 1 h 51"/>
                <a:gd name="T20" fmla="*/ 7 w 21"/>
                <a:gd name="T21" fmla="*/ 1 h 51"/>
                <a:gd name="T22" fmla="*/ 9 w 21"/>
                <a:gd name="T23" fmla="*/ 12 h 51"/>
                <a:gd name="T24" fmla="*/ 8 w 21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51">
                  <a:moveTo>
                    <a:pt x="8" y="0"/>
                  </a:moveTo>
                  <a:lnTo>
                    <a:pt x="8" y="0"/>
                  </a:lnTo>
                  <a:cubicBezTo>
                    <a:pt x="9" y="0"/>
                    <a:pt x="10" y="0"/>
                    <a:pt x="10" y="0"/>
                  </a:cubicBezTo>
                  <a:cubicBezTo>
                    <a:pt x="12" y="3"/>
                    <a:pt x="12" y="7"/>
                    <a:pt x="12" y="11"/>
                  </a:cubicBezTo>
                  <a:cubicBezTo>
                    <a:pt x="13" y="7"/>
                    <a:pt x="14" y="4"/>
                    <a:pt x="13" y="0"/>
                  </a:cubicBezTo>
                  <a:cubicBezTo>
                    <a:pt x="21" y="0"/>
                    <a:pt x="12" y="19"/>
                    <a:pt x="8" y="27"/>
                  </a:cubicBezTo>
                  <a:cubicBezTo>
                    <a:pt x="6" y="31"/>
                    <a:pt x="3" y="42"/>
                    <a:pt x="10" y="51"/>
                  </a:cubicBezTo>
                  <a:cubicBezTo>
                    <a:pt x="7" y="49"/>
                    <a:pt x="0" y="42"/>
                    <a:pt x="0" y="38"/>
                  </a:cubicBezTo>
                  <a:cubicBezTo>
                    <a:pt x="0" y="29"/>
                    <a:pt x="2" y="25"/>
                    <a:pt x="3" y="22"/>
                  </a:cubicBezTo>
                  <a:cubicBezTo>
                    <a:pt x="6" y="15"/>
                    <a:pt x="7" y="7"/>
                    <a:pt x="4" y="1"/>
                  </a:cubicBezTo>
                  <a:cubicBezTo>
                    <a:pt x="5" y="1"/>
                    <a:pt x="6" y="1"/>
                    <a:pt x="7" y="1"/>
                  </a:cubicBezTo>
                  <a:cubicBezTo>
                    <a:pt x="8" y="2"/>
                    <a:pt x="9" y="7"/>
                    <a:pt x="9" y="12"/>
                  </a:cubicBezTo>
                  <a:cubicBezTo>
                    <a:pt x="11" y="7"/>
                    <a:pt x="10" y="2"/>
                    <a:pt x="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7" name="Freeform 1333"/>
            <p:cNvSpPr>
              <a:spLocks/>
            </p:cNvSpPr>
            <p:nvPr userDrawn="1"/>
          </p:nvSpPr>
          <p:spPr bwMode="auto">
            <a:xfrm>
              <a:off x="234" y="187"/>
              <a:ext cx="40" cy="30"/>
            </a:xfrm>
            <a:custGeom>
              <a:avLst/>
              <a:gdLst>
                <a:gd name="T0" fmla="*/ 66 w 90"/>
                <a:gd name="T1" fmla="*/ 1 h 65"/>
                <a:gd name="T2" fmla="*/ 66 w 90"/>
                <a:gd name="T3" fmla="*/ 1 h 65"/>
                <a:gd name="T4" fmla="*/ 75 w 90"/>
                <a:gd name="T5" fmla="*/ 1 h 65"/>
                <a:gd name="T6" fmla="*/ 69 w 90"/>
                <a:gd name="T7" fmla="*/ 48 h 65"/>
                <a:gd name="T8" fmla="*/ 89 w 90"/>
                <a:gd name="T9" fmla="*/ 65 h 65"/>
                <a:gd name="T10" fmla="*/ 67 w 90"/>
                <a:gd name="T11" fmla="*/ 41 h 65"/>
                <a:gd name="T12" fmla="*/ 72 w 90"/>
                <a:gd name="T13" fmla="*/ 4 h 65"/>
                <a:gd name="T14" fmla="*/ 40 w 90"/>
                <a:gd name="T15" fmla="*/ 14 h 65"/>
                <a:gd name="T16" fmla="*/ 11 w 90"/>
                <a:gd name="T17" fmla="*/ 31 h 65"/>
                <a:gd name="T18" fmla="*/ 21 w 90"/>
                <a:gd name="T19" fmla="*/ 42 h 65"/>
                <a:gd name="T20" fmla="*/ 14 w 90"/>
                <a:gd name="T21" fmla="*/ 57 h 65"/>
                <a:gd name="T22" fmla="*/ 0 w 90"/>
                <a:gd name="T23" fmla="*/ 60 h 65"/>
                <a:gd name="T24" fmla="*/ 19 w 90"/>
                <a:gd name="T25" fmla="*/ 52 h 65"/>
                <a:gd name="T26" fmla="*/ 13 w 90"/>
                <a:gd name="T27" fmla="*/ 38 h 65"/>
                <a:gd name="T28" fmla="*/ 8 w 90"/>
                <a:gd name="T29" fmla="*/ 27 h 65"/>
                <a:gd name="T30" fmla="*/ 42 w 90"/>
                <a:gd name="T31" fmla="*/ 10 h 65"/>
                <a:gd name="T32" fmla="*/ 66 w 90"/>
                <a:gd name="T33" fmla="*/ 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65">
                  <a:moveTo>
                    <a:pt x="66" y="1"/>
                  </a:moveTo>
                  <a:lnTo>
                    <a:pt x="66" y="1"/>
                  </a:lnTo>
                  <a:cubicBezTo>
                    <a:pt x="70" y="0"/>
                    <a:pt x="73" y="0"/>
                    <a:pt x="75" y="1"/>
                  </a:cubicBezTo>
                  <a:cubicBezTo>
                    <a:pt x="90" y="10"/>
                    <a:pt x="68" y="32"/>
                    <a:pt x="69" y="48"/>
                  </a:cubicBezTo>
                  <a:cubicBezTo>
                    <a:pt x="70" y="58"/>
                    <a:pt x="83" y="62"/>
                    <a:pt x="89" y="65"/>
                  </a:cubicBezTo>
                  <a:cubicBezTo>
                    <a:pt x="74" y="63"/>
                    <a:pt x="64" y="55"/>
                    <a:pt x="67" y="41"/>
                  </a:cubicBezTo>
                  <a:cubicBezTo>
                    <a:pt x="68" y="30"/>
                    <a:pt x="85" y="8"/>
                    <a:pt x="72" y="4"/>
                  </a:cubicBezTo>
                  <a:cubicBezTo>
                    <a:pt x="63" y="1"/>
                    <a:pt x="53" y="12"/>
                    <a:pt x="40" y="14"/>
                  </a:cubicBezTo>
                  <a:cubicBezTo>
                    <a:pt x="29" y="16"/>
                    <a:pt x="8" y="16"/>
                    <a:pt x="11" y="31"/>
                  </a:cubicBezTo>
                  <a:cubicBezTo>
                    <a:pt x="12" y="35"/>
                    <a:pt x="18" y="38"/>
                    <a:pt x="21" y="42"/>
                  </a:cubicBezTo>
                  <a:cubicBezTo>
                    <a:pt x="26" y="49"/>
                    <a:pt x="22" y="59"/>
                    <a:pt x="14" y="57"/>
                  </a:cubicBezTo>
                  <a:cubicBezTo>
                    <a:pt x="4" y="54"/>
                    <a:pt x="2" y="55"/>
                    <a:pt x="0" y="60"/>
                  </a:cubicBezTo>
                  <a:cubicBezTo>
                    <a:pt x="1" y="44"/>
                    <a:pt x="16" y="61"/>
                    <a:pt x="19" y="52"/>
                  </a:cubicBezTo>
                  <a:cubicBezTo>
                    <a:pt x="22" y="45"/>
                    <a:pt x="17" y="42"/>
                    <a:pt x="13" y="38"/>
                  </a:cubicBezTo>
                  <a:cubicBezTo>
                    <a:pt x="11" y="36"/>
                    <a:pt x="7" y="32"/>
                    <a:pt x="8" y="27"/>
                  </a:cubicBezTo>
                  <a:cubicBezTo>
                    <a:pt x="10" y="12"/>
                    <a:pt x="30" y="13"/>
                    <a:pt x="42" y="10"/>
                  </a:cubicBezTo>
                  <a:cubicBezTo>
                    <a:pt x="49" y="9"/>
                    <a:pt x="59" y="2"/>
                    <a:pt x="6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8" name="Freeform 1334"/>
            <p:cNvSpPr>
              <a:spLocks/>
            </p:cNvSpPr>
            <p:nvPr userDrawn="1"/>
          </p:nvSpPr>
          <p:spPr bwMode="auto">
            <a:xfrm>
              <a:off x="249" y="182"/>
              <a:ext cx="16" cy="9"/>
            </a:xfrm>
            <a:custGeom>
              <a:avLst/>
              <a:gdLst>
                <a:gd name="T0" fmla="*/ 21 w 36"/>
                <a:gd name="T1" fmla="*/ 1 h 20"/>
                <a:gd name="T2" fmla="*/ 21 w 36"/>
                <a:gd name="T3" fmla="*/ 1 h 20"/>
                <a:gd name="T4" fmla="*/ 25 w 36"/>
                <a:gd name="T5" fmla="*/ 3 h 20"/>
                <a:gd name="T6" fmla="*/ 15 w 36"/>
                <a:gd name="T7" fmla="*/ 8 h 20"/>
                <a:gd name="T8" fmla="*/ 27 w 36"/>
                <a:gd name="T9" fmla="*/ 4 h 20"/>
                <a:gd name="T10" fmla="*/ 29 w 36"/>
                <a:gd name="T11" fmla="*/ 5 h 20"/>
                <a:gd name="T12" fmla="*/ 19 w 36"/>
                <a:gd name="T13" fmla="*/ 10 h 20"/>
                <a:gd name="T14" fmla="*/ 32 w 36"/>
                <a:gd name="T15" fmla="*/ 7 h 20"/>
                <a:gd name="T16" fmla="*/ 36 w 36"/>
                <a:gd name="T17" fmla="*/ 9 h 20"/>
                <a:gd name="T18" fmla="*/ 17 w 36"/>
                <a:gd name="T19" fmla="*/ 16 h 20"/>
                <a:gd name="T20" fmla="*/ 0 w 36"/>
                <a:gd name="T21" fmla="*/ 20 h 20"/>
                <a:gd name="T22" fmla="*/ 7 w 36"/>
                <a:gd name="T23" fmla="*/ 12 h 20"/>
                <a:gd name="T24" fmla="*/ 21 w 36"/>
                <a:gd name="T25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20">
                  <a:moveTo>
                    <a:pt x="21" y="1"/>
                  </a:moveTo>
                  <a:lnTo>
                    <a:pt x="21" y="1"/>
                  </a:lnTo>
                  <a:cubicBezTo>
                    <a:pt x="23" y="1"/>
                    <a:pt x="24" y="2"/>
                    <a:pt x="25" y="3"/>
                  </a:cubicBezTo>
                  <a:cubicBezTo>
                    <a:pt x="21" y="3"/>
                    <a:pt x="18" y="5"/>
                    <a:pt x="15" y="8"/>
                  </a:cubicBezTo>
                  <a:cubicBezTo>
                    <a:pt x="17" y="7"/>
                    <a:pt x="24" y="4"/>
                    <a:pt x="27" y="4"/>
                  </a:cubicBezTo>
                  <a:cubicBezTo>
                    <a:pt x="28" y="5"/>
                    <a:pt x="29" y="5"/>
                    <a:pt x="29" y="5"/>
                  </a:cubicBezTo>
                  <a:cubicBezTo>
                    <a:pt x="28" y="6"/>
                    <a:pt x="22" y="6"/>
                    <a:pt x="19" y="10"/>
                  </a:cubicBezTo>
                  <a:cubicBezTo>
                    <a:pt x="24" y="7"/>
                    <a:pt x="29" y="7"/>
                    <a:pt x="32" y="7"/>
                  </a:cubicBezTo>
                  <a:cubicBezTo>
                    <a:pt x="33" y="8"/>
                    <a:pt x="34" y="9"/>
                    <a:pt x="36" y="9"/>
                  </a:cubicBezTo>
                  <a:cubicBezTo>
                    <a:pt x="30" y="9"/>
                    <a:pt x="26" y="10"/>
                    <a:pt x="17" y="16"/>
                  </a:cubicBezTo>
                  <a:cubicBezTo>
                    <a:pt x="11" y="19"/>
                    <a:pt x="0" y="20"/>
                    <a:pt x="0" y="20"/>
                  </a:cubicBezTo>
                  <a:cubicBezTo>
                    <a:pt x="3" y="18"/>
                    <a:pt x="6" y="13"/>
                    <a:pt x="7" y="12"/>
                  </a:cubicBezTo>
                  <a:cubicBezTo>
                    <a:pt x="10" y="7"/>
                    <a:pt x="16" y="0"/>
                    <a:pt x="2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9" name="Freeform 1335"/>
            <p:cNvSpPr>
              <a:spLocks/>
            </p:cNvSpPr>
            <p:nvPr userDrawn="1"/>
          </p:nvSpPr>
          <p:spPr bwMode="auto">
            <a:xfrm>
              <a:off x="247" y="208"/>
              <a:ext cx="5" cy="8"/>
            </a:xfrm>
            <a:custGeom>
              <a:avLst/>
              <a:gdLst>
                <a:gd name="T0" fmla="*/ 1 w 12"/>
                <a:gd name="T1" fmla="*/ 0 h 19"/>
                <a:gd name="T2" fmla="*/ 1 w 12"/>
                <a:gd name="T3" fmla="*/ 0 h 19"/>
                <a:gd name="T4" fmla="*/ 5 w 12"/>
                <a:gd name="T5" fmla="*/ 19 h 19"/>
                <a:gd name="T6" fmla="*/ 1 w 12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9">
                  <a:moveTo>
                    <a:pt x="1" y="0"/>
                  </a:moveTo>
                  <a:lnTo>
                    <a:pt x="1" y="0"/>
                  </a:lnTo>
                  <a:cubicBezTo>
                    <a:pt x="2" y="4"/>
                    <a:pt x="12" y="8"/>
                    <a:pt x="5" y="19"/>
                  </a:cubicBezTo>
                  <a:cubicBezTo>
                    <a:pt x="9" y="9"/>
                    <a:pt x="0" y="5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0" name="Freeform 1336"/>
            <p:cNvSpPr>
              <a:spLocks/>
            </p:cNvSpPr>
            <p:nvPr userDrawn="1"/>
          </p:nvSpPr>
          <p:spPr bwMode="auto">
            <a:xfrm>
              <a:off x="273" y="186"/>
              <a:ext cx="30" cy="33"/>
            </a:xfrm>
            <a:custGeom>
              <a:avLst/>
              <a:gdLst>
                <a:gd name="T0" fmla="*/ 30 w 68"/>
                <a:gd name="T1" fmla="*/ 25 h 73"/>
                <a:gd name="T2" fmla="*/ 30 w 68"/>
                <a:gd name="T3" fmla="*/ 25 h 73"/>
                <a:gd name="T4" fmla="*/ 28 w 68"/>
                <a:gd name="T5" fmla="*/ 21 h 73"/>
                <a:gd name="T6" fmla="*/ 29 w 68"/>
                <a:gd name="T7" fmla="*/ 16 h 73"/>
                <a:gd name="T8" fmla="*/ 27 w 68"/>
                <a:gd name="T9" fmla="*/ 16 h 73"/>
                <a:gd name="T10" fmla="*/ 28 w 68"/>
                <a:gd name="T11" fmla="*/ 16 h 73"/>
                <a:gd name="T12" fmla="*/ 30 w 68"/>
                <a:gd name="T13" fmla="*/ 13 h 73"/>
                <a:gd name="T14" fmla="*/ 31 w 68"/>
                <a:gd name="T15" fmla="*/ 12 h 73"/>
                <a:gd name="T16" fmla="*/ 30 w 68"/>
                <a:gd name="T17" fmla="*/ 13 h 73"/>
                <a:gd name="T18" fmla="*/ 27 w 68"/>
                <a:gd name="T19" fmla="*/ 15 h 73"/>
                <a:gd name="T20" fmla="*/ 26 w 68"/>
                <a:gd name="T21" fmla="*/ 15 h 73"/>
                <a:gd name="T22" fmla="*/ 26 w 68"/>
                <a:gd name="T23" fmla="*/ 1 h 73"/>
                <a:gd name="T24" fmla="*/ 27 w 68"/>
                <a:gd name="T25" fmla="*/ 2 h 73"/>
                <a:gd name="T26" fmla="*/ 30 w 68"/>
                <a:gd name="T27" fmla="*/ 4 h 73"/>
                <a:gd name="T28" fmla="*/ 31 w 68"/>
                <a:gd name="T29" fmla="*/ 5 h 73"/>
                <a:gd name="T30" fmla="*/ 30 w 68"/>
                <a:gd name="T31" fmla="*/ 4 h 73"/>
                <a:gd name="T32" fmla="*/ 28 w 68"/>
                <a:gd name="T33" fmla="*/ 1 h 73"/>
                <a:gd name="T34" fmla="*/ 27 w 68"/>
                <a:gd name="T35" fmla="*/ 0 h 73"/>
                <a:gd name="T36" fmla="*/ 42 w 68"/>
                <a:gd name="T37" fmla="*/ 0 h 73"/>
                <a:gd name="T38" fmla="*/ 41 w 68"/>
                <a:gd name="T39" fmla="*/ 1 h 73"/>
                <a:gd name="T40" fmla="*/ 39 w 68"/>
                <a:gd name="T41" fmla="*/ 4 h 73"/>
                <a:gd name="T42" fmla="*/ 38 w 68"/>
                <a:gd name="T43" fmla="*/ 5 h 73"/>
                <a:gd name="T44" fmla="*/ 39 w 68"/>
                <a:gd name="T45" fmla="*/ 4 h 73"/>
                <a:gd name="T46" fmla="*/ 42 w 68"/>
                <a:gd name="T47" fmla="*/ 2 h 73"/>
                <a:gd name="T48" fmla="*/ 42 w 68"/>
                <a:gd name="T49" fmla="*/ 1 h 73"/>
                <a:gd name="T50" fmla="*/ 42 w 68"/>
                <a:gd name="T51" fmla="*/ 15 h 73"/>
                <a:gd name="T52" fmla="*/ 42 w 68"/>
                <a:gd name="T53" fmla="*/ 15 h 73"/>
                <a:gd name="T54" fmla="*/ 39 w 68"/>
                <a:gd name="T55" fmla="*/ 13 h 73"/>
                <a:gd name="T56" fmla="*/ 38 w 68"/>
                <a:gd name="T57" fmla="*/ 12 h 73"/>
                <a:gd name="T58" fmla="*/ 39 w 68"/>
                <a:gd name="T59" fmla="*/ 13 h 73"/>
                <a:gd name="T60" fmla="*/ 41 w 68"/>
                <a:gd name="T61" fmla="*/ 16 h 73"/>
                <a:gd name="T62" fmla="*/ 42 w 68"/>
                <a:gd name="T63" fmla="*/ 16 h 73"/>
                <a:gd name="T64" fmla="*/ 40 w 68"/>
                <a:gd name="T65" fmla="*/ 16 h 73"/>
                <a:gd name="T66" fmla="*/ 41 w 68"/>
                <a:gd name="T67" fmla="*/ 21 h 73"/>
                <a:gd name="T68" fmla="*/ 39 w 68"/>
                <a:gd name="T69" fmla="*/ 25 h 73"/>
                <a:gd name="T70" fmla="*/ 39 w 68"/>
                <a:gd name="T71" fmla="*/ 25 h 73"/>
                <a:gd name="T72" fmla="*/ 39 w 68"/>
                <a:gd name="T73" fmla="*/ 28 h 73"/>
                <a:gd name="T74" fmla="*/ 41 w 68"/>
                <a:gd name="T75" fmla="*/ 29 h 73"/>
                <a:gd name="T76" fmla="*/ 41 w 68"/>
                <a:gd name="T77" fmla="*/ 26 h 73"/>
                <a:gd name="T78" fmla="*/ 42 w 68"/>
                <a:gd name="T79" fmla="*/ 26 h 73"/>
                <a:gd name="T80" fmla="*/ 47 w 68"/>
                <a:gd name="T81" fmla="*/ 27 h 73"/>
                <a:gd name="T82" fmla="*/ 63 w 68"/>
                <a:gd name="T83" fmla="*/ 51 h 73"/>
                <a:gd name="T84" fmla="*/ 56 w 68"/>
                <a:gd name="T85" fmla="*/ 66 h 73"/>
                <a:gd name="T86" fmla="*/ 56 w 68"/>
                <a:gd name="T87" fmla="*/ 73 h 73"/>
                <a:gd name="T88" fmla="*/ 34 w 68"/>
                <a:gd name="T89" fmla="*/ 73 h 73"/>
                <a:gd name="T90" fmla="*/ 12 w 68"/>
                <a:gd name="T91" fmla="*/ 73 h 73"/>
                <a:gd name="T92" fmla="*/ 13 w 68"/>
                <a:gd name="T93" fmla="*/ 66 h 73"/>
                <a:gd name="T94" fmla="*/ 6 w 68"/>
                <a:gd name="T95" fmla="*/ 51 h 73"/>
                <a:gd name="T96" fmla="*/ 22 w 68"/>
                <a:gd name="T97" fmla="*/ 27 h 73"/>
                <a:gd name="T98" fmla="*/ 27 w 68"/>
                <a:gd name="T99" fmla="*/ 26 h 73"/>
                <a:gd name="T100" fmla="*/ 27 w 68"/>
                <a:gd name="T101" fmla="*/ 26 h 73"/>
                <a:gd name="T102" fmla="*/ 28 w 68"/>
                <a:gd name="T103" fmla="*/ 29 h 73"/>
                <a:gd name="T104" fmla="*/ 30 w 68"/>
                <a:gd name="T105" fmla="*/ 28 h 73"/>
                <a:gd name="T106" fmla="*/ 29 w 68"/>
                <a:gd name="T107" fmla="*/ 25 h 73"/>
                <a:gd name="T108" fmla="*/ 30 w 68"/>
                <a:gd name="T109" fmla="*/ 2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8" h="73">
                  <a:moveTo>
                    <a:pt x="30" y="25"/>
                  </a:moveTo>
                  <a:lnTo>
                    <a:pt x="30" y="25"/>
                  </a:lnTo>
                  <a:cubicBezTo>
                    <a:pt x="29" y="24"/>
                    <a:pt x="28" y="22"/>
                    <a:pt x="28" y="21"/>
                  </a:cubicBezTo>
                  <a:cubicBezTo>
                    <a:pt x="28" y="19"/>
                    <a:pt x="28" y="17"/>
                    <a:pt x="29" y="16"/>
                  </a:cubicBezTo>
                  <a:lnTo>
                    <a:pt x="27" y="16"/>
                  </a:lnTo>
                  <a:lnTo>
                    <a:pt x="28" y="16"/>
                  </a:lnTo>
                  <a:cubicBezTo>
                    <a:pt x="29" y="15"/>
                    <a:pt x="29" y="14"/>
                    <a:pt x="30" y="13"/>
                  </a:cubicBezTo>
                  <a:cubicBezTo>
                    <a:pt x="30" y="13"/>
                    <a:pt x="31" y="12"/>
                    <a:pt x="31" y="12"/>
                  </a:cubicBezTo>
                  <a:cubicBezTo>
                    <a:pt x="31" y="12"/>
                    <a:pt x="30" y="12"/>
                    <a:pt x="30" y="13"/>
                  </a:cubicBezTo>
                  <a:cubicBezTo>
                    <a:pt x="29" y="13"/>
                    <a:pt x="28" y="14"/>
                    <a:pt x="27" y="15"/>
                  </a:cubicBezTo>
                  <a:lnTo>
                    <a:pt x="26" y="15"/>
                  </a:lnTo>
                  <a:lnTo>
                    <a:pt x="26" y="1"/>
                  </a:lnTo>
                  <a:lnTo>
                    <a:pt x="27" y="2"/>
                  </a:lnTo>
                  <a:cubicBezTo>
                    <a:pt x="28" y="2"/>
                    <a:pt x="29" y="3"/>
                    <a:pt x="30" y="4"/>
                  </a:cubicBezTo>
                  <a:cubicBezTo>
                    <a:pt x="30" y="4"/>
                    <a:pt x="31" y="5"/>
                    <a:pt x="31" y="5"/>
                  </a:cubicBezTo>
                  <a:cubicBezTo>
                    <a:pt x="31" y="5"/>
                    <a:pt x="30" y="4"/>
                    <a:pt x="30" y="4"/>
                  </a:cubicBezTo>
                  <a:cubicBezTo>
                    <a:pt x="29" y="3"/>
                    <a:pt x="29" y="2"/>
                    <a:pt x="28" y="1"/>
                  </a:cubicBezTo>
                  <a:lnTo>
                    <a:pt x="27" y="0"/>
                  </a:lnTo>
                  <a:lnTo>
                    <a:pt x="42" y="0"/>
                  </a:lnTo>
                  <a:lnTo>
                    <a:pt x="41" y="1"/>
                  </a:lnTo>
                  <a:cubicBezTo>
                    <a:pt x="40" y="2"/>
                    <a:pt x="40" y="3"/>
                    <a:pt x="39" y="4"/>
                  </a:cubicBezTo>
                  <a:cubicBezTo>
                    <a:pt x="38" y="4"/>
                    <a:pt x="38" y="5"/>
                    <a:pt x="38" y="5"/>
                  </a:cubicBezTo>
                  <a:cubicBezTo>
                    <a:pt x="38" y="5"/>
                    <a:pt x="39" y="4"/>
                    <a:pt x="39" y="4"/>
                  </a:cubicBezTo>
                  <a:cubicBezTo>
                    <a:pt x="40" y="3"/>
                    <a:pt x="41" y="2"/>
                    <a:pt x="42" y="2"/>
                  </a:cubicBezTo>
                  <a:lnTo>
                    <a:pt x="42" y="1"/>
                  </a:lnTo>
                  <a:lnTo>
                    <a:pt x="42" y="15"/>
                  </a:lnTo>
                  <a:lnTo>
                    <a:pt x="42" y="15"/>
                  </a:lnTo>
                  <a:cubicBezTo>
                    <a:pt x="41" y="14"/>
                    <a:pt x="40" y="13"/>
                    <a:pt x="39" y="13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3"/>
                    <a:pt x="39" y="13"/>
                  </a:cubicBezTo>
                  <a:cubicBezTo>
                    <a:pt x="40" y="14"/>
                    <a:pt x="40" y="15"/>
                    <a:pt x="41" y="16"/>
                  </a:cubicBezTo>
                  <a:lnTo>
                    <a:pt x="42" y="16"/>
                  </a:lnTo>
                  <a:lnTo>
                    <a:pt x="40" y="16"/>
                  </a:lnTo>
                  <a:cubicBezTo>
                    <a:pt x="41" y="17"/>
                    <a:pt x="41" y="19"/>
                    <a:pt x="41" y="21"/>
                  </a:cubicBezTo>
                  <a:cubicBezTo>
                    <a:pt x="41" y="22"/>
                    <a:pt x="40" y="24"/>
                    <a:pt x="39" y="25"/>
                  </a:cubicBezTo>
                  <a:lnTo>
                    <a:pt x="39" y="25"/>
                  </a:lnTo>
                  <a:lnTo>
                    <a:pt x="39" y="28"/>
                  </a:lnTo>
                  <a:lnTo>
                    <a:pt x="41" y="29"/>
                  </a:lnTo>
                  <a:lnTo>
                    <a:pt x="41" y="26"/>
                  </a:lnTo>
                  <a:lnTo>
                    <a:pt x="42" y="26"/>
                  </a:lnTo>
                  <a:cubicBezTo>
                    <a:pt x="44" y="26"/>
                    <a:pt x="46" y="26"/>
                    <a:pt x="47" y="27"/>
                  </a:cubicBezTo>
                  <a:cubicBezTo>
                    <a:pt x="60" y="30"/>
                    <a:pt x="68" y="36"/>
                    <a:pt x="63" y="51"/>
                  </a:cubicBezTo>
                  <a:cubicBezTo>
                    <a:pt x="61" y="56"/>
                    <a:pt x="59" y="61"/>
                    <a:pt x="56" y="66"/>
                  </a:cubicBezTo>
                  <a:lnTo>
                    <a:pt x="56" y="73"/>
                  </a:lnTo>
                  <a:cubicBezTo>
                    <a:pt x="56" y="73"/>
                    <a:pt x="40" y="73"/>
                    <a:pt x="34" y="73"/>
                  </a:cubicBezTo>
                  <a:cubicBezTo>
                    <a:pt x="28" y="73"/>
                    <a:pt x="12" y="73"/>
                    <a:pt x="12" y="73"/>
                  </a:cubicBezTo>
                  <a:lnTo>
                    <a:pt x="13" y="66"/>
                  </a:lnTo>
                  <a:cubicBezTo>
                    <a:pt x="10" y="61"/>
                    <a:pt x="8" y="56"/>
                    <a:pt x="6" y="51"/>
                  </a:cubicBezTo>
                  <a:cubicBezTo>
                    <a:pt x="0" y="36"/>
                    <a:pt x="9" y="30"/>
                    <a:pt x="22" y="27"/>
                  </a:cubicBezTo>
                  <a:cubicBezTo>
                    <a:pt x="23" y="26"/>
                    <a:pt x="25" y="26"/>
                    <a:pt x="27" y="26"/>
                  </a:cubicBezTo>
                  <a:lnTo>
                    <a:pt x="27" y="26"/>
                  </a:lnTo>
                  <a:lnTo>
                    <a:pt x="28" y="29"/>
                  </a:lnTo>
                  <a:lnTo>
                    <a:pt x="30" y="28"/>
                  </a:lnTo>
                  <a:lnTo>
                    <a:pt x="29" y="25"/>
                  </a:lnTo>
                  <a:lnTo>
                    <a:pt x="30" y="25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1" name="Freeform 1337"/>
            <p:cNvSpPr>
              <a:spLocks/>
            </p:cNvSpPr>
            <p:nvPr userDrawn="1"/>
          </p:nvSpPr>
          <p:spPr bwMode="auto">
            <a:xfrm>
              <a:off x="290" y="208"/>
              <a:ext cx="0" cy="1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0 h 2"/>
                <a:gd name="T6" fmla="*/ 1 w 1"/>
                <a:gd name="T7" fmla="*/ 0 h 2"/>
                <a:gd name="T8" fmla="*/ 0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1"/>
                    <a:pt x="0" y="0"/>
                  </a:cubicBezTo>
                  <a:lnTo>
                    <a:pt x="1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2" name="Freeform 1338"/>
            <p:cNvSpPr>
              <a:spLocks/>
            </p:cNvSpPr>
            <p:nvPr userDrawn="1"/>
          </p:nvSpPr>
          <p:spPr bwMode="auto">
            <a:xfrm>
              <a:off x="299" y="208"/>
              <a:ext cx="1" cy="2"/>
            </a:xfrm>
            <a:custGeom>
              <a:avLst/>
              <a:gdLst>
                <a:gd name="T0" fmla="*/ 2 w 2"/>
                <a:gd name="T1" fmla="*/ 2 h 5"/>
                <a:gd name="T2" fmla="*/ 2 w 2"/>
                <a:gd name="T3" fmla="*/ 2 h 5"/>
                <a:gd name="T4" fmla="*/ 1 w 2"/>
                <a:gd name="T5" fmla="*/ 5 h 5"/>
                <a:gd name="T6" fmla="*/ 0 w 2"/>
                <a:gd name="T7" fmla="*/ 3 h 5"/>
                <a:gd name="T8" fmla="*/ 2 w 2"/>
                <a:gd name="T9" fmla="*/ 0 h 5"/>
                <a:gd name="T10" fmla="*/ 2 w 2"/>
                <a:gd name="T11" fmla="*/ 1 h 5"/>
                <a:gd name="T12" fmla="*/ 2 w 2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5">
                  <a:moveTo>
                    <a:pt x="2" y="2"/>
                  </a:moveTo>
                  <a:lnTo>
                    <a:pt x="2" y="2"/>
                  </a:lnTo>
                  <a:cubicBezTo>
                    <a:pt x="2" y="3"/>
                    <a:pt x="1" y="4"/>
                    <a:pt x="1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2"/>
                    <a:pt x="1" y="1"/>
                    <a:pt x="2" y="0"/>
                  </a:cubicBezTo>
                  <a:lnTo>
                    <a:pt x="2" y="1"/>
                  </a:lnTo>
                  <a:cubicBezTo>
                    <a:pt x="2" y="1"/>
                    <a:pt x="2" y="1"/>
                    <a:pt x="2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3" name="Freeform 1339"/>
            <p:cNvSpPr>
              <a:spLocks/>
            </p:cNvSpPr>
            <p:nvPr userDrawn="1"/>
          </p:nvSpPr>
          <p:spPr bwMode="auto">
            <a:xfrm>
              <a:off x="299" y="205"/>
              <a:ext cx="2" cy="2"/>
            </a:xfrm>
            <a:custGeom>
              <a:avLst/>
              <a:gdLst>
                <a:gd name="T0" fmla="*/ 3 w 3"/>
                <a:gd name="T1" fmla="*/ 6 h 6"/>
                <a:gd name="T2" fmla="*/ 3 w 3"/>
                <a:gd name="T3" fmla="*/ 6 h 6"/>
                <a:gd name="T4" fmla="*/ 2 w 3"/>
                <a:gd name="T5" fmla="*/ 6 h 6"/>
                <a:gd name="T6" fmla="*/ 0 w 3"/>
                <a:gd name="T7" fmla="*/ 3 h 6"/>
                <a:gd name="T8" fmla="*/ 3 w 3"/>
                <a:gd name="T9" fmla="*/ 0 h 6"/>
                <a:gd name="T10" fmla="*/ 3 w 3"/>
                <a:gd name="T11" fmla="*/ 2 h 6"/>
                <a:gd name="T12" fmla="*/ 3 w 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3" y="6"/>
                  </a:moveTo>
                  <a:lnTo>
                    <a:pt x="3" y="6"/>
                  </a:lnTo>
                  <a:lnTo>
                    <a:pt x="2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lnTo>
                    <a:pt x="3" y="2"/>
                  </a:lnTo>
                  <a:cubicBezTo>
                    <a:pt x="3" y="3"/>
                    <a:pt x="3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4" name="Freeform 1340"/>
            <p:cNvSpPr>
              <a:spLocks/>
            </p:cNvSpPr>
            <p:nvPr userDrawn="1"/>
          </p:nvSpPr>
          <p:spPr bwMode="auto">
            <a:xfrm>
              <a:off x="301" y="204"/>
              <a:ext cx="0" cy="1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0 w 1"/>
                <a:gd name="T5" fmla="*/ 1 h 2"/>
                <a:gd name="T6" fmla="*/ 0 w 1"/>
                <a:gd name="T7" fmla="*/ 0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1" y="2"/>
                  </a:lnTo>
                  <a:lnTo>
                    <a:pt x="0" y="1"/>
                  </a:lnTo>
                  <a:lnTo>
                    <a:pt x="0" y="0"/>
                  </a:lnTo>
                  <a:cubicBezTo>
                    <a:pt x="0" y="0"/>
                    <a:pt x="1" y="1"/>
                    <a:pt x="1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5" name="Freeform 1341"/>
            <p:cNvSpPr>
              <a:spLocks/>
            </p:cNvSpPr>
            <p:nvPr userDrawn="1"/>
          </p:nvSpPr>
          <p:spPr bwMode="auto">
            <a:xfrm>
              <a:off x="299" y="201"/>
              <a:ext cx="2" cy="3"/>
            </a:xfrm>
            <a:custGeom>
              <a:avLst/>
              <a:gdLst>
                <a:gd name="T0" fmla="*/ 3 w 3"/>
                <a:gd name="T1" fmla="*/ 5 h 6"/>
                <a:gd name="T2" fmla="*/ 3 w 3"/>
                <a:gd name="T3" fmla="*/ 5 h 6"/>
                <a:gd name="T4" fmla="*/ 3 w 3"/>
                <a:gd name="T5" fmla="*/ 6 h 6"/>
                <a:gd name="T6" fmla="*/ 0 w 3"/>
                <a:gd name="T7" fmla="*/ 2 h 6"/>
                <a:gd name="T8" fmla="*/ 1 w 3"/>
                <a:gd name="T9" fmla="*/ 0 h 6"/>
                <a:gd name="T10" fmla="*/ 3 w 3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5"/>
                  </a:moveTo>
                  <a:lnTo>
                    <a:pt x="3" y="5"/>
                  </a:lnTo>
                  <a:lnTo>
                    <a:pt x="3" y="6"/>
                  </a:lnTo>
                  <a:cubicBezTo>
                    <a:pt x="2" y="4"/>
                    <a:pt x="1" y="3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2" y="2"/>
                    <a:pt x="3" y="3"/>
                    <a:pt x="3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6" name="Freeform 1342"/>
            <p:cNvSpPr>
              <a:spLocks/>
            </p:cNvSpPr>
            <p:nvPr userDrawn="1"/>
          </p:nvSpPr>
          <p:spPr bwMode="auto">
            <a:xfrm>
              <a:off x="298" y="200"/>
              <a:ext cx="2" cy="2"/>
            </a:xfrm>
            <a:custGeom>
              <a:avLst/>
              <a:gdLst>
                <a:gd name="T0" fmla="*/ 4 w 4"/>
                <a:gd name="T1" fmla="*/ 3 h 4"/>
                <a:gd name="T2" fmla="*/ 4 w 4"/>
                <a:gd name="T3" fmla="*/ 3 h 4"/>
                <a:gd name="T4" fmla="*/ 3 w 4"/>
                <a:gd name="T5" fmla="*/ 4 h 4"/>
                <a:gd name="T6" fmla="*/ 0 w 4"/>
                <a:gd name="T7" fmla="*/ 1 h 4"/>
                <a:gd name="T8" fmla="*/ 0 w 4"/>
                <a:gd name="T9" fmla="*/ 0 h 4"/>
                <a:gd name="T10" fmla="*/ 3 w 4"/>
                <a:gd name="T11" fmla="*/ 3 h 4"/>
                <a:gd name="T12" fmla="*/ 4 w 4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lnTo>
                    <a:pt x="4" y="3"/>
                  </a:lnTo>
                  <a:lnTo>
                    <a:pt x="3" y="4"/>
                  </a:lnTo>
                  <a:cubicBezTo>
                    <a:pt x="2" y="3"/>
                    <a:pt x="1" y="2"/>
                    <a:pt x="0" y="1"/>
                  </a:cubicBezTo>
                  <a:lnTo>
                    <a:pt x="0" y="0"/>
                  </a:lnTo>
                  <a:cubicBezTo>
                    <a:pt x="1" y="1"/>
                    <a:pt x="2" y="2"/>
                    <a:pt x="3" y="3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7" name="Rectangle 1343"/>
            <p:cNvSpPr>
              <a:spLocks noChangeArrowheads="1"/>
            </p:cNvSpPr>
            <p:nvPr userDrawn="1"/>
          </p:nvSpPr>
          <p:spPr bwMode="auto">
            <a:xfrm>
              <a:off x="298" y="200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8" name="Freeform 1344"/>
            <p:cNvSpPr>
              <a:spLocks/>
            </p:cNvSpPr>
            <p:nvPr userDrawn="1"/>
          </p:nvSpPr>
          <p:spPr bwMode="auto">
            <a:xfrm>
              <a:off x="295" y="199"/>
              <a:ext cx="3" cy="3"/>
            </a:xfrm>
            <a:custGeom>
              <a:avLst/>
              <a:gdLst>
                <a:gd name="T0" fmla="*/ 4 w 5"/>
                <a:gd name="T1" fmla="*/ 1 h 6"/>
                <a:gd name="T2" fmla="*/ 4 w 5"/>
                <a:gd name="T3" fmla="*/ 1 h 6"/>
                <a:gd name="T4" fmla="*/ 5 w 5"/>
                <a:gd name="T5" fmla="*/ 3 h 6"/>
                <a:gd name="T6" fmla="*/ 3 w 5"/>
                <a:gd name="T7" fmla="*/ 6 h 6"/>
                <a:gd name="T8" fmla="*/ 0 w 5"/>
                <a:gd name="T9" fmla="*/ 3 h 6"/>
                <a:gd name="T10" fmla="*/ 2 w 5"/>
                <a:gd name="T11" fmla="*/ 0 h 6"/>
                <a:gd name="T12" fmla="*/ 4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4" y="1"/>
                  </a:moveTo>
                  <a:lnTo>
                    <a:pt x="4" y="1"/>
                  </a:lnTo>
                  <a:cubicBezTo>
                    <a:pt x="4" y="2"/>
                    <a:pt x="5" y="2"/>
                    <a:pt x="5" y="3"/>
                  </a:cubicBezTo>
                  <a:cubicBezTo>
                    <a:pt x="4" y="4"/>
                    <a:pt x="4" y="5"/>
                    <a:pt x="3" y="6"/>
                  </a:cubicBez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3" y="1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9" name="Freeform 1345"/>
            <p:cNvSpPr>
              <a:spLocks/>
            </p:cNvSpPr>
            <p:nvPr userDrawn="1"/>
          </p:nvSpPr>
          <p:spPr bwMode="auto">
            <a:xfrm>
              <a:off x="294" y="199"/>
              <a:ext cx="2" cy="1"/>
            </a:xfrm>
            <a:custGeom>
              <a:avLst/>
              <a:gdLst>
                <a:gd name="T0" fmla="*/ 4 w 4"/>
                <a:gd name="T1" fmla="*/ 1 h 4"/>
                <a:gd name="T2" fmla="*/ 4 w 4"/>
                <a:gd name="T3" fmla="*/ 1 h 4"/>
                <a:gd name="T4" fmla="*/ 3 w 4"/>
                <a:gd name="T5" fmla="*/ 4 h 4"/>
                <a:gd name="T6" fmla="*/ 0 w 4"/>
                <a:gd name="T7" fmla="*/ 1 h 4"/>
                <a:gd name="T8" fmla="*/ 0 w 4"/>
                <a:gd name="T9" fmla="*/ 0 h 4"/>
                <a:gd name="T10" fmla="*/ 4 w 4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lnTo>
                    <a:pt x="4" y="1"/>
                  </a:lnTo>
                  <a:cubicBezTo>
                    <a:pt x="4" y="2"/>
                    <a:pt x="3" y="3"/>
                    <a:pt x="3" y="4"/>
                  </a:cubicBezTo>
                  <a:cubicBezTo>
                    <a:pt x="2" y="3"/>
                    <a:pt x="1" y="2"/>
                    <a:pt x="0" y="1"/>
                  </a:cubicBezTo>
                  <a:lnTo>
                    <a:pt x="0" y="0"/>
                  </a:lnTo>
                  <a:cubicBezTo>
                    <a:pt x="2" y="0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0" name="Freeform 1346"/>
            <p:cNvSpPr>
              <a:spLocks/>
            </p:cNvSpPr>
            <p:nvPr userDrawn="1"/>
          </p:nvSpPr>
          <p:spPr bwMode="auto">
            <a:xfrm>
              <a:off x="294" y="200"/>
              <a:ext cx="1" cy="2"/>
            </a:xfrm>
            <a:custGeom>
              <a:avLst/>
              <a:gdLst>
                <a:gd name="T0" fmla="*/ 1 w 3"/>
                <a:gd name="T1" fmla="*/ 0 h 6"/>
                <a:gd name="T2" fmla="*/ 1 w 3"/>
                <a:gd name="T3" fmla="*/ 0 h 6"/>
                <a:gd name="T4" fmla="*/ 3 w 3"/>
                <a:gd name="T5" fmla="*/ 2 h 6"/>
                <a:gd name="T6" fmla="*/ 1 w 3"/>
                <a:gd name="T7" fmla="*/ 6 h 6"/>
                <a:gd name="T8" fmla="*/ 0 w 3"/>
                <a:gd name="T9" fmla="*/ 5 h 6"/>
                <a:gd name="T10" fmla="*/ 1 w 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1" y="0"/>
                  </a:moveTo>
                  <a:lnTo>
                    <a:pt x="1" y="0"/>
                  </a:lnTo>
                  <a:cubicBezTo>
                    <a:pt x="2" y="1"/>
                    <a:pt x="2" y="2"/>
                    <a:pt x="3" y="2"/>
                  </a:cubicBezTo>
                  <a:cubicBezTo>
                    <a:pt x="2" y="3"/>
                    <a:pt x="1" y="5"/>
                    <a:pt x="1" y="6"/>
                  </a:cubicBez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1" name="Freeform 1347"/>
            <p:cNvSpPr>
              <a:spLocks/>
            </p:cNvSpPr>
            <p:nvPr userDrawn="1"/>
          </p:nvSpPr>
          <p:spPr bwMode="auto">
            <a:xfrm>
              <a:off x="294" y="202"/>
              <a:ext cx="0" cy="1"/>
            </a:xfrm>
            <a:custGeom>
              <a:avLst/>
              <a:gdLst>
                <a:gd name="T0" fmla="*/ 0 h 1"/>
                <a:gd name="T1" fmla="*/ 0 h 1"/>
                <a:gd name="T2" fmla="*/ 0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2" name="Freeform 1348"/>
            <p:cNvSpPr>
              <a:spLocks/>
            </p:cNvSpPr>
            <p:nvPr userDrawn="1"/>
          </p:nvSpPr>
          <p:spPr bwMode="auto">
            <a:xfrm>
              <a:off x="293" y="203"/>
              <a:ext cx="2" cy="2"/>
            </a:xfrm>
            <a:custGeom>
              <a:avLst/>
              <a:gdLst>
                <a:gd name="T0" fmla="*/ 0 w 4"/>
                <a:gd name="T1" fmla="*/ 1 h 6"/>
                <a:gd name="T2" fmla="*/ 0 w 4"/>
                <a:gd name="T3" fmla="*/ 1 h 6"/>
                <a:gd name="T4" fmla="*/ 2 w 4"/>
                <a:gd name="T5" fmla="*/ 0 h 6"/>
                <a:gd name="T6" fmla="*/ 4 w 4"/>
                <a:gd name="T7" fmla="*/ 3 h 6"/>
                <a:gd name="T8" fmla="*/ 2 w 4"/>
                <a:gd name="T9" fmla="*/ 6 h 6"/>
                <a:gd name="T10" fmla="*/ 0 w 4"/>
                <a:gd name="T11" fmla="*/ 3 h 6"/>
                <a:gd name="T12" fmla="*/ 0 w 4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6">
                  <a:moveTo>
                    <a:pt x="0" y="1"/>
                  </a:moveTo>
                  <a:lnTo>
                    <a:pt x="0" y="1"/>
                  </a:lnTo>
                  <a:cubicBezTo>
                    <a:pt x="1" y="1"/>
                    <a:pt x="1" y="0"/>
                    <a:pt x="2" y="0"/>
                  </a:cubicBezTo>
                  <a:cubicBezTo>
                    <a:pt x="3" y="1"/>
                    <a:pt x="4" y="2"/>
                    <a:pt x="4" y="3"/>
                  </a:cubicBezTo>
                  <a:cubicBezTo>
                    <a:pt x="4" y="4"/>
                    <a:pt x="3" y="5"/>
                    <a:pt x="2" y="6"/>
                  </a:cubicBezTo>
                  <a:cubicBezTo>
                    <a:pt x="1" y="5"/>
                    <a:pt x="1" y="4"/>
                    <a:pt x="0" y="3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3" name="Freeform 1349"/>
            <p:cNvSpPr>
              <a:spLocks/>
            </p:cNvSpPr>
            <p:nvPr userDrawn="1"/>
          </p:nvSpPr>
          <p:spPr bwMode="auto">
            <a:xfrm>
              <a:off x="293" y="205"/>
              <a:ext cx="1" cy="2"/>
            </a:xfrm>
            <a:custGeom>
              <a:avLst/>
              <a:gdLst>
                <a:gd name="T0" fmla="*/ 1 w 3"/>
                <a:gd name="T1" fmla="*/ 0 h 5"/>
                <a:gd name="T2" fmla="*/ 1 w 3"/>
                <a:gd name="T3" fmla="*/ 0 h 5"/>
                <a:gd name="T4" fmla="*/ 3 w 3"/>
                <a:gd name="T5" fmla="*/ 2 h 5"/>
                <a:gd name="T6" fmla="*/ 0 w 3"/>
                <a:gd name="T7" fmla="*/ 5 h 5"/>
                <a:gd name="T8" fmla="*/ 1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2" y="1"/>
                    <a:pt x="3" y="2"/>
                  </a:cubicBezTo>
                  <a:cubicBezTo>
                    <a:pt x="2" y="3"/>
                    <a:pt x="1" y="4"/>
                    <a:pt x="0" y="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4" name="Freeform 1350"/>
            <p:cNvSpPr>
              <a:spLocks/>
            </p:cNvSpPr>
            <p:nvPr userDrawn="1"/>
          </p:nvSpPr>
          <p:spPr bwMode="auto">
            <a:xfrm>
              <a:off x="292" y="207"/>
              <a:ext cx="2" cy="3"/>
            </a:xfrm>
            <a:custGeom>
              <a:avLst/>
              <a:gdLst>
                <a:gd name="T0" fmla="*/ 1 w 3"/>
                <a:gd name="T1" fmla="*/ 0 h 5"/>
                <a:gd name="T2" fmla="*/ 1 w 3"/>
                <a:gd name="T3" fmla="*/ 0 h 5"/>
                <a:gd name="T4" fmla="*/ 1 w 3"/>
                <a:gd name="T5" fmla="*/ 0 h 5"/>
                <a:gd name="T6" fmla="*/ 3 w 3"/>
                <a:gd name="T7" fmla="*/ 2 h 5"/>
                <a:gd name="T8" fmla="*/ 1 w 3"/>
                <a:gd name="T9" fmla="*/ 5 h 5"/>
                <a:gd name="T10" fmla="*/ 1 w 3"/>
                <a:gd name="T11" fmla="*/ 4 h 5"/>
                <a:gd name="T12" fmla="*/ 0 w 3"/>
                <a:gd name="T13" fmla="*/ 4 h 5"/>
                <a:gd name="T14" fmla="*/ 0 w 3"/>
                <a:gd name="T15" fmla="*/ 4 h 5"/>
                <a:gd name="T16" fmla="*/ 1 w 3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ubicBezTo>
                    <a:pt x="2" y="0"/>
                    <a:pt x="3" y="1"/>
                    <a:pt x="3" y="2"/>
                  </a:cubicBezTo>
                  <a:cubicBezTo>
                    <a:pt x="2" y="3"/>
                    <a:pt x="2" y="4"/>
                    <a:pt x="1" y="5"/>
                  </a:cubicBezTo>
                  <a:lnTo>
                    <a:pt x="1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5" name="Freeform 1351"/>
            <p:cNvSpPr>
              <a:spLocks/>
            </p:cNvSpPr>
            <p:nvPr userDrawn="1"/>
          </p:nvSpPr>
          <p:spPr bwMode="auto">
            <a:xfrm>
              <a:off x="292" y="210"/>
              <a:ext cx="1" cy="0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1 h 2"/>
                <a:gd name="T4" fmla="*/ 0 w 1"/>
                <a:gd name="T5" fmla="*/ 2 h 2"/>
                <a:gd name="T6" fmla="*/ 1 w 1"/>
                <a:gd name="T7" fmla="*/ 0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1"/>
                    <a:pt x="0" y="2"/>
                  </a:cubicBezTo>
                  <a:cubicBezTo>
                    <a:pt x="0" y="1"/>
                    <a:pt x="0" y="1"/>
                    <a:pt x="1" y="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6" name="Freeform 1352"/>
            <p:cNvSpPr>
              <a:spLocks/>
            </p:cNvSpPr>
            <p:nvPr userDrawn="1"/>
          </p:nvSpPr>
          <p:spPr bwMode="auto">
            <a:xfrm>
              <a:off x="297" y="214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0" y="1"/>
                    <a:pt x="0" y="0"/>
                    <a:pt x="0" y="0"/>
                  </a:cubicBez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7" name="Freeform 1353"/>
            <p:cNvSpPr>
              <a:spLocks/>
            </p:cNvSpPr>
            <p:nvPr userDrawn="1"/>
          </p:nvSpPr>
          <p:spPr bwMode="auto">
            <a:xfrm>
              <a:off x="297" y="213"/>
              <a:ext cx="1" cy="1"/>
            </a:xfrm>
            <a:custGeom>
              <a:avLst/>
              <a:gdLst>
                <a:gd name="T0" fmla="*/ 0 w 3"/>
                <a:gd name="T1" fmla="*/ 2 h 3"/>
                <a:gd name="T2" fmla="*/ 0 w 3"/>
                <a:gd name="T3" fmla="*/ 2 h 3"/>
                <a:gd name="T4" fmla="*/ 3 w 3"/>
                <a:gd name="T5" fmla="*/ 0 h 3"/>
                <a:gd name="T6" fmla="*/ 1 w 3"/>
                <a:gd name="T7" fmla="*/ 3 h 3"/>
                <a:gd name="T8" fmla="*/ 1 w 3"/>
                <a:gd name="T9" fmla="*/ 3 h 3"/>
                <a:gd name="T10" fmla="*/ 0 w 3"/>
                <a:gd name="T11" fmla="*/ 3 h 3"/>
                <a:gd name="T12" fmla="*/ 0 w 3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lnTo>
                    <a:pt x="0" y="2"/>
                  </a:lnTo>
                  <a:cubicBezTo>
                    <a:pt x="1" y="1"/>
                    <a:pt x="2" y="0"/>
                    <a:pt x="3" y="0"/>
                  </a:cubicBezTo>
                  <a:cubicBezTo>
                    <a:pt x="3" y="1"/>
                    <a:pt x="2" y="2"/>
                    <a:pt x="1" y="3"/>
                  </a:cubicBezTo>
                  <a:lnTo>
                    <a:pt x="1" y="3"/>
                  </a:lnTo>
                  <a:lnTo>
                    <a:pt x="0" y="3"/>
                  </a:lnTo>
                  <a:cubicBezTo>
                    <a:pt x="0" y="3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8" name="Freeform 1354"/>
            <p:cNvSpPr>
              <a:spLocks/>
            </p:cNvSpPr>
            <p:nvPr userDrawn="1"/>
          </p:nvSpPr>
          <p:spPr bwMode="auto">
            <a:xfrm>
              <a:off x="298" y="210"/>
              <a:ext cx="1" cy="2"/>
            </a:xfrm>
            <a:custGeom>
              <a:avLst/>
              <a:gdLst>
                <a:gd name="T0" fmla="*/ 2 w 3"/>
                <a:gd name="T1" fmla="*/ 5 h 6"/>
                <a:gd name="T2" fmla="*/ 2 w 3"/>
                <a:gd name="T3" fmla="*/ 5 h 6"/>
                <a:gd name="T4" fmla="*/ 1 w 3"/>
                <a:gd name="T5" fmla="*/ 6 h 6"/>
                <a:gd name="T6" fmla="*/ 0 w 3"/>
                <a:gd name="T7" fmla="*/ 2 h 6"/>
                <a:gd name="T8" fmla="*/ 2 w 3"/>
                <a:gd name="T9" fmla="*/ 0 h 6"/>
                <a:gd name="T10" fmla="*/ 3 w 3"/>
                <a:gd name="T11" fmla="*/ 2 h 6"/>
                <a:gd name="T12" fmla="*/ 2 w 3"/>
                <a:gd name="T1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2" y="5"/>
                  </a:moveTo>
                  <a:lnTo>
                    <a:pt x="2" y="5"/>
                  </a:lnTo>
                  <a:lnTo>
                    <a:pt x="1" y="6"/>
                  </a:ln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1"/>
                    <a:pt x="2" y="0"/>
                  </a:cubicBezTo>
                  <a:cubicBezTo>
                    <a:pt x="3" y="0"/>
                    <a:pt x="3" y="1"/>
                    <a:pt x="3" y="2"/>
                  </a:cubicBezTo>
                  <a:cubicBezTo>
                    <a:pt x="3" y="3"/>
                    <a:pt x="2" y="4"/>
                    <a:pt x="2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9" name="Freeform 1355"/>
            <p:cNvSpPr>
              <a:spLocks/>
            </p:cNvSpPr>
            <p:nvPr userDrawn="1"/>
          </p:nvSpPr>
          <p:spPr bwMode="auto">
            <a:xfrm>
              <a:off x="291" y="198"/>
              <a:ext cx="3" cy="10"/>
            </a:xfrm>
            <a:custGeom>
              <a:avLst/>
              <a:gdLst>
                <a:gd name="T0" fmla="*/ 3 w 6"/>
                <a:gd name="T1" fmla="*/ 0 h 22"/>
                <a:gd name="T2" fmla="*/ 3 w 6"/>
                <a:gd name="T3" fmla="*/ 0 h 22"/>
                <a:gd name="T4" fmla="*/ 6 w 6"/>
                <a:gd name="T5" fmla="*/ 1 h 22"/>
                <a:gd name="T6" fmla="*/ 2 w 6"/>
                <a:gd name="T7" fmla="*/ 22 h 22"/>
                <a:gd name="T8" fmla="*/ 1 w 6"/>
                <a:gd name="T9" fmla="*/ 21 h 22"/>
                <a:gd name="T10" fmla="*/ 1 w 6"/>
                <a:gd name="T11" fmla="*/ 21 h 22"/>
                <a:gd name="T12" fmla="*/ 0 w 6"/>
                <a:gd name="T13" fmla="*/ 22 h 22"/>
                <a:gd name="T14" fmla="*/ 3 w 6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22">
                  <a:moveTo>
                    <a:pt x="3" y="0"/>
                  </a:moveTo>
                  <a:lnTo>
                    <a:pt x="3" y="0"/>
                  </a:lnTo>
                  <a:cubicBezTo>
                    <a:pt x="4" y="0"/>
                    <a:pt x="5" y="0"/>
                    <a:pt x="6" y="1"/>
                  </a:cubicBezTo>
                  <a:lnTo>
                    <a:pt x="2" y="22"/>
                  </a:lnTo>
                  <a:cubicBezTo>
                    <a:pt x="2" y="21"/>
                    <a:pt x="1" y="21"/>
                    <a:pt x="1" y="21"/>
                  </a:cubicBezTo>
                  <a:lnTo>
                    <a:pt x="1" y="21"/>
                  </a:lnTo>
                  <a:cubicBezTo>
                    <a:pt x="1" y="21"/>
                    <a:pt x="1" y="21"/>
                    <a:pt x="0" y="22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0" name="Freeform 1356"/>
            <p:cNvSpPr>
              <a:spLocks/>
            </p:cNvSpPr>
            <p:nvPr userDrawn="1"/>
          </p:nvSpPr>
          <p:spPr bwMode="auto">
            <a:xfrm>
              <a:off x="294" y="201"/>
              <a:ext cx="2" cy="3"/>
            </a:xfrm>
            <a:custGeom>
              <a:avLst/>
              <a:gdLst>
                <a:gd name="T0" fmla="*/ 3 w 5"/>
                <a:gd name="T1" fmla="*/ 0 h 6"/>
                <a:gd name="T2" fmla="*/ 3 w 5"/>
                <a:gd name="T3" fmla="*/ 0 h 6"/>
                <a:gd name="T4" fmla="*/ 5 w 5"/>
                <a:gd name="T5" fmla="*/ 3 h 6"/>
                <a:gd name="T6" fmla="*/ 3 w 5"/>
                <a:gd name="T7" fmla="*/ 6 h 6"/>
                <a:gd name="T8" fmla="*/ 0 w 5"/>
                <a:gd name="T9" fmla="*/ 3 h 6"/>
                <a:gd name="T10" fmla="*/ 3 w 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lnTo>
                    <a:pt x="3" y="0"/>
                  </a:lnTo>
                  <a:cubicBezTo>
                    <a:pt x="4" y="1"/>
                    <a:pt x="4" y="2"/>
                    <a:pt x="5" y="3"/>
                  </a:cubicBezTo>
                  <a:cubicBezTo>
                    <a:pt x="5" y="4"/>
                    <a:pt x="4" y="5"/>
                    <a:pt x="3" y="6"/>
                  </a:cubicBez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1" name="Freeform 1357"/>
            <p:cNvSpPr>
              <a:spLocks/>
            </p:cNvSpPr>
            <p:nvPr userDrawn="1"/>
          </p:nvSpPr>
          <p:spPr bwMode="auto">
            <a:xfrm>
              <a:off x="297" y="200"/>
              <a:ext cx="2" cy="4"/>
            </a:xfrm>
            <a:custGeom>
              <a:avLst/>
              <a:gdLst>
                <a:gd name="T0" fmla="*/ 3 w 5"/>
                <a:gd name="T1" fmla="*/ 7 h 7"/>
                <a:gd name="T2" fmla="*/ 3 w 5"/>
                <a:gd name="T3" fmla="*/ 7 h 7"/>
                <a:gd name="T4" fmla="*/ 0 w 5"/>
                <a:gd name="T5" fmla="*/ 4 h 7"/>
                <a:gd name="T6" fmla="*/ 3 w 5"/>
                <a:gd name="T7" fmla="*/ 0 h 7"/>
                <a:gd name="T8" fmla="*/ 5 w 5"/>
                <a:gd name="T9" fmla="*/ 4 h 7"/>
                <a:gd name="T10" fmla="*/ 3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1"/>
                    <a:pt x="3" y="0"/>
                  </a:cubicBezTo>
                  <a:cubicBezTo>
                    <a:pt x="4" y="2"/>
                    <a:pt x="5" y="3"/>
                    <a:pt x="5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2" name="Freeform 1358"/>
            <p:cNvSpPr>
              <a:spLocks/>
            </p:cNvSpPr>
            <p:nvPr userDrawn="1"/>
          </p:nvSpPr>
          <p:spPr bwMode="auto">
            <a:xfrm>
              <a:off x="295" y="202"/>
              <a:ext cx="3" cy="3"/>
            </a:xfrm>
            <a:custGeom>
              <a:avLst/>
              <a:gdLst>
                <a:gd name="T0" fmla="*/ 3 w 5"/>
                <a:gd name="T1" fmla="*/ 7 h 7"/>
                <a:gd name="T2" fmla="*/ 3 w 5"/>
                <a:gd name="T3" fmla="*/ 7 h 7"/>
                <a:gd name="T4" fmla="*/ 0 w 5"/>
                <a:gd name="T5" fmla="*/ 4 h 7"/>
                <a:gd name="T6" fmla="*/ 3 w 5"/>
                <a:gd name="T7" fmla="*/ 0 h 7"/>
                <a:gd name="T8" fmla="*/ 5 w 5"/>
                <a:gd name="T9" fmla="*/ 4 h 7"/>
                <a:gd name="T10" fmla="*/ 3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1"/>
                    <a:pt x="3" y="0"/>
                  </a:cubicBezTo>
                  <a:cubicBezTo>
                    <a:pt x="4" y="2"/>
                    <a:pt x="5" y="3"/>
                    <a:pt x="5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3" name="Freeform 1359"/>
            <p:cNvSpPr>
              <a:spLocks/>
            </p:cNvSpPr>
            <p:nvPr userDrawn="1"/>
          </p:nvSpPr>
          <p:spPr bwMode="auto">
            <a:xfrm>
              <a:off x="294" y="204"/>
              <a:ext cx="2" cy="3"/>
            </a:xfrm>
            <a:custGeom>
              <a:avLst/>
              <a:gdLst>
                <a:gd name="T0" fmla="*/ 3 w 5"/>
                <a:gd name="T1" fmla="*/ 6 h 6"/>
                <a:gd name="T2" fmla="*/ 3 w 5"/>
                <a:gd name="T3" fmla="*/ 6 h 6"/>
                <a:gd name="T4" fmla="*/ 0 w 5"/>
                <a:gd name="T5" fmla="*/ 3 h 6"/>
                <a:gd name="T6" fmla="*/ 3 w 5"/>
                <a:gd name="T7" fmla="*/ 0 h 6"/>
                <a:gd name="T8" fmla="*/ 5 w 5"/>
                <a:gd name="T9" fmla="*/ 3 h 6"/>
                <a:gd name="T10" fmla="*/ 3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3" y="6"/>
                  </a:moveTo>
                  <a:lnTo>
                    <a:pt x="3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5" y="2"/>
                    <a:pt x="5" y="3"/>
                  </a:cubicBezTo>
                  <a:cubicBezTo>
                    <a:pt x="5" y="4"/>
                    <a:pt x="4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4" name="Freeform 1360"/>
            <p:cNvSpPr>
              <a:spLocks/>
            </p:cNvSpPr>
            <p:nvPr userDrawn="1"/>
          </p:nvSpPr>
          <p:spPr bwMode="auto">
            <a:xfrm>
              <a:off x="293" y="206"/>
              <a:ext cx="2" cy="2"/>
            </a:xfrm>
            <a:custGeom>
              <a:avLst/>
              <a:gdLst>
                <a:gd name="T0" fmla="*/ 3 w 5"/>
                <a:gd name="T1" fmla="*/ 5 h 5"/>
                <a:gd name="T2" fmla="*/ 3 w 5"/>
                <a:gd name="T3" fmla="*/ 5 h 5"/>
                <a:gd name="T4" fmla="*/ 0 w 5"/>
                <a:gd name="T5" fmla="*/ 2 h 5"/>
                <a:gd name="T6" fmla="*/ 3 w 5"/>
                <a:gd name="T7" fmla="*/ 0 h 5"/>
                <a:gd name="T8" fmla="*/ 5 w 5"/>
                <a:gd name="T9" fmla="*/ 3 h 5"/>
                <a:gd name="T10" fmla="*/ 3 w 5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3" y="5"/>
                  </a:moveTo>
                  <a:lnTo>
                    <a:pt x="3" y="5"/>
                  </a:lnTo>
                  <a:cubicBezTo>
                    <a:pt x="2" y="4"/>
                    <a:pt x="1" y="3"/>
                    <a:pt x="0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4" y="1"/>
                    <a:pt x="5" y="2"/>
                    <a:pt x="5" y="3"/>
                  </a:cubicBezTo>
                  <a:cubicBezTo>
                    <a:pt x="5" y="3"/>
                    <a:pt x="4" y="4"/>
                    <a:pt x="3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5" name="Freeform 1361"/>
            <p:cNvSpPr>
              <a:spLocks/>
            </p:cNvSpPr>
            <p:nvPr userDrawn="1"/>
          </p:nvSpPr>
          <p:spPr bwMode="auto">
            <a:xfrm>
              <a:off x="298" y="202"/>
              <a:ext cx="2" cy="4"/>
            </a:xfrm>
            <a:custGeom>
              <a:avLst/>
              <a:gdLst>
                <a:gd name="T0" fmla="*/ 3 w 5"/>
                <a:gd name="T1" fmla="*/ 8 h 8"/>
                <a:gd name="T2" fmla="*/ 3 w 5"/>
                <a:gd name="T3" fmla="*/ 8 h 8"/>
                <a:gd name="T4" fmla="*/ 0 w 5"/>
                <a:gd name="T5" fmla="*/ 4 h 8"/>
                <a:gd name="T6" fmla="*/ 3 w 5"/>
                <a:gd name="T7" fmla="*/ 0 h 8"/>
                <a:gd name="T8" fmla="*/ 5 w 5"/>
                <a:gd name="T9" fmla="*/ 4 h 8"/>
                <a:gd name="T10" fmla="*/ 3 w 5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3" y="8"/>
                  </a:moveTo>
                  <a:lnTo>
                    <a:pt x="3" y="8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2"/>
                    <a:pt x="3" y="0"/>
                  </a:cubicBezTo>
                  <a:cubicBezTo>
                    <a:pt x="4" y="2"/>
                    <a:pt x="4" y="3"/>
                    <a:pt x="5" y="4"/>
                  </a:cubicBezTo>
                  <a:cubicBezTo>
                    <a:pt x="4" y="6"/>
                    <a:pt x="4" y="7"/>
                    <a:pt x="3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6" name="Freeform 1362"/>
            <p:cNvSpPr>
              <a:spLocks/>
            </p:cNvSpPr>
            <p:nvPr userDrawn="1"/>
          </p:nvSpPr>
          <p:spPr bwMode="auto">
            <a:xfrm>
              <a:off x="297" y="204"/>
              <a:ext cx="2" cy="3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0 w 6"/>
                <a:gd name="T5" fmla="*/ 3 h 7"/>
                <a:gd name="T6" fmla="*/ 3 w 6"/>
                <a:gd name="T7" fmla="*/ 0 h 7"/>
                <a:gd name="T8" fmla="*/ 6 w 6"/>
                <a:gd name="T9" fmla="*/ 4 h 7"/>
                <a:gd name="T10" fmla="*/ 3 w 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2"/>
                    <a:pt x="5" y="3"/>
                    <a:pt x="6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7" name="Freeform 1363"/>
            <p:cNvSpPr>
              <a:spLocks/>
            </p:cNvSpPr>
            <p:nvPr userDrawn="1"/>
          </p:nvSpPr>
          <p:spPr bwMode="auto">
            <a:xfrm>
              <a:off x="295" y="206"/>
              <a:ext cx="3" cy="3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3 w 6"/>
                <a:gd name="T5" fmla="*/ 6 h 7"/>
                <a:gd name="T6" fmla="*/ 3 w 6"/>
                <a:gd name="T7" fmla="*/ 5 h 7"/>
                <a:gd name="T8" fmla="*/ 3 w 6"/>
                <a:gd name="T9" fmla="*/ 5 h 7"/>
                <a:gd name="T10" fmla="*/ 2 w 6"/>
                <a:gd name="T11" fmla="*/ 5 h 7"/>
                <a:gd name="T12" fmla="*/ 0 w 6"/>
                <a:gd name="T13" fmla="*/ 3 h 7"/>
                <a:gd name="T14" fmla="*/ 3 w 6"/>
                <a:gd name="T15" fmla="*/ 0 h 7"/>
                <a:gd name="T16" fmla="*/ 6 w 6"/>
                <a:gd name="T17" fmla="*/ 4 h 7"/>
                <a:gd name="T18" fmla="*/ 3 w 6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lnTo>
                    <a:pt x="3" y="6"/>
                  </a:lnTo>
                  <a:cubicBezTo>
                    <a:pt x="3" y="6"/>
                    <a:pt x="3" y="6"/>
                    <a:pt x="3" y="5"/>
                  </a:cubicBezTo>
                  <a:lnTo>
                    <a:pt x="3" y="5"/>
                  </a:lnTo>
                  <a:lnTo>
                    <a:pt x="2" y="5"/>
                  </a:lnTo>
                  <a:cubicBezTo>
                    <a:pt x="2" y="4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5" y="2"/>
                    <a:pt x="6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8" name="Freeform 1364"/>
            <p:cNvSpPr>
              <a:spLocks/>
            </p:cNvSpPr>
            <p:nvPr userDrawn="1"/>
          </p:nvSpPr>
          <p:spPr bwMode="auto">
            <a:xfrm>
              <a:off x="294" y="207"/>
              <a:ext cx="2" cy="2"/>
            </a:xfrm>
            <a:custGeom>
              <a:avLst/>
              <a:gdLst>
                <a:gd name="T0" fmla="*/ 5 w 5"/>
                <a:gd name="T1" fmla="*/ 3 h 4"/>
                <a:gd name="T2" fmla="*/ 5 w 5"/>
                <a:gd name="T3" fmla="*/ 3 h 4"/>
                <a:gd name="T4" fmla="*/ 1 w 5"/>
                <a:gd name="T5" fmla="*/ 4 h 4"/>
                <a:gd name="T6" fmla="*/ 0 w 5"/>
                <a:gd name="T7" fmla="*/ 2 h 4"/>
                <a:gd name="T8" fmla="*/ 3 w 5"/>
                <a:gd name="T9" fmla="*/ 0 h 4"/>
                <a:gd name="T10" fmla="*/ 5 w 5"/>
                <a:gd name="T11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5" y="3"/>
                  </a:moveTo>
                  <a:lnTo>
                    <a:pt x="5" y="3"/>
                  </a:lnTo>
                  <a:cubicBezTo>
                    <a:pt x="4" y="3"/>
                    <a:pt x="2" y="3"/>
                    <a:pt x="1" y="4"/>
                  </a:cubicBezTo>
                  <a:lnTo>
                    <a:pt x="0" y="2"/>
                  </a:lnTo>
                  <a:cubicBezTo>
                    <a:pt x="1" y="2"/>
                    <a:pt x="2" y="1"/>
                    <a:pt x="3" y="0"/>
                  </a:cubicBezTo>
                  <a:cubicBezTo>
                    <a:pt x="3" y="1"/>
                    <a:pt x="4" y="2"/>
                    <a:pt x="5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9" name="Rectangle 1365"/>
            <p:cNvSpPr>
              <a:spLocks noChangeArrowheads="1"/>
            </p:cNvSpPr>
            <p:nvPr userDrawn="1"/>
          </p:nvSpPr>
          <p:spPr bwMode="auto">
            <a:xfrm>
              <a:off x="296" y="209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0" name="Freeform 1366"/>
            <p:cNvSpPr>
              <a:spLocks/>
            </p:cNvSpPr>
            <p:nvPr userDrawn="1"/>
          </p:nvSpPr>
          <p:spPr bwMode="auto">
            <a:xfrm>
              <a:off x="293" y="209"/>
              <a:ext cx="1" cy="1"/>
            </a:xfrm>
            <a:custGeom>
              <a:avLst/>
              <a:gdLst>
                <a:gd name="T0" fmla="*/ 3 w 3"/>
                <a:gd name="T1" fmla="*/ 1 h 3"/>
                <a:gd name="T2" fmla="*/ 3 w 3"/>
                <a:gd name="T3" fmla="*/ 1 h 3"/>
                <a:gd name="T4" fmla="*/ 1 w 3"/>
                <a:gd name="T5" fmla="*/ 2 h 3"/>
                <a:gd name="T6" fmla="*/ 0 w 3"/>
                <a:gd name="T7" fmla="*/ 3 h 3"/>
                <a:gd name="T8" fmla="*/ 0 w 3"/>
                <a:gd name="T9" fmla="*/ 2 h 3"/>
                <a:gd name="T10" fmla="*/ 3 w 3"/>
                <a:gd name="T11" fmla="*/ 0 h 3"/>
                <a:gd name="T12" fmla="*/ 3 w 3"/>
                <a:gd name="T1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lnTo>
                    <a:pt x="3" y="1"/>
                  </a:lnTo>
                  <a:cubicBezTo>
                    <a:pt x="3" y="1"/>
                    <a:pt x="2" y="2"/>
                    <a:pt x="1" y="2"/>
                  </a:cubicBezTo>
                  <a:lnTo>
                    <a:pt x="0" y="3"/>
                  </a:lnTo>
                  <a:lnTo>
                    <a:pt x="0" y="2"/>
                  </a:lnTo>
                  <a:cubicBezTo>
                    <a:pt x="1" y="1"/>
                    <a:pt x="2" y="1"/>
                    <a:pt x="3" y="0"/>
                  </a:cubicBezTo>
                  <a:lnTo>
                    <a:pt x="3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1" name="Freeform 1367"/>
            <p:cNvSpPr>
              <a:spLocks/>
            </p:cNvSpPr>
            <p:nvPr userDrawn="1"/>
          </p:nvSpPr>
          <p:spPr bwMode="auto">
            <a:xfrm>
              <a:off x="295" y="210"/>
              <a:ext cx="0" cy="1"/>
            </a:xfrm>
            <a:custGeom>
              <a:avLst/>
              <a:gdLst>
                <a:gd name="T0" fmla="*/ 1 h 1"/>
                <a:gd name="T1" fmla="*/ 1 h 1"/>
                <a:gd name="T2" fmla="*/ 1 h 1"/>
                <a:gd name="T3" fmla="*/ 0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2" name="Freeform 1368"/>
            <p:cNvSpPr>
              <a:spLocks/>
            </p:cNvSpPr>
            <p:nvPr userDrawn="1"/>
          </p:nvSpPr>
          <p:spPr bwMode="auto">
            <a:xfrm>
              <a:off x="294" y="212"/>
              <a:ext cx="2" cy="1"/>
            </a:xfrm>
            <a:custGeom>
              <a:avLst/>
              <a:gdLst>
                <a:gd name="T0" fmla="*/ 1 w 3"/>
                <a:gd name="T1" fmla="*/ 2 h 2"/>
                <a:gd name="T2" fmla="*/ 1 w 3"/>
                <a:gd name="T3" fmla="*/ 2 h 2"/>
                <a:gd name="T4" fmla="*/ 0 w 3"/>
                <a:gd name="T5" fmla="*/ 2 h 2"/>
                <a:gd name="T6" fmla="*/ 3 w 3"/>
                <a:gd name="T7" fmla="*/ 0 h 2"/>
                <a:gd name="T8" fmla="*/ 3 w 3"/>
                <a:gd name="T9" fmla="*/ 0 h 2"/>
                <a:gd name="T10" fmla="*/ 1 w 3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lnTo>
                    <a:pt x="1" y="2"/>
                  </a:lnTo>
                  <a:cubicBezTo>
                    <a:pt x="1" y="2"/>
                    <a:pt x="1" y="2"/>
                    <a:pt x="0" y="2"/>
                  </a:cubicBezTo>
                  <a:cubicBezTo>
                    <a:pt x="1" y="1"/>
                    <a:pt x="2" y="1"/>
                    <a:pt x="3" y="0"/>
                  </a:cubicBezTo>
                  <a:lnTo>
                    <a:pt x="3" y="0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3" name="Freeform 1369"/>
            <p:cNvSpPr>
              <a:spLocks/>
            </p:cNvSpPr>
            <p:nvPr userDrawn="1"/>
          </p:nvSpPr>
          <p:spPr bwMode="auto">
            <a:xfrm>
              <a:off x="298" y="206"/>
              <a:ext cx="2" cy="3"/>
            </a:xfrm>
            <a:custGeom>
              <a:avLst/>
              <a:gdLst>
                <a:gd name="T0" fmla="*/ 2 w 5"/>
                <a:gd name="T1" fmla="*/ 6 h 6"/>
                <a:gd name="T2" fmla="*/ 2 w 5"/>
                <a:gd name="T3" fmla="*/ 6 h 6"/>
                <a:gd name="T4" fmla="*/ 0 w 5"/>
                <a:gd name="T5" fmla="*/ 3 h 6"/>
                <a:gd name="T6" fmla="*/ 3 w 5"/>
                <a:gd name="T7" fmla="*/ 0 h 6"/>
                <a:gd name="T8" fmla="*/ 5 w 5"/>
                <a:gd name="T9" fmla="*/ 3 h 6"/>
                <a:gd name="T10" fmla="*/ 2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2" y="6"/>
                  </a:moveTo>
                  <a:lnTo>
                    <a:pt x="2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4" y="2"/>
                    <a:pt x="5" y="3"/>
                  </a:cubicBezTo>
                  <a:cubicBezTo>
                    <a:pt x="4" y="4"/>
                    <a:pt x="3" y="5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4" name="Freeform 1370"/>
            <p:cNvSpPr>
              <a:spLocks/>
            </p:cNvSpPr>
            <p:nvPr userDrawn="1"/>
          </p:nvSpPr>
          <p:spPr bwMode="auto">
            <a:xfrm>
              <a:off x="297" y="208"/>
              <a:ext cx="2" cy="2"/>
            </a:xfrm>
            <a:custGeom>
              <a:avLst/>
              <a:gdLst>
                <a:gd name="T0" fmla="*/ 2 w 5"/>
                <a:gd name="T1" fmla="*/ 6 h 6"/>
                <a:gd name="T2" fmla="*/ 2 w 5"/>
                <a:gd name="T3" fmla="*/ 6 h 6"/>
                <a:gd name="T4" fmla="*/ 0 w 5"/>
                <a:gd name="T5" fmla="*/ 3 h 6"/>
                <a:gd name="T6" fmla="*/ 3 w 5"/>
                <a:gd name="T7" fmla="*/ 0 h 6"/>
                <a:gd name="T8" fmla="*/ 5 w 5"/>
                <a:gd name="T9" fmla="*/ 3 h 6"/>
                <a:gd name="T10" fmla="*/ 2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2" y="6"/>
                  </a:moveTo>
                  <a:lnTo>
                    <a:pt x="2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4" y="2"/>
                    <a:pt x="5" y="3"/>
                  </a:cubicBezTo>
                  <a:cubicBezTo>
                    <a:pt x="4" y="4"/>
                    <a:pt x="3" y="5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5" name="Freeform 1371"/>
            <p:cNvSpPr>
              <a:spLocks/>
            </p:cNvSpPr>
            <p:nvPr userDrawn="1"/>
          </p:nvSpPr>
          <p:spPr bwMode="auto">
            <a:xfrm>
              <a:off x="295" y="209"/>
              <a:ext cx="3" cy="3"/>
            </a:xfrm>
            <a:custGeom>
              <a:avLst/>
              <a:gdLst>
                <a:gd name="T0" fmla="*/ 2 w 5"/>
                <a:gd name="T1" fmla="*/ 6 h 6"/>
                <a:gd name="T2" fmla="*/ 2 w 5"/>
                <a:gd name="T3" fmla="*/ 6 h 6"/>
                <a:gd name="T4" fmla="*/ 2 w 5"/>
                <a:gd name="T5" fmla="*/ 6 h 6"/>
                <a:gd name="T6" fmla="*/ 3 w 5"/>
                <a:gd name="T7" fmla="*/ 4 h 6"/>
                <a:gd name="T8" fmla="*/ 2 w 5"/>
                <a:gd name="T9" fmla="*/ 4 h 6"/>
                <a:gd name="T10" fmla="*/ 1 w 5"/>
                <a:gd name="T11" fmla="*/ 4 h 6"/>
                <a:gd name="T12" fmla="*/ 0 w 5"/>
                <a:gd name="T13" fmla="*/ 3 h 6"/>
                <a:gd name="T14" fmla="*/ 3 w 5"/>
                <a:gd name="T15" fmla="*/ 0 h 6"/>
                <a:gd name="T16" fmla="*/ 5 w 5"/>
                <a:gd name="T17" fmla="*/ 3 h 6"/>
                <a:gd name="T18" fmla="*/ 2 w 5"/>
                <a:gd name="T1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6">
                  <a:moveTo>
                    <a:pt x="2" y="6"/>
                  </a:moveTo>
                  <a:lnTo>
                    <a:pt x="2" y="6"/>
                  </a:lnTo>
                  <a:lnTo>
                    <a:pt x="2" y="6"/>
                  </a:lnTo>
                  <a:cubicBezTo>
                    <a:pt x="2" y="5"/>
                    <a:pt x="2" y="5"/>
                    <a:pt x="3" y="4"/>
                  </a:cubicBezTo>
                  <a:lnTo>
                    <a:pt x="2" y="4"/>
                  </a:lnTo>
                  <a:cubicBezTo>
                    <a:pt x="2" y="4"/>
                    <a:pt x="2" y="4"/>
                    <a:pt x="1" y="4"/>
                  </a:cubicBezTo>
                  <a:lnTo>
                    <a:pt x="0" y="3"/>
                  </a:ln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4" y="2"/>
                    <a:pt x="5" y="3"/>
                  </a:cubicBezTo>
                  <a:cubicBezTo>
                    <a:pt x="4" y="4"/>
                    <a:pt x="3" y="5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6" name="Freeform 1372"/>
            <p:cNvSpPr>
              <a:spLocks/>
            </p:cNvSpPr>
            <p:nvPr userDrawn="1"/>
          </p:nvSpPr>
          <p:spPr bwMode="auto">
            <a:xfrm>
              <a:off x="295" y="212"/>
              <a:ext cx="2" cy="2"/>
            </a:xfrm>
            <a:custGeom>
              <a:avLst/>
              <a:gdLst>
                <a:gd name="T0" fmla="*/ 3 w 4"/>
                <a:gd name="T1" fmla="*/ 0 h 3"/>
                <a:gd name="T2" fmla="*/ 3 w 4"/>
                <a:gd name="T3" fmla="*/ 0 h 3"/>
                <a:gd name="T4" fmla="*/ 4 w 4"/>
                <a:gd name="T5" fmla="*/ 2 h 3"/>
                <a:gd name="T6" fmla="*/ 3 w 4"/>
                <a:gd name="T7" fmla="*/ 3 h 3"/>
                <a:gd name="T8" fmla="*/ 0 w 4"/>
                <a:gd name="T9" fmla="*/ 3 h 3"/>
                <a:gd name="T10" fmla="*/ 0 w 4"/>
                <a:gd name="T11" fmla="*/ 3 h 3"/>
                <a:gd name="T12" fmla="*/ 1 w 4"/>
                <a:gd name="T13" fmla="*/ 1 h 3"/>
                <a:gd name="T14" fmla="*/ 1 w 4"/>
                <a:gd name="T15" fmla="*/ 1 h 3"/>
                <a:gd name="T16" fmla="*/ 3 w 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3">
                  <a:moveTo>
                    <a:pt x="3" y="0"/>
                  </a:moveTo>
                  <a:lnTo>
                    <a:pt x="3" y="0"/>
                  </a:lnTo>
                  <a:cubicBezTo>
                    <a:pt x="3" y="1"/>
                    <a:pt x="4" y="2"/>
                    <a:pt x="4" y="2"/>
                  </a:cubicBezTo>
                  <a:lnTo>
                    <a:pt x="3" y="3"/>
                  </a:lnTo>
                  <a:cubicBezTo>
                    <a:pt x="2" y="3"/>
                    <a:pt x="1" y="3"/>
                    <a:pt x="0" y="3"/>
                  </a:cubicBezTo>
                  <a:lnTo>
                    <a:pt x="0" y="3"/>
                  </a:lnTo>
                  <a:cubicBezTo>
                    <a:pt x="1" y="2"/>
                    <a:pt x="1" y="2"/>
                    <a:pt x="1" y="1"/>
                  </a:cubicBez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7" name="Freeform 1373"/>
            <p:cNvSpPr>
              <a:spLocks/>
            </p:cNvSpPr>
            <p:nvPr userDrawn="1"/>
          </p:nvSpPr>
          <p:spPr bwMode="auto">
            <a:xfrm>
              <a:off x="296" y="211"/>
              <a:ext cx="2" cy="2"/>
            </a:xfrm>
            <a:custGeom>
              <a:avLst/>
              <a:gdLst>
                <a:gd name="T0" fmla="*/ 3 w 5"/>
                <a:gd name="T1" fmla="*/ 0 h 5"/>
                <a:gd name="T2" fmla="*/ 3 w 5"/>
                <a:gd name="T3" fmla="*/ 0 h 5"/>
                <a:gd name="T4" fmla="*/ 5 w 5"/>
                <a:gd name="T5" fmla="*/ 3 h 5"/>
                <a:gd name="T6" fmla="*/ 2 w 5"/>
                <a:gd name="T7" fmla="*/ 5 h 5"/>
                <a:gd name="T8" fmla="*/ 0 w 5"/>
                <a:gd name="T9" fmla="*/ 2 h 5"/>
                <a:gd name="T10" fmla="*/ 3 w 5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3" y="0"/>
                  </a:moveTo>
                  <a:lnTo>
                    <a:pt x="3" y="0"/>
                  </a:lnTo>
                  <a:cubicBezTo>
                    <a:pt x="4" y="1"/>
                    <a:pt x="4" y="2"/>
                    <a:pt x="5" y="3"/>
                  </a:cubicBezTo>
                  <a:cubicBezTo>
                    <a:pt x="4" y="4"/>
                    <a:pt x="3" y="4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1"/>
                    <a:pt x="2" y="1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8" name="Freeform 1374"/>
            <p:cNvSpPr>
              <a:spLocks/>
            </p:cNvSpPr>
            <p:nvPr userDrawn="1"/>
          </p:nvSpPr>
          <p:spPr bwMode="auto">
            <a:xfrm>
              <a:off x="290" y="206"/>
              <a:ext cx="0" cy="1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1 w 1"/>
                <a:gd name="T5" fmla="*/ 0 h 2"/>
                <a:gd name="T6" fmla="*/ 1 w 1"/>
                <a:gd name="T7" fmla="*/ 2 h 2"/>
                <a:gd name="T8" fmla="*/ 0 w 1"/>
                <a:gd name="T9" fmla="*/ 2 h 2"/>
                <a:gd name="T10" fmla="*/ 0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9" name="Freeform 1375"/>
            <p:cNvSpPr>
              <a:spLocks/>
            </p:cNvSpPr>
            <p:nvPr userDrawn="1"/>
          </p:nvSpPr>
          <p:spPr bwMode="auto">
            <a:xfrm>
              <a:off x="290" y="205"/>
              <a:ext cx="0" cy="1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1 w 1"/>
                <a:gd name="T5" fmla="*/ 1 h 2"/>
                <a:gd name="T6" fmla="*/ 1 w 1"/>
                <a:gd name="T7" fmla="*/ 2 h 2"/>
                <a:gd name="T8" fmla="*/ 0 w 1"/>
                <a:gd name="T9" fmla="*/ 2 h 2"/>
                <a:gd name="T10" fmla="*/ 0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0" name="Freeform 1376"/>
            <p:cNvSpPr>
              <a:spLocks/>
            </p:cNvSpPr>
            <p:nvPr userDrawn="1"/>
          </p:nvSpPr>
          <p:spPr bwMode="auto">
            <a:xfrm>
              <a:off x="290" y="204"/>
              <a:ext cx="1" cy="1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0 h 2"/>
                <a:gd name="T6" fmla="*/ 2 w 2"/>
                <a:gd name="T7" fmla="*/ 2 h 2"/>
                <a:gd name="T8" fmla="*/ 0 w 2"/>
                <a:gd name="T9" fmla="*/ 1 h 2"/>
                <a:gd name="T10" fmla="*/ 0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1" name="Freeform 1377"/>
            <p:cNvSpPr>
              <a:spLocks/>
            </p:cNvSpPr>
            <p:nvPr userDrawn="1"/>
          </p:nvSpPr>
          <p:spPr bwMode="auto">
            <a:xfrm>
              <a:off x="290" y="203"/>
              <a:ext cx="1" cy="1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1 h 2"/>
                <a:gd name="T6" fmla="*/ 2 w 2"/>
                <a:gd name="T7" fmla="*/ 2 h 2"/>
                <a:gd name="T8" fmla="*/ 0 w 2"/>
                <a:gd name="T9" fmla="*/ 2 h 2"/>
                <a:gd name="T10" fmla="*/ 0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2" name="Freeform 1378"/>
            <p:cNvSpPr>
              <a:spLocks/>
            </p:cNvSpPr>
            <p:nvPr userDrawn="1"/>
          </p:nvSpPr>
          <p:spPr bwMode="auto">
            <a:xfrm>
              <a:off x="290" y="202"/>
              <a:ext cx="1" cy="0"/>
            </a:xfrm>
            <a:custGeom>
              <a:avLst/>
              <a:gdLst>
                <a:gd name="T0" fmla="*/ 0 w 3"/>
                <a:gd name="T1" fmla="*/ 0 h 1"/>
                <a:gd name="T2" fmla="*/ 0 w 3"/>
                <a:gd name="T3" fmla="*/ 0 h 1"/>
                <a:gd name="T4" fmla="*/ 3 w 3"/>
                <a:gd name="T5" fmla="*/ 0 h 1"/>
                <a:gd name="T6" fmla="*/ 2 w 3"/>
                <a:gd name="T7" fmla="*/ 1 h 1"/>
                <a:gd name="T8" fmla="*/ 0 w 3"/>
                <a:gd name="T9" fmla="*/ 1 h 1"/>
                <a:gd name="T10" fmla="*/ 0 w 3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3" name="Freeform 1379"/>
            <p:cNvSpPr>
              <a:spLocks/>
            </p:cNvSpPr>
            <p:nvPr userDrawn="1"/>
          </p:nvSpPr>
          <p:spPr bwMode="auto">
            <a:xfrm>
              <a:off x="290" y="200"/>
              <a:ext cx="1" cy="1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0 h 2"/>
                <a:gd name="T6" fmla="*/ 2 w 2"/>
                <a:gd name="T7" fmla="*/ 2 h 2"/>
                <a:gd name="T8" fmla="*/ 0 w 2"/>
                <a:gd name="T9" fmla="*/ 1 h 2"/>
                <a:gd name="T10" fmla="*/ 0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4" name="Freeform 1380"/>
            <p:cNvSpPr>
              <a:spLocks/>
            </p:cNvSpPr>
            <p:nvPr userDrawn="1"/>
          </p:nvSpPr>
          <p:spPr bwMode="auto">
            <a:xfrm>
              <a:off x="290" y="199"/>
              <a:ext cx="1" cy="1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1 h 2"/>
                <a:gd name="T6" fmla="*/ 2 w 2"/>
                <a:gd name="T7" fmla="*/ 2 h 2"/>
                <a:gd name="T8" fmla="*/ 0 w 2"/>
                <a:gd name="T9" fmla="*/ 1 h 2"/>
                <a:gd name="T10" fmla="*/ 0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2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5" name="Freeform 1381"/>
            <p:cNvSpPr>
              <a:spLocks/>
            </p:cNvSpPr>
            <p:nvPr userDrawn="1"/>
          </p:nvSpPr>
          <p:spPr bwMode="auto">
            <a:xfrm>
              <a:off x="295" y="201"/>
              <a:ext cx="1" cy="2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2 h 3"/>
                <a:gd name="T6" fmla="*/ 1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1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6" name="Freeform 1382"/>
            <p:cNvSpPr>
              <a:spLocks/>
            </p:cNvSpPr>
            <p:nvPr userDrawn="1"/>
          </p:nvSpPr>
          <p:spPr bwMode="auto">
            <a:xfrm>
              <a:off x="297" y="203"/>
              <a:ext cx="1" cy="2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2 h 3"/>
                <a:gd name="T6" fmla="*/ 1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1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7" name="Freeform 1383"/>
            <p:cNvSpPr>
              <a:spLocks/>
            </p:cNvSpPr>
            <p:nvPr userDrawn="1"/>
          </p:nvSpPr>
          <p:spPr bwMode="auto">
            <a:xfrm>
              <a:off x="298" y="205"/>
              <a:ext cx="1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1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0" y="3"/>
                  </a:ln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grpSp>
        <p:nvGrpSpPr>
          <p:cNvPr id="985" name="Group 1585"/>
          <p:cNvGrpSpPr>
            <a:grpSpLocks/>
          </p:cNvGrpSpPr>
          <p:nvPr/>
        </p:nvGrpSpPr>
        <p:grpSpPr bwMode="auto">
          <a:xfrm>
            <a:off x="438151" y="295275"/>
            <a:ext cx="303213" cy="430213"/>
            <a:chOff x="276" y="186"/>
            <a:chExt cx="191" cy="271"/>
          </a:xfrm>
        </p:grpSpPr>
        <p:sp>
          <p:nvSpPr>
            <p:cNvPr id="1358" name="Freeform 1385"/>
            <p:cNvSpPr>
              <a:spLocks/>
            </p:cNvSpPr>
            <p:nvPr userDrawn="1"/>
          </p:nvSpPr>
          <p:spPr bwMode="auto">
            <a:xfrm>
              <a:off x="299" y="207"/>
              <a:ext cx="1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9" name="Freeform 1386"/>
            <p:cNvSpPr>
              <a:spLocks/>
            </p:cNvSpPr>
            <p:nvPr userDrawn="1"/>
          </p:nvSpPr>
          <p:spPr bwMode="auto">
            <a:xfrm>
              <a:off x="297" y="207"/>
              <a:ext cx="1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0" name="Freeform 1387"/>
            <p:cNvSpPr>
              <a:spLocks/>
            </p:cNvSpPr>
            <p:nvPr userDrawn="1"/>
          </p:nvSpPr>
          <p:spPr bwMode="auto">
            <a:xfrm>
              <a:off x="294" y="206"/>
              <a:ext cx="1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2 h 3"/>
                <a:gd name="T6" fmla="*/ 0 w 2"/>
                <a:gd name="T7" fmla="*/ 3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2" y="2"/>
                  </a:lnTo>
                  <a:lnTo>
                    <a:pt x="0" y="3"/>
                  </a:ln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1" name="Freeform 1388"/>
            <p:cNvSpPr>
              <a:spLocks/>
            </p:cNvSpPr>
            <p:nvPr userDrawn="1"/>
          </p:nvSpPr>
          <p:spPr bwMode="auto">
            <a:xfrm>
              <a:off x="296" y="205"/>
              <a:ext cx="0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1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2" name="Freeform 1389"/>
            <p:cNvSpPr>
              <a:spLocks/>
            </p:cNvSpPr>
            <p:nvPr userDrawn="1"/>
          </p:nvSpPr>
          <p:spPr bwMode="auto">
            <a:xfrm>
              <a:off x="294" y="203"/>
              <a:ext cx="1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3" name="Freeform 1390"/>
            <p:cNvSpPr>
              <a:spLocks/>
            </p:cNvSpPr>
            <p:nvPr userDrawn="1"/>
          </p:nvSpPr>
          <p:spPr bwMode="auto">
            <a:xfrm>
              <a:off x="297" y="200"/>
              <a:ext cx="1" cy="1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2 h 3"/>
                <a:gd name="T6" fmla="*/ 0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4" name="Freeform 1391"/>
            <p:cNvSpPr>
              <a:spLocks/>
            </p:cNvSpPr>
            <p:nvPr userDrawn="1"/>
          </p:nvSpPr>
          <p:spPr bwMode="auto">
            <a:xfrm>
              <a:off x="298" y="201"/>
              <a:ext cx="1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5" name="Freeform 1392"/>
            <p:cNvSpPr>
              <a:spLocks/>
            </p:cNvSpPr>
            <p:nvPr userDrawn="1"/>
          </p:nvSpPr>
          <p:spPr bwMode="auto">
            <a:xfrm>
              <a:off x="300" y="204"/>
              <a:ext cx="0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1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6" name="Freeform 1393"/>
            <p:cNvSpPr>
              <a:spLocks/>
            </p:cNvSpPr>
            <p:nvPr userDrawn="1"/>
          </p:nvSpPr>
          <p:spPr bwMode="auto">
            <a:xfrm>
              <a:off x="298" y="208"/>
              <a:ext cx="0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1" y="2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7" name="Freeform 1394"/>
            <p:cNvSpPr>
              <a:spLocks/>
            </p:cNvSpPr>
            <p:nvPr userDrawn="1"/>
          </p:nvSpPr>
          <p:spPr bwMode="auto">
            <a:xfrm>
              <a:off x="298" y="211"/>
              <a:ext cx="0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8" name="Freeform 1395"/>
            <p:cNvSpPr>
              <a:spLocks/>
            </p:cNvSpPr>
            <p:nvPr userDrawn="1"/>
          </p:nvSpPr>
          <p:spPr bwMode="auto">
            <a:xfrm>
              <a:off x="293" y="208"/>
              <a:ext cx="1" cy="1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1 w 1"/>
                <a:gd name="T5" fmla="*/ 1 h 2"/>
                <a:gd name="T6" fmla="*/ 0 w 1"/>
                <a:gd name="T7" fmla="*/ 2 h 2"/>
                <a:gd name="T8" fmla="*/ 0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0" y="2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9" name="Freeform 1396"/>
            <p:cNvSpPr>
              <a:spLocks/>
            </p:cNvSpPr>
            <p:nvPr userDrawn="1"/>
          </p:nvSpPr>
          <p:spPr bwMode="auto">
            <a:xfrm>
              <a:off x="297" y="210"/>
              <a:ext cx="0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0" y="2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0" name="Freeform 1397"/>
            <p:cNvSpPr>
              <a:spLocks/>
            </p:cNvSpPr>
            <p:nvPr userDrawn="1"/>
          </p:nvSpPr>
          <p:spPr bwMode="auto">
            <a:xfrm>
              <a:off x="294" y="214"/>
              <a:ext cx="3" cy="0"/>
            </a:xfrm>
            <a:custGeom>
              <a:avLst/>
              <a:gdLst>
                <a:gd name="T0" fmla="*/ 0 w 6"/>
                <a:gd name="T1" fmla="*/ 1 h 1"/>
                <a:gd name="T2" fmla="*/ 0 w 6"/>
                <a:gd name="T3" fmla="*/ 1 h 1"/>
                <a:gd name="T4" fmla="*/ 1 w 6"/>
                <a:gd name="T5" fmla="*/ 0 h 1"/>
                <a:gd name="T6" fmla="*/ 6 w 6"/>
                <a:gd name="T7" fmla="*/ 1 h 1"/>
                <a:gd name="T8" fmla="*/ 0 w 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0" y="1"/>
                  </a:moveTo>
                  <a:lnTo>
                    <a:pt x="0" y="1"/>
                  </a:lnTo>
                  <a:cubicBezTo>
                    <a:pt x="1" y="1"/>
                    <a:pt x="1" y="1"/>
                    <a:pt x="1" y="0"/>
                  </a:cubicBezTo>
                  <a:cubicBezTo>
                    <a:pt x="3" y="0"/>
                    <a:pt x="4" y="1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1" name="Freeform 1398"/>
            <p:cNvSpPr>
              <a:spLocks/>
            </p:cNvSpPr>
            <p:nvPr userDrawn="1"/>
          </p:nvSpPr>
          <p:spPr bwMode="auto">
            <a:xfrm>
              <a:off x="293" y="209"/>
              <a:ext cx="3" cy="2"/>
            </a:xfrm>
            <a:custGeom>
              <a:avLst/>
              <a:gdLst>
                <a:gd name="T0" fmla="*/ 0 w 8"/>
                <a:gd name="T1" fmla="*/ 4 h 5"/>
                <a:gd name="T2" fmla="*/ 0 w 8"/>
                <a:gd name="T3" fmla="*/ 4 h 5"/>
                <a:gd name="T4" fmla="*/ 8 w 8"/>
                <a:gd name="T5" fmla="*/ 0 h 5"/>
                <a:gd name="T6" fmla="*/ 4 w 8"/>
                <a:gd name="T7" fmla="*/ 5 h 5"/>
                <a:gd name="T8" fmla="*/ 2 w 8"/>
                <a:gd name="T9" fmla="*/ 5 h 5"/>
                <a:gd name="T10" fmla="*/ 3 w 8"/>
                <a:gd name="T11" fmla="*/ 4 h 5"/>
                <a:gd name="T12" fmla="*/ 2 w 8"/>
                <a:gd name="T13" fmla="*/ 4 h 5"/>
                <a:gd name="T14" fmla="*/ 0 w 8"/>
                <a:gd name="T1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5">
                  <a:moveTo>
                    <a:pt x="0" y="4"/>
                  </a:moveTo>
                  <a:lnTo>
                    <a:pt x="0" y="4"/>
                  </a:lnTo>
                  <a:cubicBezTo>
                    <a:pt x="2" y="2"/>
                    <a:pt x="5" y="1"/>
                    <a:pt x="8" y="0"/>
                  </a:cubicBezTo>
                  <a:cubicBezTo>
                    <a:pt x="7" y="2"/>
                    <a:pt x="6" y="4"/>
                    <a:pt x="4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2" y="5"/>
                    <a:pt x="2" y="4"/>
                    <a:pt x="3" y="4"/>
                  </a:cubicBezTo>
                  <a:lnTo>
                    <a:pt x="2" y="4"/>
                  </a:lnTo>
                  <a:cubicBezTo>
                    <a:pt x="2" y="4"/>
                    <a:pt x="1" y="4"/>
                    <a:pt x="0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2" name="Freeform 1399"/>
            <p:cNvSpPr>
              <a:spLocks/>
            </p:cNvSpPr>
            <p:nvPr userDrawn="1"/>
          </p:nvSpPr>
          <p:spPr bwMode="auto">
            <a:xfrm>
              <a:off x="289" y="208"/>
              <a:ext cx="1" cy="2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2 w 2"/>
                <a:gd name="T5" fmla="*/ 2 h 3"/>
                <a:gd name="T6" fmla="*/ 1 w 2"/>
                <a:gd name="T7" fmla="*/ 3 h 3"/>
                <a:gd name="T8" fmla="*/ 0 w 2"/>
                <a:gd name="T9" fmla="*/ 2 h 3"/>
                <a:gd name="T10" fmla="*/ 2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cubicBezTo>
                    <a:pt x="2" y="1"/>
                    <a:pt x="2" y="1"/>
                    <a:pt x="2" y="2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1" y="3"/>
                    <a:pt x="1" y="2"/>
                    <a:pt x="0" y="2"/>
                  </a:cubicBezTo>
                  <a:cubicBezTo>
                    <a:pt x="1" y="1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3" name="Freeform 1400"/>
            <p:cNvSpPr>
              <a:spLocks/>
            </p:cNvSpPr>
            <p:nvPr userDrawn="1"/>
          </p:nvSpPr>
          <p:spPr bwMode="auto">
            <a:xfrm>
              <a:off x="291" y="210"/>
              <a:ext cx="1" cy="1"/>
            </a:xfrm>
            <a:custGeom>
              <a:avLst/>
              <a:gdLst>
                <a:gd name="T0" fmla="*/ 3 w 3"/>
                <a:gd name="T1" fmla="*/ 0 h 4"/>
                <a:gd name="T2" fmla="*/ 3 w 3"/>
                <a:gd name="T3" fmla="*/ 0 h 4"/>
                <a:gd name="T4" fmla="*/ 2 w 3"/>
                <a:gd name="T5" fmla="*/ 3 h 4"/>
                <a:gd name="T6" fmla="*/ 0 w 3"/>
                <a:gd name="T7" fmla="*/ 4 h 4"/>
                <a:gd name="T8" fmla="*/ 1 w 3"/>
                <a:gd name="T9" fmla="*/ 1 h 4"/>
                <a:gd name="T10" fmla="*/ 3 w 3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4">
                  <a:moveTo>
                    <a:pt x="3" y="0"/>
                  </a:moveTo>
                  <a:lnTo>
                    <a:pt x="3" y="0"/>
                  </a:lnTo>
                  <a:cubicBezTo>
                    <a:pt x="2" y="1"/>
                    <a:pt x="2" y="2"/>
                    <a:pt x="2" y="3"/>
                  </a:cubicBezTo>
                  <a:cubicBezTo>
                    <a:pt x="1" y="3"/>
                    <a:pt x="1" y="4"/>
                    <a:pt x="0" y="4"/>
                  </a:cubicBezTo>
                  <a:cubicBezTo>
                    <a:pt x="1" y="3"/>
                    <a:pt x="1" y="2"/>
                    <a:pt x="1" y="1"/>
                  </a:cubicBezTo>
                  <a:cubicBezTo>
                    <a:pt x="2" y="1"/>
                    <a:pt x="2" y="0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4" name="Freeform 1401"/>
            <p:cNvSpPr>
              <a:spLocks/>
            </p:cNvSpPr>
            <p:nvPr userDrawn="1"/>
          </p:nvSpPr>
          <p:spPr bwMode="auto">
            <a:xfrm>
              <a:off x="292" y="211"/>
              <a:ext cx="4" cy="2"/>
            </a:xfrm>
            <a:custGeom>
              <a:avLst/>
              <a:gdLst>
                <a:gd name="T0" fmla="*/ 2 w 8"/>
                <a:gd name="T1" fmla="*/ 1 h 4"/>
                <a:gd name="T2" fmla="*/ 2 w 8"/>
                <a:gd name="T3" fmla="*/ 1 h 4"/>
                <a:gd name="T4" fmla="*/ 8 w 8"/>
                <a:gd name="T5" fmla="*/ 1 h 4"/>
                <a:gd name="T6" fmla="*/ 4 w 8"/>
                <a:gd name="T7" fmla="*/ 4 h 4"/>
                <a:gd name="T8" fmla="*/ 0 w 8"/>
                <a:gd name="T9" fmla="*/ 4 h 4"/>
                <a:gd name="T10" fmla="*/ 2 w 8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">
                  <a:moveTo>
                    <a:pt x="2" y="1"/>
                  </a:moveTo>
                  <a:lnTo>
                    <a:pt x="2" y="1"/>
                  </a:lnTo>
                  <a:cubicBezTo>
                    <a:pt x="4" y="1"/>
                    <a:pt x="7" y="0"/>
                    <a:pt x="8" y="1"/>
                  </a:cubicBezTo>
                  <a:cubicBezTo>
                    <a:pt x="7" y="2"/>
                    <a:pt x="6" y="3"/>
                    <a:pt x="4" y="4"/>
                  </a:cubicBezTo>
                  <a:cubicBezTo>
                    <a:pt x="3" y="4"/>
                    <a:pt x="1" y="4"/>
                    <a:pt x="0" y="4"/>
                  </a:cubicBezTo>
                  <a:cubicBezTo>
                    <a:pt x="1" y="3"/>
                    <a:pt x="2" y="2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5" name="Freeform 1402"/>
            <p:cNvSpPr>
              <a:spLocks/>
            </p:cNvSpPr>
            <p:nvPr userDrawn="1"/>
          </p:nvSpPr>
          <p:spPr bwMode="auto">
            <a:xfrm>
              <a:off x="289" y="208"/>
              <a:ext cx="2" cy="5"/>
            </a:xfrm>
            <a:custGeom>
              <a:avLst/>
              <a:gdLst>
                <a:gd name="T0" fmla="*/ 1 w 5"/>
                <a:gd name="T1" fmla="*/ 5 h 11"/>
                <a:gd name="T2" fmla="*/ 1 w 5"/>
                <a:gd name="T3" fmla="*/ 5 h 11"/>
                <a:gd name="T4" fmla="*/ 5 w 5"/>
                <a:gd name="T5" fmla="*/ 0 h 11"/>
                <a:gd name="T6" fmla="*/ 3 w 5"/>
                <a:gd name="T7" fmla="*/ 8 h 11"/>
                <a:gd name="T8" fmla="*/ 0 w 5"/>
                <a:gd name="T9" fmla="*/ 11 h 11"/>
                <a:gd name="T10" fmla="*/ 1 w 5"/>
                <a:gd name="T11" fmla="*/ 6 h 11"/>
                <a:gd name="T12" fmla="*/ 1 w 5"/>
                <a:gd name="T13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1">
                  <a:moveTo>
                    <a:pt x="1" y="5"/>
                  </a:moveTo>
                  <a:lnTo>
                    <a:pt x="1" y="5"/>
                  </a:lnTo>
                  <a:cubicBezTo>
                    <a:pt x="2" y="3"/>
                    <a:pt x="3" y="1"/>
                    <a:pt x="5" y="0"/>
                  </a:cubicBezTo>
                  <a:cubicBezTo>
                    <a:pt x="5" y="3"/>
                    <a:pt x="4" y="5"/>
                    <a:pt x="3" y="8"/>
                  </a:cubicBezTo>
                  <a:cubicBezTo>
                    <a:pt x="2" y="9"/>
                    <a:pt x="1" y="10"/>
                    <a:pt x="0" y="11"/>
                  </a:cubicBezTo>
                  <a:cubicBezTo>
                    <a:pt x="1" y="9"/>
                    <a:pt x="1" y="7"/>
                    <a:pt x="1" y="6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6" name="Freeform 1403"/>
            <p:cNvSpPr>
              <a:spLocks/>
            </p:cNvSpPr>
            <p:nvPr userDrawn="1"/>
          </p:nvSpPr>
          <p:spPr bwMode="auto">
            <a:xfrm>
              <a:off x="290" y="213"/>
              <a:ext cx="5" cy="1"/>
            </a:xfrm>
            <a:custGeom>
              <a:avLst/>
              <a:gdLst>
                <a:gd name="T0" fmla="*/ 11 w 11"/>
                <a:gd name="T1" fmla="*/ 1 h 3"/>
                <a:gd name="T2" fmla="*/ 11 w 11"/>
                <a:gd name="T3" fmla="*/ 1 h 3"/>
                <a:gd name="T4" fmla="*/ 7 w 11"/>
                <a:gd name="T5" fmla="*/ 3 h 3"/>
                <a:gd name="T6" fmla="*/ 1 w 11"/>
                <a:gd name="T7" fmla="*/ 3 h 3"/>
                <a:gd name="T8" fmla="*/ 0 w 11"/>
                <a:gd name="T9" fmla="*/ 3 h 3"/>
                <a:gd name="T10" fmla="*/ 11 w 11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3">
                  <a:moveTo>
                    <a:pt x="11" y="1"/>
                  </a:moveTo>
                  <a:lnTo>
                    <a:pt x="11" y="1"/>
                  </a:lnTo>
                  <a:cubicBezTo>
                    <a:pt x="10" y="2"/>
                    <a:pt x="9" y="3"/>
                    <a:pt x="7" y="3"/>
                  </a:cubicBezTo>
                  <a:cubicBezTo>
                    <a:pt x="5" y="3"/>
                    <a:pt x="3" y="3"/>
                    <a:pt x="1" y="3"/>
                  </a:cubicBezTo>
                  <a:lnTo>
                    <a:pt x="0" y="3"/>
                  </a:lnTo>
                  <a:cubicBezTo>
                    <a:pt x="3" y="1"/>
                    <a:pt x="7" y="0"/>
                    <a:pt x="1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7" name="Freeform 1404"/>
            <p:cNvSpPr>
              <a:spLocks/>
            </p:cNvSpPr>
            <p:nvPr userDrawn="1"/>
          </p:nvSpPr>
          <p:spPr bwMode="auto">
            <a:xfrm>
              <a:off x="289" y="211"/>
              <a:ext cx="4" cy="3"/>
            </a:xfrm>
            <a:custGeom>
              <a:avLst/>
              <a:gdLst>
                <a:gd name="T0" fmla="*/ 9 w 9"/>
                <a:gd name="T1" fmla="*/ 0 h 7"/>
                <a:gd name="T2" fmla="*/ 9 w 9"/>
                <a:gd name="T3" fmla="*/ 0 h 7"/>
                <a:gd name="T4" fmla="*/ 0 w 9"/>
                <a:gd name="T5" fmla="*/ 7 h 7"/>
                <a:gd name="T6" fmla="*/ 9 w 9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7">
                  <a:moveTo>
                    <a:pt x="9" y="0"/>
                  </a:moveTo>
                  <a:lnTo>
                    <a:pt x="9" y="0"/>
                  </a:lnTo>
                  <a:cubicBezTo>
                    <a:pt x="8" y="3"/>
                    <a:pt x="4" y="6"/>
                    <a:pt x="0" y="7"/>
                  </a:cubicBezTo>
                  <a:cubicBezTo>
                    <a:pt x="1" y="3"/>
                    <a:pt x="5" y="0"/>
                    <a:pt x="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8" name="Freeform 1405"/>
            <p:cNvSpPr>
              <a:spLocks/>
            </p:cNvSpPr>
            <p:nvPr userDrawn="1"/>
          </p:nvSpPr>
          <p:spPr bwMode="auto">
            <a:xfrm>
              <a:off x="286" y="208"/>
              <a:ext cx="1" cy="1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0 h 2"/>
                <a:gd name="T6" fmla="*/ 1 w 1"/>
                <a:gd name="T7" fmla="*/ 0 h 2"/>
                <a:gd name="T8" fmla="*/ 0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1" y="0"/>
                  </a:lnTo>
                  <a:cubicBezTo>
                    <a:pt x="1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9" name="Freeform 1406"/>
            <p:cNvSpPr>
              <a:spLocks/>
            </p:cNvSpPr>
            <p:nvPr userDrawn="1"/>
          </p:nvSpPr>
          <p:spPr bwMode="auto">
            <a:xfrm>
              <a:off x="277" y="208"/>
              <a:ext cx="0" cy="2"/>
            </a:xfrm>
            <a:custGeom>
              <a:avLst/>
              <a:gdLst>
                <a:gd name="T0" fmla="*/ 0 w 2"/>
                <a:gd name="T1" fmla="*/ 2 h 5"/>
                <a:gd name="T2" fmla="*/ 0 w 2"/>
                <a:gd name="T3" fmla="*/ 2 h 5"/>
                <a:gd name="T4" fmla="*/ 0 w 2"/>
                <a:gd name="T5" fmla="*/ 1 h 5"/>
                <a:gd name="T6" fmla="*/ 0 w 2"/>
                <a:gd name="T7" fmla="*/ 0 h 5"/>
                <a:gd name="T8" fmla="*/ 2 w 2"/>
                <a:gd name="T9" fmla="*/ 3 h 5"/>
                <a:gd name="T10" fmla="*/ 1 w 2"/>
                <a:gd name="T11" fmla="*/ 5 h 5"/>
                <a:gd name="T12" fmla="*/ 0 w 2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5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ubicBezTo>
                    <a:pt x="1" y="1"/>
                    <a:pt x="1" y="2"/>
                    <a:pt x="2" y="3"/>
                  </a:cubicBezTo>
                  <a:cubicBezTo>
                    <a:pt x="2" y="4"/>
                    <a:pt x="2" y="4"/>
                    <a:pt x="1" y="5"/>
                  </a:cubicBezTo>
                  <a:cubicBezTo>
                    <a:pt x="1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0" name="Freeform 1407"/>
            <p:cNvSpPr>
              <a:spLocks/>
            </p:cNvSpPr>
            <p:nvPr userDrawn="1"/>
          </p:nvSpPr>
          <p:spPr bwMode="auto">
            <a:xfrm>
              <a:off x="276" y="205"/>
              <a:ext cx="1" cy="2"/>
            </a:xfrm>
            <a:custGeom>
              <a:avLst/>
              <a:gdLst>
                <a:gd name="T0" fmla="*/ 1 w 4"/>
                <a:gd name="T1" fmla="*/ 6 h 6"/>
                <a:gd name="T2" fmla="*/ 1 w 4"/>
                <a:gd name="T3" fmla="*/ 6 h 6"/>
                <a:gd name="T4" fmla="*/ 0 w 4"/>
                <a:gd name="T5" fmla="*/ 2 h 6"/>
                <a:gd name="T6" fmla="*/ 1 w 4"/>
                <a:gd name="T7" fmla="*/ 0 h 6"/>
                <a:gd name="T8" fmla="*/ 4 w 4"/>
                <a:gd name="T9" fmla="*/ 3 h 6"/>
                <a:gd name="T10" fmla="*/ 2 w 4"/>
                <a:gd name="T11" fmla="*/ 6 h 6"/>
                <a:gd name="T12" fmla="*/ 1 w 4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6">
                  <a:moveTo>
                    <a:pt x="1" y="6"/>
                  </a:moveTo>
                  <a:lnTo>
                    <a:pt x="1" y="6"/>
                  </a:lnTo>
                  <a:cubicBezTo>
                    <a:pt x="1" y="5"/>
                    <a:pt x="0" y="3"/>
                    <a:pt x="0" y="2"/>
                  </a:cubicBezTo>
                  <a:lnTo>
                    <a:pt x="1" y="0"/>
                  </a:lnTo>
                  <a:cubicBezTo>
                    <a:pt x="2" y="1"/>
                    <a:pt x="3" y="2"/>
                    <a:pt x="4" y="3"/>
                  </a:cubicBezTo>
                  <a:cubicBezTo>
                    <a:pt x="3" y="4"/>
                    <a:pt x="2" y="5"/>
                    <a:pt x="2" y="6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1" name="Freeform 1408"/>
            <p:cNvSpPr>
              <a:spLocks/>
            </p:cNvSpPr>
            <p:nvPr userDrawn="1"/>
          </p:nvSpPr>
          <p:spPr bwMode="auto">
            <a:xfrm>
              <a:off x="276" y="204"/>
              <a:ext cx="0" cy="1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0 h 2"/>
                <a:gd name="T6" fmla="*/ 1 w 1"/>
                <a:gd name="T7" fmla="*/ 1 h 2"/>
                <a:gd name="T8" fmla="*/ 0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0"/>
                    <a:pt x="0" y="0"/>
                  </a:cubicBezTo>
                  <a:lnTo>
                    <a:pt x="1" y="1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2" name="Freeform 1409"/>
            <p:cNvSpPr>
              <a:spLocks/>
            </p:cNvSpPr>
            <p:nvPr userDrawn="1"/>
          </p:nvSpPr>
          <p:spPr bwMode="auto">
            <a:xfrm>
              <a:off x="276" y="201"/>
              <a:ext cx="1" cy="3"/>
            </a:xfrm>
            <a:custGeom>
              <a:avLst/>
              <a:gdLst>
                <a:gd name="T0" fmla="*/ 0 w 3"/>
                <a:gd name="T1" fmla="*/ 5 h 6"/>
                <a:gd name="T2" fmla="*/ 0 w 3"/>
                <a:gd name="T3" fmla="*/ 5 h 6"/>
                <a:gd name="T4" fmla="*/ 2 w 3"/>
                <a:gd name="T5" fmla="*/ 0 h 6"/>
                <a:gd name="T6" fmla="*/ 3 w 3"/>
                <a:gd name="T7" fmla="*/ 2 h 6"/>
                <a:gd name="T8" fmla="*/ 0 w 3"/>
                <a:gd name="T9" fmla="*/ 6 h 6"/>
                <a:gd name="T10" fmla="*/ 0 w 3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0" y="5"/>
                  </a:moveTo>
                  <a:lnTo>
                    <a:pt x="0" y="5"/>
                  </a:lnTo>
                  <a:cubicBezTo>
                    <a:pt x="0" y="3"/>
                    <a:pt x="1" y="2"/>
                    <a:pt x="2" y="0"/>
                  </a:cubicBezTo>
                  <a:cubicBezTo>
                    <a:pt x="2" y="1"/>
                    <a:pt x="2" y="1"/>
                    <a:pt x="3" y="2"/>
                  </a:cubicBezTo>
                  <a:cubicBezTo>
                    <a:pt x="2" y="3"/>
                    <a:pt x="1" y="4"/>
                    <a:pt x="0" y="6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3" name="Freeform 1410"/>
            <p:cNvSpPr>
              <a:spLocks/>
            </p:cNvSpPr>
            <p:nvPr userDrawn="1"/>
          </p:nvSpPr>
          <p:spPr bwMode="auto">
            <a:xfrm>
              <a:off x="277" y="200"/>
              <a:ext cx="2" cy="2"/>
            </a:xfrm>
            <a:custGeom>
              <a:avLst/>
              <a:gdLst>
                <a:gd name="T0" fmla="*/ 0 w 4"/>
                <a:gd name="T1" fmla="*/ 3 h 4"/>
                <a:gd name="T2" fmla="*/ 0 w 4"/>
                <a:gd name="T3" fmla="*/ 3 h 4"/>
                <a:gd name="T4" fmla="*/ 1 w 4"/>
                <a:gd name="T5" fmla="*/ 3 h 4"/>
                <a:gd name="T6" fmla="*/ 4 w 4"/>
                <a:gd name="T7" fmla="*/ 0 h 4"/>
                <a:gd name="T8" fmla="*/ 4 w 4"/>
                <a:gd name="T9" fmla="*/ 1 h 4"/>
                <a:gd name="T10" fmla="*/ 1 w 4"/>
                <a:gd name="T11" fmla="*/ 4 h 4"/>
                <a:gd name="T12" fmla="*/ 0 w 4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0" y="3"/>
                  </a:moveTo>
                  <a:lnTo>
                    <a:pt x="0" y="3"/>
                  </a:lnTo>
                  <a:lnTo>
                    <a:pt x="1" y="3"/>
                  </a:lnTo>
                  <a:cubicBezTo>
                    <a:pt x="2" y="2"/>
                    <a:pt x="3" y="1"/>
                    <a:pt x="4" y="0"/>
                  </a:cubicBezTo>
                  <a:lnTo>
                    <a:pt x="4" y="1"/>
                  </a:lnTo>
                  <a:cubicBezTo>
                    <a:pt x="3" y="2"/>
                    <a:pt x="2" y="3"/>
                    <a:pt x="1" y="4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4" name="Freeform 1411"/>
            <p:cNvSpPr>
              <a:spLocks/>
            </p:cNvSpPr>
            <p:nvPr userDrawn="1"/>
          </p:nvSpPr>
          <p:spPr bwMode="auto">
            <a:xfrm>
              <a:off x="279" y="200"/>
              <a:ext cx="0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  <a:gd name="T4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5" name="Freeform 1412"/>
            <p:cNvSpPr>
              <a:spLocks/>
            </p:cNvSpPr>
            <p:nvPr userDrawn="1"/>
          </p:nvSpPr>
          <p:spPr bwMode="auto">
            <a:xfrm>
              <a:off x="279" y="199"/>
              <a:ext cx="2" cy="3"/>
            </a:xfrm>
            <a:custGeom>
              <a:avLst/>
              <a:gdLst>
                <a:gd name="T0" fmla="*/ 1 w 5"/>
                <a:gd name="T1" fmla="*/ 1 h 6"/>
                <a:gd name="T2" fmla="*/ 1 w 5"/>
                <a:gd name="T3" fmla="*/ 1 h 6"/>
                <a:gd name="T4" fmla="*/ 3 w 5"/>
                <a:gd name="T5" fmla="*/ 0 h 6"/>
                <a:gd name="T6" fmla="*/ 5 w 5"/>
                <a:gd name="T7" fmla="*/ 3 h 6"/>
                <a:gd name="T8" fmla="*/ 2 w 5"/>
                <a:gd name="T9" fmla="*/ 6 h 6"/>
                <a:gd name="T10" fmla="*/ 0 w 5"/>
                <a:gd name="T11" fmla="*/ 3 h 6"/>
                <a:gd name="T12" fmla="*/ 1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1" y="1"/>
                  </a:moveTo>
                  <a:lnTo>
                    <a:pt x="1" y="1"/>
                  </a:lnTo>
                  <a:cubicBezTo>
                    <a:pt x="2" y="1"/>
                    <a:pt x="2" y="1"/>
                    <a:pt x="3" y="0"/>
                  </a:cubicBezTo>
                  <a:cubicBezTo>
                    <a:pt x="3" y="1"/>
                    <a:pt x="4" y="2"/>
                    <a:pt x="5" y="3"/>
                  </a:cubicBezTo>
                  <a:cubicBezTo>
                    <a:pt x="4" y="4"/>
                    <a:pt x="3" y="5"/>
                    <a:pt x="2" y="6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2"/>
                    <a:pt x="1" y="2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6" name="Freeform 1413"/>
            <p:cNvSpPr>
              <a:spLocks/>
            </p:cNvSpPr>
            <p:nvPr userDrawn="1"/>
          </p:nvSpPr>
          <p:spPr bwMode="auto">
            <a:xfrm>
              <a:off x="281" y="199"/>
              <a:ext cx="2" cy="1"/>
            </a:xfrm>
            <a:custGeom>
              <a:avLst/>
              <a:gdLst>
                <a:gd name="T0" fmla="*/ 0 w 5"/>
                <a:gd name="T1" fmla="*/ 1 h 4"/>
                <a:gd name="T2" fmla="*/ 0 w 5"/>
                <a:gd name="T3" fmla="*/ 1 h 4"/>
                <a:gd name="T4" fmla="*/ 5 w 5"/>
                <a:gd name="T5" fmla="*/ 0 h 4"/>
                <a:gd name="T6" fmla="*/ 5 w 5"/>
                <a:gd name="T7" fmla="*/ 1 h 4"/>
                <a:gd name="T8" fmla="*/ 2 w 5"/>
                <a:gd name="T9" fmla="*/ 4 h 4"/>
                <a:gd name="T10" fmla="*/ 0 w 5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0" y="1"/>
                  </a:moveTo>
                  <a:lnTo>
                    <a:pt x="0" y="1"/>
                  </a:lnTo>
                  <a:cubicBezTo>
                    <a:pt x="2" y="1"/>
                    <a:pt x="3" y="0"/>
                    <a:pt x="5" y="0"/>
                  </a:cubicBezTo>
                  <a:lnTo>
                    <a:pt x="5" y="1"/>
                  </a:lnTo>
                  <a:cubicBezTo>
                    <a:pt x="4" y="2"/>
                    <a:pt x="3" y="3"/>
                    <a:pt x="2" y="4"/>
                  </a:cubicBezTo>
                  <a:cubicBezTo>
                    <a:pt x="2" y="3"/>
                    <a:pt x="1" y="2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7" name="Freeform 1414"/>
            <p:cNvSpPr>
              <a:spLocks/>
            </p:cNvSpPr>
            <p:nvPr userDrawn="1"/>
          </p:nvSpPr>
          <p:spPr bwMode="auto">
            <a:xfrm>
              <a:off x="282" y="200"/>
              <a:ext cx="1" cy="2"/>
            </a:xfrm>
            <a:custGeom>
              <a:avLst/>
              <a:gdLst>
                <a:gd name="T0" fmla="*/ 2 w 3"/>
                <a:gd name="T1" fmla="*/ 0 h 6"/>
                <a:gd name="T2" fmla="*/ 2 w 3"/>
                <a:gd name="T3" fmla="*/ 0 h 6"/>
                <a:gd name="T4" fmla="*/ 3 w 3"/>
                <a:gd name="T5" fmla="*/ 5 h 6"/>
                <a:gd name="T6" fmla="*/ 2 w 3"/>
                <a:gd name="T7" fmla="*/ 6 h 6"/>
                <a:gd name="T8" fmla="*/ 0 w 3"/>
                <a:gd name="T9" fmla="*/ 2 h 6"/>
                <a:gd name="T10" fmla="*/ 2 w 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2" y="0"/>
                  </a:moveTo>
                  <a:lnTo>
                    <a:pt x="2" y="0"/>
                  </a:lnTo>
                  <a:lnTo>
                    <a:pt x="3" y="5"/>
                  </a:lnTo>
                  <a:lnTo>
                    <a:pt x="2" y="6"/>
                  </a:lnTo>
                  <a:cubicBezTo>
                    <a:pt x="1" y="5"/>
                    <a:pt x="0" y="3"/>
                    <a:pt x="0" y="2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8" name="Freeform 1415"/>
            <p:cNvSpPr>
              <a:spLocks/>
            </p:cNvSpPr>
            <p:nvPr userDrawn="1"/>
          </p:nvSpPr>
          <p:spPr bwMode="auto">
            <a:xfrm>
              <a:off x="283" y="202"/>
              <a:ext cx="0" cy="1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0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9" name="Freeform 1416"/>
            <p:cNvSpPr>
              <a:spLocks/>
            </p:cNvSpPr>
            <p:nvPr userDrawn="1"/>
          </p:nvSpPr>
          <p:spPr bwMode="auto">
            <a:xfrm>
              <a:off x="281" y="203"/>
              <a:ext cx="3" cy="2"/>
            </a:xfrm>
            <a:custGeom>
              <a:avLst/>
              <a:gdLst>
                <a:gd name="T0" fmla="*/ 5 w 5"/>
                <a:gd name="T1" fmla="*/ 1 h 6"/>
                <a:gd name="T2" fmla="*/ 5 w 5"/>
                <a:gd name="T3" fmla="*/ 1 h 6"/>
                <a:gd name="T4" fmla="*/ 5 w 5"/>
                <a:gd name="T5" fmla="*/ 3 h 6"/>
                <a:gd name="T6" fmla="*/ 3 w 5"/>
                <a:gd name="T7" fmla="*/ 6 h 6"/>
                <a:gd name="T8" fmla="*/ 0 w 5"/>
                <a:gd name="T9" fmla="*/ 3 h 6"/>
                <a:gd name="T10" fmla="*/ 3 w 5"/>
                <a:gd name="T11" fmla="*/ 0 h 6"/>
                <a:gd name="T12" fmla="*/ 5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5" y="1"/>
                  </a:moveTo>
                  <a:lnTo>
                    <a:pt x="5" y="1"/>
                  </a:lnTo>
                  <a:lnTo>
                    <a:pt x="5" y="3"/>
                  </a:lnTo>
                  <a:cubicBezTo>
                    <a:pt x="4" y="4"/>
                    <a:pt x="4" y="5"/>
                    <a:pt x="3" y="6"/>
                  </a:cubicBez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0"/>
                    <a:pt x="4" y="1"/>
                    <a:pt x="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0" name="Freeform 1417"/>
            <p:cNvSpPr>
              <a:spLocks/>
            </p:cNvSpPr>
            <p:nvPr userDrawn="1"/>
          </p:nvSpPr>
          <p:spPr bwMode="auto">
            <a:xfrm>
              <a:off x="283" y="205"/>
              <a:ext cx="1" cy="2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3 w 3"/>
                <a:gd name="T5" fmla="*/ 5 h 5"/>
                <a:gd name="T6" fmla="*/ 0 w 3"/>
                <a:gd name="T7" fmla="*/ 2 h 5"/>
                <a:gd name="T8" fmla="*/ 2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lnTo>
                    <a:pt x="3" y="5"/>
                  </a:lnTo>
                  <a:cubicBezTo>
                    <a:pt x="2" y="4"/>
                    <a:pt x="1" y="3"/>
                    <a:pt x="0" y="2"/>
                  </a:cubicBezTo>
                  <a:cubicBezTo>
                    <a:pt x="1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1" name="Freeform 1418"/>
            <p:cNvSpPr>
              <a:spLocks/>
            </p:cNvSpPr>
            <p:nvPr userDrawn="1"/>
          </p:nvSpPr>
          <p:spPr bwMode="auto">
            <a:xfrm>
              <a:off x="283" y="207"/>
              <a:ext cx="2" cy="3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3 w 3"/>
                <a:gd name="T5" fmla="*/ 4 h 5"/>
                <a:gd name="T6" fmla="*/ 3 w 3"/>
                <a:gd name="T7" fmla="*/ 4 h 5"/>
                <a:gd name="T8" fmla="*/ 2 w 3"/>
                <a:gd name="T9" fmla="*/ 4 h 5"/>
                <a:gd name="T10" fmla="*/ 2 w 3"/>
                <a:gd name="T11" fmla="*/ 5 h 5"/>
                <a:gd name="T12" fmla="*/ 0 w 3"/>
                <a:gd name="T13" fmla="*/ 2 h 5"/>
                <a:gd name="T14" fmla="*/ 2 w 3"/>
                <a:gd name="T15" fmla="*/ 0 h 5"/>
                <a:gd name="T16" fmla="*/ 2 w 3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lnTo>
                    <a:pt x="3" y="4"/>
                  </a:lnTo>
                  <a:lnTo>
                    <a:pt x="3" y="4"/>
                  </a:lnTo>
                  <a:lnTo>
                    <a:pt x="2" y="4"/>
                  </a:lnTo>
                  <a:lnTo>
                    <a:pt x="2" y="5"/>
                  </a:ln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2" name="Freeform 1419"/>
            <p:cNvSpPr>
              <a:spLocks/>
            </p:cNvSpPr>
            <p:nvPr userDrawn="1"/>
          </p:nvSpPr>
          <p:spPr bwMode="auto">
            <a:xfrm>
              <a:off x="284" y="210"/>
              <a:ext cx="1" cy="0"/>
            </a:xfrm>
            <a:custGeom>
              <a:avLst/>
              <a:gdLst>
                <a:gd name="T0" fmla="*/ 0 w 1"/>
                <a:gd name="T1" fmla="*/ 1 h 2"/>
                <a:gd name="T2" fmla="*/ 0 w 1"/>
                <a:gd name="T3" fmla="*/ 1 h 2"/>
                <a:gd name="T4" fmla="*/ 0 w 1"/>
                <a:gd name="T5" fmla="*/ 0 h 2"/>
                <a:gd name="T6" fmla="*/ 1 w 1"/>
                <a:gd name="T7" fmla="*/ 2 h 2"/>
                <a:gd name="T8" fmla="*/ 0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cubicBezTo>
                    <a:pt x="0" y="1"/>
                    <a:pt x="1" y="1"/>
                    <a:pt x="1" y="2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3" name="Freeform 1420"/>
            <p:cNvSpPr>
              <a:spLocks/>
            </p:cNvSpPr>
            <p:nvPr userDrawn="1"/>
          </p:nvSpPr>
          <p:spPr bwMode="auto">
            <a:xfrm>
              <a:off x="280" y="214"/>
              <a:ext cx="0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1" y="0"/>
                  </a:ln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4" name="Freeform 1421"/>
            <p:cNvSpPr>
              <a:spLocks/>
            </p:cNvSpPr>
            <p:nvPr userDrawn="1"/>
          </p:nvSpPr>
          <p:spPr bwMode="auto">
            <a:xfrm>
              <a:off x="278" y="213"/>
              <a:ext cx="2" cy="1"/>
            </a:xfrm>
            <a:custGeom>
              <a:avLst/>
              <a:gdLst>
                <a:gd name="T0" fmla="*/ 3 w 3"/>
                <a:gd name="T1" fmla="*/ 2 h 3"/>
                <a:gd name="T2" fmla="*/ 3 w 3"/>
                <a:gd name="T3" fmla="*/ 2 h 3"/>
                <a:gd name="T4" fmla="*/ 2 w 3"/>
                <a:gd name="T5" fmla="*/ 3 h 3"/>
                <a:gd name="T6" fmla="*/ 2 w 3"/>
                <a:gd name="T7" fmla="*/ 3 h 3"/>
                <a:gd name="T8" fmla="*/ 1 w 3"/>
                <a:gd name="T9" fmla="*/ 3 h 3"/>
                <a:gd name="T10" fmla="*/ 0 w 3"/>
                <a:gd name="T11" fmla="*/ 0 h 3"/>
                <a:gd name="T12" fmla="*/ 3 w 3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3" y="2"/>
                  </a:moveTo>
                  <a:lnTo>
                    <a:pt x="3" y="2"/>
                  </a:lnTo>
                  <a:cubicBezTo>
                    <a:pt x="3" y="2"/>
                    <a:pt x="3" y="3"/>
                    <a:pt x="2" y="3"/>
                  </a:cubicBezTo>
                  <a:lnTo>
                    <a:pt x="2" y="3"/>
                  </a:lnTo>
                  <a:lnTo>
                    <a:pt x="1" y="3"/>
                  </a:lnTo>
                  <a:cubicBezTo>
                    <a:pt x="1" y="2"/>
                    <a:pt x="0" y="1"/>
                    <a:pt x="0" y="0"/>
                  </a:cubicBezTo>
                  <a:cubicBezTo>
                    <a:pt x="1" y="0"/>
                    <a:pt x="2" y="1"/>
                    <a:pt x="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5" name="Freeform 1422"/>
            <p:cNvSpPr>
              <a:spLocks/>
            </p:cNvSpPr>
            <p:nvPr userDrawn="1"/>
          </p:nvSpPr>
          <p:spPr bwMode="auto">
            <a:xfrm>
              <a:off x="277" y="210"/>
              <a:ext cx="2" cy="2"/>
            </a:xfrm>
            <a:custGeom>
              <a:avLst/>
              <a:gdLst>
                <a:gd name="T0" fmla="*/ 1 w 3"/>
                <a:gd name="T1" fmla="*/ 5 h 6"/>
                <a:gd name="T2" fmla="*/ 1 w 3"/>
                <a:gd name="T3" fmla="*/ 5 h 6"/>
                <a:gd name="T4" fmla="*/ 0 w 3"/>
                <a:gd name="T5" fmla="*/ 2 h 6"/>
                <a:gd name="T6" fmla="*/ 1 w 3"/>
                <a:gd name="T7" fmla="*/ 0 h 6"/>
                <a:gd name="T8" fmla="*/ 3 w 3"/>
                <a:gd name="T9" fmla="*/ 2 h 6"/>
                <a:gd name="T10" fmla="*/ 2 w 3"/>
                <a:gd name="T11" fmla="*/ 6 h 6"/>
                <a:gd name="T12" fmla="*/ 1 w 3"/>
                <a:gd name="T1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1" y="5"/>
                  </a:moveTo>
                  <a:lnTo>
                    <a:pt x="1" y="5"/>
                  </a:ln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" y="1"/>
                    <a:pt x="2" y="1"/>
                    <a:pt x="3" y="2"/>
                  </a:cubicBezTo>
                  <a:cubicBezTo>
                    <a:pt x="3" y="3"/>
                    <a:pt x="2" y="4"/>
                    <a:pt x="2" y="6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6" name="Freeform 1423"/>
            <p:cNvSpPr>
              <a:spLocks/>
            </p:cNvSpPr>
            <p:nvPr userDrawn="1"/>
          </p:nvSpPr>
          <p:spPr bwMode="auto">
            <a:xfrm>
              <a:off x="283" y="198"/>
              <a:ext cx="3" cy="10"/>
            </a:xfrm>
            <a:custGeom>
              <a:avLst/>
              <a:gdLst>
                <a:gd name="T0" fmla="*/ 3 w 6"/>
                <a:gd name="T1" fmla="*/ 0 h 22"/>
                <a:gd name="T2" fmla="*/ 3 w 6"/>
                <a:gd name="T3" fmla="*/ 0 h 22"/>
                <a:gd name="T4" fmla="*/ 6 w 6"/>
                <a:gd name="T5" fmla="*/ 22 h 22"/>
                <a:gd name="T6" fmla="*/ 5 w 6"/>
                <a:gd name="T7" fmla="*/ 21 h 22"/>
                <a:gd name="T8" fmla="*/ 4 w 6"/>
                <a:gd name="T9" fmla="*/ 21 h 22"/>
                <a:gd name="T10" fmla="*/ 4 w 6"/>
                <a:gd name="T11" fmla="*/ 22 h 22"/>
                <a:gd name="T12" fmla="*/ 0 w 6"/>
                <a:gd name="T13" fmla="*/ 1 h 22"/>
                <a:gd name="T14" fmla="*/ 3 w 6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22">
                  <a:moveTo>
                    <a:pt x="3" y="0"/>
                  </a:moveTo>
                  <a:lnTo>
                    <a:pt x="3" y="0"/>
                  </a:lnTo>
                  <a:lnTo>
                    <a:pt x="6" y="22"/>
                  </a:lnTo>
                  <a:cubicBezTo>
                    <a:pt x="5" y="21"/>
                    <a:pt x="5" y="21"/>
                    <a:pt x="5" y="21"/>
                  </a:cubicBezTo>
                  <a:lnTo>
                    <a:pt x="4" y="21"/>
                  </a:lnTo>
                  <a:cubicBezTo>
                    <a:pt x="4" y="21"/>
                    <a:pt x="4" y="21"/>
                    <a:pt x="4" y="22"/>
                  </a:cubicBezTo>
                  <a:lnTo>
                    <a:pt x="0" y="1"/>
                  </a:ln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7" name="Freeform 1424"/>
            <p:cNvSpPr>
              <a:spLocks/>
            </p:cNvSpPr>
            <p:nvPr userDrawn="1"/>
          </p:nvSpPr>
          <p:spPr bwMode="auto">
            <a:xfrm>
              <a:off x="281" y="201"/>
              <a:ext cx="2" cy="3"/>
            </a:xfrm>
            <a:custGeom>
              <a:avLst/>
              <a:gdLst>
                <a:gd name="T0" fmla="*/ 2 w 5"/>
                <a:gd name="T1" fmla="*/ 0 h 6"/>
                <a:gd name="T2" fmla="*/ 2 w 5"/>
                <a:gd name="T3" fmla="*/ 0 h 6"/>
                <a:gd name="T4" fmla="*/ 5 w 5"/>
                <a:gd name="T5" fmla="*/ 3 h 6"/>
                <a:gd name="T6" fmla="*/ 2 w 5"/>
                <a:gd name="T7" fmla="*/ 6 h 6"/>
                <a:gd name="T8" fmla="*/ 0 w 5"/>
                <a:gd name="T9" fmla="*/ 3 h 6"/>
                <a:gd name="T10" fmla="*/ 2 w 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2" y="0"/>
                  </a:moveTo>
                  <a:lnTo>
                    <a:pt x="2" y="0"/>
                  </a:lnTo>
                  <a:cubicBezTo>
                    <a:pt x="3" y="1"/>
                    <a:pt x="4" y="2"/>
                    <a:pt x="5" y="3"/>
                  </a:cubicBezTo>
                  <a:cubicBezTo>
                    <a:pt x="4" y="4"/>
                    <a:pt x="3" y="5"/>
                    <a:pt x="2" y="6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8" name="Freeform 1425"/>
            <p:cNvSpPr>
              <a:spLocks/>
            </p:cNvSpPr>
            <p:nvPr userDrawn="1"/>
          </p:nvSpPr>
          <p:spPr bwMode="auto">
            <a:xfrm>
              <a:off x="277" y="200"/>
              <a:ext cx="3" cy="4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0 w 6"/>
                <a:gd name="T5" fmla="*/ 4 h 7"/>
                <a:gd name="T6" fmla="*/ 3 w 6"/>
                <a:gd name="T7" fmla="*/ 0 h 7"/>
                <a:gd name="T8" fmla="*/ 6 w 6"/>
                <a:gd name="T9" fmla="*/ 4 h 7"/>
                <a:gd name="T10" fmla="*/ 3 w 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2"/>
                    <a:pt x="3" y="0"/>
                  </a:cubicBezTo>
                  <a:cubicBezTo>
                    <a:pt x="4" y="1"/>
                    <a:pt x="5" y="3"/>
                    <a:pt x="6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9" name="Freeform 1426"/>
            <p:cNvSpPr>
              <a:spLocks/>
            </p:cNvSpPr>
            <p:nvPr userDrawn="1"/>
          </p:nvSpPr>
          <p:spPr bwMode="auto">
            <a:xfrm>
              <a:off x="279" y="202"/>
              <a:ext cx="2" cy="3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0 w 6"/>
                <a:gd name="T5" fmla="*/ 4 h 7"/>
                <a:gd name="T6" fmla="*/ 3 w 6"/>
                <a:gd name="T7" fmla="*/ 0 h 7"/>
                <a:gd name="T8" fmla="*/ 6 w 6"/>
                <a:gd name="T9" fmla="*/ 4 h 7"/>
                <a:gd name="T10" fmla="*/ 3 w 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2"/>
                    <a:pt x="3" y="0"/>
                  </a:cubicBezTo>
                  <a:cubicBezTo>
                    <a:pt x="4" y="1"/>
                    <a:pt x="5" y="3"/>
                    <a:pt x="6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0" name="Freeform 1427"/>
            <p:cNvSpPr>
              <a:spLocks/>
            </p:cNvSpPr>
            <p:nvPr userDrawn="1"/>
          </p:nvSpPr>
          <p:spPr bwMode="auto">
            <a:xfrm>
              <a:off x="280" y="204"/>
              <a:ext cx="3" cy="3"/>
            </a:xfrm>
            <a:custGeom>
              <a:avLst/>
              <a:gdLst>
                <a:gd name="T0" fmla="*/ 3 w 6"/>
                <a:gd name="T1" fmla="*/ 6 h 6"/>
                <a:gd name="T2" fmla="*/ 3 w 6"/>
                <a:gd name="T3" fmla="*/ 6 h 6"/>
                <a:gd name="T4" fmla="*/ 0 w 6"/>
                <a:gd name="T5" fmla="*/ 3 h 6"/>
                <a:gd name="T6" fmla="*/ 3 w 6"/>
                <a:gd name="T7" fmla="*/ 0 h 6"/>
                <a:gd name="T8" fmla="*/ 6 w 6"/>
                <a:gd name="T9" fmla="*/ 3 h 6"/>
                <a:gd name="T10" fmla="*/ 3 w 6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6">
                  <a:moveTo>
                    <a:pt x="3" y="6"/>
                  </a:moveTo>
                  <a:lnTo>
                    <a:pt x="3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5" y="2"/>
                    <a:pt x="6" y="3"/>
                  </a:cubicBezTo>
                  <a:cubicBezTo>
                    <a:pt x="5" y="4"/>
                    <a:pt x="4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1" name="Freeform 1428"/>
            <p:cNvSpPr>
              <a:spLocks/>
            </p:cNvSpPr>
            <p:nvPr userDrawn="1"/>
          </p:nvSpPr>
          <p:spPr bwMode="auto">
            <a:xfrm>
              <a:off x="281" y="206"/>
              <a:ext cx="3" cy="2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5 h 5"/>
                <a:gd name="T4" fmla="*/ 0 w 6"/>
                <a:gd name="T5" fmla="*/ 3 h 5"/>
                <a:gd name="T6" fmla="*/ 3 w 6"/>
                <a:gd name="T7" fmla="*/ 0 h 5"/>
                <a:gd name="T8" fmla="*/ 6 w 6"/>
                <a:gd name="T9" fmla="*/ 2 h 5"/>
                <a:gd name="T10" fmla="*/ 3 w 6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lnTo>
                    <a:pt x="3" y="5"/>
                  </a:lnTo>
                  <a:cubicBezTo>
                    <a:pt x="2" y="4"/>
                    <a:pt x="1" y="3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0"/>
                    <a:pt x="5" y="1"/>
                    <a:pt x="6" y="2"/>
                  </a:cubicBezTo>
                  <a:cubicBezTo>
                    <a:pt x="5" y="3"/>
                    <a:pt x="4" y="4"/>
                    <a:pt x="3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2" name="Freeform 1429"/>
            <p:cNvSpPr>
              <a:spLocks/>
            </p:cNvSpPr>
            <p:nvPr userDrawn="1"/>
          </p:nvSpPr>
          <p:spPr bwMode="auto">
            <a:xfrm>
              <a:off x="277" y="202"/>
              <a:ext cx="2" cy="4"/>
            </a:xfrm>
            <a:custGeom>
              <a:avLst/>
              <a:gdLst>
                <a:gd name="T0" fmla="*/ 2 w 5"/>
                <a:gd name="T1" fmla="*/ 8 h 8"/>
                <a:gd name="T2" fmla="*/ 2 w 5"/>
                <a:gd name="T3" fmla="*/ 8 h 8"/>
                <a:gd name="T4" fmla="*/ 0 w 5"/>
                <a:gd name="T5" fmla="*/ 4 h 8"/>
                <a:gd name="T6" fmla="*/ 2 w 5"/>
                <a:gd name="T7" fmla="*/ 0 h 8"/>
                <a:gd name="T8" fmla="*/ 5 w 5"/>
                <a:gd name="T9" fmla="*/ 4 h 8"/>
                <a:gd name="T10" fmla="*/ 2 w 5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2" y="8"/>
                  </a:moveTo>
                  <a:lnTo>
                    <a:pt x="2" y="8"/>
                  </a:lnTo>
                  <a:cubicBezTo>
                    <a:pt x="1" y="7"/>
                    <a:pt x="0" y="6"/>
                    <a:pt x="0" y="4"/>
                  </a:cubicBezTo>
                  <a:cubicBezTo>
                    <a:pt x="1" y="3"/>
                    <a:pt x="1" y="2"/>
                    <a:pt x="2" y="0"/>
                  </a:cubicBezTo>
                  <a:cubicBezTo>
                    <a:pt x="3" y="2"/>
                    <a:pt x="4" y="3"/>
                    <a:pt x="5" y="4"/>
                  </a:cubicBezTo>
                  <a:cubicBezTo>
                    <a:pt x="4" y="5"/>
                    <a:pt x="3" y="6"/>
                    <a:pt x="2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3" name="Freeform 1430"/>
            <p:cNvSpPr>
              <a:spLocks/>
            </p:cNvSpPr>
            <p:nvPr userDrawn="1"/>
          </p:nvSpPr>
          <p:spPr bwMode="auto">
            <a:xfrm>
              <a:off x="277" y="204"/>
              <a:ext cx="3" cy="3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0 w 6"/>
                <a:gd name="T5" fmla="*/ 4 h 7"/>
                <a:gd name="T6" fmla="*/ 3 w 6"/>
                <a:gd name="T7" fmla="*/ 0 h 7"/>
                <a:gd name="T8" fmla="*/ 6 w 6"/>
                <a:gd name="T9" fmla="*/ 3 h 7"/>
                <a:gd name="T10" fmla="*/ 3 w 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2"/>
                    <a:pt x="3" y="0"/>
                  </a:cubicBezTo>
                  <a:cubicBezTo>
                    <a:pt x="4" y="1"/>
                    <a:pt x="5" y="2"/>
                    <a:pt x="6" y="3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4" name="Freeform 1431"/>
            <p:cNvSpPr>
              <a:spLocks/>
            </p:cNvSpPr>
            <p:nvPr userDrawn="1"/>
          </p:nvSpPr>
          <p:spPr bwMode="auto">
            <a:xfrm>
              <a:off x="279" y="206"/>
              <a:ext cx="2" cy="3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0 w 6"/>
                <a:gd name="T5" fmla="*/ 4 h 7"/>
                <a:gd name="T6" fmla="*/ 3 w 6"/>
                <a:gd name="T7" fmla="*/ 0 h 7"/>
                <a:gd name="T8" fmla="*/ 6 w 6"/>
                <a:gd name="T9" fmla="*/ 3 h 7"/>
                <a:gd name="T10" fmla="*/ 4 w 6"/>
                <a:gd name="T11" fmla="*/ 5 h 7"/>
                <a:gd name="T12" fmla="*/ 3 w 6"/>
                <a:gd name="T13" fmla="*/ 5 h 7"/>
                <a:gd name="T14" fmla="*/ 3 w 6"/>
                <a:gd name="T15" fmla="*/ 5 h 7"/>
                <a:gd name="T16" fmla="*/ 3 w 6"/>
                <a:gd name="T17" fmla="*/ 6 h 7"/>
                <a:gd name="T18" fmla="*/ 3 w 6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5" y="2"/>
                    <a:pt x="6" y="3"/>
                  </a:cubicBezTo>
                  <a:cubicBezTo>
                    <a:pt x="5" y="4"/>
                    <a:pt x="4" y="4"/>
                    <a:pt x="4" y="5"/>
                  </a:cubicBezTo>
                  <a:lnTo>
                    <a:pt x="3" y="5"/>
                  </a:lnTo>
                  <a:lnTo>
                    <a:pt x="3" y="5"/>
                  </a:lnTo>
                  <a:cubicBezTo>
                    <a:pt x="3" y="6"/>
                    <a:pt x="3" y="6"/>
                    <a:pt x="3" y="6"/>
                  </a:cubicBezTo>
                  <a:lnTo>
                    <a:pt x="3" y="7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5" name="Freeform 1432"/>
            <p:cNvSpPr>
              <a:spLocks/>
            </p:cNvSpPr>
            <p:nvPr userDrawn="1"/>
          </p:nvSpPr>
          <p:spPr bwMode="auto">
            <a:xfrm>
              <a:off x="281" y="207"/>
              <a:ext cx="2" cy="2"/>
            </a:xfrm>
            <a:custGeom>
              <a:avLst/>
              <a:gdLst>
                <a:gd name="T0" fmla="*/ 0 w 5"/>
                <a:gd name="T1" fmla="*/ 3 h 4"/>
                <a:gd name="T2" fmla="*/ 0 w 5"/>
                <a:gd name="T3" fmla="*/ 3 h 4"/>
                <a:gd name="T4" fmla="*/ 2 w 5"/>
                <a:gd name="T5" fmla="*/ 0 h 4"/>
                <a:gd name="T6" fmla="*/ 5 w 5"/>
                <a:gd name="T7" fmla="*/ 2 h 4"/>
                <a:gd name="T8" fmla="*/ 4 w 5"/>
                <a:gd name="T9" fmla="*/ 4 h 4"/>
                <a:gd name="T10" fmla="*/ 0 w 5"/>
                <a:gd name="T11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0" y="3"/>
                  </a:moveTo>
                  <a:lnTo>
                    <a:pt x="0" y="3"/>
                  </a:lnTo>
                  <a:cubicBezTo>
                    <a:pt x="1" y="2"/>
                    <a:pt x="1" y="1"/>
                    <a:pt x="2" y="0"/>
                  </a:cubicBezTo>
                  <a:cubicBezTo>
                    <a:pt x="3" y="1"/>
                    <a:pt x="4" y="2"/>
                    <a:pt x="5" y="2"/>
                  </a:cubicBezTo>
                  <a:lnTo>
                    <a:pt x="4" y="4"/>
                  </a:lnTo>
                  <a:cubicBezTo>
                    <a:pt x="2" y="3"/>
                    <a:pt x="1" y="3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6" name="Rectangle 1433"/>
            <p:cNvSpPr>
              <a:spLocks noChangeArrowheads="1"/>
            </p:cNvSpPr>
            <p:nvPr userDrawn="1"/>
          </p:nvSpPr>
          <p:spPr bwMode="auto">
            <a:xfrm>
              <a:off x="280" y="209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7" name="Freeform 1434"/>
            <p:cNvSpPr>
              <a:spLocks/>
            </p:cNvSpPr>
            <p:nvPr userDrawn="1"/>
          </p:nvSpPr>
          <p:spPr bwMode="auto">
            <a:xfrm>
              <a:off x="283" y="209"/>
              <a:ext cx="1" cy="1"/>
            </a:xfrm>
            <a:custGeom>
              <a:avLst/>
              <a:gdLst>
                <a:gd name="T0" fmla="*/ 0 w 3"/>
                <a:gd name="T1" fmla="*/ 1 h 3"/>
                <a:gd name="T2" fmla="*/ 0 w 3"/>
                <a:gd name="T3" fmla="*/ 1 h 3"/>
                <a:gd name="T4" fmla="*/ 0 w 3"/>
                <a:gd name="T5" fmla="*/ 0 h 3"/>
                <a:gd name="T6" fmla="*/ 3 w 3"/>
                <a:gd name="T7" fmla="*/ 2 h 3"/>
                <a:gd name="T8" fmla="*/ 2 w 3"/>
                <a:gd name="T9" fmla="*/ 3 h 3"/>
                <a:gd name="T10" fmla="*/ 2 w 3"/>
                <a:gd name="T11" fmla="*/ 2 h 3"/>
                <a:gd name="T12" fmla="*/ 0 w 3"/>
                <a:gd name="T1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cubicBezTo>
                    <a:pt x="1" y="1"/>
                    <a:pt x="2" y="1"/>
                    <a:pt x="3" y="2"/>
                  </a:cubicBezTo>
                  <a:lnTo>
                    <a:pt x="2" y="3"/>
                  </a:lnTo>
                  <a:lnTo>
                    <a:pt x="2" y="2"/>
                  </a:lnTo>
                  <a:cubicBezTo>
                    <a:pt x="1" y="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8" name="Freeform 1435"/>
            <p:cNvSpPr>
              <a:spLocks/>
            </p:cNvSpPr>
            <p:nvPr userDrawn="1"/>
          </p:nvSpPr>
          <p:spPr bwMode="auto">
            <a:xfrm>
              <a:off x="281" y="210"/>
              <a:ext cx="0" cy="1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1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9" name="Freeform 1436"/>
            <p:cNvSpPr>
              <a:spLocks/>
            </p:cNvSpPr>
            <p:nvPr userDrawn="1"/>
          </p:nvSpPr>
          <p:spPr bwMode="auto">
            <a:xfrm>
              <a:off x="281" y="212"/>
              <a:ext cx="1" cy="1"/>
            </a:xfrm>
            <a:custGeom>
              <a:avLst/>
              <a:gdLst>
                <a:gd name="T0" fmla="*/ 3 w 3"/>
                <a:gd name="T1" fmla="*/ 2 h 2"/>
                <a:gd name="T2" fmla="*/ 3 w 3"/>
                <a:gd name="T3" fmla="*/ 2 h 2"/>
                <a:gd name="T4" fmla="*/ 0 w 3"/>
                <a:gd name="T5" fmla="*/ 0 h 2"/>
                <a:gd name="T6" fmla="*/ 1 w 3"/>
                <a:gd name="T7" fmla="*/ 0 h 2"/>
                <a:gd name="T8" fmla="*/ 3 w 3"/>
                <a:gd name="T9" fmla="*/ 2 h 2"/>
                <a:gd name="T10" fmla="*/ 3 w 3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lnTo>
                    <a:pt x="3" y="2"/>
                  </a:lnTo>
                  <a:lnTo>
                    <a:pt x="0" y="0"/>
                  </a:lnTo>
                  <a:lnTo>
                    <a:pt x="1" y="0"/>
                  </a:lnTo>
                  <a:cubicBezTo>
                    <a:pt x="1" y="1"/>
                    <a:pt x="2" y="1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0" name="Freeform 1437"/>
            <p:cNvSpPr>
              <a:spLocks/>
            </p:cNvSpPr>
            <p:nvPr userDrawn="1"/>
          </p:nvSpPr>
          <p:spPr bwMode="auto">
            <a:xfrm>
              <a:off x="277" y="206"/>
              <a:ext cx="1" cy="3"/>
            </a:xfrm>
            <a:custGeom>
              <a:avLst/>
              <a:gdLst>
                <a:gd name="T0" fmla="*/ 3 w 4"/>
                <a:gd name="T1" fmla="*/ 6 h 6"/>
                <a:gd name="T2" fmla="*/ 3 w 4"/>
                <a:gd name="T3" fmla="*/ 6 h 6"/>
                <a:gd name="T4" fmla="*/ 0 w 4"/>
                <a:gd name="T5" fmla="*/ 3 h 6"/>
                <a:gd name="T6" fmla="*/ 2 w 4"/>
                <a:gd name="T7" fmla="*/ 0 h 6"/>
                <a:gd name="T8" fmla="*/ 4 w 4"/>
                <a:gd name="T9" fmla="*/ 3 h 6"/>
                <a:gd name="T10" fmla="*/ 3 w 4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3" y="6"/>
                  </a:moveTo>
                  <a:lnTo>
                    <a:pt x="3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3" y="1"/>
                    <a:pt x="4" y="2"/>
                    <a:pt x="4" y="3"/>
                  </a:cubicBezTo>
                  <a:cubicBezTo>
                    <a:pt x="4" y="4"/>
                    <a:pt x="3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1" name="Freeform 1438"/>
            <p:cNvSpPr>
              <a:spLocks/>
            </p:cNvSpPr>
            <p:nvPr userDrawn="1"/>
          </p:nvSpPr>
          <p:spPr bwMode="auto">
            <a:xfrm>
              <a:off x="278" y="208"/>
              <a:ext cx="2" cy="2"/>
            </a:xfrm>
            <a:custGeom>
              <a:avLst/>
              <a:gdLst>
                <a:gd name="T0" fmla="*/ 3 w 4"/>
                <a:gd name="T1" fmla="*/ 6 h 6"/>
                <a:gd name="T2" fmla="*/ 3 w 4"/>
                <a:gd name="T3" fmla="*/ 6 h 6"/>
                <a:gd name="T4" fmla="*/ 0 w 4"/>
                <a:gd name="T5" fmla="*/ 3 h 6"/>
                <a:gd name="T6" fmla="*/ 2 w 4"/>
                <a:gd name="T7" fmla="*/ 0 h 6"/>
                <a:gd name="T8" fmla="*/ 4 w 4"/>
                <a:gd name="T9" fmla="*/ 3 h 6"/>
                <a:gd name="T10" fmla="*/ 3 w 4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3" y="6"/>
                  </a:moveTo>
                  <a:lnTo>
                    <a:pt x="3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3" y="1"/>
                    <a:pt x="4" y="2"/>
                    <a:pt x="4" y="3"/>
                  </a:cubicBezTo>
                  <a:cubicBezTo>
                    <a:pt x="4" y="4"/>
                    <a:pt x="3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2" name="Freeform 1439"/>
            <p:cNvSpPr>
              <a:spLocks/>
            </p:cNvSpPr>
            <p:nvPr userDrawn="1"/>
          </p:nvSpPr>
          <p:spPr bwMode="auto">
            <a:xfrm>
              <a:off x="279" y="209"/>
              <a:ext cx="2" cy="3"/>
            </a:xfrm>
            <a:custGeom>
              <a:avLst/>
              <a:gdLst>
                <a:gd name="T0" fmla="*/ 3 w 5"/>
                <a:gd name="T1" fmla="*/ 6 h 6"/>
                <a:gd name="T2" fmla="*/ 3 w 5"/>
                <a:gd name="T3" fmla="*/ 6 h 6"/>
                <a:gd name="T4" fmla="*/ 0 w 5"/>
                <a:gd name="T5" fmla="*/ 3 h 6"/>
                <a:gd name="T6" fmla="*/ 2 w 5"/>
                <a:gd name="T7" fmla="*/ 0 h 6"/>
                <a:gd name="T8" fmla="*/ 5 w 5"/>
                <a:gd name="T9" fmla="*/ 3 h 6"/>
                <a:gd name="T10" fmla="*/ 4 w 5"/>
                <a:gd name="T11" fmla="*/ 4 h 6"/>
                <a:gd name="T12" fmla="*/ 3 w 5"/>
                <a:gd name="T13" fmla="*/ 4 h 6"/>
                <a:gd name="T14" fmla="*/ 2 w 5"/>
                <a:gd name="T15" fmla="*/ 4 h 6"/>
                <a:gd name="T16" fmla="*/ 3 w 5"/>
                <a:gd name="T17" fmla="*/ 6 h 6"/>
                <a:gd name="T18" fmla="*/ 3 w 5"/>
                <a:gd name="T1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6">
                  <a:moveTo>
                    <a:pt x="3" y="6"/>
                  </a:moveTo>
                  <a:lnTo>
                    <a:pt x="3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3" y="1"/>
                    <a:pt x="4" y="2"/>
                    <a:pt x="5" y="3"/>
                  </a:cubicBezTo>
                  <a:lnTo>
                    <a:pt x="4" y="4"/>
                  </a:lnTo>
                  <a:cubicBezTo>
                    <a:pt x="3" y="4"/>
                    <a:pt x="3" y="4"/>
                    <a:pt x="3" y="4"/>
                  </a:cubicBezTo>
                  <a:lnTo>
                    <a:pt x="2" y="4"/>
                  </a:lnTo>
                  <a:cubicBezTo>
                    <a:pt x="2" y="5"/>
                    <a:pt x="3" y="5"/>
                    <a:pt x="3" y="6"/>
                  </a:cubicBezTo>
                  <a:lnTo>
                    <a:pt x="3" y="6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3" name="Freeform 1440"/>
            <p:cNvSpPr>
              <a:spLocks/>
            </p:cNvSpPr>
            <p:nvPr userDrawn="1"/>
          </p:nvSpPr>
          <p:spPr bwMode="auto">
            <a:xfrm>
              <a:off x="280" y="212"/>
              <a:ext cx="2" cy="2"/>
            </a:xfrm>
            <a:custGeom>
              <a:avLst/>
              <a:gdLst>
                <a:gd name="T0" fmla="*/ 1 w 4"/>
                <a:gd name="T1" fmla="*/ 0 h 3"/>
                <a:gd name="T2" fmla="*/ 1 w 4"/>
                <a:gd name="T3" fmla="*/ 0 h 3"/>
                <a:gd name="T4" fmla="*/ 3 w 4"/>
                <a:gd name="T5" fmla="*/ 1 h 3"/>
                <a:gd name="T6" fmla="*/ 3 w 4"/>
                <a:gd name="T7" fmla="*/ 1 h 3"/>
                <a:gd name="T8" fmla="*/ 4 w 4"/>
                <a:gd name="T9" fmla="*/ 3 h 3"/>
                <a:gd name="T10" fmla="*/ 4 w 4"/>
                <a:gd name="T11" fmla="*/ 3 h 3"/>
                <a:gd name="T12" fmla="*/ 1 w 4"/>
                <a:gd name="T13" fmla="*/ 3 h 3"/>
                <a:gd name="T14" fmla="*/ 0 w 4"/>
                <a:gd name="T15" fmla="*/ 2 h 3"/>
                <a:gd name="T16" fmla="*/ 1 w 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lnTo>
                    <a:pt x="1" y="0"/>
                  </a:lnTo>
                  <a:lnTo>
                    <a:pt x="3" y="1"/>
                  </a:lnTo>
                  <a:lnTo>
                    <a:pt x="3" y="1"/>
                  </a:lnTo>
                  <a:cubicBezTo>
                    <a:pt x="3" y="2"/>
                    <a:pt x="3" y="2"/>
                    <a:pt x="4" y="3"/>
                  </a:cubicBezTo>
                  <a:lnTo>
                    <a:pt x="4" y="3"/>
                  </a:lnTo>
                  <a:cubicBezTo>
                    <a:pt x="2" y="3"/>
                    <a:pt x="2" y="3"/>
                    <a:pt x="1" y="3"/>
                  </a:cubicBezTo>
                  <a:lnTo>
                    <a:pt x="0" y="2"/>
                  </a:ln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4" name="Freeform 1441"/>
            <p:cNvSpPr>
              <a:spLocks/>
            </p:cNvSpPr>
            <p:nvPr userDrawn="1"/>
          </p:nvSpPr>
          <p:spPr bwMode="auto">
            <a:xfrm>
              <a:off x="278" y="211"/>
              <a:ext cx="3" cy="2"/>
            </a:xfrm>
            <a:custGeom>
              <a:avLst/>
              <a:gdLst>
                <a:gd name="T0" fmla="*/ 2 w 5"/>
                <a:gd name="T1" fmla="*/ 0 h 5"/>
                <a:gd name="T2" fmla="*/ 2 w 5"/>
                <a:gd name="T3" fmla="*/ 0 h 5"/>
                <a:gd name="T4" fmla="*/ 5 w 5"/>
                <a:gd name="T5" fmla="*/ 2 h 5"/>
                <a:gd name="T6" fmla="*/ 3 w 5"/>
                <a:gd name="T7" fmla="*/ 5 h 5"/>
                <a:gd name="T8" fmla="*/ 0 w 5"/>
                <a:gd name="T9" fmla="*/ 3 h 5"/>
                <a:gd name="T10" fmla="*/ 2 w 5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2" y="0"/>
                  </a:moveTo>
                  <a:lnTo>
                    <a:pt x="2" y="0"/>
                  </a:lnTo>
                  <a:cubicBezTo>
                    <a:pt x="3" y="1"/>
                    <a:pt x="4" y="1"/>
                    <a:pt x="5" y="2"/>
                  </a:cubicBezTo>
                  <a:cubicBezTo>
                    <a:pt x="4" y="3"/>
                    <a:pt x="4" y="4"/>
                    <a:pt x="3" y="5"/>
                  </a:cubicBezTo>
                  <a:cubicBezTo>
                    <a:pt x="2" y="4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5" name="Freeform 1442"/>
            <p:cNvSpPr>
              <a:spLocks/>
            </p:cNvSpPr>
            <p:nvPr userDrawn="1"/>
          </p:nvSpPr>
          <p:spPr bwMode="auto">
            <a:xfrm>
              <a:off x="286" y="206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2 h 2"/>
                <a:gd name="T6" fmla="*/ 0 w 1"/>
                <a:gd name="T7" fmla="*/ 2 h 2"/>
                <a:gd name="T8" fmla="*/ 0 w 1"/>
                <a:gd name="T9" fmla="*/ 0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6" name="Freeform 1443"/>
            <p:cNvSpPr>
              <a:spLocks/>
            </p:cNvSpPr>
            <p:nvPr userDrawn="1"/>
          </p:nvSpPr>
          <p:spPr bwMode="auto">
            <a:xfrm>
              <a:off x="286" y="205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2 h 2"/>
                <a:gd name="T6" fmla="*/ 1 w 2"/>
                <a:gd name="T7" fmla="*/ 2 h 2"/>
                <a:gd name="T8" fmla="*/ 0 w 2"/>
                <a:gd name="T9" fmla="*/ 1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1" y="2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7" name="Freeform 1444"/>
            <p:cNvSpPr>
              <a:spLocks/>
            </p:cNvSpPr>
            <p:nvPr userDrawn="1"/>
          </p:nvSpPr>
          <p:spPr bwMode="auto">
            <a:xfrm>
              <a:off x="286" y="204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1 h 2"/>
                <a:gd name="T6" fmla="*/ 0 w 2"/>
                <a:gd name="T7" fmla="*/ 2 h 2"/>
                <a:gd name="T8" fmla="*/ 0 w 2"/>
                <a:gd name="T9" fmla="*/ 0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8" name="Freeform 1445"/>
            <p:cNvSpPr>
              <a:spLocks/>
            </p:cNvSpPr>
            <p:nvPr userDrawn="1"/>
          </p:nvSpPr>
          <p:spPr bwMode="auto">
            <a:xfrm>
              <a:off x="286" y="203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2 h 2"/>
                <a:gd name="T6" fmla="*/ 0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9" name="Freeform 1446"/>
            <p:cNvSpPr>
              <a:spLocks/>
            </p:cNvSpPr>
            <p:nvPr userDrawn="1"/>
          </p:nvSpPr>
          <p:spPr bwMode="auto">
            <a:xfrm>
              <a:off x="285" y="202"/>
              <a:ext cx="1" cy="0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  <a:gd name="T4" fmla="*/ 2 w 2"/>
                <a:gd name="T5" fmla="*/ 1 h 1"/>
                <a:gd name="T6" fmla="*/ 1 w 2"/>
                <a:gd name="T7" fmla="*/ 1 h 1"/>
                <a:gd name="T8" fmla="*/ 0 w 2"/>
                <a:gd name="T9" fmla="*/ 0 h 1"/>
                <a:gd name="T10" fmla="*/ 2 w 2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2" y="0"/>
                  </a:lnTo>
                  <a:lnTo>
                    <a:pt x="2" y="1"/>
                  </a:lnTo>
                  <a:lnTo>
                    <a:pt x="1" y="1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0" name="Freeform 1447"/>
            <p:cNvSpPr>
              <a:spLocks/>
            </p:cNvSpPr>
            <p:nvPr userDrawn="1"/>
          </p:nvSpPr>
          <p:spPr bwMode="auto">
            <a:xfrm>
              <a:off x="285" y="200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1 h 2"/>
                <a:gd name="T6" fmla="*/ 0 w 2"/>
                <a:gd name="T7" fmla="*/ 2 h 2"/>
                <a:gd name="T8" fmla="*/ 0 w 2"/>
                <a:gd name="T9" fmla="*/ 0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1" name="Freeform 1448"/>
            <p:cNvSpPr>
              <a:spLocks/>
            </p:cNvSpPr>
            <p:nvPr userDrawn="1"/>
          </p:nvSpPr>
          <p:spPr bwMode="auto">
            <a:xfrm>
              <a:off x="285" y="199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1 h 2"/>
                <a:gd name="T6" fmla="*/ 0 w 2"/>
                <a:gd name="T7" fmla="*/ 2 h 2"/>
                <a:gd name="T8" fmla="*/ 0 w 2"/>
                <a:gd name="T9" fmla="*/ 1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2" name="Freeform 1449"/>
            <p:cNvSpPr>
              <a:spLocks/>
            </p:cNvSpPr>
            <p:nvPr userDrawn="1"/>
          </p:nvSpPr>
          <p:spPr bwMode="auto">
            <a:xfrm>
              <a:off x="281" y="201"/>
              <a:ext cx="0" cy="2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1 w 2"/>
                <a:gd name="T5" fmla="*/ 3 h 3"/>
                <a:gd name="T6" fmla="*/ 0 w 2"/>
                <a:gd name="T7" fmla="*/ 2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3" name="Freeform 1450"/>
            <p:cNvSpPr>
              <a:spLocks/>
            </p:cNvSpPr>
            <p:nvPr userDrawn="1"/>
          </p:nvSpPr>
          <p:spPr bwMode="auto">
            <a:xfrm>
              <a:off x="279" y="203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4" name="Freeform 1451"/>
            <p:cNvSpPr>
              <a:spLocks/>
            </p:cNvSpPr>
            <p:nvPr userDrawn="1"/>
          </p:nvSpPr>
          <p:spPr bwMode="auto">
            <a:xfrm>
              <a:off x="278" y="205"/>
              <a:ext cx="0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1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0"/>
                    <a:pt x="1" y="1"/>
                    <a:pt x="1" y="3"/>
                  </a:cubicBez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5" name="Freeform 1452"/>
            <p:cNvSpPr>
              <a:spLocks/>
            </p:cNvSpPr>
            <p:nvPr userDrawn="1"/>
          </p:nvSpPr>
          <p:spPr bwMode="auto">
            <a:xfrm>
              <a:off x="277" y="207"/>
              <a:ext cx="0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1"/>
                    <a:pt x="0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6" name="Freeform 1453"/>
            <p:cNvSpPr>
              <a:spLocks/>
            </p:cNvSpPr>
            <p:nvPr userDrawn="1"/>
          </p:nvSpPr>
          <p:spPr bwMode="auto">
            <a:xfrm>
              <a:off x="279" y="207"/>
              <a:ext cx="1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1"/>
                    <a:pt x="1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7" name="Freeform 1454"/>
            <p:cNvSpPr>
              <a:spLocks/>
            </p:cNvSpPr>
            <p:nvPr userDrawn="1"/>
          </p:nvSpPr>
          <p:spPr bwMode="auto">
            <a:xfrm>
              <a:off x="282" y="206"/>
              <a:ext cx="1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3 h 3"/>
                <a:gd name="T6" fmla="*/ 0 w 2"/>
                <a:gd name="T7" fmla="*/ 2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2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8" name="Freeform 1455"/>
            <p:cNvSpPr>
              <a:spLocks/>
            </p:cNvSpPr>
            <p:nvPr userDrawn="1"/>
          </p:nvSpPr>
          <p:spPr bwMode="auto">
            <a:xfrm>
              <a:off x="281" y="205"/>
              <a:ext cx="0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1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9" name="Freeform 1456"/>
            <p:cNvSpPr>
              <a:spLocks/>
            </p:cNvSpPr>
            <p:nvPr userDrawn="1"/>
          </p:nvSpPr>
          <p:spPr bwMode="auto">
            <a:xfrm>
              <a:off x="282" y="203"/>
              <a:ext cx="0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0" name="Freeform 1457"/>
            <p:cNvSpPr>
              <a:spLocks/>
            </p:cNvSpPr>
            <p:nvPr userDrawn="1"/>
          </p:nvSpPr>
          <p:spPr bwMode="auto">
            <a:xfrm>
              <a:off x="279" y="200"/>
              <a:ext cx="1" cy="1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1 w 2"/>
                <a:gd name="T5" fmla="*/ 3 h 3"/>
                <a:gd name="T6" fmla="*/ 0 w 2"/>
                <a:gd name="T7" fmla="*/ 2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1" name="Freeform 1458"/>
            <p:cNvSpPr>
              <a:spLocks/>
            </p:cNvSpPr>
            <p:nvPr userDrawn="1"/>
          </p:nvSpPr>
          <p:spPr bwMode="auto">
            <a:xfrm>
              <a:off x="278" y="201"/>
              <a:ext cx="0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2" name="Freeform 1459"/>
            <p:cNvSpPr>
              <a:spLocks/>
            </p:cNvSpPr>
            <p:nvPr userDrawn="1"/>
          </p:nvSpPr>
          <p:spPr bwMode="auto">
            <a:xfrm>
              <a:off x="277" y="204"/>
              <a:ext cx="0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1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3" name="Freeform 1460"/>
            <p:cNvSpPr>
              <a:spLocks/>
            </p:cNvSpPr>
            <p:nvPr userDrawn="1"/>
          </p:nvSpPr>
          <p:spPr bwMode="auto">
            <a:xfrm>
              <a:off x="278" y="208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2"/>
                    <a:pt x="0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4" name="Freeform 1461"/>
            <p:cNvSpPr>
              <a:spLocks/>
            </p:cNvSpPr>
            <p:nvPr userDrawn="1"/>
          </p:nvSpPr>
          <p:spPr bwMode="auto">
            <a:xfrm>
              <a:off x="279" y="211"/>
              <a:ext cx="0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1"/>
                    <a:pt x="0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5" name="Freeform 1462"/>
            <p:cNvSpPr>
              <a:spLocks/>
            </p:cNvSpPr>
            <p:nvPr userDrawn="1"/>
          </p:nvSpPr>
          <p:spPr bwMode="auto">
            <a:xfrm>
              <a:off x="283" y="208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2 h 2"/>
                <a:gd name="T6" fmla="*/ 0 w 1"/>
                <a:gd name="T7" fmla="*/ 1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2"/>
                  </a:cubicBez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6" name="Freeform 1463"/>
            <p:cNvSpPr>
              <a:spLocks/>
            </p:cNvSpPr>
            <p:nvPr userDrawn="1"/>
          </p:nvSpPr>
          <p:spPr bwMode="auto">
            <a:xfrm>
              <a:off x="280" y="210"/>
              <a:ext cx="0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2"/>
                    <a:pt x="0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7" name="Freeform 1464"/>
            <p:cNvSpPr>
              <a:spLocks/>
            </p:cNvSpPr>
            <p:nvPr userDrawn="1"/>
          </p:nvSpPr>
          <p:spPr bwMode="auto">
            <a:xfrm>
              <a:off x="280" y="214"/>
              <a:ext cx="3" cy="0"/>
            </a:xfrm>
            <a:custGeom>
              <a:avLst/>
              <a:gdLst>
                <a:gd name="T0" fmla="*/ 0 w 6"/>
                <a:gd name="T1" fmla="*/ 1 h 1"/>
                <a:gd name="T2" fmla="*/ 0 w 6"/>
                <a:gd name="T3" fmla="*/ 1 h 1"/>
                <a:gd name="T4" fmla="*/ 5 w 6"/>
                <a:gd name="T5" fmla="*/ 0 h 1"/>
                <a:gd name="T6" fmla="*/ 6 w 6"/>
                <a:gd name="T7" fmla="*/ 1 h 1"/>
                <a:gd name="T8" fmla="*/ 0 w 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0" y="1"/>
                  </a:moveTo>
                  <a:lnTo>
                    <a:pt x="0" y="1"/>
                  </a:lnTo>
                  <a:cubicBezTo>
                    <a:pt x="2" y="1"/>
                    <a:pt x="3" y="0"/>
                    <a:pt x="5" y="0"/>
                  </a:cubicBezTo>
                  <a:cubicBezTo>
                    <a:pt x="5" y="1"/>
                    <a:pt x="5" y="1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8" name="Freeform 1465"/>
            <p:cNvSpPr>
              <a:spLocks/>
            </p:cNvSpPr>
            <p:nvPr userDrawn="1"/>
          </p:nvSpPr>
          <p:spPr bwMode="auto">
            <a:xfrm>
              <a:off x="281" y="209"/>
              <a:ext cx="3" cy="2"/>
            </a:xfrm>
            <a:custGeom>
              <a:avLst/>
              <a:gdLst>
                <a:gd name="T0" fmla="*/ 8 w 8"/>
                <a:gd name="T1" fmla="*/ 4 h 5"/>
                <a:gd name="T2" fmla="*/ 8 w 8"/>
                <a:gd name="T3" fmla="*/ 4 h 5"/>
                <a:gd name="T4" fmla="*/ 6 w 8"/>
                <a:gd name="T5" fmla="*/ 4 h 5"/>
                <a:gd name="T6" fmla="*/ 5 w 8"/>
                <a:gd name="T7" fmla="*/ 4 h 5"/>
                <a:gd name="T8" fmla="*/ 6 w 8"/>
                <a:gd name="T9" fmla="*/ 5 h 5"/>
                <a:gd name="T10" fmla="*/ 4 w 8"/>
                <a:gd name="T11" fmla="*/ 5 h 5"/>
                <a:gd name="T12" fmla="*/ 0 w 8"/>
                <a:gd name="T13" fmla="*/ 0 h 5"/>
                <a:gd name="T14" fmla="*/ 8 w 8"/>
                <a:gd name="T1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5">
                  <a:moveTo>
                    <a:pt x="8" y="4"/>
                  </a:moveTo>
                  <a:lnTo>
                    <a:pt x="8" y="4"/>
                  </a:lnTo>
                  <a:cubicBezTo>
                    <a:pt x="7" y="4"/>
                    <a:pt x="6" y="4"/>
                    <a:pt x="6" y="4"/>
                  </a:cubicBezTo>
                  <a:lnTo>
                    <a:pt x="5" y="4"/>
                  </a:lnTo>
                  <a:cubicBezTo>
                    <a:pt x="5" y="4"/>
                    <a:pt x="6" y="5"/>
                    <a:pt x="6" y="5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2" y="4"/>
                    <a:pt x="1" y="2"/>
                    <a:pt x="0" y="0"/>
                  </a:cubicBezTo>
                  <a:cubicBezTo>
                    <a:pt x="3" y="1"/>
                    <a:pt x="6" y="2"/>
                    <a:pt x="8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9" name="Freeform 1466"/>
            <p:cNvSpPr>
              <a:spLocks/>
            </p:cNvSpPr>
            <p:nvPr userDrawn="1"/>
          </p:nvSpPr>
          <p:spPr bwMode="auto">
            <a:xfrm>
              <a:off x="287" y="208"/>
              <a:ext cx="0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1 w 1"/>
                <a:gd name="T7" fmla="*/ 3 h 3"/>
                <a:gd name="T8" fmla="*/ 0 w 1"/>
                <a:gd name="T9" fmla="*/ 2 h 3"/>
                <a:gd name="T10" fmla="*/ 0 w 1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0" name="Freeform 1467"/>
            <p:cNvSpPr>
              <a:spLocks/>
            </p:cNvSpPr>
            <p:nvPr userDrawn="1"/>
          </p:nvSpPr>
          <p:spPr bwMode="auto">
            <a:xfrm>
              <a:off x="285" y="210"/>
              <a:ext cx="1" cy="1"/>
            </a:xfrm>
            <a:custGeom>
              <a:avLst/>
              <a:gdLst>
                <a:gd name="T0" fmla="*/ 0 w 3"/>
                <a:gd name="T1" fmla="*/ 0 h 4"/>
                <a:gd name="T2" fmla="*/ 0 w 3"/>
                <a:gd name="T3" fmla="*/ 0 h 4"/>
                <a:gd name="T4" fmla="*/ 2 w 3"/>
                <a:gd name="T5" fmla="*/ 1 h 4"/>
                <a:gd name="T6" fmla="*/ 3 w 3"/>
                <a:gd name="T7" fmla="*/ 4 h 4"/>
                <a:gd name="T8" fmla="*/ 1 w 3"/>
                <a:gd name="T9" fmla="*/ 3 h 4"/>
                <a:gd name="T10" fmla="*/ 0 w 3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" y="1"/>
                    <a:pt x="2" y="1"/>
                  </a:cubicBezTo>
                  <a:cubicBezTo>
                    <a:pt x="2" y="2"/>
                    <a:pt x="2" y="3"/>
                    <a:pt x="3" y="4"/>
                  </a:cubicBezTo>
                  <a:cubicBezTo>
                    <a:pt x="2" y="4"/>
                    <a:pt x="2" y="3"/>
                    <a:pt x="1" y="3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1" name="Freeform 1468"/>
            <p:cNvSpPr>
              <a:spLocks/>
            </p:cNvSpPr>
            <p:nvPr userDrawn="1"/>
          </p:nvSpPr>
          <p:spPr bwMode="auto">
            <a:xfrm>
              <a:off x="281" y="211"/>
              <a:ext cx="4" cy="2"/>
            </a:xfrm>
            <a:custGeom>
              <a:avLst/>
              <a:gdLst>
                <a:gd name="T0" fmla="*/ 6 w 9"/>
                <a:gd name="T1" fmla="*/ 1 h 4"/>
                <a:gd name="T2" fmla="*/ 6 w 9"/>
                <a:gd name="T3" fmla="*/ 1 h 4"/>
                <a:gd name="T4" fmla="*/ 9 w 9"/>
                <a:gd name="T5" fmla="*/ 4 h 4"/>
                <a:gd name="T6" fmla="*/ 5 w 9"/>
                <a:gd name="T7" fmla="*/ 4 h 4"/>
                <a:gd name="T8" fmla="*/ 0 w 9"/>
                <a:gd name="T9" fmla="*/ 1 h 4"/>
                <a:gd name="T10" fmla="*/ 6 w 9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4">
                  <a:moveTo>
                    <a:pt x="6" y="1"/>
                  </a:moveTo>
                  <a:lnTo>
                    <a:pt x="6" y="1"/>
                  </a:lnTo>
                  <a:cubicBezTo>
                    <a:pt x="7" y="2"/>
                    <a:pt x="8" y="3"/>
                    <a:pt x="9" y="4"/>
                  </a:cubicBezTo>
                  <a:cubicBezTo>
                    <a:pt x="7" y="4"/>
                    <a:pt x="6" y="4"/>
                    <a:pt x="5" y="4"/>
                  </a:cubicBezTo>
                  <a:cubicBezTo>
                    <a:pt x="3" y="3"/>
                    <a:pt x="2" y="2"/>
                    <a:pt x="0" y="1"/>
                  </a:cubicBezTo>
                  <a:cubicBezTo>
                    <a:pt x="2" y="0"/>
                    <a:pt x="4" y="1"/>
                    <a:pt x="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2" name="Freeform 1469"/>
            <p:cNvSpPr>
              <a:spLocks/>
            </p:cNvSpPr>
            <p:nvPr userDrawn="1"/>
          </p:nvSpPr>
          <p:spPr bwMode="auto">
            <a:xfrm>
              <a:off x="285" y="208"/>
              <a:ext cx="3" cy="5"/>
            </a:xfrm>
            <a:custGeom>
              <a:avLst/>
              <a:gdLst>
                <a:gd name="T0" fmla="*/ 4 w 5"/>
                <a:gd name="T1" fmla="*/ 5 h 11"/>
                <a:gd name="T2" fmla="*/ 4 w 5"/>
                <a:gd name="T3" fmla="*/ 5 h 11"/>
                <a:gd name="T4" fmla="*/ 4 w 5"/>
                <a:gd name="T5" fmla="*/ 6 h 11"/>
                <a:gd name="T6" fmla="*/ 5 w 5"/>
                <a:gd name="T7" fmla="*/ 11 h 11"/>
                <a:gd name="T8" fmla="*/ 2 w 5"/>
                <a:gd name="T9" fmla="*/ 8 h 11"/>
                <a:gd name="T10" fmla="*/ 0 w 5"/>
                <a:gd name="T11" fmla="*/ 0 h 11"/>
                <a:gd name="T12" fmla="*/ 4 w 5"/>
                <a:gd name="T13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1">
                  <a:moveTo>
                    <a:pt x="4" y="5"/>
                  </a:moveTo>
                  <a:lnTo>
                    <a:pt x="4" y="5"/>
                  </a:lnTo>
                  <a:lnTo>
                    <a:pt x="4" y="6"/>
                  </a:lnTo>
                  <a:cubicBezTo>
                    <a:pt x="4" y="7"/>
                    <a:pt x="4" y="9"/>
                    <a:pt x="5" y="11"/>
                  </a:cubicBezTo>
                  <a:cubicBezTo>
                    <a:pt x="4" y="10"/>
                    <a:pt x="3" y="9"/>
                    <a:pt x="2" y="8"/>
                  </a:cubicBezTo>
                  <a:cubicBezTo>
                    <a:pt x="1" y="5"/>
                    <a:pt x="0" y="3"/>
                    <a:pt x="0" y="0"/>
                  </a:cubicBezTo>
                  <a:cubicBezTo>
                    <a:pt x="2" y="1"/>
                    <a:pt x="3" y="3"/>
                    <a:pt x="4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3" name="Freeform 1470"/>
            <p:cNvSpPr>
              <a:spLocks/>
            </p:cNvSpPr>
            <p:nvPr userDrawn="1"/>
          </p:nvSpPr>
          <p:spPr bwMode="auto">
            <a:xfrm>
              <a:off x="282" y="213"/>
              <a:ext cx="5" cy="1"/>
            </a:xfrm>
            <a:custGeom>
              <a:avLst/>
              <a:gdLst>
                <a:gd name="T0" fmla="*/ 0 w 11"/>
                <a:gd name="T1" fmla="*/ 1 h 3"/>
                <a:gd name="T2" fmla="*/ 0 w 11"/>
                <a:gd name="T3" fmla="*/ 1 h 3"/>
                <a:gd name="T4" fmla="*/ 11 w 11"/>
                <a:gd name="T5" fmla="*/ 3 h 3"/>
                <a:gd name="T6" fmla="*/ 10 w 11"/>
                <a:gd name="T7" fmla="*/ 3 h 3"/>
                <a:gd name="T8" fmla="*/ 3 w 11"/>
                <a:gd name="T9" fmla="*/ 3 h 3"/>
                <a:gd name="T10" fmla="*/ 0 w 11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3">
                  <a:moveTo>
                    <a:pt x="0" y="1"/>
                  </a:moveTo>
                  <a:lnTo>
                    <a:pt x="0" y="1"/>
                  </a:lnTo>
                  <a:cubicBezTo>
                    <a:pt x="3" y="0"/>
                    <a:pt x="8" y="1"/>
                    <a:pt x="11" y="3"/>
                  </a:cubicBezTo>
                  <a:lnTo>
                    <a:pt x="10" y="3"/>
                  </a:lnTo>
                  <a:cubicBezTo>
                    <a:pt x="8" y="3"/>
                    <a:pt x="5" y="3"/>
                    <a:pt x="3" y="3"/>
                  </a:cubicBezTo>
                  <a:cubicBezTo>
                    <a:pt x="2" y="3"/>
                    <a:pt x="1" y="2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4" name="Freeform 1471"/>
            <p:cNvSpPr>
              <a:spLocks/>
            </p:cNvSpPr>
            <p:nvPr userDrawn="1"/>
          </p:nvSpPr>
          <p:spPr bwMode="auto">
            <a:xfrm>
              <a:off x="283" y="211"/>
              <a:ext cx="5" cy="3"/>
            </a:xfrm>
            <a:custGeom>
              <a:avLst/>
              <a:gdLst>
                <a:gd name="T0" fmla="*/ 0 w 10"/>
                <a:gd name="T1" fmla="*/ 0 h 7"/>
                <a:gd name="T2" fmla="*/ 0 w 10"/>
                <a:gd name="T3" fmla="*/ 0 h 7"/>
                <a:gd name="T4" fmla="*/ 10 w 10"/>
                <a:gd name="T5" fmla="*/ 7 h 7"/>
                <a:gd name="T6" fmla="*/ 0 w 10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7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8" y="3"/>
                    <a:pt x="10" y="7"/>
                  </a:cubicBezTo>
                  <a:cubicBezTo>
                    <a:pt x="6" y="6"/>
                    <a:pt x="2" y="3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5" name="Freeform 1472"/>
            <p:cNvSpPr>
              <a:spLocks/>
            </p:cNvSpPr>
            <p:nvPr userDrawn="1"/>
          </p:nvSpPr>
          <p:spPr bwMode="auto">
            <a:xfrm>
              <a:off x="287" y="198"/>
              <a:ext cx="3" cy="11"/>
            </a:xfrm>
            <a:custGeom>
              <a:avLst/>
              <a:gdLst>
                <a:gd name="T0" fmla="*/ 2 w 5"/>
                <a:gd name="T1" fmla="*/ 20 h 24"/>
                <a:gd name="T2" fmla="*/ 2 w 5"/>
                <a:gd name="T3" fmla="*/ 20 h 24"/>
                <a:gd name="T4" fmla="*/ 1 w 5"/>
                <a:gd name="T5" fmla="*/ 24 h 24"/>
                <a:gd name="T6" fmla="*/ 0 w 5"/>
                <a:gd name="T7" fmla="*/ 0 h 24"/>
                <a:gd name="T8" fmla="*/ 2 w 5"/>
                <a:gd name="T9" fmla="*/ 1 h 24"/>
                <a:gd name="T10" fmla="*/ 5 w 5"/>
                <a:gd name="T11" fmla="*/ 0 h 24"/>
                <a:gd name="T12" fmla="*/ 4 w 5"/>
                <a:gd name="T13" fmla="*/ 24 h 24"/>
                <a:gd name="T14" fmla="*/ 2 w 5"/>
                <a:gd name="T15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24">
                  <a:moveTo>
                    <a:pt x="2" y="20"/>
                  </a:moveTo>
                  <a:lnTo>
                    <a:pt x="2" y="20"/>
                  </a:lnTo>
                  <a:cubicBezTo>
                    <a:pt x="2" y="21"/>
                    <a:pt x="1" y="22"/>
                    <a:pt x="1" y="24"/>
                  </a:cubicBezTo>
                  <a:lnTo>
                    <a:pt x="0" y="0"/>
                  </a:lnTo>
                  <a:cubicBezTo>
                    <a:pt x="0" y="1"/>
                    <a:pt x="1" y="1"/>
                    <a:pt x="2" y="1"/>
                  </a:cubicBezTo>
                  <a:cubicBezTo>
                    <a:pt x="4" y="1"/>
                    <a:pt x="4" y="1"/>
                    <a:pt x="5" y="0"/>
                  </a:cubicBezTo>
                  <a:lnTo>
                    <a:pt x="4" y="24"/>
                  </a:lnTo>
                  <a:cubicBezTo>
                    <a:pt x="4" y="22"/>
                    <a:pt x="3" y="21"/>
                    <a:pt x="2" y="2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6" name="Freeform 1473"/>
            <p:cNvSpPr>
              <a:spLocks/>
            </p:cNvSpPr>
            <p:nvPr userDrawn="1"/>
          </p:nvSpPr>
          <p:spPr bwMode="auto">
            <a:xfrm>
              <a:off x="288" y="208"/>
              <a:ext cx="1" cy="6"/>
            </a:xfrm>
            <a:custGeom>
              <a:avLst/>
              <a:gdLst>
                <a:gd name="T0" fmla="*/ 3 w 3"/>
                <a:gd name="T1" fmla="*/ 7 h 13"/>
                <a:gd name="T2" fmla="*/ 3 w 3"/>
                <a:gd name="T3" fmla="*/ 7 h 13"/>
                <a:gd name="T4" fmla="*/ 1 w 3"/>
                <a:gd name="T5" fmla="*/ 13 h 13"/>
                <a:gd name="T6" fmla="*/ 0 w 3"/>
                <a:gd name="T7" fmla="*/ 7 h 13"/>
                <a:gd name="T8" fmla="*/ 1 w 3"/>
                <a:gd name="T9" fmla="*/ 0 h 13"/>
                <a:gd name="T10" fmla="*/ 3 w 3"/>
                <a:gd name="T11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13">
                  <a:moveTo>
                    <a:pt x="3" y="7"/>
                  </a:moveTo>
                  <a:lnTo>
                    <a:pt x="3" y="7"/>
                  </a:lnTo>
                  <a:cubicBezTo>
                    <a:pt x="3" y="9"/>
                    <a:pt x="3" y="11"/>
                    <a:pt x="1" y="13"/>
                  </a:cubicBezTo>
                  <a:cubicBezTo>
                    <a:pt x="0" y="11"/>
                    <a:pt x="0" y="9"/>
                    <a:pt x="0" y="7"/>
                  </a:cubicBezTo>
                  <a:cubicBezTo>
                    <a:pt x="0" y="4"/>
                    <a:pt x="0" y="2"/>
                    <a:pt x="1" y="0"/>
                  </a:cubicBezTo>
                  <a:cubicBezTo>
                    <a:pt x="3" y="2"/>
                    <a:pt x="3" y="4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7" name="Freeform 1474"/>
            <p:cNvSpPr>
              <a:spLocks/>
            </p:cNvSpPr>
            <p:nvPr userDrawn="1"/>
          </p:nvSpPr>
          <p:spPr bwMode="auto">
            <a:xfrm>
              <a:off x="285" y="186"/>
              <a:ext cx="6" cy="6"/>
            </a:xfrm>
            <a:custGeom>
              <a:avLst/>
              <a:gdLst>
                <a:gd name="T0" fmla="*/ 8 w 13"/>
                <a:gd name="T1" fmla="*/ 2 h 12"/>
                <a:gd name="T2" fmla="*/ 8 w 13"/>
                <a:gd name="T3" fmla="*/ 2 h 12"/>
                <a:gd name="T4" fmla="*/ 7 w 13"/>
                <a:gd name="T5" fmla="*/ 4 h 12"/>
                <a:gd name="T6" fmla="*/ 13 w 13"/>
                <a:gd name="T7" fmla="*/ 3 h 12"/>
                <a:gd name="T8" fmla="*/ 13 w 13"/>
                <a:gd name="T9" fmla="*/ 9 h 12"/>
                <a:gd name="T10" fmla="*/ 8 w 13"/>
                <a:gd name="T11" fmla="*/ 7 h 12"/>
                <a:gd name="T12" fmla="*/ 9 w 13"/>
                <a:gd name="T13" fmla="*/ 12 h 12"/>
                <a:gd name="T14" fmla="*/ 3 w 13"/>
                <a:gd name="T15" fmla="*/ 12 h 12"/>
                <a:gd name="T16" fmla="*/ 5 w 13"/>
                <a:gd name="T17" fmla="*/ 8 h 12"/>
                <a:gd name="T18" fmla="*/ 0 w 13"/>
                <a:gd name="T19" fmla="*/ 9 h 12"/>
                <a:gd name="T20" fmla="*/ 0 w 13"/>
                <a:gd name="T21" fmla="*/ 3 h 12"/>
                <a:gd name="T22" fmla="*/ 4 w 13"/>
                <a:gd name="T23" fmla="*/ 5 h 12"/>
                <a:gd name="T24" fmla="*/ 3 w 13"/>
                <a:gd name="T25" fmla="*/ 0 h 12"/>
                <a:gd name="T26" fmla="*/ 9 w 13"/>
                <a:gd name="T27" fmla="*/ 0 h 12"/>
                <a:gd name="T28" fmla="*/ 8 w 13"/>
                <a:gd name="T2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" h="12">
                  <a:moveTo>
                    <a:pt x="8" y="2"/>
                  </a:moveTo>
                  <a:lnTo>
                    <a:pt x="8" y="2"/>
                  </a:lnTo>
                  <a:cubicBezTo>
                    <a:pt x="8" y="3"/>
                    <a:pt x="7" y="4"/>
                    <a:pt x="7" y="4"/>
                  </a:cubicBezTo>
                  <a:cubicBezTo>
                    <a:pt x="8" y="7"/>
                    <a:pt x="12" y="4"/>
                    <a:pt x="13" y="3"/>
                  </a:cubicBezTo>
                  <a:lnTo>
                    <a:pt x="13" y="9"/>
                  </a:lnTo>
                  <a:cubicBezTo>
                    <a:pt x="12" y="9"/>
                    <a:pt x="10" y="7"/>
                    <a:pt x="8" y="7"/>
                  </a:cubicBezTo>
                  <a:cubicBezTo>
                    <a:pt x="6" y="8"/>
                    <a:pt x="9" y="12"/>
                    <a:pt x="9" y="12"/>
                  </a:cubicBezTo>
                  <a:lnTo>
                    <a:pt x="3" y="12"/>
                  </a:lnTo>
                  <a:cubicBezTo>
                    <a:pt x="4" y="12"/>
                    <a:pt x="6" y="10"/>
                    <a:pt x="5" y="8"/>
                  </a:cubicBezTo>
                  <a:cubicBezTo>
                    <a:pt x="5" y="6"/>
                    <a:pt x="1" y="9"/>
                    <a:pt x="0" y="9"/>
                  </a:cubicBezTo>
                  <a:lnTo>
                    <a:pt x="0" y="3"/>
                  </a:lnTo>
                  <a:cubicBezTo>
                    <a:pt x="1" y="4"/>
                    <a:pt x="3" y="6"/>
                    <a:pt x="4" y="5"/>
                  </a:cubicBezTo>
                  <a:cubicBezTo>
                    <a:pt x="7" y="5"/>
                    <a:pt x="4" y="1"/>
                    <a:pt x="3" y="0"/>
                  </a:cubicBezTo>
                  <a:lnTo>
                    <a:pt x="9" y="0"/>
                  </a:lnTo>
                  <a:cubicBezTo>
                    <a:pt x="9" y="1"/>
                    <a:pt x="8" y="2"/>
                    <a:pt x="8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8" name="Freeform 1475"/>
            <p:cNvSpPr>
              <a:spLocks/>
            </p:cNvSpPr>
            <p:nvPr userDrawn="1"/>
          </p:nvSpPr>
          <p:spPr bwMode="auto">
            <a:xfrm>
              <a:off x="286" y="193"/>
              <a:ext cx="4" cy="4"/>
            </a:xfrm>
            <a:custGeom>
              <a:avLst/>
              <a:gdLst>
                <a:gd name="T0" fmla="*/ 4 w 9"/>
                <a:gd name="T1" fmla="*/ 0 h 9"/>
                <a:gd name="T2" fmla="*/ 4 w 9"/>
                <a:gd name="T3" fmla="*/ 0 h 9"/>
                <a:gd name="T4" fmla="*/ 9 w 9"/>
                <a:gd name="T5" fmla="*/ 5 h 9"/>
                <a:gd name="T6" fmla="*/ 4 w 9"/>
                <a:gd name="T7" fmla="*/ 9 h 9"/>
                <a:gd name="T8" fmla="*/ 0 w 9"/>
                <a:gd name="T9" fmla="*/ 5 h 9"/>
                <a:gd name="T10" fmla="*/ 4 w 9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9">
                  <a:moveTo>
                    <a:pt x="4" y="0"/>
                  </a:moveTo>
                  <a:lnTo>
                    <a:pt x="4" y="0"/>
                  </a:lnTo>
                  <a:cubicBezTo>
                    <a:pt x="7" y="0"/>
                    <a:pt x="9" y="2"/>
                    <a:pt x="9" y="5"/>
                  </a:cubicBezTo>
                  <a:cubicBezTo>
                    <a:pt x="9" y="7"/>
                    <a:pt x="7" y="9"/>
                    <a:pt x="4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9" name="Freeform 1476"/>
            <p:cNvSpPr>
              <a:spLocks/>
            </p:cNvSpPr>
            <p:nvPr userDrawn="1"/>
          </p:nvSpPr>
          <p:spPr bwMode="auto">
            <a:xfrm>
              <a:off x="297" y="216"/>
              <a:ext cx="0" cy="1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1 h 1"/>
                <a:gd name="T6" fmla="*/ 0 w 1"/>
                <a:gd name="T7" fmla="*/ 1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0"/>
                  </a:lnTo>
                  <a:lnTo>
                    <a:pt x="1" y="1"/>
                  </a:lnTo>
                  <a:cubicBezTo>
                    <a:pt x="1" y="1"/>
                    <a:pt x="1" y="1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0" name="Freeform 1477"/>
            <p:cNvSpPr>
              <a:spLocks/>
            </p:cNvSpPr>
            <p:nvPr userDrawn="1"/>
          </p:nvSpPr>
          <p:spPr bwMode="auto">
            <a:xfrm>
              <a:off x="289" y="215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1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1" name="Freeform 1478"/>
            <p:cNvSpPr>
              <a:spLocks/>
            </p:cNvSpPr>
            <p:nvPr userDrawn="1"/>
          </p:nvSpPr>
          <p:spPr bwMode="auto">
            <a:xfrm>
              <a:off x="289" y="216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2" name="Freeform 1479"/>
            <p:cNvSpPr>
              <a:spLocks/>
            </p:cNvSpPr>
            <p:nvPr userDrawn="1"/>
          </p:nvSpPr>
          <p:spPr bwMode="auto">
            <a:xfrm>
              <a:off x="291" y="215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1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3" name="Freeform 1480"/>
            <p:cNvSpPr>
              <a:spLocks/>
            </p:cNvSpPr>
            <p:nvPr userDrawn="1"/>
          </p:nvSpPr>
          <p:spPr bwMode="auto">
            <a:xfrm>
              <a:off x="291" y="216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4" name="Freeform 1481"/>
            <p:cNvSpPr>
              <a:spLocks/>
            </p:cNvSpPr>
            <p:nvPr userDrawn="1"/>
          </p:nvSpPr>
          <p:spPr bwMode="auto">
            <a:xfrm>
              <a:off x="293" y="215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5" name="Freeform 1482"/>
            <p:cNvSpPr>
              <a:spLocks/>
            </p:cNvSpPr>
            <p:nvPr userDrawn="1"/>
          </p:nvSpPr>
          <p:spPr bwMode="auto">
            <a:xfrm>
              <a:off x="293" y="216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6" name="Rectangle 1483"/>
            <p:cNvSpPr>
              <a:spLocks noChangeArrowheads="1"/>
            </p:cNvSpPr>
            <p:nvPr userDrawn="1"/>
          </p:nvSpPr>
          <p:spPr bwMode="auto">
            <a:xfrm>
              <a:off x="294" y="215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7" name="Freeform 1484"/>
            <p:cNvSpPr>
              <a:spLocks/>
            </p:cNvSpPr>
            <p:nvPr userDrawn="1"/>
          </p:nvSpPr>
          <p:spPr bwMode="auto">
            <a:xfrm>
              <a:off x="294" y="216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cubicBezTo>
                    <a:pt x="0" y="1"/>
                    <a:pt x="0" y="0"/>
                    <a:pt x="0" y="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8" name="Freeform 1485"/>
            <p:cNvSpPr>
              <a:spLocks/>
            </p:cNvSpPr>
            <p:nvPr userDrawn="1"/>
          </p:nvSpPr>
          <p:spPr bwMode="auto">
            <a:xfrm>
              <a:off x="296" y="215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9" name="Freeform 1486"/>
            <p:cNvSpPr>
              <a:spLocks/>
            </p:cNvSpPr>
            <p:nvPr userDrawn="1"/>
          </p:nvSpPr>
          <p:spPr bwMode="auto">
            <a:xfrm>
              <a:off x="295" y="216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1"/>
                    <a:pt x="0" y="1"/>
                  </a:cubicBez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0" name="Freeform 1487"/>
            <p:cNvSpPr>
              <a:spLocks/>
            </p:cNvSpPr>
            <p:nvPr userDrawn="1"/>
          </p:nvSpPr>
          <p:spPr bwMode="auto">
            <a:xfrm>
              <a:off x="290" y="216"/>
              <a:ext cx="1" cy="1"/>
            </a:xfrm>
            <a:custGeom>
              <a:avLst/>
              <a:gdLst>
                <a:gd name="T0" fmla="*/ 2 w 3"/>
                <a:gd name="T1" fmla="*/ 0 h 2"/>
                <a:gd name="T2" fmla="*/ 2 w 3"/>
                <a:gd name="T3" fmla="*/ 0 h 2"/>
                <a:gd name="T4" fmla="*/ 3 w 3"/>
                <a:gd name="T5" fmla="*/ 1 h 2"/>
                <a:gd name="T6" fmla="*/ 2 w 3"/>
                <a:gd name="T7" fmla="*/ 2 h 2"/>
                <a:gd name="T8" fmla="*/ 0 w 3"/>
                <a:gd name="T9" fmla="*/ 1 h 2"/>
                <a:gd name="T10" fmla="*/ 2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2" y="2"/>
                    <a:pt x="2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1" name="Freeform 1488"/>
            <p:cNvSpPr>
              <a:spLocks/>
            </p:cNvSpPr>
            <p:nvPr userDrawn="1"/>
          </p:nvSpPr>
          <p:spPr bwMode="auto">
            <a:xfrm>
              <a:off x="291" y="216"/>
              <a:ext cx="2" cy="1"/>
            </a:xfrm>
            <a:custGeom>
              <a:avLst/>
              <a:gdLst>
                <a:gd name="T0" fmla="*/ 1 w 3"/>
                <a:gd name="T1" fmla="*/ 0 h 2"/>
                <a:gd name="T2" fmla="*/ 1 w 3"/>
                <a:gd name="T3" fmla="*/ 0 h 2"/>
                <a:gd name="T4" fmla="*/ 3 w 3"/>
                <a:gd name="T5" fmla="*/ 1 h 2"/>
                <a:gd name="T6" fmla="*/ 1 w 3"/>
                <a:gd name="T7" fmla="*/ 2 h 2"/>
                <a:gd name="T8" fmla="*/ 0 w 3"/>
                <a:gd name="T9" fmla="*/ 1 h 2"/>
                <a:gd name="T10" fmla="*/ 1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2" y="2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2" name="Freeform 1489"/>
            <p:cNvSpPr>
              <a:spLocks/>
            </p:cNvSpPr>
            <p:nvPr userDrawn="1"/>
          </p:nvSpPr>
          <p:spPr bwMode="auto">
            <a:xfrm>
              <a:off x="293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0 h 2"/>
                <a:gd name="T6" fmla="*/ 1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1" y="1"/>
                    <a:pt x="1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3" name="Freeform 1490"/>
            <p:cNvSpPr>
              <a:spLocks/>
            </p:cNvSpPr>
            <p:nvPr userDrawn="1"/>
          </p:nvSpPr>
          <p:spPr bwMode="auto">
            <a:xfrm>
              <a:off x="294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0 h 2"/>
                <a:gd name="T6" fmla="*/ 1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4" name="Freeform 1491"/>
            <p:cNvSpPr>
              <a:spLocks/>
            </p:cNvSpPr>
            <p:nvPr userDrawn="1"/>
          </p:nvSpPr>
          <p:spPr bwMode="auto">
            <a:xfrm>
              <a:off x="296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2" y="1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5" name="Freeform 1492"/>
            <p:cNvSpPr>
              <a:spLocks/>
            </p:cNvSpPr>
            <p:nvPr userDrawn="1"/>
          </p:nvSpPr>
          <p:spPr bwMode="auto">
            <a:xfrm>
              <a:off x="280" y="216"/>
              <a:ext cx="0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1 w 1"/>
                <a:gd name="T5" fmla="*/ 1 h 1"/>
                <a:gd name="T6" fmla="*/ 0 w 1"/>
                <a:gd name="T7" fmla="*/ 1 h 1"/>
                <a:gd name="T8" fmla="*/ 0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6" name="Freeform 1493"/>
            <p:cNvSpPr>
              <a:spLocks/>
            </p:cNvSpPr>
            <p:nvPr userDrawn="1"/>
          </p:nvSpPr>
          <p:spPr bwMode="auto">
            <a:xfrm>
              <a:off x="287" y="215"/>
              <a:ext cx="1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7" name="Freeform 1494"/>
            <p:cNvSpPr>
              <a:spLocks/>
            </p:cNvSpPr>
            <p:nvPr userDrawn="1"/>
          </p:nvSpPr>
          <p:spPr bwMode="auto">
            <a:xfrm>
              <a:off x="287" y="216"/>
              <a:ext cx="1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8" name="Freeform 1495"/>
            <p:cNvSpPr>
              <a:spLocks/>
            </p:cNvSpPr>
            <p:nvPr userDrawn="1"/>
          </p:nvSpPr>
          <p:spPr bwMode="auto">
            <a:xfrm>
              <a:off x="285" y="215"/>
              <a:ext cx="1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9" name="Freeform 1496"/>
            <p:cNvSpPr>
              <a:spLocks/>
            </p:cNvSpPr>
            <p:nvPr userDrawn="1"/>
          </p:nvSpPr>
          <p:spPr bwMode="auto">
            <a:xfrm>
              <a:off x="285" y="216"/>
              <a:ext cx="1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0" name="Freeform 1497"/>
            <p:cNvSpPr>
              <a:spLocks/>
            </p:cNvSpPr>
            <p:nvPr userDrawn="1"/>
          </p:nvSpPr>
          <p:spPr bwMode="auto">
            <a:xfrm>
              <a:off x="284" y="215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1" name="Freeform 1498"/>
            <p:cNvSpPr>
              <a:spLocks/>
            </p:cNvSpPr>
            <p:nvPr userDrawn="1"/>
          </p:nvSpPr>
          <p:spPr bwMode="auto">
            <a:xfrm>
              <a:off x="284" y="216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2" name="Rectangle 1499"/>
            <p:cNvSpPr>
              <a:spLocks noChangeArrowheads="1"/>
            </p:cNvSpPr>
            <p:nvPr userDrawn="1"/>
          </p:nvSpPr>
          <p:spPr bwMode="auto">
            <a:xfrm>
              <a:off x="282" y="215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3" name="Freeform 1500"/>
            <p:cNvSpPr>
              <a:spLocks/>
            </p:cNvSpPr>
            <p:nvPr userDrawn="1"/>
          </p:nvSpPr>
          <p:spPr bwMode="auto">
            <a:xfrm>
              <a:off x="282" y="216"/>
              <a:ext cx="1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1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4" name="Freeform 1501"/>
            <p:cNvSpPr>
              <a:spLocks/>
            </p:cNvSpPr>
            <p:nvPr userDrawn="1"/>
          </p:nvSpPr>
          <p:spPr bwMode="auto">
            <a:xfrm>
              <a:off x="281" y="215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5" name="Freeform 1502"/>
            <p:cNvSpPr>
              <a:spLocks/>
            </p:cNvSpPr>
            <p:nvPr userDrawn="1"/>
          </p:nvSpPr>
          <p:spPr bwMode="auto">
            <a:xfrm>
              <a:off x="281" y="216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cubicBezTo>
                    <a:pt x="0" y="1"/>
                    <a:pt x="0" y="1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6" name="Freeform 1503"/>
            <p:cNvSpPr>
              <a:spLocks/>
            </p:cNvSpPr>
            <p:nvPr userDrawn="1"/>
          </p:nvSpPr>
          <p:spPr bwMode="auto">
            <a:xfrm>
              <a:off x="286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7" name="Freeform 1504"/>
            <p:cNvSpPr>
              <a:spLocks/>
            </p:cNvSpPr>
            <p:nvPr userDrawn="1"/>
          </p:nvSpPr>
          <p:spPr bwMode="auto">
            <a:xfrm>
              <a:off x="284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8" name="Freeform 1505"/>
            <p:cNvSpPr>
              <a:spLocks/>
            </p:cNvSpPr>
            <p:nvPr userDrawn="1"/>
          </p:nvSpPr>
          <p:spPr bwMode="auto">
            <a:xfrm>
              <a:off x="283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0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2" y="0"/>
                    <a:pt x="2" y="1"/>
                  </a:cubicBezTo>
                  <a:cubicBezTo>
                    <a:pt x="2" y="1"/>
                    <a:pt x="1" y="2"/>
                    <a:pt x="1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9" name="Freeform 1506"/>
            <p:cNvSpPr>
              <a:spLocks/>
            </p:cNvSpPr>
            <p:nvPr userDrawn="1"/>
          </p:nvSpPr>
          <p:spPr bwMode="auto">
            <a:xfrm>
              <a:off x="281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0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2" y="0"/>
                    <a:pt x="2" y="1"/>
                  </a:cubicBezTo>
                  <a:cubicBezTo>
                    <a:pt x="2" y="1"/>
                    <a:pt x="1" y="2"/>
                    <a:pt x="1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0" name="Freeform 1507"/>
            <p:cNvSpPr>
              <a:spLocks/>
            </p:cNvSpPr>
            <p:nvPr userDrawn="1"/>
          </p:nvSpPr>
          <p:spPr bwMode="auto">
            <a:xfrm>
              <a:off x="280" y="216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1 h 2"/>
                <a:gd name="T6" fmla="*/ 1 w 1"/>
                <a:gd name="T7" fmla="*/ 2 h 2"/>
                <a:gd name="T8" fmla="*/ 0 w 1"/>
                <a:gd name="T9" fmla="*/ 1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1" name="Freeform 1508"/>
            <p:cNvSpPr>
              <a:spLocks/>
            </p:cNvSpPr>
            <p:nvPr userDrawn="1"/>
          </p:nvSpPr>
          <p:spPr bwMode="auto">
            <a:xfrm>
              <a:off x="288" y="216"/>
              <a:ext cx="1" cy="1"/>
            </a:xfrm>
            <a:custGeom>
              <a:avLst/>
              <a:gdLst>
                <a:gd name="T0" fmla="*/ 3 w 3"/>
                <a:gd name="T1" fmla="*/ 1 h 2"/>
                <a:gd name="T2" fmla="*/ 3 w 3"/>
                <a:gd name="T3" fmla="*/ 1 h 2"/>
                <a:gd name="T4" fmla="*/ 1 w 3"/>
                <a:gd name="T5" fmla="*/ 2 h 2"/>
                <a:gd name="T6" fmla="*/ 0 w 3"/>
                <a:gd name="T7" fmla="*/ 1 h 2"/>
                <a:gd name="T8" fmla="*/ 1 w 3"/>
                <a:gd name="T9" fmla="*/ 0 h 2"/>
                <a:gd name="T10" fmla="*/ 3 w 3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lnTo>
                    <a:pt x="3" y="1"/>
                  </a:lnTo>
                  <a:cubicBezTo>
                    <a:pt x="3" y="1"/>
                    <a:pt x="2" y="2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3" y="0"/>
                    <a:pt x="3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2" name="Freeform 1509"/>
            <p:cNvSpPr>
              <a:spLocks/>
            </p:cNvSpPr>
            <p:nvPr userDrawn="1"/>
          </p:nvSpPr>
          <p:spPr bwMode="auto">
            <a:xfrm>
              <a:off x="280" y="215"/>
              <a:ext cx="17" cy="0"/>
            </a:xfrm>
            <a:custGeom>
              <a:avLst/>
              <a:gdLst>
                <a:gd name="T0" fmla="*/ 19 w 39"/>
                <a:gd name="T1" fmla="*/ 2 h 2"/>
                <a:gd name="T2" fmla="*/ 19 w 39"/>
                <a:gd name="T3" fmla="*/ 2 h 2"/>
                <a:gd name="T4" fmla="*/ 0 w 39"/>
                <a:gd name="T5" fmla="*/ 2 h 2"/>
                <a:gd name="T6" fmla="*/ 0 w 39"/>
                <a:gd name="T7" fmla="*/ 1 h 2"/>
                <a:gd name="T8" fmla="*/ 19 w 39"/>
                <a:gd name="T9" fmla="*/ 1 h 2"/>
                <a:gd name="T10" fmla="*/ 39 w 39"/>
                <a:gd name="T11" fmla="*/ 1 h 2"/>
                <a:gd name="T12" fmla="*/ 39 w 39"/>
                <a:gd name="T13" fmla="*/ 2 h 2"/>
                <a:gd name="T14" fmla="*/ 19 w 39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">
                  <a:moveTo>
                    <a:pt x="19" y="2"/>
                  </a:moveTo>
                  <a:lnTo>
                    <a:pt x="19" y="2"/>
                  </a:lnTo>
                  <a:cubicBezTo>
                    <a:pt x="11" y="2"/>
                    <a:pt x="3" y="1"/>
                    <a:pt x="0" y="2"/>
                  </a:cubicBezTo>
                  <a:lnTo>
                    <a:pt x="0" y="1"/>
                  </a:lnTo>
                  <a:cubicBezTo>
                    <a:pt x="3" y="0"/>
                    <a:pt x="11" y="1"/>
                    <a:pt x="19" y="1"/>
                  </a:cubicBezTo>
                  <a:cubicBezTo>
                    <a:pt x="28" y="1"/>
                    <a:pt x="35" y="0"/>
                    <a:pt x="39" y="1"/>
                  </a:cubicBezTo>
                  <a:lnTo>
                    <a:pt x="39" y="2"/>
                  </a:lnTo>
                  <a:cubicBezTo>
                    <a:pt x="35" y="1"/>
                    <a:pt x="28" y="2"/>
                    <a:pt x="19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3" name="Freeform 1510"/>
            <p:cNvSpPr>
              <a:spLocks/>
            </p:cNvSpPr>
            <p:nvPr userDrawn="1"/>
          </p:nvSpPr>
          <p:spPr bwMode="auto">
            <a:xfrm>
              <a:off x="280" y="217"/>
              <a:ext cx="17" cy="1"/>
            </a:xfrm>
            <a:custGeom>
              <a:avLst/>
              <a:gdLst>
                <a:gd name="T0" fmla="*/ 19 w 39"/>
                <a:gd name="T1" fmla="*/ 2 h 2"/>
                <a:gd name="T2" fmla="*/ 19 w 39"/>
                <a:gd name="T3" fmla="*/ 2 h 2"/>
                <a:gd name="T4" fmla="*/ 0 w 39"/>
                <a:gd name="T5" fmla="*/ 2 h 2"/>
                <a:gd name="T6" fmla="*/ 0 w 39"/>
                <a:gd name="T7" fmla="*/ 1 h 2"/>
                <a:gd name="T8" fmla="*/ 19 w 39"/>
                <a:gd name="T9" fmla="*/ 1 h 2"/>
                <a:gd name="T10" fmla="*/ 39 w 39"/>
                <a:gd name="T11" fmla="*/ 1 h 2"/>
                <a:gd name="T12" fmla="*/ 39 w 39"/>
                <a:gd name="T13" fmla="*/ 2 h 2"/>
                <a:gd name="T14" fmla="*/ 19 w 39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">
                  <a:moveTo>
                    <a:pt x="19" y="2"/>
                  </a:moveTo>
                  <a:lnTo>
                    <a:pt x="19" y="2"/>
                  </a:lnTo>
                  <a:cubicBezTo>
                    <a:pt x="11" y="2"/>
                    <a:pt x="3" y="1"/>
                    <a:pt x="0" y="2"/>
                  </a:cubicBezTo>
                  <a:lnTo>
                    <a:pt x="0" y="1"/>
                  </a:lnTo>
                  <a:cubicBezTo>
                    <a:pt x="3" y="0"/>
                    <a:pt x="11" y="1"/>
                    <a:pt x="19" y="1"/>
                  </a:cubicBezTo>
                  <a:cubicBezTo>
                    <a:pt x="28" y="1"/>
                    <a:pt x="35" y="0"/>
                    <a:pt x="39" y="1"/>
                  </a:cubicBezTo>
                  <a:lnTo>
                    <a:pt x="39" y="2"/>
                  </a:lnTo>
                  <a:cubicBezTo>
                    <a:pt x="35" y="1"/>
                    <a:pt x="28" y="2"/>
                    <a:pt x="19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4" name="Freeform 1511"/>
            <p:cNvSpPr>
              <a:spLocks noEditPoints="1"/>
            </p:cNvSpPr>
            <p:nvPr userDrawn="1"/>
          </p:nvSpPr>
          <p:spPr bwMode="auto">
            <a:xfrm>
              <a:off x="287" y="198"/>
              <a:ext cx="3" cy="9"/>
            </a:xfrm>
            <a:custGeom>
              <a:avLst/>
              <a:gdLst>
                <a:gd name="T0" fmla="*/ 2 w 5"/>
                <a:gd name="T1" fmla="*/ 1 h 21"/>
                <a:gd name="T2" fmla="*/ 2 w 5"/>
                <a:gd name="T3" fmla="*/ 4 h 21"/>
                <a:gd name="T4" fmla="*/ 2 w 5"/>
                <a:gd name="T5" fmla="*/ 1 h 21"/>
                <a:gd name="T6" fmla="*/ 2 w 5"/>
                <a:gd name="T7" fmla="*/ 8 h 21"/>
                <a:gd name="T8" fmla="*/ 4 w 5"/>
                <a:gd name="T9" fmla="*/ 7 h 21"/>
                <a:gd name="T10" fmla="*/ 2 w 5"/>
                <a:gd name="T11" fmla="*/ 5 h 21"/>
                <a:gd name="T12" fmla="*/ 1 w 5"/>
                <a:gd name="T13" fmla="*/ 7 h 21"/>
                <a:gd name="T14" fmla="*/ 2 w 5"/>
                <a:gd name="T15" fmla="*/ 9 h 21"/>
                <a:gd name="T16" fmla="*/ 1 w 5"/>
                <a:gd name="T17" fmla="*/ 10 h 21"/>
                <a:gd name="T18" fmla="*/ 4 w 5"/>
                <a:gd name="T19" fmla="*/ 10 h 21"/>
                <a:gd name="T20" fmla="*/ 2 w 5"/>
                <a:gd name="T21" fmla="*/ 9 h 21"/>
                <a:gd name="T22" fmla="*/ 2 w 5"/>
                <a:gd name="T23" fmla="*/ 12 h 21"/>
                <a:gd name="T24" fmla="*/ 1 w 5"/>
                <a:gd name="T25" fmla="*/ 13 h 21"/>
                <a:gd name="T26" fmla="*/ 3 w 5"/>
                <a:gd name="T27" fmla="*/ 13 h 21"/>
                <a:gd name="T28" fmla="*/ 2 w 5"/>
                <a:gd name="T29" fmla="*/ 12 h 21"/>
                <a:gd name="T30" fmla="*/ 3 w 5"/>
                <a:gd name="T31" fmla="*/ 18 h 21"/>
                <a:gd name="T32" fmla="*/ 2 w 5"/>
                <a:gd name="T33" fmla="*/ 18 h 21"/>
                <a:gd name="T34" fmla="*/ 1 w 5"/>
                <a:gd name="T35" fmla="*/ 19 h 21"/>
                <a:gd name="T36" fmla="*/ 3 w 5"/>
                <a:gd name="T37" fmla="*/ 19 h 21"/>
                <a:gd name="T38" fmla="*/ 3 w 5"/>
                <a:gd name="T39" fmla="*/ 15 h 21"/>
                <a:gd name="T40" fmla="*/ 4 w 5"/>
                <a:gd name="T41" fmla="*/ 16 h 21"/>
                <a:gd name="T42" fmla="*/ 4 w 5"/>
                <a:gd name="T43" fmla="*/ 19 h 21"/>
                <a:gd name="T44" fmla="*/ 1 w 5"/>
                <a:gd name="T45" fmla="*/ 19 h 21"/>
                <a:gd name="T46" fmla="*/ 0 w 5"/>
                <a:gd name="T47" fmla="*/ 16 h 21"/>
                <a:gd name="T48" fmla="*/ 0 w 5"/>
                <a:gd name="T49" fmla="*/ 13 h 21"/>
                <a:gd name="T50" fmla="*/ 0 w 5"/>
                <a:gd name="T51" fmla="*/ 10 h 21"/>
                <a:gd name="T52" fmla="*/ 0 w 5"/>
                <a:gd name="T53" fmla="*/ 7 h 21"/>
                <a:gd name="T54" fmla="*/ 0 w 5"/>
                <a:gd name="T55" fmla="*/ 3 h 21"/>
                <a:gd name="T56" fmla="*/ 5 w 5"/>
                <a:gd name="T57" fmla="*/ 3 h 21"/>
                <a:gd name="T58" fmla="*/ 5 w 5"/>
                <a:gd name="T59" fmla="*/ 7 h 21"/>
                <a:gd name="T60" fmla="*/ 4 w 5"/>
                <a:gd name="T61" fmla="*/ 10 h 21"/>
                <a:gd name="T62" fmla="*/ 4 w 5"/>
                <a:gd name="T63" fmla="*/ 13 h 21"/>
                <a:gd name="T64" fmla="*/ 2 w 5"/>
                <a:gd name="T65" fmla="*/ 15 h 21"/>
                <a:gd name="T66" fmla="*/ 1 w 5"/>
                <a:gd name="T67" fmla="*/ 16 h 21"/>
                <a:gd name="T68" fmla="*/ 3 w 5"/>
                <a:gd name="T69" fmla="*/ 16 h 21"/>
                <a:gd name="T70" fmla="*/ 2 w 5"/>
                <a:gd name="T71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" h="21">
                  <a:moveTo>
                    <a:pt x="2" y="1"/>
                  </a:moveTo>
                  <a:lnTo>
                    <a:pt x="2" y="1"/>
                  </a:lnTo>
                  <a:cubicBezTo>
                    <a:pt x="2" y="1"/>
                    <a:pt x="1" y="2"/>
                    <a:pt x="1" y="3"/>
                  </a:cubicBezTo>
                  <a:cubicBezTo>
                    <a:pt x="1" y="4"/>
                    <a:pt x="2" y="4"/>
                    <a:pt x="2" y="4"/>
                  </a:cubicBezTo>
                  <a:cubicBezTo>
                    <a:pt x="3" y="4"/>
                    <a:pt x="4" y="4"/>
                    <a:pt x="4" y="3"/>
                  </a:cubicBezTo>
                  <a:cubicBezTo>
                    <a:pt x="4" y="2"/>
                    <a:pt x="3" y="1"/>
                    <a:pt x="2" y="1"/>
                  </a:cubicBezTo>
                  <a:close/>
                  <a:moveTo>
                    <a:pt x="2" y="8"/>
                  </a:moveTo>
                  <a:lnTo>
                    <a:pt x="2" y="8"/>
                  </a:lnTo>
                  <a:lnTo>
                    <a:pt x="2" y="8"/>
                  </a:lnTo>
                  <a:cubicBezTo>
                    <a:pt x="3" y="8"/>
                    <a:pt x="4" y="7"/>
                    <a:pt x="4" y="7"/>
                  </a:cubicBezTo>
                  <a:cubicBezTo>
                    <a:pt x="4" y="6"/>
                    <a:pt x="3" y="5"/>
                    <a:pt x="3" y="5"/>
                  </a:cubicBezTo>
                  <a:cubicBezTo>
                    <a:pt x="3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6"/>
                    <a:pt x="1" y="7"/>
                  </a:cubicBezTo>
                  <a:cubicBezTo>
                    <a:pt x="1" y="7"/>
                    <a:pt x="2" y="8"/>
                    <a:pt x="2" y="8"/>
                  </a:cubicBezTo>
                  <a:close/>
                  <a:moveTo>
                    <a:pt x="2" y="9"/>
                  </a:moveTo>
                  <a:lnTo>
                    <a:pt x="2" y="9"/>
                  </a:lnTo>
                  <a:cubicBezTo>
                    <a:pt x="1" y="9"/>
                    <a:pt x="1" y="9"/>
                    <a:pt x="1" y="10"/>
                  </a:cubicBezTo>
                  <a:cubicBezTo>
                    <a:pt x="1" y="11"/>
                    <a:pt x="2" y="11"/>
                    <a:pt x="2" y="11"/>
                  </a:cubicBezTo>
                  <a:cubicBezTo>
                    <a:pt x="3" y="11"/>
                    <a:pt x="4" y="11"/>
                    <a:pt x="4" y="10"/>
                  </a:cubicBezTo>
                  <a:cubicBezTo>
                    <a:pt x="4" y="9"/>
                    <a:pt x="3" y="9"/>
                    <a:pt x="3" y="9"/>
                  </a:cubicBezTo>
                  <a:cubicBezTo>
                    <a:pt x="3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lose/>
                  <a:moveTo>
                    <a:pt x="2" y="12"/>
                  </a:moveTo>
                  <a:lnTo>
                    <a:pt x="2" y="12"/>
                  </a:lnTo>
                  <a:cubicBezTo>
                    <a:pt x="2" y="12"/>
                    <a:pt x="1" y="13"/>
                    <a:pt x="1" y="13"/>
                  </a:cubicBezTo>
                  <a:cubicBezTo>
                    <a:pt x="1" y="14"/>
                    <a:pt x="2" y="14"/>
                    <a:pt x="2" y="14"/>
                  </a:cubicBezTo>
                  <a:cubicBezTo>
                    <a:pt x="3" y="14"/>
                    <a:pt x="3" y="14"/>
                    <a:pt x="3" y="13"/>
                  </a:cubicBezTo>
                  <a:cubicBezTo>
                    <a:pt x="3" y="13"/>
                    <a:pt x="3" y="12"/>
                    <a:pt x="3" y="12"/>
                  </a:cubicBezTo>
                  <a:lnTo>
                    <a:pt x="2" y="12"/>
                  </a:lnTo>
                  <a:lnTo>
                    <a:pt x="2" y="12"/>
                  </a:lnTo>
                  <a:close/>
                  <a:moveTo>
                    <a:pt x="3" y="18"/>
                  </a:moveTo>
                  <a:lnTo>
                    <a:pt x="3" y="18"/>
                  </a:lnTo>
                  <a:lnTo>
                    <a:pt x="2" y="18"/>
                  </a:lnTo>
                  <a:lnTo>
                    <a:pt x="2" y="18"/>
                  </a:lnTo>
                  <a:cubicBezTo>
                    <a:pt x="2" y="18"/>
                    <a:pt x="1" y="19"/>
                    <a:pt x="1" y="19"/>
                  </a:cubicBezTo>
                  <a:cubicBezTo>
                    <a:pt x="1" y="20"/>
                    <a:pt x="2" y="20"/>
                    <a:pt x="2" y="20"/>
                  </a:cubicBezTo>
                  <a:cubicBezTo>
                    <a:pt x="3" y="20"/>
                    <a:pt x="3" y="20"/>
                    <a:pt x="3" y="19"/>
                  </a:cubicBezTo>
                  <a:cubicBezTo>
                    <a:pt x="3" y="19"/>
                    <a:pt x="3" y="18"/>
                    <a:pt x="3" y="18"/>
                  </a:cubicBezTo>
                  <a:close/>
                  <a:moveTo>
                    <a:pt x="3" y="15"/>
                  </a:moveTo>
                  <a:lnTo>
                    <a:pt x="3" y="15"/>
                  </a:lnTo>
                  <a:cubicBezTo>
                    <a:pt x="4" y="15"/>
                    <a:pt x="4" y="16"/>
                    <a:pt x="4" y="16"/>
                  </a:cubicBezTo>
                  <a:cubicBezTo>
                    <a:pt x="4" y="17"/>
                    <a:pt x="4" y="17"/>
                    <a:pt x="3" y="18"/>
                  </a:cubicBezTo>
                  <a:cubicBezTo>
                    <a:pt x="4" y="18"/>
                    <a:pt x="4" y="19"/>
                    <a:pt x="4" y="19"/>
                  </a:cubicBezTo>
                  <a:cubicBezTo>
                    <a:pt x="4" y="20"/>
                    <a:pt x="3" y="21"/>
                    <a:pt x="2" y="21"/>
                  </a:cubicBezTo>
                  <a:cubicBezTo>
                    <a:pt x="1" y="21"/>
                    <a:pt x="1" y="20"/>
                    <a:pt x="1" y="19"/>
                  </a:cubicBezTo>
                  <a:cubicBezTo>
                    <a:pt x="1" y="19"/>
                    <a:pt x="1" y="18"/>
                    <a:pt x="1" y="18"/>
                  </a:cubicBezTo>
                  <a:cubicBezTo>
                    <a:pt x="1" y="17"/>
                    <a:pt x="0" y="17"/>
                    <a:pt x="0" y="16"/>
                  </a:cubicBezTo>
                  <a:cubicBezTo>
                    <a:pt x="0" y="16"/>
                    <a:pt x="1" y="15"/>
                    <a:pt x="1" y="15"/>
                  </a:cubicBezTo>
                  <a:cubicBezTo>
                    <a:pt x="1" y="14"/>
                    <a:pt x="0" y="14"/>
                    <a:pt x="0" y="13"/>
                  </a:cubicBezTo>
                  <a:cubicBezTo>
                    <a:pt x="0" y="13"/>
                    <a:pt x="1" y="12"/>
                    <a:pt x="1" y="12"/>
                  </a:cubicBezTo>
                  <a:cubicBezTo>
                    <a:pt x="1" y="11"/>
                    <a:pt x="0" y="11"/>
                    <a:pt x="0" y="10"/>
                  </a:cubicBezTo>
                  <a:cubicBezTo>
                    <a:pt x="0" y="9"/>
                    <a:pt x="0" y="9"/>
                    <a:pt x="1" y="8"/>
                  </a:cubicBezTo>
                  <a:cubicBezTo>
                    <a:pt x="0" y="8"/>
                    <a:pt x="0" y="7"/>
                    <a:pt x="0" y="7"/>
                  </a:cubicBezTo>
                  <a:cubicBezTo>
                    <a:pt x="0" y="6"/>
                    <a:pt x="0" y="5"/>
                    <a:pt x="1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2"/>
                    <a:pt x="1" y="0"/>
                    <a:pt x="2" y="0"/>
                  </a:cubicBezTo>
                  <a:cubicBezTo>
                    <a:pt x="4" y="0"/>
                    <a:pt x="5" y="2"/>
                    <a:pt x="5" y="3"/>
                  </a:cubicBezTo>
                  <a:cubicBezTo>
                    <a:pt x="5" y="4"/>
                    <a:pt x="4" y="4"/>
                    <a:pt x="4" y="5"/>
                  </a:cubicBezTo>
                  <a:cubicBezTo>
                    <a:pt x="4" y="5"/>
                    <a:pt x="5" y="6"/>
                    <a:pt x="5" y="7"/>
                  </a:cubicBezTo>
                  <a:cubicBezTo>
                    <a:pt x="5" y="7"/>
                    <a:pt x="4" y="8"/>
                    <a:pt x="4" y="8"/>
                  </a:cubicBezTo>
                  <a:cubicBezTo>
                    <a:pt x="4" y="9"/>
                    <a:pt x="4" y="9"/>
                    <a:pt x="4" y="10"/>
                  </a:cubicBezTo>
                  <a:cubicBezTo>
                    <a:pt x="4" y="11"/>
                    <a:pt x="4" y="11"/>
                    <a:pt x="4" y="12"/>
                  </a:cubicBezTo>
                  <a:cubicBezTo>
                    <a:pt x="4" y="12"/>
                    <a:pt x="4" y="13"/>
                    <a:pt x="4" y="13"/>
                  </a:cubicBezTo>
                  <a:cubicBezTo>
                    <a:pt x="4" y="14"/>
                    <a:pt x="4" y="14"/>
                    <a:pt x="3" y="15"/>
                  </a:cubicBezTo>
                  <a:close/>
                  <a:moveTo>
                    <a:pt x="2" y="15"/>
                  </a:moveTo>
                  <a:lnTo>
                    <a:pt x="2" y="15"/>
                  </a:lnTo>
                  <a:cubicBezTo>
                    <a:pt x="2" y="15"/>
                    <a:pt x="1" y="16"/>
                    <a:pt x="1" y="16"/>
                  </a:cubicBezTo>
                  <a:cubicBezTo>
                    <a:pt x="1" y="17"/>
                    <a:pt x="2" y="17"/>
                    <a:pt x="2" y="17"/>
                  </a:cubicBezTo>
                  <a:cubicBezTo>
                    <a:pt x="3" y="17"/>
                    <a:pt x="3" y="17"/>
                    <a:pt x="3" y="16"/>
                  </a:cubicBezTo>
                  <a:cubicBezTo>
                    <a:pt x="3" y="16"/>
                    <a:pt x="3" y="15"/>
                    <a:pt x="2" y="15"/>
                  </a:cubicBezTo>
                  <a:lnTo>
                    <a:pt x="2" y="15"/>
                  </a:lnTo>
                  <a:lnTo>
                    <a:pt x="2" y="15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5" name="Freeform 1512"/>
            <p:cNvSpPr>
              <a:spLocks/>
            </p:cNvSpPr>
            <p:nvPr userDrawn="1"/>
          </p:nvSpPr>
          <p:spPr bwMode="auto">
            <a:xfrm>
              <a:off x="404" y="362"/>
              <a:ext cx="40" cy="47"/>
            </a:xfrm>
            <a:custGeom>
              <a:avLst/>
              <a:gdLst>
                <a:gd name="T0" fmla="*/ 3 w 88"/>
                <a:gd name="T1" fmla="*/ 61 h 104"/>
                <a:gd name="T2" fmla="*/ 3 w 88"/>
                <a:gd name="T3" fmla="*/ 61 h 104"/>
                <a:gd name="T4" fmla="*/ 3 w 88"/>
                <a:gd name="T5" fmla="*/ 60 h 104"/>
                <a:gd name="T6" fmla="*/ 5 w 88"/>
                <a:gd name="T7" fmla="*/ 57 h 104"/>
                <a:gd name="T8" fmla="*/ 35 w 88"/>
                <a:gd name="T9" fmla="*/ 25 h 104"/>
                <a:gd name="T10" fmla="*/ 34 w 88"/>
                <a:gd name="T11" fmla="*/ 25 h 104"/>
                <a:gd name="T12" fmla="*/ 40 w 88"/>
                <a:gd name="T13" fmla="*/ 16 h 104"/>
                <a:gd name="T14" fmla="*/ 32 w 88"/>
                <a:gd name="T15" fmla="*/ 22 h 104"/>
                <a:gd name="T16" fmla="*/ 32 w 88"/>
                <a:gd name="T17" fmla="*/ 2 h 104"/>
                <a:gd name="T18" fmla="*/ 40 w 88"/>
                <a:gd name="T19" fmla="*/ 8 h 104"/>
                <a:gd name="T20" fmla="*/ 34 w 88"/>
                <a:gd name="T21" fmla="*/ 0 h 104"/>
                <a:gd name="T22" fmla="*/ 54 w 88"/>
                <a:gd name="T23" fmla="*/ 0 h 104"/>
                <a:gd name="T24" fmla="*/ 48 w 88"/>
                <a:gd name="T25" fmla="*/ 8 h 104"/>
                <a:gd name="T26" fmla="*/ 57 w 88"/>
                <a:gd name="T27" fmla="*/ 2 h 104"/>
                <a:gd name="T28" fmla="*/ 57 w 88"/>
                <a:gd name="T29" fmla="*/ 22 h 104"/>
                <a:gd name="T30" fmla="*/ 48 w 88"/>
                <a:gd name="T31" fmla="*/ 16 h 104"/>
                <a:gd name="T32" fmla="*/ 53 w 88"/>
                <a:gd name="T33" fmla="*/ 24 h 104"/>
                <a:gd name="T34" fmla="*/ 54 w 88"/>
                <a:gd name="T35" fmla="*/ 25 h 104"/>
                <a:gd name="T36" fmla="*/ 54 w 88"/>
                <a:gd name="T37" fmla="*/ 25 h 104"/>
                <a:gd name="T38" fmla="*/ 54 w 88"/>
                <a:gd name="T39" fmla="*/ 25 h 104"/>
                <a:gd name="T40" fmla="*/ 83 w 88"/>
                <a:gd name="T41" fmla="*/ 57 h 104"/>
                <a:gd name="T42" fmla="*/ 85 w 88"/>
                <a:gd name="T43" fmla="*/ 60 h 104"/>
                <a:gd name="T44" fmla="*/ 85 w 88"/>
                <a:gd name="T45" fmla="*/ 61 h 104"/>
                <a:gd name="T46" fmla="*/ 88 w 88"/>
                <a:gd name="T47" fmla="*/ 67 h 104"/>
                <a:gd name="T48" fmla="*/ 85 w 88"/>
                <a:gd name="T49" fmla="*/ 73 h 104"/>
                <a:gd name="T50" fmla="*/ 85 w 88"/>
                <a:gd name="T51" fmla="*/ 73 h 104"/>
                <a:gd name="T52" fmla="*/ 82 w 88"/>
                <a:gd name="T53" fmla="*/ 77 h 104"/>
                <a:gd name="T54" fmla="*/ 44 w 88"/>
                <a:gd name="T55" fmla="*/ 104 h 104"/>
                <a:gd name="T56" fmla="*/ 6 w 88"/>
                <a:gd name="T57" fmla="*/ 77 h 104"/>
                <a:gd name="T58" fmla="*/ 3 w 88"/>
                <a:gd name="T59" fmla="*/ 73 h 104"/>
                <a:gd name="T60" fmla="*/ 3 w 88"/>
                <a:gd name="T61" fmla="*/ 73 h 104"/>
                <a:gd name="T62" fmla="*/ 0 w 88"/>
                <a:gd name="T63" fmla="*/ 67 h 104"/>
                <a:gd name="T64" fmla="*/ 3 w 88"/>
                <a:gd name="T65" fmla="*/ 6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8" h="104">
                  <a:moveTo>
                    <a:pt x="3" y="61"/>
                  </a:moveTo>
                  <a:lnTo>
                    <a:pt x="3" y="61"/>
                  </a:lnTo>
                  <a:cubicBezTo>
                    <a:pt x="3" y="61"/>
                    <a:pt x="3" y="60"/>
                    <a:pt x="3" y="60"/>
                  </a:cubicBezTo>
                  <a:cubicBezTo>
                    <a:pt x="3" y="59"/>
                    <a:pt x="3" y="57"/>
                    <a:pt x="5" y="57"/>
                  </a:cubicBezTo>
                  <a:cubicBezTo>
                    <a:pt x="7" y="41"/>
                    <a:pt x="19" y="29"/>
                    <a:pt x="35" y="25"/>
                  </a:cubicBezTo>
                  <a:lnTo>
                    <a:pt x="34" y="25"/>
                  </a:lnTo>
                  <a:cubicBezTo>
                    <a:pt x="36" y="23"/>
                    <a:pt x="40" y="19"/>
                    <a:pt x="40" y="16"/>
                  </a:cubicBezTo>
                  <a:cubicBezTo>
                    <a:pt x="38" y="17"/>
                    <a:pt x="34" y="21"/>
                    <a:pt x="32" y="22"/>
                  </a:cubicBezTo>
                  <a:lnTo>
                    <a:pt x="32" y="2"/>
                  </a:lnTo>
                  <a:cubicBezTo>
                    <a:pt x="34" y="4"/>
                    <a:pt x="38" y="8"/>
                    <a:pt x="40" y="8"/>
                  </a:cubicBezTo>
                  <a:cubicBezTo>
                    <a:pt x="40" y="6"/>
                    <a:pt x="36" y="2"/>
                    <a:pt x="34" y="0"/>
                  </a:cubicBezTo>
                  <a:lnTo>
                    <a:pt x="54" y="0"/>
                  </a:lnTo>
                  <a:cubicBezTo>
                    <a:pt x="53" y="2"/>
                    <a:pt x="49" y="6"/>
                    <a:pt x="48" y="8"/>
                  </a:cubicBezTo>
                  <a:cubicBezTo>
                    <a:pt x="51" y="8"/>
                    <a:pt x="55" y="4"/>
                    <a:pt x="57" y="2"/>
                  </a:cubicBezTo>
                  <a:lnTo>
                    <a:pt x="57" y="22"/>
                  </a:lnTo>
                  <a:cubicBezTo>
                    <a:pt x="55" y="21"/>
                    <a:pt x="51" y="17"/>
                    <a:pt x="48" y="16"/>
                  </a:cubicBezTo>
                  <a:cubicBezTo>
                    <a:pt x="49" y="18"/>
                    <a:pt x="51" y="21"/>
                    <a:pt x="53" y="24"/>
                  </a:cubicBezTo>
                  <a:cubicBezTo>
                    <a:pt x="54" y="24"/>
                    <a:pt x="54" y="24"/>
                    <a:pt x="54" y="25"/>
                  </a:cubicBezTo>
                  <a:lnTo>
                    <a:pt x="54" y="25"/>
                  </a:lnTo>
                  <a:cubicBezTo>
                    <a:pt x="54" y="25"/>
                    <a:pt x="54" y="25"/>
                    <a:pt x="54" y="25"/>
                  </a:cubicBezTo>
                  <a:cubicBezTo>
                    <a:pt x="69" y="29"/>
                    <a:pt x="81" y="42"/>
                    <a:pt x="83" y="57"/>
                  </a:cubicBezTo>
                  <a:cubicBezTo>
                    <a:pt x="84" y="58"/>
                    <a:pt x="85" y="59"/>
                    <a:pt x="85" y="60"/>
                  </a:cubicBezTo>
                  <a:cubicBezTo>
                    <a:pt x="85" y="60"/>
                    <a:pt x="85" y="61"/>
                    <a:pt x="85" y="61"/>
                  </a:cubicBezTo>
                  <a:cubicBezTo>
                    <a:pt x="87" y="62"/>
                    <a:pt x="88" y="65"/>
                    <a:pt x="88" y="67"/>
                  </a:cubicBezTo>
                  <a:cubicBezTo>
                    <a:pt x="88" y="69"/>
                    <a:pt x="87" y="71"/>
                    <a:pt x="85" y="73"/>
                  </a:cubicBezTo>
                  <a:cubicBezTo>
                    <a:pt x="85" y="73"/>
                    <a:pt x="85" y="73"/>
                    <a:pt x="85" y="73"/>
                  </a:cubicBezTo>
                  <a:cubicBezTo>
                    <a:pt x="85" y="75"/>
                    <a:pt x="83" y="77"/>
                    <a:pt x="82" y="77"/>
                  </a:cubicBezTo>
                  <a:cubicBezTo>
                    <a:pt x="76" y="93"/>
                    <a:pt x="62" y="104"/>
                    <a:pt x="44" y="104"/>
                  </a:cubicBezTo>
                  <a:cubicBezTo>
                    <a:pt x="26" y="104"/>
                    <a:pt x="11" y="93"/>
                    <a:pt x="6" y="77"/>
                  </a:cubicBezTo>
                  <a:cubicBezTo>
                    <a:pt x="4" y="77"/>
                    <a:pt x="3" y="76"/>
                    <a:pt x="3" y="7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1" y="71"/>
                    <a:pt x="0" y="69"/>
                    <a:pt x="0" y="67"/>
                  </a:cubicBezTo>
                  <a:cubicBezTo>
                    <a:pt x="0" y="65"/>
                    <a:pt x="1" y="62"/>
                    <a:pt x="3" y="6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6" name="Freeform 1513"/>
            <p:cNvSpPr>
              <a:spLocks/>
            </p:cNvSpPr>
            <p:nvPr userDrawn="1"/>
          </p:nvSpPr>
          <p:spPr bwMode="auto">
            <a:xfrm>
              <a:off x="408" y="396"/>
              <a:ext cx="32" cy="11"/>
            </a:xfrm>
            <a:custGeom>
              <a:avLst/>
              <a:gdLst>
                <a:gd name="T0" fmla="*/ 70 w 70"/>
                <a:gd name="T1" fmla="*/ 2 h 26"/>
                <a:gd name="T2" fmla="*/ 70 w 70"/>
                <a:gd name="T3" fmla="*/ 2 h 26"/>
                <a:gd name="T4" fmla="*/ 35 w 70"/>
                <a:gd name="T5" fmla="*/ 26 h 26"/>
                <a:gd name="T6" fmla="*/ 0 w 70"/>
                <a:gd name="T7" fmla="*/ 2 h 26"/>
                <a:gd name="T8" fmla="*/ 70 w 70"/>
                <a:gd name="T9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26">
                  <a:moveTo>
                    <a:pt x="70" y="2"/>
                  </a:moveTo>
                  <a:lnTo>
                    <a:pt x="70" y="2"/>
                  </a:lnTo>
                  <a:cubicBezTo>
                    <a:pt x="64" y="16"/>
                    <a:pt x="51" y="26"/>
                    <a:pt x="35" y="26"/>
                  </a:cubicBezTo>
                  <a:cubicBezTo>
                    <a:pt x="19" y="26"/>
                    <a:pt x="6" y="16"/>
                    <a:pt x="0" y="2"/>
                  </a:cubicBezTo>
                  <a:cubicBezTo>
                    <a:pt x="24" y="0"/>
                    <a:pt x="46" y="0"/>
                    <a:pt x="7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7" name="Freeform 1514"/>
            <p:cNvSpPr>
              <a:spLocks/>
            </p:cNvSpPr>
            <p:nvPr userDrawn="1"/>
          </p:nvSpPr>
          <p:spPr bwMode="auto">
            <a:xfrm>
              <a:off x="429" y="375"/>
              <a:ext cx="11" cy="12"/>
            </a:xfrm>
            <a:custGeom>
              <a:avLst/>
              <a:gdLst>
                <a:gd name="T0" fmla="*/ 0 w 25"/>
                <a:gd name="T1" fmla="*/ 0 h 27"/>
                <a:gd name="T2" fmla="*/ 0 w 25"/>
                <a:gd name="T3" fmla="*/ 0 h 27"/>
                <a:gd name="T4" fmla="*/ 25 w 25"/>
                <a:gd name="T5" fmla="*/ 27 h 27"/>
                <a:gd name="T6" fmla="*/ 0 w 25"/>
                <a:gd name="T7" fmla="*/ 25 h 27"/>
                <a:gd name="T8" fmla="*/ 0 w 25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7">
                  <a:moveTo>
                    <a:pt x="0" y="0"/>
                  </a:moveTo>
                  <a:lnTo>
                    <a:pt x="0" y="0"/>
                  </a:lnTo>
                  <a:cubicBezTo>
                    <a:pt x="12" y="4"/>
                    <a:pt x="22" y="14"/>
                    <a:pt x="25" y="27"/>
                  </a:cubicBezTo>
                  <a:cubicBezTo>
                    <a:pt x="17" y="26"/>
                    <a:pt x="8" y="26"/>
                    <a:pt x="0" y="25"/>
                  </a:cubicBezTo>
                  <a:cubicBezTo>
                    <a:pt x="0" y="17"/>
                    <a:pt x="0" y="9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8" name="Freeform 1515"/>
            <p:cNvSpPr>
              <a:spLocks/>
            </p:cNvSpPr>
            <p:nvPr userDrawn="1"/>
          </p:nvSpPr>
          <p:spPr bwMode="auto">
            <a:xfrm>
              <a:off x="408" y="374"/>
              <a:ext cx="11" cy="13"/>
            </a:xfrm>
            <a:custGeom>
              <a:avLst/>
              <a:gdLst>
                <a:gd name="T0" fmla="*/ 0 w 26"/>
                <a:gd name="T1" fmla="*/ 28 h 28"/>
                <a:gd name="T2" fmla="*/ 0 w 26"/>
                <a:gd name="T3" fmla="*/ 28 h 28"/>
                <a:gd name="T4" fmla="*/ 26 w 26"/>
                <a:gd name="T5" fmla="*/ 0 h 28"/>
                <a:gd name="T6" fmla="*/ 26 w 26"/>
                <a:gd name="T7" fmla="*/ 26 h 28"/>
                <a:gd name="T8" fmla="*/ 0 w 26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8">
                  <a:moveTo>
                    <a:pt x="0" y="28"/>
                  </a:moveTo>
                  <a:lnTo>
                    <a:pt x="0" y="28"/>
                  </a:lnTo>
                  <a:cubicBezTo>
                    <a:pt x="3" y="15"/>
                    <a:pt x="13" y="4"/>
                    <a:pt x="26" y="0"/>
                  </a:cubicBezTo>
                  <a:cubicBezTo>
                    <a:pt x="26" y="9"/>
                    <a:pt x="26" y="18"/>
                    <a:pt x="26" y="26"/>
                  </a:cubicBezTo>
                  <a:cubicBezTo>
                    <a:pt x="17" y="27"/>
                    <a:pt x="9" y="27"/>
                    <a:pt x="0" y="2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9" name="Freeform 1516"/>
            <p:cNvSpPr>
              <a:spLocks/>
            </p:cNvSpPr>
            <p:nvPr userDrawn="1"/>
          </p:nvSpPr>
          <p:spPr bwMode="auto">
            <a:xfrm>
              <a:off x="406" y="393"/>
              <a:ext cx="35" cy="3"/>
            </a:xfrm>
            <a:custGeom>
              <a:avLst/>
              <a:gdLst>
                <a:gd name="T0" fmla="*/ 77 w 77"/>
                <a:gd name="T1" fmla="*/ 2 h 5"/>
                <a:gd name="T2" fmla="*/ 77 w 77"/>
                <a:gd name="T3" fmla="*/ 2 h 5"/>
                <a:gd name="T4" fmla="*/ 77 w 77"/>
                <a:gd name="T5" fmla="*/ 3 h 5"/>
                <a:gd name="T6" fmla="*/ 76 w 77"/>
                <a:gd name="T7" fmla="*/ 5 h 5"/>
                <a:gd name="T8" fmla="*/ 2 w 77"/>
                <a:gd name="T9" fmla="*/ 5 h 5"/>
                <a:gd name="T10" fmla="*/ 0 w 77"/>
                <a:gd name="T11" fmla="*/ 3 h 5"/>
                <a:gd name="T12" fmla="*/ 1 w 77"/>
                <a:gd name="T13" fmla="*/ 2 h 5"/>
                <a:gd name="T14" fmla="*/ 3 w 77"/>
                <a:gd name="T15" fmla="*/ 2 h 5"/>
                <a:gd name="T16" fmla="*/ 74 w 77"/>
                <a:gd name="T17" fmla="*/ 2 h 5"/>
                <a:gd name="T18" fmla="*/ 77 w 77"/>
                <a:gd name="T1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7" h="5">
                  <a:moveTo>
                    <a:pt x="77" y="2"/>
                  </a:moveTo>
                  <a:lnTo>
                    <a:pt x="77" y="2"/>
                  </a:lnTo>
                  <a:cubicBezTo>
                    <a:pt x="77" y="3"/>
                    <a:pt x="77" y="3"/>
                    <a:pt x="77" y="3"/>
                  </a:cubicBezTo>
                  <a:cubicBezTo>
                    <a:pt x="77" y="4"/>
                    <a:pt x="77" y="5"/>
                    <a:pt x="76" y="5"/>
                  </a:cubicBezTo>
                  <a:cubicBezTo>
                    <a:pt x="51" y="2"/>
                    <a:pt x="27" y="2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3"/>
                    <a:pt x="0" y="3"/>
                    <a:pt x="1" y="2"/>
                  </a:cubicBezTo>
                  <a:cubicBezTo>
                    <a:pt x="1" y="2"/>
                    <a:pt x="2" y="2"/>
                    <a:pt x="3" y="2"/>
                  </a:cubicBezTo>
                  <a:cubicBezTo>
                    <a:pt x="27" y="0"/>
                    <a:pt x="50" y="0"/>
                    <a:pt x="74" y="2"/>
                  </a:cubicBezTo>
                  <a:cubicBezTo>
                    <a:pt x="75" y="2"/>
                    <a:pt x="76" y="2"/>
                    <a:pt x="77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0" name="Freeform 1517"/>
            <p:cNvSpPr>
              <a:spLocks/>
            </p:cNvSpPr>
            <p:nvPr userDrawn="1"/>
          </p:nvSpPr>
          <p:spPr bwMode="auto">
            <a:xfrm>
              <a:off x="427" y="373"/>
              <a:ext cx="14" cy="16"/>
            </a:xfrm>
            <a:custGeom>
              <a:avLst/>
              <a:gdLst>
                <a:gd name="T0" fmla="*/ 0 w 32"/>
                <a:gd name="T1" fmla="*/ 1 h 36"/>
                <a:gd name="T2" fmla="*/ 0 w 32"/>
                <a:gd name="T3" fmla="*/ 1 h 36"/>
                <a:gd name="T4" fmla="*/ 1 w 32"/>
                <a:gd name="T5" fmla="*/ 0 h 36"/>
                <a:gd name="T6" fmla="*/ 2 w 32"/>
                <a:gd name="T7" fmla="*/ 2 h 36"/>
                <a:gd name="T8" fmla="*/ 3 w 32"/>
                <a:gd name="T9" fmla="*/ 32 h 36"/>
                <a:gd name="T10" fmla="*/ 31 w 32"/>
                <a:gd name="T11" fmla="*/ 33 h 36"/>
                <a:gd name="T12" fmla="*/ 32 w 32"/>
                <a:gd name="T13" fmla="*/ 35 h 36"/>
                <a:gd name="T14" fmla="*/ 32 w 32"/>
                <a:gd name="T15" fmla="*/ 36 h 36"/>
                <a:gd name="T16" fmla="*/ 30 w 32"/>
                <a:gd name="T17" fmla="*/ 35 h 36"/>
                <a:gd name="T18" fmla="*/ 1 w 32"/>
                <a:gd name="T19" fmla="*/ 34 h 36"/>
                <a:gd name="T20" fmla="*/ 0 w 32"/>
                <a:gd name="T21" fmla="*/ 3 h 36"/>
                <a:gd name="T22" fmla="*/ 0 w 32"/>
                <a:gd name="T23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" h="36">
                  <a:moveTo>
                    <a:pt x="0" y="1"/>
                  </a:moveTo>
                  <a:lnTo>
                    <a:pt x="0" y="1"/>
                  </a:ln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2" y="1"/>
                    <a:pt x="2" y="2"/>
                  </a:cubicBezTo>
                  <a:cubicBezTo>
                    <a:pt x="2" y="12"/>
                    <a:pt x="3" y="22"/>
                    <a:pt x="3" y="32"/>
                  </a:cubicBezTo>
                  <a:cubicBezTo>
                    <a:pt x="12" y="32"/>
                    <a:pt x="21" y="33"/>
                    <a:pt x="31" y="33"/>
                  </a:cubicBezTo>
                  <a:cubicBezTo>
                    <a:pt x="32" y="34"/>
                    <a:pt x="32" y="34"/>
                    <a:pt x="32" y="35"/>
                  </a:cubicBezTo>
                  <a:cubicBezTo>
                    <a:pt x="32" y="35"/>
                    <a:pt x="32" y="36"/>
                    <a:pt x="32" y="36"/>
                  </a:cubicBezTo>
                  <a:cubicBezTo>
                    <a:pt x="31" y="36"/>
                    <a:pt x="30" y="35"/>
                    <a:pt x="30" y="35"/>
                  </a:cubicBezTo>
                  <a:cubicBezTo>
                    <a:pt x="20" y="35"/>
                    <a:pt x="10" y="34"/>
                    <a:pt x="1" y="34"/>
                  </a:cubicBezTo>
                  <a:cubicBezTo>
                    <a:pt x="1" y="24"/>
                    <a:pt x="1" y="14"/>
                    <a:pt x="0" y="3"/>
                  </a:cubicBezTo>
                  <a:cubicBezTo>
                    <a:pt x="0" y="2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1" name="Freeform 1518"/>
            <p:cNvSpPr>
              <a:spLocks/>
            </p:cNvSpPr>
            <p:nvPr userDrawn="1"/>
          </p:nvSpPr>
          <p:spPr bwMode="auto">
            <a:xfrm>
              <a:off x="406" y="373"/>
              <a:ext cx="16" cy="16"/>
            </a:xfrm>
            <a:custGeom>
              <a:avLst/>
              <a:gdLst>
                <a:gd name="T0" fmla="*/ 1 w 34"/>
                <a:gd name="T1" fmla="*/ 36 h 36"/>
                <a:gd name="T2" fmla="*/ 1 w 34"/>
                <a:gd name="T3" fmla="*/ 36 h 36"/>
                <a:gd name="T4" fmla="*/ 0 w 34"/>
                <a:gd name="T5" fmla="*/ 35 h 36"/>
                <a:gd name="T6" fmla="*/ 2 w 34"/>
                <a:gd name="T7" fmla="*/ 33 h 36"/>
                <a:gd name="T8" fmla="*/ 32 w 34"/>
                <a:gd name="T9" fmla="*/ 32 h 36"/>
                <a:gd name="T10" fmla="*/ 32 w 34"/>
                <a:gd name="T11" fmla="*/ 2 h 36"/>
                <a:gd name="T12" fmla="*/ 33 w 34"/>
                <a:gd name="T13" fmla="*/ 0 h 36"/>
                <a:gd name="T14" fmla="*/ 34 w 34"/>
                <a:gd name="T15" fmla="*/ 1 h 36"/>
                <a:gd name="T16" fmla="*/ 34 w 34"/>
                <a:gd name="T17" fmla="*/ 3 h 36"/>
                <a:gd name="T18" fmla="*/ 34 w 34"/>
                <a:gd name="T19" fmla="*/ 34 h 36"/>
                <a:gd name="T20" fmla="*/ 3 w 34"/>
                <a:gd name="T21" fmla="*/ 35 h 36"/>
                <a:gd name="T22" fmla="*/ 1 w 34"/>
                <a:gd name="T2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36">
                  <a:moveTo>
                    <a:pt x="1" y="36"/>
                  </a:moveTo>
                  <a:lnTo>
                    <a:pt x="1" y="36"/>
                  </a:lnTo>
                  <a:cubicBezTo>
                    <a:pt x="0" y="36"/>
                    <a:pt x="0" y="35"/>
                    <a:pt x="0" y="35"/>
                  </a:cubicBezTo>
                  <a:cubicBezTo>
                    <a:pt x="0" y="34"/>
                    <a:pt x="1" y="34"/>
                    <a:pt x="2" y="33"/>
                  </a:cubicBezTo>
                  <a:cubicBezTo>
                    <a:pt x="12" y="33"/>
                    <a:pt x="21" y="32"/>
                    <a:pt x="32" y="32"/>
                  </a:cubicBezTo>
                  <a:cubicBezTo>
                    <a:pt x="32" y="22"/>
                    <a:pt x="32" y="12"/>
                    <a:pt x="32" y="2"/>
                  </a:cubicBezTo>
                  <a:cubicBezTo>
                    <a:pt x="32" y="1"/>
                    <a:pt x="32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4" y="2"/>
                    <a:pt x="34" y="2"/>
                    <a:pt x="34" y="3"/>
                  </a:cubicBezTo>
                  <a:cubicBezTo>
                    <a:pt x="34" y="14"/>
                    <a:pt x="34" y="24"/>
                    <a:pt x="34" y="34"/>
                  </a:cubicBezTo>
                  <a:cubicBezTo>
                    <a:pt x="23" y="34"/>
                    <a:pt x="13" y="34"/>
                    <a:pt x="3" y="35"/>
                  </a:cubicBezTo>
                  <a:cubicBezTo>
                    <a:pt x="2" y="35"/>
                    <a:pt x="1" y="36"/>
                    <a:pt x="1" y="3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2" name="Freeform 1519"/>
            <p:cNvSpPr>
              <a:spLocks noEditPoints="1"/>
            </p:cNvSpPr>
            <p:nvPr userDrawn="1"/>
          </p:nvSpPr>
          <p:spPr bwMode="auto">
            <a:xfrm>
              <a:off x="406" y="373"/>
              <a:ext cx="36" cy="21"/>
            </a:xfrm>
            <a:custGeom>
              <a:avLst/>
              <a:gdLst>
                <a:gd name="T0" fmla="*/ 47 w 81"/>
                <a:gd name="T1" fmla="*/ 36 h 47"/>
                <a:gd name="T2" fmla="*/ 46 w 81"/>
                <a:gd name="T3" fmla="*/ 36 h 47"/>
                <a:gd name="T4" fmla="*/ 55 w 81"/>
                <a:gd name="T5" fmla="*/ 39 h 47"/>
                <a:gd name="T6" fmla="*/ 66 w 81"/>
                <a:gd name="T7" fmla="*/ 37 h 47"/>
                <a:gd name="T8" fmla="*/ 71 w 81"/>
                <a:gd name="T9" fmla="*/ 38 h 47"/>
                <a:gd name="T10" fmla="*/ 75 w 81"/>
                <a:gd name="T11" fmla="*/ 47 h 47"/>
                <a:gd name="T12" fmla="*/ 75 w 81"/>
                <a:gd name="T13" fmla="*/ 47 h 47"/>
                <a:gd name="T14" fmla="*/ 64 w 81"/>
                <a:gd name="T15" fmla="*/ 43 h 47"/>
                <a:gd name="T16" fmla="*/ 52 w 81"/>
                <a:gd name="T17" fmla="*/ 45 h 47"/>
                <a:gd name="T18" fmla="*/ 48 w 81"/>
                <a:gd name="T19" fmla="*/ 45 h 47"/>
                <a:gd name="T20" fmla="*/ 40 w 81"/>
                <a:gd name="T21" fmla="*/ 45 h 47"/>
                <a:gd name="T22" fmla="*/ 40 w 81"/>
                <a:gd name="T23" fmla="*/ 45 h 47"/>
                <a:gd name="T24" fmla="*/ 27 w 81"/>
                <a:gd name="T25" fmla="*/ 43 h 47"/>
                <a:gd name="T26" fmla="*/ 16 w 81"/>
                <a:gd name="T27" fmla="*/ 46 h 47"/>
                <a:gd name="T28" fmla="*/ 11 w 81"/>
                <a:gd name="T29" fmla="*/ 46 h 47"/>
                <a:gd name="T30" fmla="*/ 6 w 81"/>
                <a:gd name="T31" fmla="*/ 38 h 47"/>
                <a:gd name="T32" fmla="*/ 6 w 81"/>
                <a:gd name="T33" fmla="*/ 38 h 47"/>
                <a:gd name="T34" fmla="*/ 18 w 81"/>
                <a:gd name="T35" fmla="*/ 39 h 47"/>
                <a:gd name="T36" fmla="*/ 29 w 81"/>
                <a:gd name="T37" fmla="*/ 37 h 47"/>
                <a:gd name="T38" fmla="*/ 34 w 81"/>
                <a:gd name="T39" fmla="*/ 37 h 47"/>
                <a:gd name="T40" fmla="*/ 39 w 81"/>
                <a:gd name="T41" fmla="*/ 35 h 47"/>
                <a:gd name="T42" fmla="*/ 37 w 81"/>
                <a:gd name="T43" fmla="*/ 28 h 47"/>
                <a:gd name="T44" fmla="*/ 37 w 81"/>
                <a:gd name="T45" fmla="*/ 19 h 47"/>
                <a:gd name="T46" fmla="*/ 37 w 81"/>
                <a:gd name="T47" fmla="*/ 19 h 47"/>
                <a:gd name="T48" fmla="*/ 39 w 81"/>
                <a:gd name="T49" fmla="*/ 8 h 47"/>
                <a:gd name="T50" fmla="*/ 46 w 81"/>
                <a:gd name="T51" fmla="*/ 10 h 47"/>
                <a:gd name="T52" fmla="*/ 46 w 81"/>
                <a:gd name="T53" fmla="*/ 15 h 47"/>
                <a:gd name="T54" fmla="*/ 46 w 81"/>
                <a:gd name="T55" fmla="*/ 24 h 47"/>
                <a:gd name="T56" fmla="*/ 46 w 81"/>
                <a:gd name="T57" fmla="*/ 24 h 47"/>
                <a:gd name="T58" fmla="*/ 4 w 81"/>
                <a:gd name="T59" fmla="*/ 39 h 47"/>
                <a:gd name="T60" fmla="*/ 0 w 81"/>
                <a:gd name="T61" fmla="*/ 42 h 47"/>
                <a:gd name="T62" fmla="*/ 6 w 81"/>
                <a:gd name="T63" fmla="*/ 42 h 47"/>
                <a:gd name="T64" fmla="*/ 81 w 81"/>
                <a:gd name="T65" fmla="*/ 44 h 47"/>
                <a:gd name="T66" fmla="*/ 80 w 81"/>
                <a:gd name="T67" fmla="*/ 39 h 47"/>
                <a:gd name="T68" fmla="*/ 80 w 81"/>
                <a:gd name="T69" fmla="*/ 42 h 47"/>
                <a:gd name="T70" fmla="*/ 44 w 81"/>
                <a:gd name="T71" fmla="*/ 31 h 47"/>
                <a:gd name="T72" fmla="*/ 41 w 81"/>
                <a:gd name="T73" fmla="*/ 35 h 47"/>
                <a:gd name="T74" fmla="*/ 44 w 81"/>
                <a:gd name="T75" fmla="*/ 22 h 47"/>
                <a:gd name="T76" fmla="*/ 41 w 81"/>
                <a:gd name="T77" fmla="*/ 18 h 47"/>
                <a:gd name="T78" fmla="*/ 41 w 81"/>
                <a:gd name="T79" fmla="*/ 18 h 47"/>
                <a:gd name="T80" fmla="*/ 44 w 81"/>
                <a:gd name="T81" fmla="*/ 13 h 47"/>
                <a:gd name="T82" fmla="*/ 41 w 81"/>
                <a:gd name="T83" fmla="*/ 17 h 47"/>
                <a:gd name="T84" fmla="*/ 44 w 81"/>
                <a:gd name="T85" fmla="*/ 3 h 47"/>
                <a:gd name="T86" fmla="*/ 41 w 81"/>
                <a:gd name="T87" fmla="*/ 0 h 47"/>
                <a:gd name="T88" fmla="*/ 41 w 81"/>
                <a:gd name="T89" fmla="*/ 0 h 47"/>
                <a:gd name="T90" fmla="*/ 34 w 81"/>
                <a:gd name="T91" fmla="*/ 41 h 47"/>
                <a:gd name="T92" fmla="*/ 32 w 81"/>
                <a:gd name="T93" fmla="*/ 44 h 47"/>
                <a:gd name="T94" fmla="*/ 25 w 81"/>
                <a:gd name="T95" fmla="*/ 41 h 47"/>
                <a:gd name="T96" fmla="*/ 22 w 81"/>
                <a:gd name="T97" fmla="*/ 37 h 47"/>
                <a:gd name="T98" fmla="*/ 22 w 81"/>
                <a:gd name="T99" fmla="*/ 37 h 47"/>
                <a:gd name="T100" fmla="*/ 16 w 81"/>
                <a:gd name="T101" fmla="*/ 42 h 47"/>
                <a:gd name="T102" fmla="*/ 13 w 81"/>
                <a:gd name="T103" fmla="*/ 45 h 47"/>
                <a:gd name="T104" fmla="*/ 71 w 81"/>
                <a:gd name="T105" fmla="*/ 42 h 47"/>
                <a:gd name="T106" fmla="*/ 69 w 81"/>
                <a:gd name="T107" fmla="*/ 38 h 47"/>
                <a:gd name="T108" fmla="*/ 69 w 81"/>
                <a:gd name="T109" fmla="*/ 38 h 47"/>
                <a:gd name="T110" fmla="*/ 62 w 81"/>
                <a:gd name="T111" fmla="*/ 41 h 47"/>
                <a:gd name="T112" fmla="*/ 59 w 81"/>
                <a:gd name="T113" fmla="*/ 45 h 47"/>
                <a:gd name="T114" fmla="*/ 53 w 81"/>
                <a:gd name="T115" fmla="*/ 40 h 47"/>
                <a:gd name="T116" fmla="*/ 50 w 81"/>
                <a:gd name="T117" fmla="*/ 37 h 47"/>
                <a:gd name="T118" fmla="*/ 50 w 81"/>
                <a:gd name="T119" fmla="*/ 37 h 47"/>
                <a:gd name="T120" fmla="*/ 43 w 81"/>
                <a:gd name="T121" fmla="*/ 40 h 47"/>
                <a:gd name="T122" fmla="*/ 41 w 81"/>
                <a:gd name="T123" fmla="*/ 4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1" h="47">
                  <a:moveTo>
                    <a:pt x="46" y="36"/>
                  </a:moveTo>
                  <a:lnTo>
                    <a:pt x="46" y="36"/>
                  </a:lnTo>
                  <a:cubicBezTo>
                    <a:pt x="46" y="36"/>
                    <a:pt x="46" y="36"/>
                    <a:pt x="47" y="36"/>
                  </a:cubicBezTo>
                  <a:lnTo>
                    <a:pt x="47" y="36"/>
                  </a:lnTo>
                  <a:cubicBezTo>
                    <a:pt x="46" y="37"/>
                    <a:pt x="46" y="38"/>
                    <a:pt x="46" y="38"/>
                  </a:cubicBezTo>
                  <a:cubicBezTo>
                    <a:pt x="45" y="37"/>
                    <a:pt x="44" y="36"/>
                    <a:pt x="43" y="36"/>
                  </a:cubicBezTo>
                  <a:cubicBezTo>
                    <a:pt x="45" y="35"/>
                    <a:pt x="46" y="34"/>
                    <a:pt x="46" y="33"/>
                  </a:cubicBezTo>
                  <a:lnTo>
                    <a:pt x="46" y="36"/>
                  </a:lnTo>
                  <a:close/>
                  <a:moveTo>
                    <a:pt x="53" y="37"/>
                  </a:moveTo>
                  <a:lnTo>
                    <a:pt x="53" y="37"/>
                  </a:lnTo>
                  <a:lnTo>
                    <a:pt x="57" y="37"/>
                  </a:lnTo>
                  <a:cubicBezTo>
                    <a:pt x="56" y="37"/>
                    <a:pt x="55" y="38"/>
                    <a:pt x="55" y="39"/>
                  </a:cubicBezTo>
                  <a:cubicBezTo>
                    <a:pt x="55" y="38"/>
                    <a:pt x="54" y="37"/>
                    <a:pt x="53" y="37"/>
                  </a:cubicBezTo>
                  <a:close/>
                  <a:moveTo>
                    <a:pt x="62" y="37"/>
                  </a:moveTo>
                  <a:lnTo>
                    <a:pt x="62" y="37"/>
                  </a:lnTo>
                  <a:cubicBezTo>
                    <a:pt x="64" y="37"/>
                    <a:pt x="65" y="37"/>
                    <a:pt x="66" y="37"/>
                  </a:cubicBezTo>
                  <a:cubicBezTo>
                    <a:pt x="65" y="38"/>
                    <a:pt x="65" y="38"/>
                    <a:pt x="64" y="39"/>
                  </a:cubicBezTo>
                  <a:cubicBezTo>
                    <a:pt x="64" y="38"/>
                    <a:pt x="63" y="38"/>
                    <a:pt x="62" y="37"/>
                  </a:cubicBezTo>
                  <a:close/>
                  <a:moveTo>
                    <a:pt x="71" y="38"/>
                  </a:moveTo>
                  <a:lnTo>
                    <a:pt x="71" y="38"/>
                  </a:lnTo>
                  <a:cubicBezTo>
                    <a:pt x="73" y="38"/>
                    <a:pt x="74" y="38"/>
                    <a:pt x="76" y="38"/>
                  </a:cubicBezTo>
                  <a:cubicBezTo>
                    <a:pt x="75" y="38"/>
                    <a:pt x="74" y="39"/>
                    <a:pt x="73" y="40"/>
                  </a:cubicBezTo>
                  <a:cubicBezTo>
                    <a:pt x="73" y="39"/>
                    <a:pt x="72" y="38"/>
                    <a:pt x="71" y="38"/>
                  </a:cubicBezTo>
                  <a:close/>
                  <a:moveTo>
                    <a:pt x="75" y="47"/>
                  </a:moveTo>
                  <a:lnTo>
                    <a:pt x="75" y="47"/>
                  </a:lnTo>
                  <a:cubicBezTo>
                    <a:pt x="73" y="46"/>
                    <a:pt x="72" y="46"/>
                    <a:pt x="71" y="46"/>
                  </a:cubicBezTo>
                  <a:cubicBezTo>
                    <a:pt x="72" y="46"/>
                    <a:pt x="72" y="45"/>
                    <a:pt x="73" y="44"/>
                  </a:cubicBezTo>
                  <a:cubicBezTo>
                    <a:pt x="73" y="45"/>
                    <a:pt x="74" y="46"/>
                    <a:pt x="75" y="47"/>
                  </a:cubicBezTo>
                  <a:close/>
                  <a:moveTo>
                    <a:pt x="65" y="46"/>
                  </a:moveTo>
                  <a:lnTo>
                    <a:pt x="65" y="46"/>
                  </a:lnTo>
                  <a:cubicBezTo>
                    <a:pt x="64" y="46"/>
                    <a:pt x="63" y="46"/>
                    <a:pt x="62" y="46"/>
                  </a:cubicBezTo>
                  <a:cubicBezTo>
                    <a:pt x="63" y="45"/>
                    <a:pt x="63" y="44"/>
                    <a:pt x="64" y="43"/>
                  </a:cubicBezTo>
                  <a:cubicBezTo>
                    <a:pt x="64" y="44"/>
                    <a:pt x="65" y="45"/>
                    <a:pt x="65" y="46"/>
                  </a:cubicBezTo>
                  <a:close/>
                  <a:moveTo>
                    <a:pt x="56" y="45"/>
                  </a:moveTo>
                  <a:lnTo>
                    <a:pt x="56" y="45"/>
                  </a:lnTo>
                  <a:cubicBezTo>
                    <a:pt x="55" y="45"/>
                    <a:pt x="54" y="45"/>
                    <a:pt x="52" y="45"/>
                  </a:cubicBezTo>
                  <a:cubicBezTo>
                    <a:pt x="53" y="45"/>
                    <a:pt x="54" y="44"/>
                    <a:pt x="55" y="43"/>
                  </a:cubicBezTo>
                  <a:cubicBezTo>
                    <a:pt x="55" y="44"/>
                    <a:pt x="56" y="45"/>
                    <a:pt x="56" y="45"/>
                  </a:cubicBezTo>
                  <a:close/>
                  <a:moveTo>
                    <a:pt x="48" y="45"/>
                  </a:moveTo>
                  <a:lnTo>
                    <a:pt x="48" y="45"/>
                  </a:lnTo>
                  <a:cubicBezTo>
                    <a:pt x="46" y="45"/>
                    <a:pt x="44" y="45"/>
                    <a:pt x="42" y="45"/>
                  </a:cubicBezTo>
                  <a:cubicBezTo>
                    <a:pt x="43" y="45"/>
                    <a:pt x="45" y="44"/>
                    <a:pt x="45" y="42"/>
                  </a:cubicBezTo>
                  <a:cubicBezTo>
                    <a:pt x="46" y="43"/>
                    <a:pt x="47" y="44"/>
                    <a:pt x="48" y="45"/>
                  </a:cubicBezTo>
                  <a:close/>
                  <a:moveTo>
                    <a:pt x="40" y="45"/>
                  </a:moveTo>
                  <a:lnTo>
                    <a:pt x="40" y="45"/>
                  </a:lnTo>
                  <a:cubicBezTo>
                    <a:pt x="38" y="45"/>
                    <a:pt x="36" y="45"/>
                    <a:pt x="34" y="45"/>
                  </a:cubicBezTo>
                  <a:cubicBezTo>
                    <a:pt x="35" y="44"/>
                    <a:pt x="36" y="43"/>
                    <a:pt x="36" y="42"/>
                  </a:cubicBezTo>
                  <a:cubicBezTo>
                    <a:pt x="37" y="44"/>
                    <a:pt x="38" y="45"/>
                    <a:pt x="40" y="45"/>
                  </a:cubicBezTo>
                  <a:close/>
                  <a:moveTo>
                    <a:pt x="29" y="45"/>
                  </a:moveTo>
                  <a:lnTo>
                    <a:pt x="29" y="45"/>
                  </a:lnTo>
                  <a:cubicBezTo>
                    <a:pt x="28" y="45"/>
                    <a:pt x="27" y="45"/>
                    <a:pt x="25" y="45"/>
                  </a:cubicBezTo>
                  <a:cubicBezTo>
                    <a:pt x="26" y="45"/>
                    <a:pt x="27" y="44"/>
                    <a:pt x="27" y="43"/>
                  </a:cubicBezTo>
                  <a:cubicBezTo>
                    <a:pt x="28" y="44"/>
                    <a:pt x="28" y="45"/>
                    <a:pt x="29" y="45"/>
                  </a:cubicBezTo>
                  <a:close/>
                  <a:moveTo>
                    <a:pt x="20" y="46"/>
                  </a:moveTo>
                  <a:lnTo>
                    <a:pt x="20" y="46"/>
                  </a:lnTo>
                  <a:cubicBezTo>
                    <a:pt x="19" y="46"/>
                    <a:pt x="17" y="46"/>
                    <a:pt x="16" y="46"/>
                  </a:cubicBezTo>
                  <a:cubicBezTo>
                    <a:pt x="17" y="45"/>
                    <a:pt x="17" y="44"/>
                    <a:pt x="18" y="43"/>
                  </a:cubicBezTo>
                  <a:cubicBezTo>
                    <a:pt x="18" y="44"/>
                    <a:pt x="19" y="45"/>
                    <a:pt x="20" y="46"/>
                  </a:cubicBezTo>
                  <a:close/>
                  <a:moveTo>
                    <a:pt x="11" y="46"/>
                  </a:moveTo>
                  <a:lnTo>
                    <a:pt x="11" y="46"/>
                  </a:lnTo>
                  <a:cubicBezTo>
                    <a:pt x="10" y="46"/>
                    <a:pt x="8" y="46"/>
                    <a:pt x="7" y="47"/>
                  </a:cubicBezTo>
                  <a:cubicBezTo>
                    <a:pt x="8" y="46"/>
                    <a:pt x="8" y="45"/>
                    <a:pt x="9" y="44"/>
                  </a:cubicBezTo>
                  <a:cubicBezTo>
                    <a:pt x="9" y="45"/>
                    <a:pt x="10" y="46"/>
                    <a:pt x="11" y="46"/>
                  </a:cubicBezTo>
                  <a:close/>
                  <a:moveTo>
                    <a:pt x="6" y="38"/>
                  </a:moveTo>
                  <a:lnTo>
                    <a:pt x="6" y="38"/>
                  </a:lnTo>
                  <a:cubicBezTo>
                    <a:pt x="7" y="38"/>
                    <a:pt x="9" y="38"/>
                    <a:pt x="10" y="38"/>
                  </a:cubicBezTo>
                  <a:cubicBezTo>
                    <a:pt x="9" y="38"/>
                    <a:pt x="9" y="39"/>
                    <a:pt x="8" y="40"/>
                  </a:cubicBezTo>
                  <a:cubicBezTo>
                    <a:pt x="8" y="39"/>
                    <a:pt x="7" y="38"/>
                    <a:pt x="6" y="38"/>
                  </a:cubicBezTo>
                  <a:close/>
                  <a:moveTo>
                    <a:pt x="16" y="37"/>
                  </a:moveTo>
                  <a:lnTo>
                    <a:pt x="16" y="37"/>
                  </a:lnTo>
                  <a:cubicBezTo>
                    <a:pt x="17" y="37"/>
                    <a:pt x="18" y="37"/>
                    <a:pt x="20" y="37"/>
                  </a:cubicBezTo>
                  <a:cubicBezTo>
                    <a:pt x="19" y="38"/>
                    <a:pt x="18" y="38"/>
                    <a:pt x="18" y="39"/>
                  </a:cubicBezTo>
                  <a:cubicBezTo>
                    <a:pt x="17" y="38"/>
                    <a:pt x="16" y="38"/>
                    <a:pt x="16" y="37"/>
                  </a:cubicBezTo>
                  <a:close/>
                  <a:moveTo>
                    <a:pt x="25" y="37"/>
                  </a:moveTo>
                  <a:lnTo>
                    <a:pt x="25" y="37"/>
                  </a:lnTo>
                  <a:lnTo>
                    <a:pt x="29" y="37"/>
                  </a:lnTo>
                  <a:cubicBezTo>
                    <a:pt x="28" y="37"/>
                    <a:pt x="27" y="38"/>
                    <a:pt x="27" y="39"/>
                  </a:cubicBezTo>
                  <a:cubicBezTo>
                    <a:pt x="26" y="38"/>
                    <a:pt x="26" y="37"/>
                    <a:pt x="25" y="37"/>
                  </a:cubicBezTo>
                  <a:close/>
                  <a:moveTo>
                    <a:pt x="34" y="37"/>
                  </a:moveTo>
                  <a:lnTo>
                    <a:pt x="34" y="37"/>
                  </a:lnTo>
                  <a:lnTo>
                    <a:pt x="36" y="36"/>
                  </a:lnTo>
                  <a:cubicBezTo>
                    <a:pt x="37" y="36"/>
                    <a:pt x="37" y="36"/>
                    <a:pt x="37" y="36"/>
                  </a:cubicBezTo>
                  <a:lnTo>
                    <a:pt x="37" y="34"/>
                  </a:lnTo>
                  <a:cubicBezTo>
                    <a:pt x="38" y="34"/>
                    <a:pt x="38" y="35"/>
                    <a:pt x="39" y="35"/>
                  </a:cubicBezTo>
                  <a:cubicBezTo>
                    <a:pt x="38" y="36"/>
                    <a:pt x="37" y="37"/>
                    <a:pt x="36" y="38"/>
                  </a:cubicBezTo>
                  <a:cubicBezTo>
                    <a:pt x="36" y="38"/>
                    <a:pt x="35" y="37"/>
                    <a:pt x="34" y="37"/>
                  </a:cubicBezTo>
                  <a:close/>
                  <a:moveTo>
                    <a:pt x="37" y="28"/>
                  </a:moveTo>
                  <a:lnTo>
                    <a:pt x="37" y="28"/>
                  </a:lnTo>
                  <a:lnTo>
                    <a:pt x="37" y="24"/>
                  </a:lnTo>
                  <a:cubicBezTo>
                    <a:pt x="38" y="25"/>
                    <a:pt x="38" y="26"/>
                    <a:pt x="39" y="26"/>
                  </a:cubicBezTo>
                  <a:cubicBezTo>
                    <a:pt x="38" y="27"/>
                    <a:pt x="38" y="27"/>
                    <a:pt x="37" y="28"/>
                  </a:cubicBezTo>
                  <a:close/>
                  <a:moveTo>
                    <a:pt x="37" y="19"/>
                  </a:moveTo>
                  <a:lnTo>
                    <a:pt x="37" y="19"/>
                  </a:lnTo>
                  <a:lnTo>
                    <a:pt x="37" y="15"/>
                  </a:lnTo>
                  <a:cubicBezTo>
                    <a:pt x="38" y="16"/>
                    <a:pt x="38" y="17"/>
                    <a:pt x="39" y="17"/>
                  </a:cubicBezTo>
                  <a:cubicBezTo>
                    <a:pt x="38" y="18"/>
                    <a:pt x="38" y="18"/>
                    <a:pt x="37" y="19"/>
                  </a:cubicBezTo>
                  <a:close/>
                  <a:moveTo>
                    <a:pt x="37" y="10"/>
                  </a:moveTo>
                  <a:lnTo>
                    <a:pt x="37" y="10"/>
                  </a:lnTo>
                  <a:lnTo>
                    <a:pt x="37" y="6"/>
                  </a:lnTo>
                  <a:cubicBezTo>
                    <a:pt x="38" y="7"/>
                    <a:pt x="38" y="8"/>
                    <a:pt x="39" y="8"/>
                  </a:cubicBezTo>
                  <a:cubicBezTo>
                    <a:pt x="38" y="9"/>
                    <a:pt x="38" y="9"/>
                    <a:pt x="37" y="10"/>
                  </a:cubicBezTo>
                  <a:close/>
                  <a:moveTo>
                    <a:pt x="46" y="6"/>
                  </a:moveTo>
                  <a:lnTo>
                    <a:pt x="46" y="6"/>
                  </a:lnTo>
                  <a:lnTo>
                    <a:pt x="46" y="10"/>
                  </a:lnTo>
                  <a:cubicBezTo>
                    <a:pt x="45" y="9"/>
                    <a:pt x="45" y="9"/>
                    <a:pt x="44" y="8"/>
                  </a:cubicBezTo>
                  <a:cubicBezTo>
                    <a:pt x="45" y="8"/>
                    <a:pt x="45" y="7"/>
                    <a:pt x="46" y="6"/>
                  </a:cubicBezTo>
                  <a:close/>
                  <a:moveTo>
                    <a:pt x="46" y="15"/>
                  </a:moveTo>
                  <a:lnTo>
                    <a:pt x="46" y="15"/>
                  </a:lnTo>
                  <a:lnTo>
                    <a:pt x="46" y="20"/>
                  </a:lnTo>
                  <a:cubicBezTo>
                    <a:pt x="45" y="19"/>
                    <a:pt x="45" y="18"/>
                    <a:pt x="44" y="17"/>
                  </a:cubicBezTo>
                  <a:cubicBezTo>
                    <a:pt x="45" y="17"/>
                    <a:pt x="45" y="16"/>
                    <a:pt x="46" y="15"/>
                  </a:cubicBezTo>
                  <a:close/>
                  <a:moveTo>
                    <a:pt x="46" y="24"/>
                  </a:moveTo>
                  <a:lnTo>
                    <a:pt x="46" y="24"/>
                  </a:lnTo>
                  <a:lnTo>
                    <a:pt x="46" y="29"/>
                  </a:lnTo>
                  <a:cubicBezTo>
                    <a:pt x="46" y="28"/>
                    <a:pt x="45" y="27"/>
                    <a:pt x="44" y="26"/>
                  </a:cubicBezTo>
                  <a:cubicBezTo>
                    <a:pt x="45" y="26"/>
                    <a:pt x="46" y="25"/>
                    <a:pt x="46" y="24"/>
                  </a:cubicBezTo>
                  <a:close/>
                  <a:moveTo>
                    <a:pt x="0" y="42"/>
                  </a:moveTo>
                  <a:lnTo>
                    <a:pt x="0" y="42"/>
                  </a:lnTo>
                  <a:cubicBezTo>
                    <a:pt x="0" y="41"/>
                    <a:pt x="1" y="41"/>
                    <a:pt x="1" y="40"/>
                  </a:cubicBezTo>
                  <a:cubicBezTo>
                    <a:pt x="2" y="39"/>
                    <a:pt x="3" y="39"/>
                    <a:pt x="4" y="39"/>
                  </a:cubicBezTo>
                  <a:cubicBezTo>
                    <a:pt x="6" y="39"/>
                    <a:pt x="8" y="41"/>
                    <a:pt x="8" y="43"/>
                  </a:cubicBezTo>
                  <a:cubicBezTo>
                    <a:pt x="8" y="45"/>
                    <a:pt x="6" y="46"/>
                    <a:pt x="4" y="46"/>
                  </a:cubicBezTo>
                  <a:cubicBezTo>
                    <a:pt x="2" y="46"/>
                    <a:pt x="0" y="45"/>
                    <a:pt x="0" y="43"/>
                  </a:cubicBezTo>
                  <a:cubicBezTo>
                    <a:pt x="0" y="43"/>
                    <a:pt x="0" y="42"/>
                    <a:pt x="0" y="42"/>
                  </a:cubicBezTo>
                  <a:close/>
                  <a:moveTo>
                    <a:pt x="6" y="42"/>
                  </a:moveTo>
                  <a:lnTo>
                    <a:pt x="6" y="42"/>
                  </a:lnTo>
                  <a:cubicBezTo>
                    <a:pt x="6" y="44"/>
                    <a:pt x="5" y="45"/>
                    <a:pt x="4" y="45"/>
                  </a:cubicBezTo>
                  <a:cubicBezTo>
                    <a:pt x="6" y="45"/>
                    <a:pt x="7" y="44"/>
                    <a:pt x="6" y="42"/>
                  </a:cubicBezTo>
                  <a:close/>
                  <a:moveTo>
                    <a:pt x="80" y="39"/>
                  </a:moveTo>
                  <a:lnTo>
                    <a:pt x="80" y="39"/>
                  </a:lnTo>
                  <a:cubicBezTo>
                    <a:pt x="81" y="40"/>
                    <a:pt x="81" y="42"/>
                    <a:pt x="81" y="43"/>
                  </a:cubicBezTo>
                  <a:cubicBezTo>
                    <a:pt x="81" y="43"/>
                    <a:pt x="81" y="44"/>
                    <a:pt x="81" y="44"/>
                  </a:cubicBezTo>
                  <a:cubicBezTo>
                    <a:pt x="81" y="45"/>
                    <a:pt x="79" y="46"/>
                    <a:pt x="78" y="46"/>
                  </a:cubicBezTo>
                  <a:cubicBezTo>
                    <a:pt x="76" y="46"/>
                    <a:pt x="74" y="45"/>
                    <a:pt x="74" y="43"/>
                  </a:cubicBezTo>
                  <a:cubicBezTo>
                    <a:pt x="74" y="41"/>
                    <a:pt x="76" y="39"/>
                    <a:pt x="78" y="39"/>
                  </a:cubicBezTo>
                  <a:cubicBezTo>
                    <a:pt x="79" y="39"/>
                    <a:pt x="79" y="39"/>
                    <a:pt x="80" y="39"/>
                  </a:cubicBezTo>
                  <a:close/>
                  <a:moveTo>
                    <a:pt x="80" y="42"/>
                  </a:moveTo>
                  <a:lnTo>
                    <a:pt x="80" y="42"/>
                  </a:lnTo>
                  <a:cubicBezTo>
                    <a:pt x="80" y="44"/>
                    <a:pt x="79" y="45"/>
                    <a:pt x="78" y="45"/>
                  </a:cubicBezTo>
                  <a:cubicBezTo>
                    <a:pt x="80" y="45"/>
                    <a:pt x="81" y="44"/>
                    <a:pt x="80" y="42"/>
                  </a:cubicBezTo>
                  <a:close/>
                  <a:moveTo>
                    <a:pt x="44" y="31"/>
                  </a:moveTo>
                  <a:lnTo>
                    <a:pt x="44" y="31"/>
                  </a:lnTo>
                  <a:cubicBezTo>
                    <a:pt x="43" y="32"/>
                    <a:pt x="43" y="33"/>
                    <a:pt x="42" y="34"/>
                  </a:cubicBezTo>
                  <a:cubicBezTo>
                    <a:pt x="44" y="34"/>
                    <a:pt x="44" y="32"/>
                    <a:pt x="44" y="31"/>
                  </a:cubicBezTo>
                  <a:close/>
                  <a:moveTo>
                    <a:pt x="41" y="27"/>
                  </a:moveTo>
                  <a:lnTo>
                    <a:pt x="41" y="27"/>
                  </a:lnTo>
                  <a:cubicBezTo>
                    <a:pt x="44" y="27"/>
                    <a:pt x="45" y="29"/>
                    <a:pt x="45" y="31"/>
                  </a:cubicBezTo>
                  <a:cubicBezTo>
                    <a:pt x="45" y="33"/>
                    <a:pt x="44" y="35"/>
                    <a:pt x="41" y="35"/>
                  </a:cubicBezTo>
                  <a:cubicBezTo>
                    <a:pt x="39" y="35"/>
                    <a:pt x="38" y="33"/>
                    <a:pt x="38" y="31"/>
                  </a:cubicBezTo>
                  <a:cubicBezTo>
                    <a:pt x="38" y="29"/>
                    <a:pt x="39" y="27"/>
                    <a:pt x="41" y="27"/>
                  </a:cubicBezTo>
                  <a:close/>
                  <a:moveTo>
                    <a:pt x="44" y="22"/>
                  </a:moveTo>
                  <a:lnTo>
                    <a:pt x="44" y="22"/>
                  </a:lnTo>
                  <a:cubicBezTo>
                    <a:pt x="43" y="23"/>
                    <a:pt x="43" y="24"/>
                    <a:pt x="42" y="24"/>
                  </a:cubicBezTo>
                  <a:cubicBezTo>
                    <a:pt x="44" y="25"/>
                    <a:pt x="44" y="23"/>
                    <a:pt x="44" y="22"/>
                  </a:cubicBezTo>
                  <a:close/>
                  <a:moveTo>
                    <a:pt x="41" y="18"/>
                  </a:moveTo>
                  <a:lnTo>
                    <a:pt x="41" y="18"/>
                  </a:lnTo>
                  <a:cubicBezTo>
                    <a:pt x="44" y="18"/>
                    <a:pt x="45" y="20"/>
                    <a:pt x="45" y="22"/>
                  </a:cubicBezTo>
                  <a:cubicBezTo>
                    <a:pt x="45" y="24"/>
                    <a:pt x="44" y="26"/>
                    <a:pt x="41" y="26"/>
                  </a:cubicBezTo>
                  <a:cubicBezTo>
                    <a:pt x="39" y="26"/>
                    <a:pt x="38" y="24"/>
                    <a:pt x="38" y="22"/>
                  </a:cubicBezTo>
                  <a:cubicBezTo>
                    <a:pt x="38" y="20"/>
                    <a:pt x="39" y="18"/>
                    <a:pt x="41" y="18"/>
                  </a:cubicBezTo>
                  <a:close/>
                  <a:moveTo>
                    <a:pt x="44" y="13"/>
                  </a:moveTo>
                  <a:lnTo>
                    <a:pt x="44" y="13"/>
                  </a:lnTo>
                  <a:cubicBezTo>
                    <a:pt x="43" y="14"/>
                    <a:pt x="43" y="15"/>
                    <a:pt x="42" y="15"/>
                  </a:cubicBezTo>
                  <a:cubicBezTo>
                    <a:pt x="44" y="15"/>
                    <a:pt x="44" y="14"/>
                    <a:pt x="44" y="13"/>
                  </a:cubicBezTo>
                  <a:close/>
                  <a:moveTo>
                    <a:pt x="41" y="9"/>
                  </a:moveTo>
                  <a:lnTo>
                    <a:pt x="41" y="9"/>
                  </a:lnTo>
                  <a:cubicBezTo>
                    <a:pt x="44" y="9"/>
                    <a:pt x="45" y="11"/>
                    <a:pt x="45" y="13"/>
                  </a:cubicBezTo>
                  <a:cubicBezTo>
                    <a:pt x="45" y="15"/>
                    <a:pt x="44" y="17"/>
                    <a:pt x="41" y="17"/>
                  </a:cubicBezTo>
                  <a:cubicBezTo>
                    <a:pt x="39" y="17"/>
                    <a:pt x="38" y="15"/>
                    <a:pt x="38" y="13"/>
                  </a:cubicBezTo>
                  <a:cubicBezTo>
                    <a:pt x="38" y="11"/>
                    <a:pt x="39" y="9"/>
                    <a:pt x="41" y="9"/>
                  </a:cubicBezTo>
                  <a:close/>
                  <a:moveTo>
                    <a:pt x="44" y="3"/>
                  </a:moveTo>
                  <a:lnTo>
                    <a:pt x="44" y="3"/>
                  </a:lnTo>
                  <a:cubicBezTo>
                    <a:pt x="43" y="5"/>
                    <a:pt x="43" y="6"/>
                    <a:pt x="42" y="6"/>
                  </a:cubicBezTo>
                  <a:cubicBezTo>
                    <a:pt x="44" y="6"/>
                    <a:pt x="44" y="5"/>
                    <a:pt x="44" y="3"/>
                  </a:cubicBezTo>
                  <a:close/>
                  <a:moveTo>
                    <a:pt x="41" y="0"/>
                  </a:moveTo>
                  <a:lnTo>
                    <a:pt x="41" y="0"/>
                  </a:lnTo>
                  <a:cubicBezTo>
                    <a:pt x="44" y="0"/>
                    <a:pt x="45" y="2"/>
                    <a:pt x="45" y="4"/>
                  </a:cubicBezTo>
                  <a:cubicBezTo>
                    <a:pt x="45" y="6"/>
                    <a:pt x="44" y="7"/>
                    <a:pt x="41" y="7"/>
                  </a:cubicBezTo>
                  <a:cubicBezTo>
                    <a:pt x="39" y="7"/>
                    <a:pt x="38" y="6"/>
                    <a:pt x="38" y="4"/>
                  </a:cubicBezTo>
                  <a:cubicBezTo>
                    <a:pt x="38" y="2"/>
                    <a:pt x="39" y="0"/>
                    <a:pt x="41" y="0"/>
                  </a:cubicBezTo>
                  <a:close/>
                  <a:moveTo>
                    <a:pt x="34" y="41"/>
                  </a:moveTo>
                  <a:lnTo>
                    <a:pt x="34" y="41"/>
                  </a:lnTo>
                  <a:cubicBezTo>
                    <a:pt x="34" y="42"/>
                    <a:pt x="33" y="43"/>
                    <a:pt x="32" y="43"/>
                  </a:cubicBezTo>
                  <a:cubicBezTo>
                    <a:pt x="34" y="43"/>
                    <a:pt x="34" y="42"/>
                    <a:pt x="34" y="41"/>
                  </a:cubicBezTo>
                  <a:close/>
                  <a:moveTo>
                    <a:pt x="32" y="37"/>
                  </a:moveTo>
                  <a:lnTo>
                    <a:pt x="32" y="37"/>
                  </a:lnTo>
                  <a:cubicBezTo>
                    <a:pt x="34" y="37"/>
                    <a:pt x="35" y="39"/>
                    <a:pt x="35" y="41"/>
                  </a:cubicBezTo>
                  <a:cubicBezTo>
                    <a:pt x="35" y="43"/>
                    <a:pt x="34" y="44"/>
                    <a:pt x="32" y="44"/>
                  </a:cubicBezTo>
                  <a:cubicBezTo>
                    <a:pt x="30" y="44"/>
                    <a:pt x="28" y="43"/>
                    <a:pt x="28" y="41"/>
                  </a:cubicBezTo>
                  <a:cubicBezTo>
                    <a:pt x="28" y="39"/>
                    <a:pt x="30" y="37"/>
                    <a:pt x="32" y="37"/>
                  </a:cubicBezTo>
                  <a:close/>
                  <a:moveTo>
                    <a:pt x="25" y="41"/>
                  </a:moveTo>
                  <a:lnTo>
                    <a:pt x="25" y="41"/>
                  </a:lnTo>
                  <a:cubicBezTo>
                    <a:pt x="24" y="42"/>
                    <a:pt x="24" y="43"/>
                    <a:pt x="23" y="44"/>
                  </a:cubicBezTo>
                  <a:cubicBezTo>
                    <a:pt x="24" y="44"/>
                    <a:pt x="25" y="42"/>
                    <a:pt x="25" y="41"/>
                  </a:cubicBezTo>
                  <a:close/>
                  <a:moveTo>
                    <a:pt x="22" y="37"/>
                  </a:moveTo>
                  <a:lnTo>
                    <a:pt x="22" y="37"/>
                  </a:lnTo>
                  <a:cubicBezTo>
                    <a:pt x="24" y="37"/>
                    <a:pt x="26" y="39"/>
                    <a:pt x="26" y="41"/>
                  </a:cubicBezTo>
                  <a:cubicBezTo>
                    <a:pt x="26" y="43"/>
                    <a:pt x="24" y="45"/>
                    <a:pt x="22" y="45"/>
                  </a:cubicBezTo>
                  <a:cubicBezTo>
                    <a:pt x="20" y="45"/>
                    <a:pt x="19" y="43"/>
                    <a:pt x="19" y="41"/>
                  </a:cubicBezTo>
                  <a:cubicBezTo>
                    <a:pt x="19" y="39"/>
                    <a:pt x="20" y="37"/>
                    <a:pt x="22" y="37"/>
                  </a:cubicBezTo>
                  <a:close/>
                  <a:moveTo>
                    <a:pt x="16" y="42"/>
                  </a:moveTo>
                  <a:lnTo>
                    <a:pt x="16" y="42"/>
                  </a:lnTo>
                  <a:cubicBezTo>
                    <a:pt x="15" y="43"/>
                    <a:pt x="14" y="44"/>
                    <a:pt x="13" y="44"/>
                  </a:cubicBezTo>
                  <a:cubicBezTo>
                    <a:pt x="15" y="44"/>
                    <a:pt x="16" y="43"/>
                    <a:pt x="16" y="42"/>
                  </a:cubicBezTo>
                  <a:close/>
                  <a:moveTo>
                    <a:pt x="13" y="38"/>
                  </a:moveTo>
                  <a:lnTo>
                    <a:pt x="13" y="38"/>
                  </a:lnTo>
                  <a:cubicBezTo>
                    <a:pt x="15" y="38"/>
                    <a:pt x="17" y="40"/>
                    <a:pt x="17" y="42"/>
                  </a:cubicBezTo>
                  <a:cubicBezTo>
                    <a:pt x="17" y="44"/>
                    <a:pt x="15" y="45"/>
                    <a:pt x="13" y="45"/>
                  </a:cubicBezTo>
                  <a:cubicBezTo>
                    <a:pt x="11" y="45"/>
                    <a:pt x="9" y="44"/>
                    <a:pt x="9" y="42"/>
                  </a:cubicBezTo>
                  <a:cubicBezTo>
                    <a:pt x="9" y="40"/>
                    <a:pt x="11" y="38"/>
                    <a:pt x="13" y="38"/>
                  </a:cubicBezTo>
                  <a:close/>
                  <a:moveTo>
                    <a:pt x="71" y="42"/>
                  </a:moveTo>
                  <a:lnTo>
                    <a:pt x="71" y="42"/>
                  </a:lnTo>
                  <a:cubicBezTo>
                    <a:pt x="70" y="43"/>
                    <a:pt x="70" y="44"/>
                    <a:pt x="69" y="44"/>
                  </a:cubicBezTo>
                  <a:cubicBezTo>
                    <a:pt x="71" y="45"/>
                    <a:pt x="71" y="43"/>
                    <a:pt x="71" y="42"/>
                  </a:cubicBezTo>
                  <a:close/>
                  <a:moveTo>
                    <a:pt x="69" y="38"/>
                  </a:moveTo>
                  <a:lnTo>
                    <a:pt x="69" y="38"/>
                  </a:lnTo>
                  <a:cubicBezTo>
                    <a:pt x="71" y="38"/>
                    <a:pt x="72" y="40"/>
                    <a:pt x="72" y="42"/>
                  </a:cubicBezTo>
                  <a:cubicBezTo>
                    <a:pt x="72" y="44"/>
                    <a:pt x="71" y="46"/>
                    <a:pt x="69" y="46"/>
                  </a:cubicBezTo>
                  <a:cubicBezTo>
                    <a:pt x="66" y="46"/>
                    <a:pt x="65" y="44"/>
                    <a:pt x="65" y="42"/>
                  </a:cubicBezTo>
                  <a:cubicBezTo>
                    <a:pt x="65" y="40"/>
                    <a:pt x="66" y="38"/>
                    <a:pt x="69" y="38"/>
                  </a:cubicBezTo>
                  <a:close/>
                  <a:moveTo>
                    <a:pt x="62" y="41"/>
                  </a:moveTo>
                  <a:lnTo>
                    <a:pt x="62" y="41"/>
                  </a:lnTo>
                  <a:cubicBezTo>
                    <a:pt x="61" y="42"/>
                    <a:pt x="61" y="43"/>
                    <a:pt x="59" y="44"/>
                  </a:cubicBezTo>
                  <a:cubicBezTo>
                    <a:pt x="61" y="44"/>
                    <a:pt x="62" y="42"/>
                    <a:pt x="62" y="41"/>
                  </a:cubicBezTo>
                  <a:close/>
                  <a:moveTo>
                    <a:pt x="59" y="37"/>
                  </a:moveTo>
                  <a:lnTo>
                    <a:pt x="59" y="37"/>
                  </a:lnTo>
                  <a:cubicBezTo>
                    <a:pt x="61" y="37"/>
                    <a:pt x="63" y="39"/>
                    <a:pt x="63" y="41"/>
                  </a:cubicBezTo>
                  <a:cubicBezTo>
                    <a:pt x="63" y="43"/>
                    <a:pt x="61" y="45"/>
                    <a:pt x="59" y="45"/>
                  </a:cubicBezTo>
                  <a:cubicBezTo>
                    <a:pt x="57" y="45"/>
                    <a:pt x="56" y="43"/>
                    <a:pt x="56" y="41"/>
                  </a:cubicBezTo>
                  <a:cubicBezTo>
                    <a:pt x="56" y="39"/>
                    <a:pt x="57" y="37"/>
                    <a:pt x="59" y="37"/>
                  </a:cubicBezTo>
                  <a:close/>
                  <a:moveTo>
                    <a:pt x="53" y="40"/>
                  </a:moveTo>
                  <a:lnTo>
                    <a:pt x="53" y="40"/>
                  </a:lnTo>
                  <a:cubicBezTo>
                    <a:pt x="52" y="42"/>
                    <a:pt x="51" y="42"/>
                    <a:pt x="50" y="43"/>
                  </a:cubicBezTo>
                  <a:cubicBezTo>
                    <a:pt x="52" y="43"/>
                    <a:pt x="53" y="42"/>
                    <a:pt x="53" y="40"/>
                  </a:cubicBezTo>
                  <a:close/>
                  <a:moveTo>
                    <a:pt x="50" y="37"/>
                  </a:moveTo>
                  <a:lnTo>
                    <a:pt x="50" y="37"/>
                  </a:lnTo>
                  <a:cubicBezTo>
                    <a:pt x="52" y="37"/>
                    <a:pt x="54" y="38"/>
                    <a:pt x="54" y="41"/>
                  </a:cubicBezTo>
                  <a:cubicBezTo>
                    <a:pt x="54" y="43"/>
                    <a:pt x="52" y="44"/>
                    <a:pt x="50" y="44"/>
                  </a:cubicBezTo>
                  <a:cubicBezTo>
                    <a:pt x="48" y="44"/>
                    <a:pt x="46" y="43"/>
                    <a:pt x="46" y="41"/>
                  </a:cubicBezTo>
                  <a:cubicBezTo>
                    <a:pt x="46" y="38"/>
                    <a:pt x="48" y="37"/>
                    <a:pt x="50" y="37"/>
                  </a:cubicBezTo>
                  <a:close/>
                  <a:moveTo>
                    <a:pt x="43" y="40"/>
                  </a:moveTo>
                  <a:lnTo>
                    <a:pt x="43" y="40"/>
                  </a:lnTo>
                  <a:cubicBezTo>
                    <a:pt x="43" y="41"/>
                    <a:pt x="42" y="42"/>
                    <a:pt x="41" y="43"/>
                  </a:cubicBezTo>
                  <a:cubicBezTo>
                    <a:pt x="43" y="43"/>
                    <a:pt x="44" y="41"/>
                    <a:pt x="43" y="40"/>
                  </a:cubicBezTo>
                  <a:close/>
                  <a:moveTo>
                    <a:pt x="41" y="36"/>
                  </a:moveTo>
                  <a:lnTo>
                    <a:pt x="41" y="36"/>
                  </a:lnTo>
                  <a:cubicBezTo>
                    <a:pt x="43" y="36"/>
                    <a:pt x="45" y="38"/>
                    <a:pt x="45" y="40"/>
                  </a:cubicBezTo>
                  <a:cubicBezTo>
                    <a:pt x="45" y="42"/>
                    <a:pt x="43" y="44"/>
                    <a:pt x="41" y="44"/>
                  </a:cubicBezTo>
                  <a:cubicBezTo>
                    <a:pt x="39" y="44"/>
                    <a:pt x="37" y="42"/>
                    <a:pt x="37" y="40"/>
                  </a:cubicBezTo>
                  <a:cubicBezTo>
                    <a:pt x="37" y="38"/>
                    <a:pt x="39" y="36"/>
                    <a:pt x="41" y="3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3" name="Freeform 1520"/>
            <p:cNvSpPr>
              <a:spLocks/>
            </p:cNvSpPr>
            <p:nvPr userDrawn="1"/>
          </p:nvSpPr>
          <p:spPr bwMode="auto">
            <a:xfrm>
              <a:off x="419" y="363"/>
              <a:ext cx="9" cy="9"/>
            </a:xfrm>
            <a:custGeom>
              <a:avLst/>
              <a:gdLst>
                <a:gd name="T0" fmla="*/ 13 w 20"/>
                <a:gd name="T1" fmla="*/ 4 h 21"/>
                <a:gd name="T2" fmla="*/ 13 w 20"/>
                <a:gd name="T3" fmla="*/ 4 h 21"/>
                <a:gd name="T4" fmla="*/ 12 w 20"/>
                <a:gd name="T5" fmla="*/ 7 h 21"/>
                <a:gd name="T6" fmla="*/ 20 w 20"/>
                <a:gd name="T7" fmla="*/ 5 h 21"/>
                <a:gd name="T8" fmla="*/ 20 w 20"/>
                <a:gd name="T9" fmla="*/ 15 h 21"/>
                <a:gd name="T10" fmla="*/ 14 w 20"/>
                <a:gd name="T11" fmla="*/ 12 h 21"/>
                <a:gd name="T12" fmla="*/ 15 w 20"/>
                <a:gd name="T13" fmla="*/ 21 h 21"/>
                <a:gd name="T14" fmla="*/ 5 w 20"/>
                <a:gd name="T15" fmla="*/ 21 h 21"/>
                <a:gd name="T16" fmla="*/ 9 w 20"/>
                <a:gd name="T17" fmla="*/ 14 h 21"/>
                <a:gd name="T18" fmla="*/ 0 w 20"/>
                <a:gd name="T19" fmla="*/ 15 h 21"/>
                <a:gd name="T20" fmla="*/ 0 w 20"/>
                <a:gd name="T21" fmla="*/ 5 h 21"/>
                <a:gd name="T22" fmla="*/ 7 w 20"/>
                <a:gd name="T23" fmla="*/ 9 h 21"/>
                <a:gd name="T24" fmla="*/ 5 w 20"/>
                <a:gd name="T25" fmla="*/ 0 h 21"/>
                <a:gd name="T26" fmla="*/ 15 w 20"/>
                <a:gd name="T27" fmla="*/ 0 h 21"/>
                <a:gd name="T28" fmla="*/ 13 w 20"/>
                <a:gd name="T29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1">
                  <a:moveTo>
                    <a:pt x="13" y="4"/>
                  </a:moveTo>
                  <a:lnTo>
                    <a:pt x="13" y="4"/>
                  </a:lnTo>
                  <a:cubicBezTo>
                    <a:pt x="12" y="5"/>
                    <a:pt x="12" y="6"/>
                    <a:pt x="12" y="7"/>
                  </a:cubicBezTo>
                  <a:cubicBezTo>
                    <a:pt x="13" y="11"/>
                    <a:pt x="19" y="6"/>
                    <a:pt x="20" y="5"/>
                  </a:cubicBezTo>
                  <a:lnTo>
                    <a:pt x="20" y="15"/>
                  </a:lnTo>
                  <a:cubicBezTo>
                    <a:pt x="19" y="14"/>
                    <a:pt x="16" y="12"/>
                    <a:pt x="14" y="12"/>
                  </a:cubicBezTo>
                  <a:cubicBezTo>
                    <a:pt x="9" y="13"/>
                    <a:pt x="14" y="19"/>
                    <a:pt x="15" y="21"/>
                  </a:cubicBezTo>
                  <a:lnTo>
                    <a:pt x="5" y="21"/>
                  </a:lnTo>
                  <a:cubicBezTo>
                    <a:pt x="6" y="19"/>
                    <a:pt x="9" y="16"/>
                    <a:pt x="9" y="14"/>
                  </a:cubicBezTo>
                  <a:cubicBezTo>
                    <a:pt x="8" y="9"/>
                    <a:pt x="1" y="14"/>
                    <a:pt x="0" y="15"/>
                  </a:cubicBezTo>
                  <a:lnTo>
                    <a:pt x="0" y="5"/>
                  </a:lnTo>
                  <a:cubicBezTo>
                    <a:pt x="1" y="6"/>
                    <a:pt x="5" y="9"/>
                    <a:pt x="7" y="9"/>
                  </a:cubicBezTo>
                  <a:cubicBezTo>
                    <a:pt x="11" y="8"/>
                    <a:pt x="6" y="1"/>
                    <a:pt x="5" y="0"/>
                  </a:cubicBezTo>
                  <a:lnTo>
                    <a:pt x="15" y="0"/>
                  </a:lnTo>
                  <a:cubicBezTo>
                    <a:pt x="14" y="1"/>
                    <a:pt x="13" y="3"/>
                    <a:pt x="13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4" name="Freeform 1521"/>
            <p:cNvSpPr>
              <a:spLocks/>
            </p:cNvSpPr>
            <p:nvPr userDrawn="1"/>
          </p:nvSpPr>
          <p:spPr bwMode="auto">
            <a:xfrm>
              <a:off x="361" y="388"/>
              <a:ext cx="74" cy="28"/>
            </a:xfrm>
            <a:custGeom>
              <a:avLst/>
              <a:gdLst>
                <a:gd name="T0" fmla="*/ 109 w 164"/>
                <a:gd name="T1" fmla="*/ 25 h 62"/>
                <a:gd name="T2" fmla="*/ 109 w 164"/>
                <a:gd name="T3" fmla="*/ 25 h 62"/>
                <a:gd name="T4" fmla="*/ 127 w 164"/>
                <a:gd name="T5" fmla="*/ 40 h 62"/>
                <a:gd name="T6" fmla="*/ 133 w 164"/>
                <a:gd name="T7" fmla="*/ 29 h 62"/>
                <a:gd name="T8" fmla="*/ 131 w 164"/>
                <a:gd name="T9" fmla="*/ 24 h 62"/>
                <a:gd name="T10" fmla="*/ 139 w 164"/>
                <a:gd name="T11" fmla="*/ 30 h 62"/>
                <a:gd name="T12" fmla="*/ 144 w 164"/>
                <a:gd name="T13" fmla="*/ 41 h 62"/>
                <a:gd name="T14" fmla="*/ 149 w 164"/>
                <a:gd name="T15" fmla="*/ 41 h 62"/>
                <a:gd name="T16" fmla="*/ 152 w 164"/>
                <a:gd name="T17" fmla="*/ 33 h 62"/>
                <a:gd name="T18" fmla="*/ 151 w 164"/>
                <a:gd name="T19" fmla="*/ 26 h 62"/>
                <a:gd name="T20" fmla="*/ 157 w 164"/>
                <a:gd name="T21" fmla="*/ 32 h 62"/>
                <a:gd name="T22" fmla="*/ 163 w 164"/>
                <a:gd name="T23" fmla="*/ 36 h 62"/>
                <a:gd name="T24" fmla="*/ 161 w 164"/>
                <a:gd name="T25" fmla="*/ 45 h 62"/>
                <a:gd name="T26" fmla="*/ 149 w 164"/>
                <a:gd name="T27" fmla="*/ 50 h 62"/>
                <a:gd name="T28" fmla="*/ 142 w 164"/>
                <a:gd name="T29" fmla="*/ 56 h 62"/>
                <a:gd name="T30" fmla="*/ 128 w 164"/>
                <a:gd name="T31" fmla="*/ 56 h 62"/>
                <a:gd name="T32" fmla="*/ 115 w 164"/>
                <a:gd name="T33" fmla="*/ 62 h 62"/>
                <a:gd name="T34" fmla="*/ 103 w 164"/>
                <a:gd name="T35" fmla="*/ 57 h 62"/>
                <a:gd name="T36" fmla="*/ 85 w 164"/>
                <a:gd name="T37" fmla="*/ 47 h 62"/>
                <a:gd name="T38" fmla="*/ 56 w 164"/>
                <a:gd name="T39" fmla="*/ 41 h 62"/>
                <a:gd name="T40" fmla="*/ 30 w 164"/>
                <a:gd name="T41" fmla="*/ 35 h 62"/>
                <a:gd name="T42" fmla="*/ 2 w 164"/>
                <a:gd name="T43" fmla="*/ 31 h 62"/>
                <a:gd name="T44" fmla="*/ 7 w 164"/>
                <a:gd name="T45" fmla="*/ 14 h 62"/>
                <a:gd name="T46" fmla="*/ 8 w 164"/>
                <a:gd name="T47" fmla="*/ 3 h 62"/>
                <a:gd name="T48" fmla="*/ 36 w 164"/>
                <a:gd name="T49" fmla="*/ 0 h 62"/>
                <a:gd name="T50" fmla="*/ 39 w 164"/>
                <a:gd name="T51" fmla="*/ 15 h 62"/>
                <a:gd name="T52" fmla="*/ 56 w 164"/>
                <a:gd name="T53" fmla="*/ 26 h 62"/>
                <a:gd name="T54" fmla="*/ 95 w 164"/>
                <a:gd name="T55" fmla="*/ 34 h 62"/>
                <a:gd name="T56" fmla="*/ 104 w 164"/>
                <a:gd name="T57" fmla="*/ 25 h 62"/>
                <a:gd name="T58" fmla="*/ 109 w 164"/>
                <a:gd name="T59" fmla="*/ 2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4" h="62">
                  <a:moveTo>
                    <a:pt x="109" y="25"/>
                  </a:moveTo>
                  <a:lnTo>
                    <a:pt x="109" y="25"/>
                  </a:lnTo>
                  <a:cubicBezTo>
                    <a:pt x="112" y="31"/>
                    <a:pt x="118" y="40"/>
                    <a:pt x="127" y="40"/>
                  </a:cubicBezTo>
                  <a:cubicBezTo>
                    <a:pt x="126" y="35"/>
                    <a:pt x="128" y="31"/>
                    <a:pt x="133" y="29"/>
                  </a:cubicBezTo>
                  <a:cubicBezTo>
                    <a:pt x="133" y="28"/>
                    <a:pt x="133" y="25"/>
                    <a:pt x="131" y="24"/>
                  </a:cubicBezTo>
                  <a:cubicBezTo>
                    <a:pt x="136" y="23"/>
                    <a:pt x="138" y="26"/>
                    <a:pt x="139" y="30"/>
                  </a:cubicBezTo>
                  <a:cubicBezTo>
                    <a:pt x="145" y="31"/>
                    <a:pt x="146" y="37"/>
                    <a:pt x="144" y="41"/>
                  </a:cubicBezTo>
                  <a:cubicBezTo>
                    <a:pt x="146" y="42"/>
                    <a:pt x="149" y="41"/>
                    <a:pt x="149" y="41"/>
                  </a:cubicBezTo>
                  <a:cubicBezTo>
                    <a:pt x="147" y="36"/>
                    <a:pt x="150" y="34"/>
                    <a:pt x="152" y="33"/>
                  </a:cubicBezTo>
                  <a:cubicBezTo>
                    <a:pt x="153" y="30"/>
                    <a:pt x="152" y="28"/>
                    <a:pt x="151" y="26"/>
                  </a:cubicBezTo>
                  <a:cubicBezTo>
                    <a:pt x="156" y="26"/>
                    <a:pt x="157" y="31"/>
                    <a:pt x="157" y="32"/>
                  </a:cubicBezTo>
                  <a:cubicBezTo>
                    <a:pt x="160" y="33"/>
                    <a:pt x="161" y="33"/>
                    <a:pt x="163" y="36"/>
                  </a:cubicBezTo>
                  <a:cubicBezTo>
                    <a:pt x="164" y="37"/>
                    <a:pt x="164" y="43"/>
                    <a:pt x="161" y="45"/>
                  </a:cubicBezTo>
                  <a:cubicBezTo>
                    <a:pt x="158" y="47"/>
                    <a:pt x="153" y="47"/>
                    <a:pt x="149" y="50"/>
                  </a:cubicBezTo>
                  <a:cubicBezTo>
                    <a:pt x="147" y="51"/>
                    <a:pt x="146" y="55"/>
                    <a:pt x="142" y="56"/>
                  </a:cubicBezTo>
                  <a:cubicBezTo>
                    <a:pt x="138" y="57"/>
                    <a:pt x="133" y="55"/>
                    <a:pt x="128" y="56"/>
                  </a:cubicBezTo>
                  <a:cubicBezTo>
                    <a:pt x="122" y="58"/>
                    <a:pt x="120" y="62"/>
                    <a:pt x="115" y="62"/>
                  </a:cubicBezTo>
                  <a:cubicBezTo>
                    <a:pt x="110" y="62"/>
                    <a:pt x="111" y="58"/>
                    <a:pt x="103" y="57"/>
                  </a:cubicBezTo>
                  <a:cubicBezTo>
                    <a:pt x="97" y="54"/>
                    <a:pt x="91" y="49"/>
                    <a:pt x="85" y="47"/>
                  </a:cubicBezTo>
                  <a:cubicBezTo>
                    <a:pt x="76" y="44"/>
                    <a:pt x="66" y="43"/>
                    <a:pt x="56" y="41"/>
                  </a:cubicBezTo>
                  <a:cubicBezTo>
                    <a:pt x="47" y="40"/>
                    <a:pt x="39" y="36"/>
                    <a:pt x="30" y="35"/>
                  </a:cubicBezTo>
                  <a:cubicBezTo>
                    <a:pt x="24" y="34"/>
                    <a:pt x="5" y="35"/>
                    <a:pt x="2" y="31"/>
                  </a:cubicBezTo>
                  <a:cubicBezTo>
                    <a:pt x="0" y="27"/>
                    <a:pt x="6" y="25"/>
                    <a:pt x="7" y="14"/>
                  </a:cubicBezTo>
                  <a:cubicBezTo>
                    <a:pt x="7" y="12"/>
                    <a:pt x="8" y="4"/>
                    <a:pt x="8" y="3"/>
                  </a:cubicBezTo>
                  <a:cubicBezTo>
                    <a:pt x="8" y="3"/>
                    <a:pt x="34" y="0"/>
                    <a:pt x="36" y="0"/>
                  </a:cubicBezTo>
                  <a:cubicBezTo>
                    <a:pt x="36" y="7"/>
                    <a:pt x="38" y="13"/>
                    <a:pt x="39" y="15"/>
                  </a:cubicBezTo>
                  <a:cubicBezTo>
                    <a:pt x="43" y="21"/>
                    <a:pt x="50" y="23"/>
                    <a:pt x="56" y="26"/>
                  </a:cubicBezTo>
                  <a:cubicBezTo>
                    <a:pt x="69" y="30"/>
                    <a:pt x="82" y="35"/>
                    <a:pt x="95" y="34"/>
                  </a:cubicBezTo>
                  <a:cubicBezTo>
                    <a:pt x="96" y="34"/>
                    <a:pt x="103" y="30"/>
                    <a:pt x="104" y="25"/>
                  </a:cubicBezTo>
                  <a:cubicBezTo>
                    <a:pt x="105" y="23"/>
                    <a:pt x="108" y="23"/>
                    <a:pt x="109" y="2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5" name="Freeform 1522"/>
            <p:cNvSpPr>
              <a:spLocks/>
            </p:cNvSpPr>
            <p:nvPr userDrawn="1"/>
          </p:nvSpPr>
          <p:spPr bwMode="auto">
            <a:xfrm>
              <a:off x="363" y="388"/>
              <a:ext cx="62" cy="27"/>
            </a:xfrm>
            <a:custGeom>
              <a:avLst/>
              <a:gdLst>
                <a:gd name="T0" fmla="*/ 29 w 138"/>
                <a:gd name="T1" fmla="*/ 0 h 59"/>
                <a:gd name="T2" fmla="*/ 29 w 138"/>
                <a:gd name="T3" fmla="*/ 0 h 59"/>
                <a:gd name="T4" fmla="*/ 32 w 138"/>
                <a:gd name="T5" fmla="*/ 16 h 59"/>
                <a:gd name="T6" fmla="*/ 35 w 138"/>
                <a:gd name="T7" fmla="*/ 20 h 59"/>
                <a:gd name="T8" fmla="*/ 35 w 138"/>
                <a:gd name="T9" fmla="*/ 24 h 59"/>
                <a:gd name="T10" fmla="*/ 40 w 138"/>
                <a:gd name="T11" fmla="*/ 22 h 59"/>
                <a:gd name="T12" fmla="*/ 39 w 138"/>
                <a:gd name="T13" fmla="*/ 26 h 59"/>
                <a:gd name="T14" fmla="*/ 46 w 138"/>
                <a:gd name="T15" fmla="*/ 25 h 59"/>
                <a:gd name="T16" fmla="*/ 45 w 138"/>
                <a:gd name="T17" fmla="*/ 28 h 59"/>
                <a:gd name="T18" fmla="*/ 50 w 138"/>
                <a:gd name="T19" fmla="*/ 28 h 59"/>
                <a:gd name="T20" fmla="*/ 53 w 138"/>
                <a:gd name="T21" fmla="*/ 28 h 59"/>
                <a:gd name="T22" fmla="*/ 73 w 138"/>
                <a:gd name="T23" fmla="*/ 34 h 59"/>
                <a:gd name="T24" fmla="*/ 102 w 138"/>
                <a:gd name="T25" fmla="*/ 27 h 59"/>
                <a:gd name="T26" fmla="*/ 106 w 138"/>
                <a:gd name="T27" fmla="*/ 31 h 59"/>
                <a:gd name="T28" fmla="*/ 102 w 138"/>
                <a:gd name="T29" fmla="*/ 32 h 59"/>
                <a:gd name="T30" fmla="*/ 108 w 138"/>
                <a:gd name="T31" fmla="*/ 38 h 59"/>
                <a:gd name="T32" fmla="*/ 103 w 138"/>
                <a:gd name="T33" fmla="*/ 37 h 59"/>
                <a:gd name="T34" fmla="*/ 107 w 138"/>
                <a:gd name="T35" fmla="*/ 39 h 59"/>
                <a:gd name="T36" fmla="*/ 103 w 138"/>
                <a:gd name="T37" fmla="*/ 39 h 59"/>
                <a:gd name="T38" fmla="*/ 104 w 138"/>
                <a:gd name="T39" fmla="*/ 42 h 59"/>
                <a:gd name="T40" fmla="*/ 120 w 138"/>
                <a:gd name="T41" fmla="*/ 43 h 59"/>
                <a:gd name="T42" fmla="*/ 108 w 138"/>
                <a:gd name="T43" fmla="*/ 47 h 59"/>
                <a:gd name="T44" fmla="*/ 110 w 138"/>
                <a:gd name="T45" fmla="*/ 50 h 59"/>
                <a:gd name="T46" fmla="*/ 112 w 138"/>
                <a:gd name="T47" fmla="*/ 50 h 59"/>
                <a:gd name="T48" fmla="*/ 115 w 138"/>
                <a:gd name="T49" fmla="*/ 53 h 59"/>
                <a:gd name="T50" fmla="*/ 116 w 138"/>
                <a:gd name="T51" fmla="*/ 49 h 59"/>
                <a:gd name="T52" fmla="*/ 119 w 138"/>
                <a:gd name="T53" fmla="*/ 52 h 59"/>
                <a:gd name="T54" fmla="*/ 120 w 138"/>
                <a:gd name="T55" fmla="*/ 47 h 59"/>
                <a:gd name="T56" fmla="*/ 122 w 138"/>
                <a:gd name="T57" fmla="*/ 50 h 59"/>
                <a:gd name="T58" fmla="*/ 123 w 138"/>
                <a:gd name="T59" fmla="*/ 44 h 59"/>
                <a:gd name="T60" fmla="*/ 125 w 138"/>
                <a:gd name="T61" fmla="*/ 46 h 59"/>
                <a:gd name="T62" fmla="*/ 124 w 138"/>
                <a:gd name="T63" fmla="*/ 42 h 59"/>
                <a:gd name="T64" fmla="*/ 127 w 138"/>
                <a:gd name="T65" fmla="*/ 43 h 59"/>
                <a:gd name="T66" fmla="*/ 128 w 138"/>
                <a:gd name="T67" fmla="*/ 32 h 59"/>
                <a:gd name="T68" fmla="*/ 138 w 138"/>
                <a:gd name="T69" fmla="*/ 35 h 59"/>
                <a:gd name="T70" fmla="*/ 136 w 138"/>
                <a:gd name="T71" fmla="*/ 41 h 59"/>
                <a:gd name="T72" fmla="*/ 131 w 138"/>
                <a:gd name="T73" fmla="*/ 45 h 59"/>
                <a:gd name="T74" fmla="*/ 114 w 138"/>
                <a:gd name="T75" fmla="*/ 58 h 59"/>
                <a:gd name="T76" fmla="*/ 102 w 138"/>
                <a:gd name="T77" fmla="*/ 54 h 59"/>
                <a:gd name="T78" fmla="*/ 84 w 138"/>
                <a:gd name="T79" fmla="*/ 44 h 59"/>
                <a:gd name="T80" fmla="*/ 67 w 138"/>
                <a:gd name="T81" fmla="*/ 39 h 59"/>
                <a:gd name="T82" fmla="*/ 64 w 138"/>
                <a:gd name="T83" fmla="*/ 37 h 59"/>
                <a:gd name="T84" fmla="*/ 63 w 138"/>
                <a:gd name="T85" fmla="*/ 39 h 59"/>
                <a:gd name="T86" fmla="*/ 59 w 138"/>
                <a:gd name="T87" fmla="*/ 36 h 59"/>
                <a:gd name="T88" fmla="*/ 58 w 138"/>
                <a:gd name="T89" fmla="*/ 38 h 59"/>
                <a:gd name="T90" fmla="*/ 54 w 138"/>
                <a:gd name="T91" fmla="*/ 34 h 59"/>
                <a:gd name="T92" fmla="*/ 53 w 138"/>
                <a:gd name="T93" fmla="*/ 37 h 59"/>
                <a:gd name="T94" fmla="*/ 49 w 138"/>
                <a:gd name="T95" fmla="*/ 33 h 59"/>
                <a:gd name="T96" fmla="*/ 48 w 138"/>
                <a:gd name="T97" fmla="*/ 36 h 59"/>
                <a:gd name="T98" fmla="*/ 44 w 138"/>
                <a:gd name="T99" fmla="*/ 31 h 59"/>
                <a:gd name="T100" fmla="*/ 43 w 138"/>
                <a:gd name="T101" fmla="*/ 35 h 59"/>
                <a:gd name="T102" fmla="*/ 38 w 138"/>
                <a:gd name="T103" fmla="*/ 29 h 59"/>
                <a:gd name="T104" fmla="*/ 37 w 138"/>
                <a:gd name="T105" fmla="*/ 33 h 59"/>
                <a:gd name="T106" fmla="*/ 33 w 138"/>
                <a:gd name="T107" fmla="*/ 27 h 59"/>
                <a:gd name="T108" fmla="*/ 32 w 138"/>
                <a:gd name="T109" fmla="*/ 32 h 59"/>
                <a:gd name="T110" fmla="*/ 29 w 138"/>
                <a:gd name="T111" fmla="*/ 25 h 59"/>
                <a:gd name="T112" fmla="*/ 27 w 138"/>
                <a:gd name="T113" fmla="*/ 31 h 59"/>
                <a:gd name="T114" fmla="*/ 2 w 138"/>
                <a:gd name="T115" fmla="*/ 28 h 59"/>
                <a:gd name="T116" fmla="*/ 7 w 138"/>
                <a:gd name="T117" fmla="*/ 3 h 59"/>
                <a:gd name="T118" fmla="*/ 29 w 138"/>
                <a:gd name="T11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8" h="59">
                  <a:moveTo>
                    <a:pt x="29" y="0"/>
                  </a:moveTo>
                  <a:lnTo>
                    <a:pt x="29" y="0"/>
                  </a:lnTo>
                  <a:cubicBezTo>
                    <a:pt x="30" y="5"/>
                    <a:pt x="28" y="6"/>
                    <a:pt x="32" y="16"/>
                  </a:cubicBezTo>
                  <a:cubicBezTo>
                    <a:pt x="33" y="17"/>
                    <a:pt x="34" y="19"/>
                    <a:pt x="35" y="20"/>
                  </a:cubicBezTo>
                  <a:cubicBezTo>
                    <a:pt x="35" y="20"/>
                    <a:pt x="34" y="23"/>
                    <a:pt x="35" y="24"/>
                  </a:cubicBezTo>
                  <a:cubicBezTo>
                    <a:pt x="35" y="22"/>
                    <a:pt x="37" y="20"/>
                    <a:pt x="40" y="22"/>
                  </a:cubicBezTo>
                  <a:cubicBezTo>
                    <a:pt x="40" y="23"/>
                    <a:pt x="38" y="24"/>
                    <a:pt x="39" y="26"/>
                  </a:cubicBezTo>
                  <a:cubicBezTo>
                    <a:pt x="40" y="25"/>
                    <a:pt x="43" y="22"/>
                    <a:pt x="46" y="25"/>
                  </a:cubicBezTo>
                  <a:cubicBezTo>
                    <a:pt x="45" y="26"/>
                    <a:pt x="45" y="27"/>
                    <a:pt x="45" y="28"/>
                  </a:cubicBezTo>
                  <a:cubicBezTo>
                    <a:pt x="45" y="27"/>
                    <a:pt x="48" y="25"/>
                    <a:pt x="50" y="28"/>
                  </a:cubicBezTo>
                  <a:cubicBezTo>
                    <a:pt x="51" y="28"/>
                    <a:pt x="50" y="27"/>
                    <a:pt x="53" y="28"/>
                  </a:cubicBezTo>
                  <a:cubicBezTo>
                    <a:pt x="55" y="29"/>
                    <a:pt x="70" y="34"/>
                    <a:pt x="73" y="34"/>
                  </a:cubicBezTo>
                  <a:cubicBezTo>
                    <a:pt x="84" y="37"/>
                    <a:pt x="96" y="38"/>
                    <a:pt x="102" y="27"/>
                  </a:cubicBezTo>
                  <a:cubicBezTo>
                    <a:pt x="104" y="28"/>
                    <a:pt x="104" y="29"/>
                    <a:pt x="106" y="31"/>
                  </a:cubicBezTo>
                  <a:cubicBezTo>
                    <a:pt x="107" y="33"/>
                    <a:pt x="103" y="31"/>
                    <a:pt x="102" y="32"/>
                  </a:cubicBezTo>
                  <a:cubicBezTo>
                    <a:pt x="104" y="33"/>
                    <a:pt x="111" y="34"/>
                    <a:pt x="108" y="38"/>
                  </a:cubicBezTo>
                  <a:cubicBezTo>
                    <a:pt x="107" y="37"/>
                    <a:pt x="106" y="35"/>
                    <a:pt x="103" y="37"/>
                  </a:cubicBezTo>
                  <a:cubicBezTo>
                    <a:pt x="105" y="37"/>
                    <a:pt x="107" y="39"/>
                    <a:pt x="107" y="39"/>
                  </a:cubicBezTo>
                  <a:cubicBezTo>
                    <a:pt x="106" y="39"/>
                    <a:pt x="104" y="39"/>
                    <a:pt x="103" y="39"/>
                  </a:cubicBezTo>
                  <a:cubicBezTo>
                    <a:pt x="102" y="39"/>
                    <a:pt x="102" y="42"/>
                    <a:pt x="104" y="42"/>
                  </a:cubicBezTo>
                  <a:cubicBezTo>
                    <a:pt x="108" y="42"/>
                    <a:pt x="116" y="41"/>
                    <a:pt x="120" y="43"/>
                  </a:cubicBezTo>
                  <a:cubicBezTo>
                    <a:pt x="118" y="46"/>
                    <a:pt x="116" y="47"/>
                    <a:pt x="108" y="47"/>
                  </a:cubicBezTo>
                  <a:cubicBezTo>
                    <a:pt x="106" y="47"/>
                    <a:pt x="109" y="49"/>
                    <a:pt x="110" y="50"/>
                  </a:cubicBezTo>
                  <a:cubicBezTo>
                    <a:pt x="111" y="50"/>
                    <a:pt x="111" y="50"/>
                    <a:pt x="112" y="50"/>
                  </a:cubicBezTo>
                  <a:cubicBezTo>
                    <a:pt x="113" y="50"/>
                    <a:pt x="113" y="52"/>
                    <a:pt x="115" y="53"/>
                  </a:cubicBezTo>
                  <a:cubicBezTo>
                    <a:pt x="114" y="51"/>
                    <a:pt x="114" y="50"/>
                    <a:pt x="116" y="49"/>
                  </a:cubicBezTo>
                  <a:cubicBezTo>
                    <a:pt x="117" y="50"/>
                    <a:pt x="117" y="52"/>
                    <a:pt x="119" y="52"/>
                  </a:cubicBezTo>
                  <a:cubicBezTo>
                    <a:pt x="118" y="50"/>
                    <a:pt x="117" y="48"/>
                    <a:pt x="120" y="47"/>
                  </a:cubicBezTo>
                  <a:cubicBezTo>
                    <a:pt x="121" y="47"/>
                    <a:pt x="121" y="49"/>
                    <a:pt x="122" y="50"/>
                  </a:cubicBezTo>
                  <a:cubicBezTo>
                    <a:pt x="122" y="48"/>
                    <a:pt x="121" y="46"/>
                    <a:pt x="123" y="44"/>
                  </a:cubicBezTo>
                  <a:cubicBezTo>
                    <a:pt x="123" y="46"/>
                    <a:pt x="124" y="46"/>
                    <a:pt x="125" y="46"/>
                  </a:cubicBezTo>
                  <a:cubicBezTo>
                    <a:pt x="124" y="44"/>
                    <a:pt x="124" y="43"/>
                    <a:pt x="124" y="42"/>
                  </a:cubicBezTo>
                  <a:cubicBezTo>
                    <a:pt x="125" y="42"/>
                    <a:pt x="127" y="43"/>
                    <a:pt x="127" y="43"/>
                  </a:cubicBezTo>
                  <a:cubicBezTo>
                    <a:pt x="125" y="38"/>
                    <a:pt x="126" y="35"/>
                    <a:pt x="128" y="32"/>
                  </a:cubicBezTo>
                  <a:cubicBezTo>
                    <a:pt x="131" y="30"/>
                    <a:pt x="137" y="31"/>
                    <a:pt x="138" y="35"/>
                  </a:cubicBezTo>
                  <a:cubicBezTo>
                    <a:pt x="138" y="37"/>
                    <a:pt x="138" y="39"/>
                    <a:pt x="136" y="41"/>
                  </a:cubicBezTo>
                  <a:cubicBezTo>
                    <a:pt x="135" y="43"/>
                    <a:pt x="133" y="43"/>
                    <a:pt x="131" y="45"/>
                  </a:cubicBezTo>
                  <a:cubicBezTo>
                    <a:pt x="125" y="49"/>
                    <a:pt x="121" y="54"/>
                    <a:pt x="114" y="58"/>
                  </a:cubicBezTo>
                  <a:cubicBezTo>
                    <a:pt x="109" y="59"/>
                    <a:pt x="108" y="55"/>
                    <a:pt x="102" y="54"/>
                  </a:cubicBezTo>
                  <a:cubicBezTo>
                    <a:pt x="96" y="51"/>
                    <a:pt x="90" y="47"/>
                    <a:pt x="84" y="44"/>
                  </a:cubicBezTo>
                  <a:cubicBezTo>
                    <a:pt x="75" y="40"/>
                    <a:pt x="69" y="41"/>
                    <a:pt x="67" y="39"/>
                  </a:cubicBezTo>
                  <a:cubicBezTo>
                    <a:pt x="65" y="41"/>
                    <a:pt x="64" y="38"/>
                    <a:pt x="64" y="37"/>
                  </a:cubicBezTo>
                  <a:cubicBezTo>
                    <a:pt x="63" y="38"/>
                    <a:pt x="63" y="39"/>
                    <a:pt x="63" y="39"/>
                  </a:cubicBezTo>
                  <a:cubicBezTo>
                    <a:pt x="59" y="40"/>
                    <a:pt x="58" y="37"/>
                    <a:pt x="59" y="36"/>
                  </a:cubicBezTo>
                  <a:cubicBezTo>
                    <a:pt x="58" y="36"/>
                    <a:pt x="58" y="38"/>
                    <a:pt x="58" y="38"/>
                  </a:cubicBezTo>
                  <a:cubicBezTo>
                    <a:pt x="54" y="39"/>
                    <a:pt x="53" y="35"/>
                    <a:pt x="54" y="34"/>
                  </a:cubicBezTo>
                  <a:cubicBezTo>
                    <a:pt x="52" y="35"/>
                    <a:pt x="52" y="37"/>
                    <a:pt x="53" y="37"/>
                  </a:cubicBezTo>
                  <a:cubicBezTo>
                    <a:pt x="49" y="38"/>
                    <a:pt x="48" y="34"/>
                    <a:pt x="49" y="33"/>
                  </a:cubicBezTo>
                  <a:cubicBezTo>
                    <a:pt x="48" y="34"/>
                    <a:pt x="48" y="36"/>
                    <a:pt x="48" y="36"/>
                  </a:cubicBezTo>
                  <a:cubicBezTo>
                    <a:pt x="44" y="36"/>
                    <a:pt x="44" y="32"/>
                    <a:pt x="44" y="31"/>
                  </a:cubicBezTo>
                  <a:cubicBezTo>
                    <a:pt x="43" y="32"/>
                    <a:pt x="43" y="34"/>
                    <a:pt x="43" y="35"/>
                  </a:cubicBezTo>
                  <a:cubicBezTo>
                    <a:pt x="39" y="35"/>
                    <a:pt x="38" y="31"/>
                    <a:pt x="38" y="29"/>
                  </a:cubicBezTo>
                  <a:cubicBezTo>
                    <a:pt x="37" y="30"/>
                    <a:pt x="37" y="33"/>
                    <a:pt x="37" y="33"/>
                  </a:cubicBezTo>
                  <a:cubicBezTo>
                    <a:pt x="32" y="33"/>
                    <a:pt x="33" y="29"/>
                    <a:pt x="33" y="27"/>
                  </a:cubicBezTo>
                  <a:cubicBezTo>
                    <a:pt x="31" y="29"/>
                    <a:pt x="32" y="32"/>
                    <a:pt x="32" y="32"/>
                  </a:cubicBezTo>
                  <a:cubicBezTo>
                    <a:pt x="28" y="32"/>
                    <a:pt x="27" y="28"/>
                    <a:pt x="29" y="25"/>
                  </a:cubicBezTo>
                  <a:cubicBezTo>
                    <a:pt x="27" y="27"/>
                    <a:pt x="27" y="31"/>
                    <a:pt x="27" y="31"/>
                  </a:cubicBezTo>
                  <a:cubicBezTo>
                    <a:pt x="18" y="31"/>
                    <a:pt x="3" y="30"/>
                    <a:pt x="2" y="28"/>
                  </a:cubicBezTo>
                  <a:cubicBezTo>
                    <a:pt x="0" y="27"/>
                    <a:pt x="7" y="21"/>
                    <a:pt x="7" y="3"/>
                  </a:cubicBezTo>
                  <a:cubicBezTo>
                    <a:pt x="8" y="2"/>
                    <a:pt x="28" y="2"/>
                    <a:pt x="2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6" name="Freeform 1523"/>
            <p:cNvSpPr>
              <a:spLocks/>
            </p:cNvSpPr>
            <p:nvPr userDrawn="1"/>
          </p:nvSpPr>
          <p:spPr bwMode="auto">
            <a:xfrm>
              <a:off x="365" y="396"/>
              <a:ext cx="6" cy="6"/>
            </a:xfrm>
            <a:custGeom>
              <a:avLst/>
              <a:gdLst>
                <a:gd name="T0" fmla="*/ 5 w 15"/>
                <a:gd name="T1" fmla="*/ 0 h 13"/>
                <a:gd name="T2" fmla="*/ 5 w 15"/>
                <a:gd name="T3" fmla="*/ 0 h 13"/>
                <a:gd name="T4" fmla="*/ 3 w 15"/>
                <a:gd name="T5" fmla="*/ 8 h 13"/>
                <a:gd name="T6" fmla="*/ 15 w 15"/>
                <a:gd name="T7" fmla="*/ 12 h 13"/>
                <a:gd name="T8" fmla="*/ 0 w 15"/>
                <a:gd name="T9" fmla="*/ 10 h 13"/>
                <a:gd name="T10" fmla="*/ 5 w 15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3">
                  <a:moveTo>
                    <a:pt x="5" y="0"/>
                  </a:moveTo>
                  <a:lnTo>
                    <a:pt x="5" y="0"/>
                  </a:lnTo>
                  <a:cubicBezTo>
                    <a:pt x="5" y="2"/>
                    <a:pt x="3" y="7"/>
                    <a:pt x="3" y="8"/>
                  </a:cubicBezTo>
                  <a:cubicBezTo>
                    <a:pt x="4" y="11"/>
                    <a:pt x="12" y="11"/>
                    <a:pt x="15" y="12"/>
                  </a:cubicBezTo>
                  <a:cubicBezTo>
                    <a:pt x="11" y="13"/>
                    <a:pt x="1" y="11"/>
                    <a:pt x="0" y="10"/>
                  </a:cubicBezTo>
                  <a:cubicBezTo>
                    <a:pt x="0" y="9"/>
                    <a:pt x="3" y="5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7" name="Freeform 1524"/>
            <p:cNvSpPr>
              <a:spLocks/>
            </p:cNvSpPr>
            <p:nvPr userDrawn="1"/>
          </p:nvSpPr>
          <p:spPr bwMode="auto">
            <a:xfrm>
              <a:off x="367" y="397"/>
              <a:ext cx="3" cy="2"/>
            </a:xfrm>
            <a:custGeom>
              <a:avLst/>
              <a:gdLst>
                <a:gd name="T0" fmla="*/ 4 w 6"/>
                <a:gd name="T1" fmla="*/ 0 h 6"/>
                <a:gd name="T2" fmla="*/ 4 w 6"/>
                <a:gd name="T3" fmla="*/ 0 h 6"/>
                <a:gd name="T4" fmla="*/ 3 w 6"/>
                <a:gd name="T5" fmla="*/ 4 h 6"/>
                <a:gd name="T6" fmla="*/ 6 w 6"/>
                <a:gd name="T7" fmla="*/ 6 h 6"/>
                <a:gd name="T8" fmla="*/ 1 w 6"/>
                <a:gd name="T9" fmla="*/ 5 h 6"/>
                <a:gd name="T10" fmla="*/ 4 w 6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6">
                  <a:moveTo>
                    <a:pt x="4" y="0"/>
                  </a:moveTo>
                  <a:lnTo>
                    <a:pt x="4" y="0"/>
                  </a:lnTo>
                  <a:cubicBezTo>
                    <a:pt x="4" y="1"/>
                    <a:pt x="2" y="3"/>
                    <a:pt x="3" y="4"/>
                  </a:cubicBezTo>
                  <a:cubicBezTo>
                    <a:pt x="3" y="5"/>
                    <a:pt x="6" y="6"/>
                    <a:pt x="6" y="6"/>
                  </a:cubicBezTo>
                  <a:cubicBezTo>
                    <a:pt x="5" y="6"/>
                    <a:pt x="2" y="5"/>
                    <a:pt x="1" y="5"/>
                  </a:cubicBezTo>
                  <a:cubicBezTo>
                    <a:pt x="0" y="2"/>
                    <a:pt x="3" y="1"/>
                    <a:pt x="4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8" name="Freeform 1525"/>
            <p:cNvSpPr>
              <a:spLocks/>
            </p:cNvSpPr>
            <p:nvPr userDrawn="1"/>
          </p:nvSpPr>
          <p:spPr bwMode="auto">
            <a:xfrm>
              <a:off x="430" y="401"/>
              <a:ext cx="1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3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9" name="Freeform 1526"/>
            <p:cNvSpPr>
              <a:spLocks/>
            </p:cNvSpPr>
            <p:nvPr userDrawn="1"/>
          </p:nvSpPr>
          <p:spPr bwMode="auto">
            <a:xfrm>
              <a:off x="428" y="404"/>
              <a:ext cx="6" cy="5"/>
            </a:xfrm>
            <a:custGeom>
              <a:avLst/>
              <a:gdLst>
                <a:gd name="T0" fmla="*/ 7 w 13"/>
                <a:gd name="T1" fmla="*/ 0 h 12"/>
                <a:gd name="T2" fmla="*/ 7 w 13"/>
                <a:gd name="T3" fmla="*/ 0 h 12"/>
                <a:gd name="T4" fmla="*/ 9 w 13"/>
                <a:gd name="T5" fmla="*/ 9 h 12"/>
                <a:gd name="T6" fmla="*/ 0 w 13"/>
                <a:gd name="T7" fmla="*/ 12 h 12"/>
                <a:gd name="T8" fmla="*/ 0 w 13"/>
                <a:gd name="T9" fmla="*/ 9 h 12"/>
                <a:gd name="T10" fmla="*/ 5 w 13"/>
                <a:gd name="T11" fmla="*/ 9 h 12"/>
                <a:gd name="T12" fmla="*/ 7 w 13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2">
                  <a:moveTo>
                    <a:pt x="7" y="0"/>
                  </a:moveTo>
                  <a:lnTo>
                    <a:pt x="7" y="0"/>
                  </a:lnTo>
                  <a:cubicBezTo>
                    <a:pt x="11" y="0"/>
                    <a:pt x="13" y="7"/>
                    <a:pt x="9" y="9"/>
                  </a:cubicBezTo>
                  <a:cubicBezTo>
                    <a:pt x="7" y="10"/>
                    <a:pt x="2" y="11"/>
                    <a:pt x="0" y="12"/>
                  </a:cubicBezTo>
                  <a:cubicBezTo>
                    <a:pt x="0" y="11"/>
                    <a:pt x="0" y="9"/>
                    <a:pt x="0" y="9"/>
                  </a:cubicBezTo>
                  <a:cubicBezTo>
                    <a:pt x="1" y="9"/>
                    <a:pt x="4" y="9"/>
                    <a:pt x="5" y="9"/>
                  </a:cubicBezTo>
                  <a:cubicBezTo>
                    <a:pt x="2" y="7"/>
                    <a:pt x="1" y="0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0" name="Freeform 1527"/>
            <p:cNvSpPr>
              <a:spLocks/>
            </p:cNvSpPr>
            <p:nvPr userDrawn="1"/>
          </p:nvSpPr>
          <p:spPr bwMode="auto">
            <a:xfrm>
              <a:off x="419" y="408"/>
              <a:ext cx="9" cy="5"/>
            </a:xfrm>
            <a:custGeom>
              <a:avLst/>
              <a:gdLst>
                <a:gd name="T0" fmla="*/ 15 w 19"/>
                <a:gd name="T1" fmla="*/ 1 h 11"/>
                <a:gd name="T2" fmla="*/ 15 w 19"/>
                <a:gd name="T3" fmla="*/ 1 h 11"/>
                <a:gd name="T4" fmla="*/ 18 w 19"/>
                <a:gd name="T5" fmla="*/ 3 h 11"/>
                <a:gd name="T6" fmla="*/ 14 w 19"/>
                <a:gd name="T7" fmla="*/ 8 h 11"/>
                <a:gd name="T8" fmla="*/ 0 w 19"/>
                <a:gd name="T9" fmla="*/ 9 h 11"/>
                <a:gd name="T10" fmla="*/ 11 w 19"/>
                <a:gd name="T11" fmla="*/ 5 h 11"/>
                <a:gd name="T12" fmla="*/ 13 w 19"/>
                <a:gd name="T13" fmla="*/ 2 h 11"/>
                <a:gd name="T14" fmla="*/ 15 w 19"/>
                <a:gd name="T15" fmla="*/ 4 h 11"/>
                <a:gd name="T16" fmla="*/ 15 w 19"/>
                <a:gd name="T17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1">
                  <a:moveTo>
                    <a:pt x="15" y="1"/>
                  </a:moveTo>
                  <a:lnTo>
                    <a:pt x="15" y="1"/>
                  </a:lnTo>
                  <a:cubicBezTo>
                    <a:pt x="17" y="0"/>
                    <a:pt x="19" y="2"/>
                    <a:pt x="18" y="3"/>
                  </a:cubicBezTo>
                  <a:cubicBezTo>
                    <a:pt x="17" y="4"/>
                    <a:pt x="15" y="6"/>
                    <a:pt x="14" y="8"/>
                  </a:cubicBezTo>
                  <a:cubicBezTo>
                    <a:pt x="11" y="11"/>
                    <a:pt x="6" y="9"/>
                    <a:pt x="0" y="9"/>
                  </a:cubicBezTo>
                  <a:cubicBezTo>
                    <a:pt x="5" y="5"/>
                    <a:pt x="6" y="4"/>
                    <a:pt x="11" y="5"/>
                  </a:cubicBezTo>
                  <a:cubicBezTo>
                    <a:pt x="12" y="4"/>
                    <a:pt x="12" y="3"/>
                    <a:pt x="13" y="2"/>
                  </a:cubicBezTo>
                  <a:cubicBezTo>
                    <a:pt x="14" y="1"/>
                    <a:pt x="15" y="4"/>
                    <a:pt x="15" y="4"/>
                  </a:cubicBezTo>
                  <a:cubicBezTo>
                    <a:pt x="16" y="3"/>
                    <a:pt x="16" y="2"/>
                    <a:pt x="1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1" name="Freeform 1528"/>
            <p:cNvSpPr>
              <a:spLocks/>
            </p:cNvSpPr>
            <p:nvPr userDrawn="1"/>
          </p:nvSpPr>
          <p:spPr bwMode="auto">
            <a:xfrm>
              <a:off x="422" y="400"/>
              <a:ext cx="0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3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2" name="Freeform 1529"/>
            <p:cNvSpPr>
              <a:spLocks/>
            </p:cNvSpPr>
            <p:nvPr userDrawn="1"/>
          </p:nvSpPr>
          <p:spPr bwMode="auto">
            <a:xfrm>
              <a:off x="434" y="398"/>
              <a:ext cx="3" cy="4"/>
            </a:xfrm>
            <a:custGeom>
              <a:avLst/>
              <a:gdLst>
                <a:gd name="T0" fmla="*/ 7 w 7"/>
                <a:gd name="T1" fmla="*/ 0 h 9"/>
                <a:gd name="T2" fmla="*/ 7 w 7"/>
                <a:gd name="T3" fmla="*/ 0 h 9"/>
                <a:gd name="T4" fmla="*/ 0 w 7"/>
                <a:gd name="T5" fmla="*/ 9 h 9"/>
                <a:gd name="T6" fmla="*/ 7 w 7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9">
                  <a:moveTo>
                    <a:pt x="7" y="0"/>
                  </a:moveTo>
                  <a:lnTo>
                    <a:pt x="7" y="0"/>
                  </a:lnTo>
                  <a:cubicBezTo>
                    <a:pt x="7" y="4"/>
                    <a:pt x="4" y="9"/>
                    <a:pt x="0" y="9"/>
                  </a:cubicBezTo>
                  <a:cubicBezTo>
                    <a:pt x="3" y="7"/>
                    <a:pt x="6" y="4"/>
                    <a:pt x="7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3" name="Freeform 1530"/>
            <p:cNvSpPr>
              <a:spLocks/>
            </p:cNvSpPr>
            <p:nvPr userDrawn="1"/>
          </p:nvSpPr>
          <p:spPr bwMode="auto">
            <a:xfrm>
              <a:off x="433" y="398"/>
              <a:ext cx="3" cy="3"/>
            </a:xfrm>
            <a:custGeom>
              <a:avLst/>
              <a:gdLst>
                <a:gd name="T0" fmla="*/ 6 w 6"/>
                <a:gd name="T1" fmla="*/ 0 h 7"/>
                <a:gd name="T2" fmla="*/ 6 w 6"/>
                <a:gd name="T3" fmla="*/ 0 h 7"/>
                <a:gd name="T4" fmla="*/ 0 w 6"/>
                <a:gd name="T5" fmla="*/ 7 h 7"/>
                <a:gd name="T6" fmla="*/ 6 w 6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7">
                  <a:moveTo>
                    <a:pt x="6" y="0"/>
                  </a:moveTo>
                  <a:lnTo>
                    <a:pt x="6" y="0"/>
                  </a:lnTo>
                  <a:cubicBezTo>
                    <a:pt x="6" y="3"/>
                    <a:pt x="3" y="6"/>
                    <a:pt x="0" y="7"/>
                  </a:cubicBezTo>
                  <a:cubicBezTo>
                    <a:pt x="2" y="6"/>
                    <a:pt x="5" y="3"/>
                    <a:pt x="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4" name="Freeform 1531"/>
            <p:cNvSpPr>
              <a:spLocks/>
            </p:cNvSpPr>
            <p:nvPr userDrawn="1"/>
          </p:nvSpPr>
          <p:spPr bwMode="auto">
            <a:xfrm>
              <a:off x="432" y="398"/>
              <a:ext cx="2" cy="1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0 h 3"/>
                <a:gd name="T4" fmla="*/ 0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0"/>
                  </a:lnTo>
                  <a:cubicBezTo>
                    <a:pt x="3" y="1"/>
                    <a:pt x="2" y="3"/>
                    <a:pt x="0" y="3"/>
                  </a:cubicBezTo>
                  <a:cubicBezTo>
                    <a:pt x="1" y="3"/>
                    <a:pt x="3" y="1"/>
                    <a:pt x="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5" name="Freeform 1532"/>
            <p:cNvSpPr>
              <a:spLocks noEditPoints="1"/>
            </p:cNvSpPr>
            <p:nvPr userDrawn="1"/>
          </p:nvSpPr>
          <p:spPr bwMode="auto">
            <a:xfrm>
              <a:off x="331" y="196"/>
              <a:ext cx="136" cy="261"/>
            </a:xfrm>
            <a:custGeom>
              <a:avLst/>
              <a:gdLst>
                <a:gd name="T0" fmla="*/ 14 w 304"/>
                <a:gd name="T1" fmla="*/ 489 h 573"/>
                <a:gd name="T2" fmla="*/ 5 w 304"/>
                <a:gd name="T3" fmla="*/ 439 h 573"/>
                <a:gd name="T4" fmla="*/ 36 w 304"/>
                <a:gd name="T5" fmla="*/ 473 h 573"/>
                <a:gd name="T6" fmla="*/ 19 w 304"/>
                <a:gd name="T7" fmla="*/ 451 h 573"/>
                <a:gd name="T8" fmla="*/ 59 w 304"/>
                <a:gd name="T9" fmla="*/ 514 h 573"/>
                <a:gd name="T10" fmla="*/ 0 w 304"/>
                <a:gd name="T11" fmla="*/ 153 h 573"/>
                <a:gd name="T12" fmla="*/ 9 w 304"/>
                <a:gd name="T13" fmla="*/ 82 h 573"/>
                <a:gd name="T14" fmla="*/ 52 w 304"/>
                <a:gd name="T15" fmla="*/ 61 h 573"/>
                <a:gd name="T16" fmla="*/ 118 w 304"/>
                <a:gd name="T17" fmla="*/ 47 h 573"/>
                <a:gd name="T18" fmla="*/ 152 w 304"/>
                <a:gd name="T19" fmla="*/ 83 h 573"/>
                <a:gd name="T20" fmla="*/ 130 w 304"/>
                <a:gd name="T21" fmla="*/ 95 h 573"/>
                <a:gd name="T22" fmla="*/ 155 w 304"/>
                <a:gd name="T23" fmla="*/ 111 h 573"/>
                <a:gd name="T24" fmla="*/ 119 w 304"/>
                <a:gd name="T25" fmla="*/ 122 h 573"/>
                <a:gd name="T26" fmla="*/ 83 w 304"/>
                <a:gd name="T27" fmla="*/ 108 h 573"/>
                <a:gd name="T28" fmla="*/ 61 w 304"/>
                <a:gd name="T29" fmla="*/ 167 h 573"/>
                <a:gd name="T30" fmla="*/ 74 w 304"/>
                <a:gd name="T31" fmla="*/ 193 h 573"/>
                <a:gd name="T32" fmla="*/ 127 w 304"/>
                <a:gd name="T33" fmla="*/ 216 h 573"/>
                <a:gd name="T34" fmla="*/ 168 w 304"/>
                <a:gd name="T35" fmla="*/ 113 h 573"/>
                <a:gd name="T36" fmla="*/ 202 w 304"/>
                <a:gd name="T37" fmla="*/ 87 h 573"/>
                <a:gd name="T38" fmla="*/ 238 w 304"/>
                <a:gd name="T39" fmla="*/ 93 h 573"/>
                <a:gd name="T40" fmla="*/ 297 w 304"/>
                <a:gd name="T41" fmla="*/ 105 h 573"/>
                <a:gd name="T42" fmla="*/ 270 w 304"/>
                <a:gd name="T43" fmla="*/ 178 h 573"/>
                <a:gd name="T44" fmla="*/ 296 w 304"/>
                <a:gd name="T45" fmla="*/ 225 h 573"/>
                <a:gd name="T46" fmla="*/ 239 w 304"/>
                <a:gd name="T47" fmla="*/ 262 h 573"/>
                <a:gd name="T48" fmla="*/ 211 w 304"/>
                <a:gd name="T49" fmla="*/ 275 h 573"/>
                <a:gd name="T50" fmla="*/ 218 w 304"/>
                <a:gd name="T51" fmla="*/ 318 h 573"/>
                <a:gd name="T52" fmla="*/ 207 w 304"/>
                <a:gd name="T53" fmla="*/ 339 h 573"/>
                <a:gd name="T54" fmla="*/ 179 w 304"/>
                <a:gd name="T55" fmla="*/ 330 h 573"/>
                <a:gd name="T56" fmla="*/ 139 w 304"/>
                <a:gd name="T57" fmla="*/ 301 h 573"/>
                <a:gd name="T58" fmla="*/ 113 w 304"/>
                <a:gd name="T59" fmla="*/ 332 h 573"/>
                <a:gd name="T60" fmla="*/ 95 w 304"/>
                <a:gd name="T61" fmla="*/ 297 h 573"/>
                <a:gd name="T62" fmla="*/ 85 w 304"/>
                <a:gd name="T63" fmla="*/ 344 h 573"/>
                <a:gd name="T64" fmla="*/ 136 w 304"/>
                <a:gd name="T65" fmla="*/ 375 h 573"/>
                <a:gd name="T66" fmla="*/ 123 w 304"/>
                <a:gd name="T67" fmla="*/ 416 h 573"/>
                <a:gd name="T68" fmla="*/ 111 w 304"/>
                <a:gd name="T69" fmla="*/ 433 h 573"/>
                <a:gd name="T70" fmla="*/ 90 w 304"/>
                <a:gd name="T71" fmla="*/ 427 h 573"/>
                <a:gd name="T72" fmla="*/ 60 w 304"/>
                <a:gd name="T73" fmla="*/ 433 h 573"/>
                <a:gd name="T74" fmla="*/ 46 w 304"/>
                <a:gd name="T75" fmla="*/ 395 h 573"/>
                <a:gd name="T76" fmla="*/ 30 w 304"/>
                <a:gd name="T77" fmla="*/ 446 h 573"/>
                <a:gd name="T78" fmla="*/ 96 w 304"/>
                <a:gd name="T79" fmla="*/ 466 h 573"/>
                <a:gd name="T80" fmla="*/ 119 w 304"/>
                <a:gd name="T81" fmla="*/ 521 h 573"/>
                <a:gd name="T82" fmla="*/ 97 w 304"/>
                <a:gd name="T83" fmla="*/ 522 h 573"/>
                <a:gd name="T84" fmla="*/ 32 w 304"/>
                <a:gd name="T85" fmla="*/ 559 h 573"/>
                <a:gd name="T86" fmla="*/ 0 w 304"/>
                <a:gd name="T87" fmla="*/ 153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4" h="573">
                  <a:moveTo>
                    <a:pt x="5" y="439"/>
                  </a:moveTo>
                  <a:lnTo>
                    <a:pt x="5" y="439"/>
                  </a:lnTo>
                  <a:cubicBezTo>
                    <a:pt x="3" y="445"/>
                    <a:pt x="11" y="480"/>
                    <a:pt x="14" y="489"/>
                  </a:cubicBezTo>
                  <a:cubicBezTo>
                    <a:pt x="18" y="505"/>
                    <a:pt x="21" y="530"/>
                    <a:pt x="19" y="540"/>
                  </a:cubicBezTo>
                  <a:cubicBezTo>
                    <a:pt x="34" y="533"/>
                    <a:pt x="26" y="504"/>
                    <a:pt x="20" y="491"/>
                  </a:cubicBezTo>
                  <a:cubicBezTo>
                    <a:pt x="13" y="474"/>
                    <a:pt x="7" y="452"/>
                    <a:pt x="5" y="439"/>
                  </a:cubicBezTo>
                  <a:close/>
                  <a:moveTo>
                    <a:pt x="19" y="451"/>
                  </a:moveTo>
                  <a:lnTo>
                    <a:pt x="19" y="451"/>
                  </a:lnTo>
                  <a:cubicBezTo>
                    <a:pt x="23" y="457"/>
                    <a:pt x="32" y="467"/>
                    <a:pt x="36" y="473"/>
                  </a:cubicBezTo>
                  <a:cubicBezTo>
                    <a:pt x="43" y="481"/>
                    <a:pt x="48" y="488"/>
                    <a:pt x="52" y="499"/>
                  </a:cubicBezTo>
                  <a:cubicBezTo>
                    <a:pt x="59" y="498"/>
                    <a:pt x="58" y="489"/>
                    <a:pt x="55" y="484"/>
                  </a:cubicBezTo>
                  <a:cubicBezTo>
                    <a:pt x="50" y="475"/>
                    <a:pt x="30" y="463"/>
                    <a:pt x="19" y="451"/>
                  </a:cubicBezTo>
                  <a:close/>
                  <a:moveTo>
                    <a:pt x="70" y="509"/>
                  </a:moveTo>
                  <a:lnTo>
                    <a:pt x="70" y="509"/>
                  </a:lnTo>
                  <a:cubicBezTo>
                    <a:pt x="67" y="513"/>
                    <a:pt x="63" y="514"/>
                    <a:pt x="59" y="514"/>
                  </a:cubicBezTo>
                  <a:cubicBezTo>
                    <a:pt x="60" y="518"/>
                    <a:pt x="60" y="519"/>
                    <a:pt x="60" y="522"/>
                  </a:cubicBezTo>
                  <a:cubicBezTo>
                    <a:pt x="68" y="522"/>
                    <a:pt x="74" y="517"/>
                    <a:pt x="70" y="509"/>
                  </a:cubicBezTo>
                  <a:close/>
                  <a:moveTo>
                    <a:pt x="0" y="153"/>
                  </a:moveTo>
                  <a:lnTo>
                    <a:pt x="0" y="153"/>
                  </a:lnTo>
                  <a:cubicBezTo>
                    <a:pt x="2" y="126"/>
                    <a:pt x="13" y="106"/>
                    <a:pt x="24" y="88"/>
                  </a:cubicBezTo>
                  <a:cubicBezTo>
                    <a:pt x="18" y="89"/>
                    <a:pt x="12" y="86"/>
                    <a:pt x="9" y="82"/>
                  </a:cubicBezTo>
                  <a:cubicBezTo>
                    <a:pt x="23" y="83"/>
                    <a:pt x="37" y="78"/>
                    <a:pt x="44" y="69"/>
                  </a:cubicBezTo>
                  <a:cubicBezTo>
                    <a:pt x="37" y="67"/>
                    <a:pt x="33" y="63"/>
                    <a:pt x="30" y="58"/>
                  </a:cubicBezTo>
                  <a:cubicBezTo>
                    <a:pt x="36" y="61"/>
                    <a:pt x="44" y="62"/>
                    <a:pt x="52" y="61"/>
                  </a:cubicBezTo>
                  <a:cubicBezTo>
                    <a:pt x="42" y="59"/>
                    <a:pt x="27" y="50"/>
                    <a:pt x="26" y="43"/>
                  </a:cubicBezTo>
                  <a:cubicBezTo>
                    <a:pt x="29" y="46"/>
                    <a:pt x="49" y="47"/>
                    <a:pt x="60" y="47"/>
                  </a:cubicBezTo>
                  <a:lnTo>
                    <a:pt x="118" y="47"/>
                  </a:lnTo>
                  <a:cubicBezTo>
                    <a:pt x="120" y="47"/>
                    <a:pt x="121" y="49"/>
                    <a:pt x="121" y="51"/>
                  </a:cubicBezTo>
                  <a:cubicBezTo>
                    <a:pt x="125" y="50"/>
                    <a:pt x="128" y="52"/>
                    <a:pt x="127" y="56"/>
                  </a:cubicBezTo>
                  <a:cubicBezTo>
                    <a:pt x="142" y="56"/>
                    <a:pt x="155" y="65"/>
                    <a:pt x="152" y="83"/>
                  </a:cubicBezTo>
                  <a:cubicBezTo>
                    <a:pt x="151" y="89"/>
                    <a:pt x="149" y="92"/>
                    <a:pt x="145" y="95"/>
                  </a:cubicBezTo>
                  <a:cubicBezTo>
                    <a:pt x="138" y="85"/>
                    <a:pt x="120" y="84"/>
                    <a:pt x="108" y="91"/>
                  </a:cubicBezTo>
                  <a:cubicBezTo>
                    <a:pt x="115" y="91"/>
                    <a:pt x="124" y="92"/>
                    <a:pt x="130" y="95"/>
                  </a:cubicBezTo>
                  <a:cubicBezTo>
                    <a:pt x="137" y="98"/>
                    <a:pt x="145" y="101"/>
                    <a:pt x="154" y="100"/>
                  </a:cubicBezTo>
                  <a:cubicBezTo>
                    <a:pt x="160" y="100"/>
                    <a:pt x="163" y="96"/>
                    <a:pt x="164" y="91"/>
                  </a:cubicBezTo>
                  <a:cubicBezTo>
                    <a:pt x="167" y="94"/>
                    <a:pt x="165" y="106"/>
                    <a:pt x="155" y="111"/>
                  </a:cubicBezTo>
                  <a:cubicBezTo>
                    <a:pt x="149" y="114"/>
                    <a:pt x="140" y="115"/>
                    <a:pt x="134" y="110"/>
                  </a:cubicBezTo>
                  <a:cubicBezTo>
                    <a:pt x="131" y="109"/>
                    <a:pt x="122" y="98"/>
                    <a:pt x="110" y="98"/>
                  </a:cubicBezTo>
                  <a:cubicBezTo>
                    <a:pt x="127" y="103"/>
                    <a:pt x="132" y="115"/>
                    <a:pt x="119" y="122"/>
                  </a:cubicBezTo>
                  <a:cubicBezTo>
                    <a:pt x="119" y="118"/>
                    <a:pt x="119" y="112"/>
                    <a:pt x="111" y="107"/>
                  </a:cubicBezTo>
                  <a:cubicBezTo>
                    <a:pt x="106" y="104"/>
                    <a:pt x="99" y="102"/>
                    <a:pt x="91" y="105"/>
                  </a:cubicBezTo>
                  <a:cubicBezTo>
                    <a:pt x="89" y="105"/>
                    <a:pt x="85" y="107"/>
                    <a:pt x="83" y="108"/>
                  </a:cubicBezTo>
                  <a:cubicBezTo>
                    <a:pt x="79" y="108"/>
                    <a:pt x="78" y="106"/>
                    <a:pt x="77" y="105"/>
                  </a:cubicBezTo>
                  <a:cubicBezTo>
                    <a:pt x="69" y="111"/>
                    <a:pt x="58" y="128"/>
                    <a:pt x="56" y="139"/>
                  </a:cubicBezTo>
                  <a:cubicBezTo>
                    <a:pt x="53" y="152"/>
                    <a:pt x="55" y="160"/>
                    <a:pt x="61" y="167"/>
                  </a:cubicBezTo>
                  <a:cubicBezTo>
                    <a:pt x="63" y="169"/>
                    <a:pt x="74" y="178"/>
                    <a:pt x="83" y="169"/>
                  </a:cubicBezTo>
                  <a:cubicBezTo>
                    <a:pt x="85" y="182"/>
                    <a:pt x="74" y="189"/>
                    <a:pt x="62" y="185"/>
                  </a:cubicBezTo>
                  <a:cubicBezTo>
                    <a:pt x="64" y="188"/>
                    <a:pt x="69" y="191"/>
                    <a:pt x="74" y="193"/>
                  </a:cubicBezTo>
                  <a:cubicBezTo>
                    <a:pt x="83" y="197"/>
                    <a:pt x="92" y="193"/>
                    <a:pt x="96" y="186"/>
                  </a:cubicBezTo>
                  <a:cubicBezTo>
                    <a:pt x="105" y="197"/>
                    <a:pt x="101" y="216"/>
                    <a:pt x="85" y="217"/>
                  </a:cubicBezTo>
                  <a:cubicBezTo>
                    <a:pt x="92" y="231"/>
                    <a:pt x="116" y="231"/>
                    <a:pt x="127" y="216"/>
                  </a:cubicBezTo>
                  <a:cubicBezTo>
                    <a:pt x="134" y="206"/>
                    <a:pt x="126" y="199"/>
                    <a:pt x="122" y="195"/>
                  </a:cubicBezTo>
                  <a:cubicBezTo>
                    <a:pt x="112" y="185"/>
                    <a:pt x="112" y="176"/>
                    <a:pt x="119" y="165"/>
                  </a:cubicBezTo>
                  <a:cubicBezTo>
                    <a:pt x="128" y="152"/>
                    <a:pt x="157" y="129"/>
                    <a:pt x="168" y="113"/>
                  </a:cubicBezTo>
                  <a:cubicBezTo>
                    <a:pt x="170" y="116"/>
                    <a:pt x="171" y="119"/>
                    <a:pt x="171" y="120"/>
                  </a:cubicBezTo>
                  <a:cubicBezTo>
                    <a:pt x="181" y="112"/>
                    <a:pt x="193" y="96"/>
                    <a:pt x="197" y="83"/>
                  </a:cubicBezTo>
                  <a:cubicBezTo>
                    <a:pt x="199" y="84"/>
                    <a:pt x="200" y="86"/>
                    <a:pt x="202" y="87"/>
                  </a:cubicBezTo>
                  <a:cubicBezTo>
                    <a:pt x="218" y="67"/>
                    <a:pt x="247" y="19"/>
                    <a:pt x="255" y="0"/>
                  </a:cubicBezTo>
                  <a:cubicBezTo>
                    <a:pt x="273" y="8"/>
                    <a:pt x="272" y="33"/>
                    <a:pt x="267" y="47"/>
                  </a:cubicBezTo>
                  <a:cubicBezTo>
                    <a:pt x="262" y="60"/>
                    <a:pt x="254" y="74"/>
                    <a:pt x="238" y="93"/>
                  </a:cubicBezTo>
                  <a:cubicBezTo>
                    <a:pt x="243" y="89"/>
                    <a:pt x="275" y="56"/>
                    <a:pt x="283" y="52"/>
                  </a:cubicBezTo>
                  <a:cubicBezTo>
                    <a:pt x="295" y="69"/>
                    <a:pt x="286" y="99"/>
                    <a:pt x="263" y="112"/>
                  </a:cubicBezTo>
                  <a:cubicBezTo>
                    <a:pt x="271" y="109"/>
                    <a:pt x="288" y="102"/>
                    <a:pt x="297" y="105"/>
                  </a:cubicBezTo>
                  <a:cubicBezTo>
                    <a:pt x="299" y="124"/>
                    <a:pt x="283" y="137"/>
                    <a:pt x="273" y="144"/>
                  </a:cubicBezTo>
                  <a:cubicBezTo>
                    <a:pt x="283" y="142"/>
                    <a:pt x="293" y="140"/>
                    <a:pt x="304" y="143"/>
                  </a:cubicBezTo>
                  <a:cubicBezTo>
                    <a:pt x="303" y="156"/>
                    <a:pt x="290" y="171"/>
                    <a:pt x="270" y="178"/>
                  </a:cubicBezTo>
                  <a:cubicBezTo>
                    <a:pt x="282" y="177"/>
                    <a:pt x="295" y="178"/>
                    <a:pt x="303" y="183"/>
                  </a:cubicBezTo>
                  <a:cubicBezTo>
                    <a:pt x="301" y="196"/>
                    <a:pt x="286" y="208"/>
                    <a:pt x="267" y="211"/>
                  </a:cubicBezTo>
                  <a:cubicBezTo>
                    <a:pt x="279" y="212"/>
                    <a:pt x="291" y="218"/>
                    <a:pt x="296" y="225"/>
                  </a:cubicBezTo>
                  <a:cubicBezTo>
                    <a:pt x="290" y="234"/>
                    <a:pt x="280" y="241"/>
                    <a:pt x="264" y="240"/>
                  </a:cubicBezTo>
                  <a:cubicBezTo>
                    <a:pt x="272" y="243"/>
                    <a:pt x="280" y="250"/>
                    <a:pt x="284" y="259"/>
                  </a:cubicBezTo>
                  <a:cubicBezTo>
                    <a:pt x="275" y="266"/>
                    <a:pt x="264" y="271"/>
                    <a:pt x="239" y="262"/>
                  </a:cubicBezTo>
                  <a:cubicBezTo>
                    <a:pt x="268" y="274"/>
                    <a:pt x="262" y="280"/>
                    <a:pt x="267" y="292"/>
                  </a:cubicBezTo>
                  <a:cubicBezTo>
                    <a:pt x="261" y="294"/>
                    <a:pt x="257" y="299"/>
                    <a:pt x="243" y="296"/>
                  </a:cubicBezTo>
                  <a:cubicBezTo>
                    <a:pt x="235" y="294"/>
                    <a:pt x="222" y="282"/>
                    <a:pt x="211" y="275"/>
                  </a:cubicBezTo>
                  <a:cubicBezTo>
                    <a:pt x="215" y="278"/>
                    <a:pt x="231" y="290"/>
                    <a:pt x="238" y="297"/>
                  </a:cubicBezTo>
                  <a:cubicBezTo>
                    <a:pt x="246" y="305"/>
                    <a:pt x="241" y="312"/>
                    <a:pt x="241" y="319"/>
                  </a:cubicBezTo>
                  <a:cubicBezTo>
                    <a:pt x="235" y="319"/>
                    <a:pt x="225" y="324"/>
                    <a:pt x="218" y="318"/>
                  </a:cubicBezTo>
                  <a:cubicBezTo>
                    <a:pt x="215" y="316"/>
                    <a:pt x="186" y="279"/>
                    <a:pt x="182" y="275"/>
                  </a:cubicBezTo>
                  <a:cubicBezTo>
                    <a:pt x="183" y="278"/>
                    <a:pt x="202" y="302"/>
                    <a:pt x="210" y="316"/>
                  </a:cubicBezTo>
                  <a:cubicBezTo>
                    <a:pt x="217" y="326"/>
                    <a:pt x="208" y="333"/>
                    <a:pt x="207" y="339"/>
                  </a:cubicBezTo>
                  <a:cubicBezTo>
                    <a:pt x="200" y="337"/>
                    <a:pt x="191" y="341"/>
                    <a:pt x="186" y="332"/>
                  </a:cubicBezTo>
                  <a:cubicBezTo>
                    <a:pt x="181" y="325"/>
                    <a:pt x="167" y="297"/>
                    <a:pt x="161" y="289"/>
                  </a:cubicBezTo>
                  <a:cubicBezTo>
                    <a:pt x="163" y="295"/>
                    <a:pt x="178" y="327"/>
                    <a:pt x="179" y="330"/>
                  </a:cubicBezTo>
                  <a:cubicBezTo>
                    <a:pt x="183" y="340"/>
                    <a:pt x="174" y="342"/>
                    <a:pt x="170" y="349"/>
                  </a:cubicBezTo>
                  <a:cubicBezTo>
                    <a:pt x="165" y="346"/>
                    <a:pt x="155" y="349"/>
                    <a:pt x="151" y="339"/>
                  </a:cubicBezTo>
                  <a:cubicBezTo>
                    <a:pt x="148" y="331"/>
                    <a:pt x="142" y="307"/>
                    <a:pt x="139" y="301"/>
                  </a:cubicBezTo>
                  <a:cubicBezTo>
                    <a:pt x="139" y="308"/>
                    <a:pt x="142" y="317"/>
                    <a:pt x="143" y="328"/>
                  </a:cubicBezTo>
                  <a:cubicBezTo>
                    <a:pt x="145" y="339"/>
                    <a:pt x="135" y="339"/>
                    <a:pt x="129" y="345"/>
                  </a:cubicBezTo>
                  <a:cubicBezTo>
                    <a:pt x="124" y="340"/>
                    <a:pt x="115" y="341"/>
                    <a:pt x="113" y="332"/>
                  </a:cubicBezTo>
                  <a:cubicBezTo>
                    <a:pt x="112" y="323"/>
                    <a:pt x="112" y="303"/>
                    <a:pt x="112" y="303"/>
                  </a:cubicBezTo>
                  <a:cubicBezTo>
                    <a:pt x="110" y="304"/>
                    <a:pt x="109" y="304"/>
                    <a:pt x="108" y="306"/>
                  </a:cubicBezTo>
                  <a:cubicBezTo>
                    <a:pt x="104" y="302"/>
                    <a:pt x="97" y="302"/>
                    <a:pt x="95" y="297"/>
                  </a:cubicBezTo>
                  <a:cubicBezTo>
                    <a:pt x="94" y="297"/>
                    <a:pt x="93" y="298"/>
                    <a:pt x="92" y="298"/>
                  </a:cubicBezTo>
                  <a:cubicBezTo>
                    <a:pt x="84" y="312"/>
                    <a:pt x="84" y="337"/>
                    <a:pt x="95" y="346"/>
                  </a:cubicBezTo>
                  <a:cubicBezTo>
                    <a:pt x="92" y="346"/>
                    <a:pt x="88" y="345"/>
                    <a:pt x="85" y="344"/>
                  </a:cubicBezTo>
                  <a:cubicBezTo>
                    <a:pt x="90" y="354"/>
                    <a:pt x="101" y="358"/>
                    <a:pt x="113" y="353"/>
                  </a:cubicBezTo>
                  <a:cubicBezTo>
                    <a:pt x="113" y="356"/>
                    <a:pt x="113" y="357"/>
                    <a:pt x="112" y="359"/>
                  </a:cubicBezTo>
                  <a:cubicBezTo>
                    <a:pt x="125" y="361"/>
                    <a:pt x="131" y="366"/>
                    <a:pt x="136" y="375"/>
                  </a:cubicBezTo>
                  <a:cubicBezTo>
                    <a:pt x="142" y="386"/>
                    <a:pt x="135" y="401"/>
                    <a:pt x="137" y="407"/>
                  </a:cubicBezTo>
                  <a:cubicBezTo>
                    <a:pt x="139" y="411"/>
                    <a:pt x="143" y="414"/>
                    <a:pt x="151" y="411"/>
                  </a:cubicBezTo>
                  <a:cubicBezTo>
                    <a:pt x="147" y="427"/>
                    <a:pt x="128" y="425"/>
                    <a:pt x="123" y="416"/>
                  </a:cubicBezTo>
                  <a:cubicBezTo>
                    <a:pt x="121" y="423"/>
                    <a:pt x="123" y="431"/>
                    <a:pt x="126" y="435"/>
                  </a:cubicBezTo>
                  <a:cubicBezTo>
                    <a:pt x="120" y="435"/>
                    <a:pt x="115" y="432"/>
                    <a:pt x="112" y="428"/>
                  </a:cubicBezTo>
                  <a:cubicBezTo>
                    <a:pt x="111" y="429"/>
                    <a:pt x="111" y="431"/>
                    <a:pt x="111" y="433"/>
                  </a:cubicBezTo>
                  <a:cubicBezTo>
                    <a:pt x="108" y="431"/>
                    <a:pt x="106" y="429"/>
                    <a:pt x="104" y="427"/>
                  </a:cubicBezTo>
                  <a:cubicBezTo>
                    <a:pt x="104" y="430"/>
                    <a:pt x="103" y="435"/>
                    <a:pt x="104" y="439"/>
                  </a:cubicBezTo>
                  <a:cubicBezTo>
                    <a:pt x="98" y="440"/>
                    <a:pt x="92" y="436"/>
                    <a:pt x="90" y="427"/>
                  </a:cubicBezTo>
                  <a:cubicBezTo>
                    <a:pt x="87" y="431"/>
                    <a:pt x="86" y="432"/>
                    <a:pt x="84" y="438"/>
                  </a:cubicBezTo>
                  <a:cubicBezTo>
                    <a:pt x="81" y="436"/>
                    <a:pt x="80" y="434"/>
                    <a:pt x="80" y="430"/>
                  </a:cubicBezTo>
                  <a:cubicBezTo>
                    <a:pt x="73" y="436"/>
                    <a:pt x="64" y="435"/>
                    <a:pt x="60" y="433"/>
                  </a:cubicBezTo>
                  <a:cubicBezTo>
                    <a:pt x="57" y="432"/>
                    <a:pt x="50" y="427"/>
                    <a:pt x="50" y="419"/>
                  </a:cubicBezTo>
                  <a:cubicBezTo>
                    <a:pt x="56" y="422"/>
                    <a:pt x="69" y="426"/>
                    <a:pt x="70" y="412"/>
                  </a:cubicBezTo>
                  <a:cubicBezTo>
                    <a:pt x="72" y="400"/>
                    <a:pt x="61" y="391"/>
                    <a:pt x="46" y="395"/>
                  </a:cubicBezTo>
                  <a:cubicBezTo>
                    <a:pt x="34" y="398"/>
                    <a:pt x="18" y="421"/>
                    <a:pt x="33" y="431"/>
                  </a:cubicBezTo>
                  <a:cubicBezTo>
                    <a:pt x="40" y="436"/>
                    <a:pt x="51" y="441"/>
                    <a:pt x="50" y="454"/>
                  </a:cubicBezTo>
                  <a:cubicBezTo>
                    <a:pt x="45" y="448"/>
                    <a:pt x="39" y="445"/>
                    <a:pt x="30" y="446"/>
                  </a:cubicBezTo>
                  <a:cubicBezTo>
                    <a:pt x="42" y="455"/>
                    <a:pt x="52" y="456"/>
                    <a:pt x="64" y="463"/>
                  </a:cubicBezTo>
                  <a:cubicBezTo>
                    <a:pt x="75" y="469"/>
                    <a:pt x="84" y="480"/>
                    <a:pt x="92" y="480"/>
                  </a:cubicBezTo>
                  <a:cubicBezTo>
                    <a:pt x="99" y="480"/>
                    <a:pt x="102" y="472"/>
                    <a:pt x="96" y="466"/>
                  </a:cubicBezTo>
                  <a:cubicBezTo>
                    <a:pt x="103" y="465"/>
                    <a:pt x="111" y="470"/>
                    <a:pt x="113" y="477"/>
                  </a:cubicBezTo>
                  <a:cubicBezTo>
                    <a:pt x="117" y="486"/>
                    <a:pt x="114" y="493"/>
                    <a:pt x="108" y="496"/>
                  </a:cubicBezTo>
                  <a:cubicBezTo>
                    <a:pt x="116" y="500"/>
                    <a:pt x="122" y="509"/>
                    <a:pt x="119" y="521"/>
                  </a:cubicBezTo>
                  <a:cubicBezTo>
                    <a:pt x="117" y="530"/>
                    <a:pt x="107" y="530"/>
                    <a:pt x="111" y="542"/>
                  </a:cubicBezTo>
                  <a:cubicBezTo>
                    <a:pt x="105" y="541"/>
                    <a:pt x="102" y="537"/>
                    <a:pt x="100" y="532"/>
                  </a:cubicBezTo>
                  <a:cubicBezTo>
                    <a:pt x="99" y="528"/>
                    <a:pt x="99" y="524"/>
                    <a:pt x="97" y="522"/>
                  </a:cubicBezTo>
                  <a:cubicBezTo>
                    <a:pt x="98" y="530"/>
                    <a:pt x="94" y="541"/>
                    <a:pt x="83" y="546"/>
                  </a:cubicBezTo>
                  <a:cubicBezTo>
                    <a:pt x="77" y="549"/>
                    <a:pt x="66" y="550"/>
                    <a:pt x="58" y="542"/>
                  </a:cubicBezTo>
                  <a:cubicBezTo>
                    <a:pt x="55" y="551"/>
                    <a:pt x="43" y="560"/>
                    <a:pt x="32" y="559"/>
                  </a:cubicBezTo>
                  <a:cubicBezTo>
                    <a:pt x="26" y="559"/>
                    <a:pt x="21" y="557"/>
                    <a:pt x="17" y="555"/>
                  </a:cubicBezTo>
                  <a:cubicBezTo>
                    <a:pt x="14" y="562"/>
                    <a:pt x="7" y="569"/>
                    <a:pt x="0" y="573"/>
                  </a:cubicBezTo>
                  <a:lnTo>
                    <a:pt x="0" y="153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6" name="Freeform 1533"/>
            <p:cNvSpPr>
              <a:spLocks/>
            </p:cNvSpPr>
            <p:nvPr userDrawn="1"/>
          </p:nvSpPr>
          <p:spPr bwMode="auto">
            <a:xfrm>
              <a:off x="331" y="447"/>
              <a:ext cx="7" cy="7"/>
            </a:xfrm>
            <a:custGeom>
              <a:avLst/>
              <a:gdLst>
                <a:gd name="T0" fmla="*/ 0 w 15"/>
                <a:gd name="T1" fmla="*/ 13 h 17"/>
                <a:gd name="T2" fmla="*/ 0 w 15"/>
                <a:gd name="T3" fmla="*/ 13 h 17"/>
                <a:gd name="T4" fmla="*/ 0 w 15"/>
                <a:gd name="T5" fmla="*/ 17 h 17"/>
                <a:gd name="T6" fmla="*/ 15 w 15"/>
                <a:gd name="T7" fmla="*/ 2 h 17"/>
                <a:gd name="T8" fmla="*/ 13 w 15"/>
                <a:gd name="T9" fmla="*/ 0 h 17"/>
                <a:gd name="T10" fmla="*/ 0 w 15"/>
                <a:gd name="T11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7">
                  <a:moveTo>
                    <a:pt x="0" y="13"/>
                  </a:moveTo>
                  <a:lnTo>
                    <a:pt x="0" y="13"/>
                  </a:lnTo>
                  <a:lnTo>
                    <a:pt x="0" y="17"/>
                  </a:lnTo>
                  <a:cubicBezTo>
                    <a:pt x="4" y="16"/>
                    <a:pt x="13" y="8"/>
                    <a:pt x="15" y="2"/>
                  </a:cubicBezTo>
                  <a:cubicBezTo>
                    <a:pt x="14" y="1"/>
                    <a:pt x="13" y="0"/>
                    <a:pt x="13" y="0"/>
                  </a:cubicBezTo>
                  <a:cubicBezTo>
                    <a:pt x="11" y="5"/>
                    <a:pt x="5" y="13"/>
                    <a:pt x="0" y="1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7" name="Freeform 1534"/>
            <p:cNvSpPr>
              <a:spLocks/>
            </p:cNvSpPr>
            <p:nvPr userDrawn="1"/>
          </p:nvSpPr>
          <p:spPr bwMode="auto">
            <a:xfrm>
              <a:off x="331" y="398"/>
              <a:ext cx="8" cy="53"/>
            </a:xfrm>
            <a:custGeom>
              <a:avLst/>
              <a:gdLst>
                <a:gd name="T0" fmla="*/ 0 w 18"/>
                <a:gd name="T1" fmla="*/ 108 h 116"/>
                <a:gd name="T2" fmla="*/ 0 w 18"/>
                <a:gd name="T3" fmla="*/ 108 h 116"/>
                <a:gd name="T4" fmla="*/ 0 w 18"/>
                <a:gd name="T5" fmla="*/ 116 h 116"/>
                <a:gd name="T6" fmla="*/ 11 w 18"/>
                <a:gd name="T7" fmla="*/ 104 h 116"/>
                <a:gd name="T8" fmla="*/ 6 w 18"/>
                <a:gd name="T9" fmla="*/ 94 h 116"/>
                <a:gd name="T10" fmla="*/ 12 w 18"/>
                <a:gd name="T11" fmla="*/ 96 h 116"/>
                <a:gd name="T12" fmla="*/ 12 w 18"/>
                <a:gd name="T13" fmla="*/ 71 h 116"/>
                <a:gd name="T14" fmla="*/ 15 w 18"/>
                <a:gd name="T15" fmla="*/ 96 h 116"/>
                <a:gd name="T16" fmla="*/ 16 w 18"/>
                <a:gd name="T17" fmla="*/ 96 h 116"/>
                <a:gd name="T18" fmla="*/ 12 w 18"/>
                <a:gd name="T19" fmla="*/ 45 h 116"/>
                <a:gd name="T20" fmla="*/ 3 w 18"/>
                <a:gd name="T21" fmla="*/ 0 h 116"/>
                <a:gd name="T22" fmla="*/ 1 w 18"/>
                <a:gd name="T23" fmla="*/ 54 h 116"/>
                <a:gd name="T24" fmla="*/ 0 w 18"/>
                <a:gd name="T25" fmla="*/ 10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116">
                  <a:moveTo>
                    <a:pt x="0" y="108"/>
                  </a:moveTo>
                  <a:lnTo>
                    <a:pt x="0" y="108"/>
                  </a:lnTo>
                  <a:lnTo>
                    <a:pt x="0" y="116"/>
                  </a:lnTo>
                  <a:cubicBezTo>
                    <a:pt x="5" y="114"/>
                    <a:pt x="10" y="107"/>
                    <a:pt x="11" y="104"/>
                  </a:cubicBezTo>
                  <a:cubicBezTo>
                    <a:pt x="9" y="101"/>
                    <a:pt x="7" y="97"/>
                    <a:pt x="6" y="94"/>
                  </a:cubicBezTo>
                  <a:cubicBezTo>
                    <a:pt x="9" y="96"/>
                    <a:pt x="10" y="96"/>
                    <a:pt x="12" y="96"/>
                  </a:cubicBezTo>
                  <a:cubicBezTo>
                    <a:pt x="13" y="90"/>
                    <a:pt x="13" y="79"/>
                    <a:pt x="12" y="71"/>
                  </a:cubicBezTo>
                  <a:cubicBezTo>
                    <a:pt x="14" y="76"/>
                    <a:pt x="16" y="89"/>
                    <a:pt x="15" y="96"/>
                  </a:cubicBezTo>
                  <a:cubicBezTo>
                    <a:pt x="15" y="96"/>
                    <a:pt x="16" y="96"/>
                    <a:pt x="16" y="96"/>
                  </a:cubicBezTo>
                  <a:cubicBezTo>
                    <a:pt x="18" y="82"/>
                    <a:pt x="15" y="61"/>
                    <a:pt x="12" y="45"/>
                  </a:cubicBezTo>
                  <a:cubicBezTo>
                    <a:pt x="8" y="28"/>
                    <a:pt x="4" y="17"/>
                    <a:pt x="3" y="0"/>
                  </a:cubicBezTo>
                  <a:cubicBezTo>
                    <a:pt x="0" y="14"/>
                    <a:pt x="0" y="36"/>
                    <a:pt x="1" y="54"/>
                  </a:cubicBezTo>
                  <a:cubicBezTo>
                    <a:pt x="1" y="60"/>
                    <a:pt x="1" y="99"/>
                    <a:pt x="0" y="10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8" name="Freeform 1535"/>
            <p:cNvSpPr>
              <a:spLocks/>
            </p:cNvSpPr>
            <p:nvPr userDrawn="1"/>
          </p:nvSpPr>
          <p:spPr bwMode="auto">
            <a:xfrm>
              <a:off x="334" y="393"/>
              <a:ext cx="22" cy="57"/>
            </a:xfrm>
            <a:custGeom>
              <a:avLst/>
              <a:gdLst>
                <a:gd name="T0" fmla="*/ 2 w 50"/>
                <a:gd name="T1" fmla="*/ 0 h 125"/>
                <a:gd name="T2" fmla="*/ 2 w 50"/>
                <a:gd name="T3" fmla="*/ 0 h 125"/>
                <a:gd name="T4" fmla="*/ 13 w 50"/>
                <a:gd name="T5" fmla="*/ 47 h 125"/>
                <a:gd name="T6" fmla="*/ 25 w 50"/>
                <a:gd name="T7" fmla="*/ 84 h 125"/>
                <a:gd name="T8" fmla="*/ 5 w 50"/>
                <a:gd name="T9" fmla="*/ 111 h 125"/>
                <a:gd name="T10" fmla="*/ 19 w 50"/>
                <a:gd name="T11" fmla="*/ 122 h 125"/>
                <a:gd name="T12" fmla="*/ 46 w 50"/>
                <a:gd name="T13" fmla="*/ 112 h 125"/>
                <a:gd name="T14" fmla="*/ 48 w 50"/>
                <a:gd name="T15" fmla="*/ 107 h 125"/>
                <a:gd name="T16" fmla="*/ 39 w 50"/>
                <a:gd name="T17" fmla="*/ 108 h 125"/>
                <a:gd name="T18" fmla="*/ 50 w 50"/>
                <a:gd name="T19" fmla="*/ 89 h 125"/>
                <a:gd name="T20" fmla="*/ 49 w 50"/>
                <a:gd name="T21" fmla="*/ 81 h 125"/>
                <a:gd name="T22" fmla="*/ 38 w 50"/>
                <a:gd name="T23" fmla="*/ 65 h 125"/>
                <a:gd name="T24" fmla="*/ 42 w 50"/>
                <a:gd name="T25" fmla="*/ 66 h 125"/>
                <a:gd name="T26" fmla="*/ 21 w 50"/>
                <a:gd name="T27" fmla="*/ 33 h 125"/>
                <a:gd name="T28" fmla="*/ 2 w 50"/>
                <a:gd name="T29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" h="125">
                  <a:moveTo>
                    <a:pt x="2" y="0"/>
                  </a:moveTo>
                  <a:lnTo>
                    <a:pt x="2" y="0"/>
                  </a:lnTo>
                  <a:cubicBezTo>
                    <a:pt x="0" y="12"/>
                    <a:pt x="8" y="34"/>
                    <a:pt x="13" y="47"/>
                  </a:cubicBezTo>
                  <a:cubicBezTo>
                    <a:pt x="17" y="59"/>
                    <a:pt x="24" y="69"/>
                    <a:pt x="25" y="84"/>
                  </a:cubicBezTo>
                  <a:cubicBezTo>
                    <a:pt x="26" y="101"/>
                    <a:pt x="20" y="113"/>
                    <a:pt x="5" y="111"/>
                  </a:cubicBezTo>
                  <a:cubicBezTo>
                    <a:pt x="8" y="117"/>
                    <a:pt x="13" y="120"/>
                    <a:pt x="19" y="122"/>
                  </a:cubicBezTo>
                  <a:cubicBezTo>
                    <a:pt x="31" y="125"/>
                    <a:pt x="41" y="119"/>
                    <a:pt x="46" y="112"/>
                  </a:cubicBezTo>
                  <a:cubicBezTo>
                    <a:pt x="47" y="110"/>
                    <a:pt x="48" y="109"/>
                    <a:pt x="48" y="107"/>
                  </a:cubicBezTo>
                  <a:cubicBezTo>
                    <a:pt x="45" y="104"/>
                    <a:pt x="41" y="106"/>
                    <a:pt x="39" y="108"/>
                  </a:cubicBezTo>
                  <a:cubicBezTo>
                    <a:pt x="34" y="97"/>
                    <a:pt x="40" y="91"/>
                    <a:pt x="50" y="89"/>
                  </a:cubicBezTo>
                  <a:cubicBezTo>
                    <a:pt x="50" y="86"/>
                    <a:pt x="50" y="83"/>
                    <a:pt x="49" y="81"/>
                  </a:cubicBezTo>
                  <a:cubicBezTo>
                    <a:pt x="40" y="80"/>
                    <a:pt x="37" y="70"/>
                    <a:pt x="38" y="65"/>
                  </a:cubicBezTo>
                  <a:cubicBezTo>
                    <a:pt x="39" y="66"/>
                    <a:pt x="41" y="66"/>
                    <a:pt x="42" y="66"/>
                  </a:cubicBezTo>
                  <a:cubicBezTo>
                    <a:pt x="39" y="56"/>
                    <a:pt x="29" y="43"/>
                    <a:pt x="21" y="33"/>
                  </a:cubicBezTo>
                  <a:cubicBezTo>
                    <a:pt x="15" y="25"/>
                    <a:pt x="5" y="13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9" name="Freeform 1536"/>
            <p:cNvSpPr>
              <a:spLocks/>
            </p:cNvSpPr>
            <p:nvPr userDrawn="1"/>
          </p:nvSpPr>
          <p:spPr bwMode="auto">
            <a:xfrm>
              <a:off x="335" y="388"/>
              <a:ext cx="49" cy="58"/>
            </a:xfrm>
            <a:custGeom>
              <a:avLst/>
              <a:gdLst>
                <a:gd name="T0" fmla="*/ 4 w 109"/>
                <a:gd name="T1" fmla="*/ 0 h 127"/>
                <a:gd name="T2" fmla="*/ 4 w 109"/>
                <a:gd name="T3" fmla="*/ 0 h 127"/>
                <a:gd name="T4" fmla="*/ 8 w 109"/>
                <a:gd name="T5" fmla="*/ 20 h 127"/>
                <a:gd name="T6" fmla="*/ 36 w 109"/>
                <a:gd name="T7" fmla="*/ 48 h 127"/>
                <a:gd name="T8" fmla="*/ 50 w 109"/>
                <a:gd name="T9" fmla="*/ 61 h 127"/>
                <a:gd name="T10" fmla="*/ 44 w 109"/>
                <a:gd name="T11" fmla="*/ 81 h 127"/>
                <a:gd name="T12" fmla="*/ 38 w 109"/>
                <a:gd name="T13" fmla="*/ 80 h 127"/>
                <a:gd name="T14" fmla="*/ 43 w 109"/>
                <a:gd name="T15" fmla="*/ 87 h 127"/>
                <a:gd name="T16" fmla="*/ 62 w 109"/>
                <a:gd name="T17" fmla="*/ 82 h 127"/>
                <a:gd name="T18" fmla="*/ 57 w 109"/>
                <a:gd name="T19" fmla="*/ 103 h 127"/>
                <a:gd name="T20" fmla="*/ 38 w 109"/>
                <a:gd name="T21" fmla="*/ 114 h 127"/>
                <a:gd name="T22" fmla="*/ 52 w 109"/>
                <a:gd name="T23" fmla="*/ 118 h 127"/>
                <a:gd name="T24" fmla="*/ 82 w 109"/>
                <a:gd name="T25" fmla="*/ 110 h 127"/>
                <a:gd name="T26" fmla="*/ 84 w 109"/>
                <a:gd name="T27" fmla="*/ 93 h 127"/>
                <a:gd name="T28" fmla="*/ 97 w 109"/>
                <a:gd name="T29" fmla="*/ 114 h 127"/>
                <a:gd name="T30" fmla="*/ 107 w 109"/>
                <a:gd name="T31" fmla="*/ 97 h 127"/>
                <a:gd name="T32" fmla="*/ 87 w 109"/>
                <a:gd name="T33" fmla="*/ 74 h 127"/>
                <a:gd name="T34" fmla="*/ 102 w 109"/>
                <a:gd name="T35" fmla="*/ 65 h 127"/>
                <a:gd name="T36" fmla="*/ 94 w 109"/>
                <a:gd name="T37" fmla="*/ 48 h 127"/>
                <a:gd name="T38" fmla="*/ 75 w 109"/>
                <a:gd name="T39" fmla="*/ 60 h 127"/>
                <a:gd name="T40" fmla="*/ 54 w 109"/>
                <a:gd name="T41" fmla="*/ 43 h 127"/>
                <a:gd name="T42" fmla="*/ 20 w 109"/>
                <a:gd name="T43" fmla="*/ 26 h 127"/>
                <a:gd name="T44" fmla="*/ 4 w 109"/>
                <a:gd name="T45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9" h="127">
                  <a:moveTo>
                    <a:pt x="4" y="0"/>
                  </a:moveTo>
                  <a:lnTo>
                    <a:pt x="4" y="0"/>
                  </a:lnTo>
                  <a:cubicBezTo>
                    <a:pt x="0" y="8"/>
                    <a:pt x="4" y="15"/>
                    <a:pt x="8" y="20"/>
                  </a:cubicBezTo>
                  <a:cubicBezTo>
                    <a:pt x="15" y="31"/>
                    <a:pt x="26" y="40"/>
                    <a:pt x="36" y="48"/>
                  </a:cubicBezTo>
                  <a:cubicBezTo>
                    <a:pt x="41" y="52"/>
                    <a:pt x="47" y="55"/>
                    <a:pt x="50" y="61"/>
                  </a:cubicBezTo>
                  <a:cubicBezTo>
                    <a:pt x="54" y="68"/>
                    <a:pt x="52" y="80"/>
                    <a:pt x="44" y="81"/>
                  </a:cubicBezTo>
                  <a:cubicBezTo>
                    <a:pt x="41" y="81"/>
                    <a:pt x="40" y="80"/>
                    <a:pt x="38" y="80"/>
                  </a:cubicBezTo>
                  <a:cubicBezTo>
                    <a:pt x="38" y="82"/>
                    <a:pt x="41" y="86"/>
                    <a:pt x="43" y="87"/>
                  </a:cubicBezTo>
                  <a:cubicBezTo>
                    <a:pt x="50" y="92"/>
                    <a:pt x="59" y="86"/>
                    <a:pt x="62" y="82"/>
                  </a:cubicBezTo>
                  <a:cubicBezTo>
                    <a:pt x="70" y="90"/>
                    <a:pt x="66" y="101"/>
                    <a:pt x="57" y="103"/>
                  </a:cubicBezTo>
                  <a:cubicBezTo>
                    <a:pt x="48" y="104"/>
                    <a:pt x="37" y="104"/>
                    <a:pt x="38" y="114"/>
                  </a:cubicBezTo>
                  <a:cubicBezTo>
                    <a:pt x="44" y="111"/>
                    <a:pt x="48" y="115"/>
                    <a:pt x="52" y="118"/>
                  </a:cubicBezTo>
                  <a:cubicBezTo>
                    <a:pt x="64" y="127"/>
                    <a:pt x="77" y="121"/>
                    <a:pt x="82" y="110"/>
                  </a:cubicBezTo>
                  <a:cubicBezTo>
                    <a:pt x="84" y="107"/>
                    <a:pt x="85" y="97"/>
                    <a:pt x="84" y="93"/>
                  </a:cubicBezTo>
                  <a:cubicBezTo>
                    <a:pt x="96" y="98"/>
                    <a:pt x="92" y="109"/>
                    <a:pt x="97" y="114"/>
                  </a:cubicBezTo>
                  <a:cubicBezTo>
                    <a:pt x="98" y="106"/>
                    <a:pt x="106" y="103"/>
                    <a:pt x="107" y="97"/>
                  </a:cubicBezTo>
                  <a:cubicBezTo>
                    <a:pt x="109" y="87"/>
                    <a:pt x="101" y="74"/>
                    <a:pt x="87" y="74"/>
                  </a:cubicBezTo>
                  <a:cubicBezTo>
                    <a:pt x="95" y="74"/>
                    <a:pt x="101" y="71"/>
                    <a:pt x="102" y="65"/>
                  </a:cubicBezTo>
                  <a:cubicBezTo>
                    <a:pt x="103" y="55"/>
                    <a:pt x="98" y="50"/>
                    <a:pt x="94" y="48"/>
                  </a:cubicBezTo>
                  <a:cubicBezTo>
                    <a:pt x="97" y="56"/>
                    <a:pt x="88" y="67"/>
                    <a:pt x="75" y="60"/>
                  </a:cubicBezTo>
                  <a:cubicBezTo>
                    <a:pt x="70" y="57"/>
                    <a:pt x="61" y="47"/>
                    <a:pt x="54" y="43"/>
                  </a:cubicBezTo>
                  <a:cubicBezTo>
                    <a:pt x="41" y="37"/>
                    <a:pt x="33" y="35"/>
                    <a:pt x="20" y="26"/>
                  </a:cubicBezTo>
                  <a:cubicBezTo>
                    <a:pt x="12" y="21"/>
                    <a:pt x="4" y="12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0" name="Freeform 1537"/>
            <p:cNvSpPr>
              <a:spLocks/>
            </p:cNvSpPr>
            <p:nvPr userDrawn="1"/>
          </p:nvSpPr>
          <p:spPr bwMode="auto">
            <a:xfrm>
              <a:off x="338" y="383"/>
              <a:ext cx="14" cy="16"/>
            </a:xfrm>
            <a:custGeom>
              <a:avLst/>
              <a:gdLst>
                <a:gd name="T0" fmla="*/ 9 w 30"/>
                <a:gd name="T1" fmla="*/ 0 h 34"/>
                <a:gd name="T2" fmla="*/ 9 w 30"/>
                <a:gd name="T3" fmla="*/ 0 h 34"/>
                <a:gd name="T4" fmla="*/ 14 w 30"/>
                <a:gd name="T5" fmla="*/ 30 h 34"/>
                <a:gd name="T6" fmla="*/ 30 w 30"/>
                <a:gd name="T7" fmla="*/ 34 h 34"/>
                <a:gd name="T8" fmla="*/ 16 w 30"/>
                <a:gd name="T9" fmla="*/ 22 h 34"/>
                <a:gd name="T10" fmla="*/ 9 w 30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4">
                  <a:moveTo>
                    <a:pt x="9" y="0"/>
                  </a:moveTo>
                  <a:lnTo>
                    <a:pt x="9" y="0"/>
                  </a:lnTo>
                  <a:cubicBezTo>
                    <a:pt x="0" y="15"/>
                    <a:pt x="5" y="31"/>
                    <a:pt x="14" y="30"/>
                  </a:cubicBezTo>
                  <a:cubicBezTo>
                    <a:pt x="22" y="30"/>
                    <a:pt x="24" y="30"/>
                    <a:pt x="30" y="34"/>
                  </a:cubicBezTo>
                  <a:cubicBezTo>
                    <a:pt x="27" y="27"/>
                    <a:pt x="18" y="24"/>
                    <a:pt x="16" y="22"/>
                  </a:cubicBezTo>
                  <a:cubicBezTo>
                    <a:pt x="10" y="18"/>
                    <a:pt x="7" y="14"/>
                    <a:pt x="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1" name="Freeform 1538"/>
            <p:cNvSpPr>
              <a:spLocks/>
            </p:cNvSpPr>
            <p:nvPr userDrawn="1"/>
          </p:nvSpPr>
          <p:spPr bwMode="auto">
            <a:xfrm>
              <a:off x="377" y="377"/>
              <a:ext cx="4" cy="14"/>
            </a:xfrm>
            <a:custGeom>
              <a:avLst/>
              <a:gdLst>
                <a:gd name="T0" fmla="*/ 5 w 10"/>
                <a:gd name="T1" fmla="*/ 0 h 31"/>
                <a:gd name="T2" fmla="*/ 5 w 10"/>
                <a:gd name="T3" fmla="*/ 0 h 31"/>
                <a:gd name="T4" fmla="*/ 5 w 10"/>
                <a:gd name="T5" fmla="*/ 12 h 31"/>
                <a:gd name="T6" fmla="*/ 0 w 10"/>
                <a:gd name="T7" fmla="*/ 8 h 31"/>
                <a:gd name="T8" fmla="*/ 1 w 10"/>
                <a:gd name="T9" fmla="*/ 25 h 31"/>
                <a:gd name="T10" fmla="*/ 7 w 10"/>
                <a:gd name="T11" fmla="*/ 31 h 31"/>
                <a:gd name="T12" fmla="*/ 8 w 10"/>
                <a:gd name="T13" fmla="*/ 26 h 31"/>
                <a:gd name="T14" fmla="*/ 10 w 10"/>
                <a:gd name="T15" fmla="*/ 9 h 31"/>
                <a:gd name="T16" fmla="*/ 5 w 10"/>
                <a:gd name="T1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31">
                  <a:moveTo>
                    <a:pt x="5" y="0"/>
                  </a:moveTo>
                  <a:lnTo>
                    <a:pt x="5" y="0"/>
                  </a:lnTo>
                  <a:cubicBezTo>
                    <a:pt x="6" y="5"/>
                    <a:pt x="6" y="8"/>
                    <a:pt x="5" y="12"/>
                  </a:cubicBezTo>
                  <a:cubicBezTo>
                    <a:pt x="4" y="11"/>
                    <a:pt x="2" y="9"/>
                    <a:pt x="0" y="8"/>
                  </a:cubicBezTo>
                  <a:cubicBezTo>
                    <a:pt x="1" y="12"/>
                    <a:pt x="1" y="20"/>
                    <a:pt x="1" y="25"/>
                  </a:cubicBezTo>
                  <a:cubicBezTo>
                    <a:pt x="2" y="26"/>
                    <a:pt x="4" y="29"/>
                    <a:pt x="7" y="31"/>
                  </a:cubicBezTo>
                  <a:cubicBezTo>
                    <a:pt x="7" y="31"/>
                    <a:pt x="7" y="28"/>
                    <a:pt x="8" y="26"/>
                  </a:cubicBezTo>
                  <a:cubicBezTo>
                    <a:pt x="5" y="20"/>
                    <a:pt x="6" y="14"/>
                    <a:pt x="10" y="9"/>
                  </a:cubicBezTo>
                  <a:cubicBezTo>
                    <a:pt x="9" y="8"/>
                    <a:pt x="6" y="2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2" name="Freeform 1539"/>
            <p:cNvSpPr>
              <a:spLocks/>
            </p:cNvSpPr>
            <p:nvPr userDrawn="1"/>
          </p:nvSpPr>
          <p:spPr bwMode="auto">
            <a:xfrm>
              <a:off x="371" y="377"/>
              <a:ext cx="6" cy="17"/>
            </a:xfrm>
            <a:custGeom>
              <a:avLst/>
              <a:gdLst>
                <a:gd name="T0" fmla="*/ 5 w 15"/>
                <a:gd name="T1" fmla="*/ 1 h 37"/>
                <a:gd name="T2" fmla="*/ 5 w 15"/>
                <a:gd name="T3" fmla="*/ 1 h 37"/>
                <a:gd name="T4" fmla="*/ 0 w 15"/>
                <a:gd name="T5" fmla="*/ 0 h 37"/>
                <a:gd name="T6" fmla="*/ 4 w 15"/>
                <a:gd name="T7" fmla="*/ 12 h 37"/>
                <a:gd name="T8" fmla="*/ 13 w 15"/>
                <a:gd name="T9" fmla="*/ 37 h 37"/>
                <a:gd name="T10" fmla="*/ 13 w 15"/>
                <a:gd name="T11" fmla="*/ 31 h 37"/>
                <a:gd name="T12" fmla="*/ 13 w 15"/>
                <a:gd name="T13" fmla="*/ 6 h 37"/>
                <a:gd name="T14" fmla="*/ 8 w 15"/>
                <a:gd name="T15" fmla="*/ 2 h 37"/>
                <a:gd name="T16" fmla="*/ 9 w 15"/>
                <a:gd name="T17" fmla="*/ 19 h 37"/>
                <a:gd name="T18" fmla="*/ 5 w 15"/>
                <a:gd name="T1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37">
                  <a:moveTo>
                    <a:pt x="5" y="1"/>
                  </a:moveTo>
                  <a:lnTo>
                    <a:pt x="5" y="1"/>
                  </a:lnTo>
                  <a:cubicBezTo>
                    <a:pt x="3" y="0"/>
                    <a:pt x="1" y="0"/>
                    <a:pt x="0" y="0"/>
                  </a:cubicBezTo>
                  <a:cubicBezTo>
                    <a:pt x="2" y="4"/>
                    <a:pt x="4" y="8"/>
                    <a:pt x="4" y="12"/>
                  </a:cubicBezTo>
                  <a:cubicBezTo>
                    <a:pt x="6" y="23"/>
                    <a:pt x="2" y="33"/>
                    <a:pt x="13" y="37"/>
                  </a:cubicBezTo>
                  <a:cubicBezTo>
                    <a:pt x="13" y="37"/>
                    <a:pt x="13" y="32"/>
                    <a:pt x="13" y="31"/>
                  </a:cubicBezTo>
                  <a:cubicBezTo>
                    <a:pt x="15" y="21"/>
                    <a:pt x="14" y="12"/>
                    <a:pt x="13" y="6"/>
                  </a:cubicBezTo>
                  <a:cubicBezTo>
                    <a:pt x="11" y="5"/>
                    <a:pt x="9" y="3"/>
                    <a:pt x="8" y="2"/>
                  </a:cubicBezTo>
                  <a:cubicBezTo>
                    <a:pt x="10" y="7"/>
                    <a:pt x="11" y="14"/>
                    <a:pt x="9" y="19"/>
                  </a:cubicBezTo>
                  <a:cubicBezTo>
                    <a:pt x="8" y="12"/>
                    <a:pt x="8" y="7"/>
                    <a:pt x="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3" name="Freeform 1540"/>
            <p:cNvSpPr>
              <a:spLocks/>
            </p:cNvSpPr>
            <p:nvPr userDrawn="1"/>
          </p:nvSpPr>
          <p:spPr bwMode="auto">
            <a:xfrm>
              <a:off x="365" y="374"/>
              <a:ext cx="7" cy="19"/>
            </a:xfrm>
            <a:custGeom>
              <a:avLst/>
              <a:gdLst>
                <a:gd name="T0" fmla="*/ 0 w 16"/>
                <a:gd name="T1" fmla="*/ 0 h 42"/>
                <a:gd name="T2" fmla="*/ 0 w 16"/>
                <a:gd name="T3" fmla="*/ 0 h 42"/>
                <a:gd name="T4" fmla="*/ 9 w 16"/>
                <a:gd name="T5" fmla="*/ 24 h 42"/>
                <a:gd name="T6" fmla="*/ 7 w 16"/>
                <a:gd name="T7" fmla="*/ 42 h 42"/>
                <a:gd name="T8" fmla="*/ 15 w 16"/>
                <a:gd name="T9" fmla="*/ 27 h 42"/>
                <a:gd name="T10" fmla="*/ 0 w 16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42">
                  <a:moveTo>
                    <a:pt x="0" y="0"/>
                  </a:moveTo>
                  <a:lnTo>
                    <a:pt x="0" y="0"/>
                  </a:lnTo>
                  <a:cubicBezTo>
                    <a:pt x="7" y="7"/>
                    <a:pt x="10" y="15"/>
                    <a:pt x="9" y="24"/>
                  </a:cubicBezTo>
                  <a:cubicBezTo>
                    <a:pt x="8" y="31"/>
                    <a:pt x="4" y="33"/>
                    <a:pt x="7" y="42"/>
                  </a:cubicBezTo>
                  <a:cubicBezTo>
                    <a:pt x="8" y="37"/>
                    <a:pt x="14" y="34"/>
                    <a:pt x="15" y="27"/>
                  </a:cubicBezTo>
                  <a:cubicBezTo>
                    <a:pt x="16" y="14"/>
                    <a:pt x="9" y="4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4" name="Freeform 1541"/>
            <p:cNvSpPr>
              <a:spLocks/>
            </p:cNvSpPr>
            <p:nvPr userDrawn="1"/>
          </p:nvSpPr>
          <p:spPr bwMode="auto">
            <a:xfrm>
              <a:off x="337" y="372"/>
              <a:ext cx="9" cy="21"/>
            </a:xfrm>
            <a:custGeom>
              <a:avLst/>
              <a:gdLst>
                <a:gd name="T0" fmla="*/ 21 w 21"/>
                <a:gd name="T1" fmla="*/ 0 h 46"/>
                <a:gd name="T2" fmla="*/ 21 w 21"/>
                <a:gd name="T3" fmla="*/ 0 h 46"/>
                <a:gd name="T4" fmla="*/ 7 w 21"/>
                <a:gd name="T5" fmla="*/ 16 h 46"/>
                <a:gd name="T6" fmla="*/ 5 w 21"/>
                <a:gd name="T7" fmla="*/ 46 h 46"/>
                <a:gd name="T8" fmla="*/ 15 w 21"/>
                <a:gd name="T9" fmla="*/ 21 h 46"/>
                <a:gd name="T10" fmla="*/ 21 w 21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46">
                  <a:moveTo>
                    <a:pt x="21" y="0"/>
                  </a:moveTo>
                  <a:lnTo>
                    <a:pt x="21" y="0"/>
                  </a:lnTo>
                  <a:cubicBezTo>
                    <a:pt x="16" y="9"/>
                    <a:pt x="9" y="15"/>
                    <a:pt x="7" y="16"/>
                  </a:cubicBezTo>
                  <a:cubicBezTo>
                    <a:pt x="2" y="30"/>
                    <a:pt x="0" y="37"/>
                    <a:pt x="5" y="46"/>
                  </a:cubicBezTo>
                  <a:cubicBezTo>
                    <a:pt x="5" y="33"/>
                    <a:pt x="9" y="27"/>
                    <a:pt x="15" y="21"/>
                  </a:cubicBezTo>
                  <a:cubicBezTo>
                    <a:pt x="16" y="18"/>
                    <a:pt x="20" y="5"/>
                    <a:pt x="2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5" name="Freeform 1542"/>
            <p:cNvSpPr>
              <a:spLocks/>
            </p:cNvSpPr>
            <p:nvPr userDrawn="1"/>
          </p:nvSpPr>
          <p:spPr bwMode="auto">
            <a:xfrm>
              <a:off x="352" y="372"/>
              <a:ext cx="19" cy="21"/>
            </a:xfrm>
            <a:custGeom>
              <a:avLst/>
              <a:gdLst>
                <a:gd name="T0" fmla="*/ 18 w 44"/>
                <a:gd name="T1" fmla="*/ 0 h 47"/>
                <a:gd name="T2" fmla="*/ 18 w 44"/>
                <a:gd name="T3" fmla="*/ 0 h 47"/>
                <a:gd name="T4" fmla="*/ 0 w 44"/>
                <a:gd name="T5" fmla="*/ 4 h 47"/>
                <a:gd name="T6" fmla="*/ 28 w 44"/>
                <a:gd name="T7" fmla="*/ 21 h 47"/>
                <a:gd name="T8" fmla="*/ 12 w 44"/>
                <a:gd name="T9" fmla="*/ 38 h 47"/>
                <a:gd name="T10" fmla="*/ 23 w 44"/>
                <a:gd name="T11" fmla="*/ 40 h 47"/>
                <a:gd name="T12" fmla="*/ 9 w 44"/>
                <a:gd name="T13" fmla="*/ 37 h 47"/>
                <a:gd name="T14" fmla="*/ 33 w 44"/>
                <a:gd name="T15" fmla="*/ 38 h 47"/>
                <a:gd name="T16" fmla="*/ 18 w 44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47">
                  <a:moveTo>
                    <a:pt x="18" y="0"/>
                  </a:moveTo>
                  <a:lnTo>
                    <a:pt x="18" y="0"/>
                  </a:lnTo>
                  <a:cubicBezTo>
                    <a:pt x="13" y="0"/>
                    <a:pt x="5" y="1"/>
                    <a:pt x="0" y="4"/>
                  </a:cubicBezTo>
                  <a:cubicBezTo>
                    <a:pt x="17" y="2"/>
                    <a:pt x="26" y="9"/>
                    <a:pt x="28" y="21"/>
                  </a:cubicBezTo>
                  <a:cubicBezTo>
                    <a:pt x="29" y="29"/>
                    <a:pt x="24" y="39"/>
                    <a:pt x="12" y="38"/>
                  </a:cubicBezTo>
                  <a:cubicBezTo>
                    <a:pt x="13" y="39"/>
                    <a:pt x="17" y="41"/>
                    <a:pt x="23" y="40"/>
                  </a:cubicBezTo>
                  <a:cubicBezTo>
                    <a:pt x="17" y="43"/>
                    <a:pt x="12" y="40"/>
                    <a:pt x="9" y="37"/>
                  </a:cubicBezTo>
                  <a:cubicBezTo>
                    <a:pt x="12" y="45"/>
                    <a:pt x="26" y="47"/>
                    <a:pt x="33" y="38"/>
                  </a:cubicBezTo>
                  <a:cubicBezTo>
                    <a:pt x="44" y="24"/>
                    <a:pt x="33" y="2"/>
                    <a:pt x="1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6" name="Freeform 1543"/>
            <p:cNvSpPr>
              <a:spLocks/>
            </p:cNvSpPr>
            <p:nvPr userDrawn="1"/>
          </p:nvSpPr>
          <p:spPr bwMode="auto">
            <a:xfrm>
              <a:off x="331" y="370"/>
              <a:ext cx="10" cy="27"/>
            </a:xfrm>
            <a:custGeom>
              <a:avLst/>
              <a:gdLst>
                <a:gd name="T0" fmla="*/ 0 w 21"/>
                <a:gd name="T1" fmla="*/ 50 h 60"/>
                <a:gd name="T2" fmla="*/ 0 w 21"/>
                <a:gd name="T3" fmla="*/ 50 h 60"/>
                <a:gd name="T4" fmla="*/ 0 w 21"/>
                <a:gd name="T5" fmla="*/ 60 h 60"/>
                <a:gd name="T6" fmla="*/ 21 w 21"/>
                <a:gd name="T7" fmla="*/ 0 h 60"/>
                <a:gd name="T8" fmla="*/ 10 w 21"/>
                <a:gd name="T9" fmla="*/ 26 h 60"/>
                <a:gd name="T10" fmla="*/ 1 w 21"/>
                <a:gd name="T11" fmla="*/ 41 h 60"/>
                <a:gd name="T12" fmla="*/ 0 w 21"/>
                <a:gd name="T13" fmla="*/ 5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60">
                  <a:moveTo>
                    <a:pt x="0" y="50"/>
                  </a:moveTo>
                  <a:lnTo>
                    <a:pt x="0" y="50"/>
                  </a:lnTo>
                  <a:lnTo>
                    <a:pt x="0" y="60"/>
                  </a:lnTo>
                  <a:cubicBezTo>
                    <a:pt x="8" y="44"/>
                    <a:pt x="21" y="27"/>
                    <a:pt x="21" y="0"/>
                  </a:cubicBezTo>
                  <a:cubicBezTo>
                    <a:pt x="19" y="10"/>
                    <a:pt x="15" y="18"/>
                    <a:pt x="10" y="26"/>
                  </a:cubicBezTo>
                  <a:cubicBezTo>
                    <a:pt x="8" y="30"/>
                    <a:pt x="2" y="35"/>
                    <a:pt x="1" y="41"/>
                  </a:cubicBezTo>
                  <a:cubicBezTo>
                    <a:pt x="0" y="44"/>
                    <a:pt x="1" y="47"/>
                    <a:pt x="0" y="5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7" name="Freeform 1544"/>
            <p:cNvSpPr>
              <a:spLocks/>
            </p:cNvSpPr>
            <p:nvPr userDrawn="1"/>
          </p:nvSpPr>
          <p:spPr bwMode="auto">
            <a:xfrm>
              <a:off x="367" y="369"/>
              <a:ext cx="12" cy="11"/>
            </a:xfrm>
            <a:custGeom>
              <a:avLst/>
              <a:gdLst>
                <a:gd name="T0" fmla="*/ 5 w 25"/>
                <a:gd name="T1" fmla="*/ 0 h 24"/>
                <a:gd name="T2" fmla="*/ 5 w 25"/>
                <a:gd name="T3" fmla="*/ 0 h 24"/>
                <a:gd name="T4" fmla="*/ 17 w 25"/>
                <a:gd name="T5" fmla="*/ 12 h 24"/>
                <a:gd name="T6" fmla="*/ 0 w 25"/>
                <a:gd name="T7" fmla="*/ 3 h 24"/>
                <a:gd name="T8" fmla="*/ 9 w 25"/>
                <a:gd name="T9" fmla="*/ 15 h 24"/>
                <a:gd name="T10" fmla="*/ 25 w 25"/>
                <a:gd name="T11" fmla="*/ 24 h 24"/>
                <a:gd name="T12" fmla="*/ 5 w 25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4">
                  <a:moveTo>
                    <a:pt x="5" y="0"/>
                  </a:moveTo>
                  <a:lnTo>
                    <a:pt x="5" y="0"/>
                  </a:lnTo>
                  <a:cubicBezTo>
                    <a:pt x="7" y="2"/>
                    <a:pt x="14" y="8"/>
                    <a:pt x="17" y="12"/>
                  </a:cubicBezTo>
                  <a:cubicBezTo>
                    <a:pt x="12" y="10"/>
                    <a:pt x="6" y="5"/>
                    <a:pt x="0" y="3"/>
                  </a:cubicBezTo>
                  <a:cubicBezTo>
                    <a:pt x="1" y="4"/>
                    <a:pt x="8" y="14"/>
                    <a:pt x="9" y="15"/>
                  </a:cubicBezTo>
                  <a:cubicBezTo>
                    <a:pt x="15" y="17"/>
                    <a:pt x="21" y="20"/>
                    <a:pt x="25" y="24"/>
                  </a:cubicBezTo>
                  <a:cubicBezTo>
                    <a:pt x="25" y="7"/>
                    <a:pt x="18" y="2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8" name="Freeform 1545"/>
            <p:cNvSpPr>
              <a:spLocks/>
            </p:cNvSpPr>
            <p:nvPr userDrawn="1"/>
          </p:nvSpPr>
          <p:spPr bwMode="auto">
            <a:xfrm>
              <a:off x="376" y="369"/>
              <a:ext cx="4" cy="3"/>
            </a:xfrm>
            <a:custGeom>
              <a:avLst/>
              <a:gdLst>
                <a:gd name="T0" fmla="*/ 5 w 8"/>
                <a:gd name="T1" fmla="*/ 1 h 6"/>
                <a:gd name="T2" fmla="*/ 5 w 8"/>
                <a:gd name="T3" fmla="*/ 1 h 6"/>
                <a:gd name="T4" fmla="*/ 0 w 8"/>
                <a:gd name="T5" fmla="*/ 0 h 6"/>
                <a:gd name="T6" fmla="*/ 8 w 8"/>
                <a:gd name="T7" fmla="*/ 6 h 6"/>
                <a:gd name="T8" fmla="*/ 5 w 8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6">
                  <a:moveTo>
                    <a:pt x="5" y="1"/>
                  </a:moveTo>
                  <a:lnTo>
                    <a:pt x="5" y="1"/>
                  </a:lnTo>
                  <a:lnTo>
                    <a:pt x="0" y="0"/>
                  </a:lnTo>
                  <a:lnTo>
                    <a:pt x="8" y="6"/>
                  </a:lnTo>
                  <a:lnTo>
                    <a:pt x="5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9" name="Freeform 1546"/>
            <p:cNvSpPr>
              <a:spLocks/>
            </p:cNvSpPr>
            <p:nvPr userDrawn="1"/>
          </p:nvSpPr>
          <p:spPr bwMode="auto">
            <a:xfrm>
              <a:off x="375" y="370"/>
              <a:ext cx="11" cy="12"/>
            </a:xfrm>
            <a:custGeom>
              <a:avLst/>
              <a:gdLst>
                <a:gd name="T0" fmla="*/ 20 w 24"/>
                <a:gd name="T1" fmla="*/ 3 h 27"/>
                <a:gd name="T2" fmla="*/ 20 w 24"/>
                <a:gd name="T3" fmla="*/ 3 h 27"/>
                <a:gd name="T4" fmla="*/ 10 w 24"/>
                <a:gd name="T5" fmla="*/ 0 h 27"/>
                <a:gd name="T6" fmla="*/ 16 w 24"/>
                <a:gd name="T7" fmla="*/ 10 h 27"/>
                <a:gd name="T8" fmla="*/ 5 w 24"/>
                <a:gd name="T9" fmla="*/ 0 h 27"/>
                <a:gd name="T10" fmla="*/ 0 w 24"/>
                <a:gd name="T11" fmla="*/ 1 h 27"/>
                <a:gd name="T12" fmla="*/ 16 w 24"/>
                <a:gd name="T13" fmla="*/ 27 h 27"/>
                <a:gd name="T14" fmla="*/ 20 w 24"/>
                <a:gd name="T15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27">
                  <a:moveTo>
                    <a:pt x="20" y="3"/>
                  </a:moveTo>
                  <a:lnTo>
                    <a:pt x="20" y="3"/>
                  </a:lnTo>
                  <a:cubicBezTo>
                    <a:pt x="17" y="2"/>
                    <a:pt x="10" y="0"/>
                    <a:pt x="10" y="0"/>
                  </a:cubicBezTo>
                  <a:cubicBezTo>
                    <a:pt x="12" y="1"/>
                    <a:pt x="14" y="5"/>
                    <a:pt x="16" y="10"/>
                  </a:cubicBezTo>
                  <a:cubicBezTo>
                    <a:pt x="13" y="6"/>
                    <a:pt x="7" y="2"/>
                    <a:pt x="5" y="0"/>
                  </a:cubicBezTo>
                  <a:cubicBezTo>
                    <a:pt x="3" y="1"/>
                    <a:pt x="1" y="0"/>
                    <a:pt x="0" y="1"/>
                  </a:cubicBezTo>
                  <a:cubicBezTo>
                    <a:pt x="10" y="9"/>
                    <a:pt x="14" y="18"/>
                    <a:pt x="16" y="27"/>
                  </a:cubicBezTo>
                  <a:cubicBezTo>
                    <a:pt x="24" y="19"/>
                    <a:pt x="23" y="11"/>
                    <a:pt x="2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0" name="Freeform 1547"/>
            <p:cNvSpPr>
              <a:spLocks/>
            </p:cNvSpPr>
            <p:nvPr userDrawn="1"/>
          </p:nvSpPr>
          <p:spPr bwMode="auto">
            <a:xfrm>
              <a:off x="380" y="368"/>
              <a:ext cx="10" cy="24"/>
            </a:xfrm>
            <a:custGeom>
              <a:avLst/>
              <a:gdLst>
                <a:gd name="T0" fmla="*/ 11 w 22"/>
                <a:gd name="T1" fmla="*/ 0 h 53"/>
                <a:gd name="T2" fmla="*/ 11 w 22"/>
                <a:gd name="T3" fmla="*/ 0 h 53"/>
                <a:gd name="T4" fmla="*/ 11 w 22"/>
                <a:gd name="T5" fmla="*/ 7 h 53"/>
                <a:gd name="T6" fmla="*/ 5 w 22"/>
                <a:gd name="T7" fmla="*/ 34 h 53"/>
                <a:gd name="T8" fmla="*/ 3 w 22"/>
                <a:gd name="T9" fmla="*/ 30 h 53"/>
                <a:gd name="T10" fmla="*/ 1 w 22"/>
                <a:gd name="T11" fmla="*/ 41 h 53"/>
                <a:gd name="T12" fmla="*/ 11 w 22"/>
                <a:gd name="T13" fmla="*/ 53 h 53"/>
                <a:gd name="T14" fmla="*/ 13 w 22"/>
                <a:gd name="T15" fmla="*/ 32 h 53"/>
                <a:gd name="T16" fmla="*/ 11 w 22"/>
                <a:gd name="T1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53">
                  <a:moveTo>
                    <a:pt x="11" y="0"/>
                  </a:moveTo>
                  <a:lnTo>
                    <a:pt x="11" y="0"/>
                  </a:lnTo>
                  <a:cubicBezTo>
                    <a:pt x="11" y="0"/>
                    <a:pt x="11" y="4"/>
                    <a:pt x="11" y="7"/>
                  </a:cubicBezTo>
                  <a:cubicBezTo>
                    <a:pt x="13" y="15"/>
                    <a:pt x="15" y="26"/>
                    <a:pt x="5" y="34"/>
                  </a:cubicBezTo>
                  <a:cubicBezTo>
                    <a:pt x="4" y="32"/>
                    <a:pt x="4" y="31"/>
                    <a:pt x="3" y="30"/>
                  </a:cubicBezTo>
                  <a:cubicBezTo>
                    <a:pt x="1" y="32"/>
                    <a:pt x="0" y="38"/>
                    <a:pt x="1" y="41"/>
                  </a:cubicBezTo>
                  <a:cubicBezTo>
                    <a:pt x="3" y="47"/>
                    <a:pt x="6" y="51"/>
                    <a:pt x="11" y="53"/>
                  </a:cubicBezTo>
                  <a:cubicBezTo>
                    <a:pt x="7" y="45"/>
                    <a:pt x="12" y="33"/>
                    <a:pt x="13" y="32"/>
                  </a:cubicBezTo>
                  <a:cubicBezTo>
                    <a:pt x="17" y="21"/>
                    <a:pt x="22" y="9"/>
                    <a:pt x="1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1" name="Freeform 1548"/>
            <p:cNvSpPr>
              <a:spLocks/>
            </p:cNvSpPr>
            <p:nvPr userDrawn="1"/>
          </p:nvSpPr>
          <p:spPr bwMode="auto">
            <a:xfrm>
              <a:off x="331" y="368"/>
              <a:ext cx="9" cy="19"/>
            </a:xfrm>
            <a:custGeom>
              <a:avLst/>
              <a:gdLst>
                <a:gd name="T0" fmla="*/ 0 w 20"/>
                <a:gd name="T1" fmla="*/ 32 h 42"/>
                <a:gd name="T2" fmla="*/ 0 w 20"/>
                <a:gd name="T3" fmla="*/ 32 h 42"/>
                <a:gd name="T4" fmla="*/ 0 w 20"/>
                <a:gd name="T5" fmla="*/ 42 h 42"/>
                <a:gd name="T6" fmla="*/ 20 w 20"/>
                <a:gd name="T7" fmla="*/ 0 h 42"/>
                <a:gd name="T8" fmla="*/ 0 w 20"/>
                <a:gd name="T9" fmla="*/ 3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2">
                  <a:moveTo>
                    <a:pt x="0" y="32"/>
                  </a:moveTo>
                  <a:lnTo>
                    <a:pt x="0" y="32"/>
                  </a:lnTo>
                  <a:lnTo>
                    <a:pt x="0" y="42"/>
                  </a:lnTo>
                  <a:cubicBezTo>
                    <a:pt x="8" y="31"/>
                    <a:pt x="18" y="17"/>
                    <a:pt x="20" y="0"/>
                  </a:cubicBezTo>
                  <a:cubicBezTo>
                    <a:pt x="6" y="3"/>
                    <a:pt x="1" y="14"/>
                    <a:pt x="0" y="3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2" name="Freeform 1549"/>
            <p:cNvSpPr>
              <a:spLocks/>
            </p:cNvSpPr>
            <p:nvPr userDrawn="1"/>
          </p:nvSpPr>
          <p:spPr bwMode="auto">
            <a:xfrm>
              <a:off x="365" y="368"/>
              <a:ext cx="7" cy="5"/>
            </a:xfrm>
            <a:custGeom>
              <a:avLst/>
              <a:gdLst>
                <a:gd name="T0" fmla="*/ 9 w 16"/>
                <a:gd name="T1" fmla="*/ 4 h 11"/>
                <a:gd name="T2" fmla="*/ 9 w 16"/>
                <a:gd name="T3" fmla="*/ 4 h 11"/>
                <a:gd name="T4" fmla="*/ 0 w 16"/>
                <a:gd name="T5" fmla="*/ 0 h 11"/>
                <a:gd name="T6" fmla="*/ 5 w 16"/>
                <a:gd name="T7" fmla="*/ 5 h 11"/>
                <a:gd name="T8" fmla="*/ 16 w 16"/>
                <a:gd name="T9" fmla="*/ 11 h 11"/>
                <a:gd name="T10" fmla="*/ 9 w 16"/>
                <a:gd name="T11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1">
                  <a:moveTo>
                    <a:pt x="9" y="4"/>
                  </a:moveTo>
                  <a:lnTo>
                    <a:pt x="9" y="4"/>
                  </a:lnTo>
                  <a:cubicBezTo>
                    <a:pt x="6" y="3"/>
                    <a:pt x="3" y="2"/>
                    <a:pt x="0" y="0"/>
                  </a:cubicBezTo>
                  <a:cubicBezTo>
                    <a:pt x="2" y="2"/>
                    <a:pt x="4" y="4"/>
                    <a:pt x="5" y="5"/>
                  </a:cubicBezTo>
                  <a:cubicBezTo>
                    <a:pt x="8" y="6"/>
                    <a:pt x="14" y="9"/>
                    <a:pt x="16" y="11"/>
                  </a:cubicBezTo>
                  <a:cubicBezTo>
                    <a:pt x="16" y="10"/>
                    <a:pt x="10" y="5"/>
                    <a:pt x="9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3" name="Freeform 1550"/>
            <p:cNvSpPr>
              <a:spLocks/>
            </p:cNvSpPr>
            <p:nvPr userDrawn="1"/>
          </p:nvSpPr>
          <p:spPr bwMode="auto">
            <a:xfrm>
              <a:off x="344" y="368"/>
              <a:ext cx="1" cy="2"/>
            </a:xfrm>
            <a:custGeom>
              <a:avLst/>
              <a:gdLst>
                <a:gd name="T0" fmla="*/ 3 w 3"/>
                <a:gd name="T1" fmla="*/ 0 h 5"/>
                <a:gd name="T2" fmla="*/ 3 w 3"/>
                <a:gd name="T3" fmla="*/ 0 h 5"/>
                <a:gd name="T4" fmla="*/ 1 w 3"/>
                <a:gd name="T5" fmla="*/ 0 h 5"/>
                <a:gd name="T6" fmla="*/ 0 w 3"/>
                <a:gd name="T7" fmla="*/ 5 h 5"/>
                <a:gd name="T8" fmla="*/ 3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4" name="Freeform 1551"/>
            <p:cNvSpPr>
              <a:spLocks/>
            </p:cNvSpPr>
            <p:nvPr userDrawn="1"/>
          </p:nvSpPr>
          <p:spPr bwMode="auto">
            <a:xfrm>
              <a:off x="341" y="367"/>
              <a:ext cx="6" cy="11"/>
            </a:xfrm>
            <a:custGeom>
              <a:avLst/>
              <a:gdLst>
                <a:gd name="T0" fmla="*/ 15 w 15"/>
                <a:gd name="T1" fmla="*/ 1 h 23"/>
                <a:gd name="T2" fmla="*/ 15 w 15"/>
                <a:gd name="T3" fmla="*/ 1 h 23"/>
                <a:gd name="T4" fmla="*/ 11 w 15"/>
                <a:gd name="T5" fmla="*/ 1 h 23"/>
                <a:gd name="T6" fmla="*/ 5 w 15"/>
                <a:gd name="T7" fmla="*/ 12 h 23"/>
                <a:gd name="T8" fmla="*/ 7 w 15"/>
                <a:gd name="T9" fmla="*/ 1 h 23"/>
                <a:gd name="T10" fmla="*/ 1 w 15"/>
                <a:gd name="T11" fmla="*/ 1 h 23"/>
                <a:gd name="T12" fmla="*/ 0 w 15"/>
                <a:gd name="T13" fmla="*/ 23 h 23"/>
                <a:gd name="T14" fmla="*/ 8 w 15"/>
                <a:gd name="T15" fmla="*/ 15 h 23"/>
                <a:gd name="T16" fmla="*/ 15 w 15"/>
                <a:gd name="T17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23">
                  <a:moveTo>
                    <a:pt x="15" y="1"/>
                  </a:moveTo>
                  <a:lnTo>
                    <a:pt x="15" y="1"/>
                  </a:lnTo>
                  <a:lnTo>
                    <a:pt x="11" y="1"/>
                  </a:lnTo>
                  <a:cubicBezTo>
                    <a:pt x="10" y="3"/>
                    <a:pt x="9" y="6"/>
                    <a:pt x="5" y="12"/>
                  </a:cubicBezTo>
                  <a:cubicBezTo>
                    <a:pt x="6" y="6"/>
                    <a:pt x="7" y="1"/>
                    <a:pt x="7" y="1"/>
                  </a:cubicBezTo>
                  <a:cubicBezTo>
                    <a:pt x="7" y="1"/>
                    <a:pt x="3" y="0"/>
                    <a:pt x="1" y="1"/>
                  </a:cubicBezTo>
                  <a:cubicBezTo>
                    <a:pt x="2" y="10"/>
                    <a:pt x="1" y="16"/>
                    <a:pt x="0" y="23"/>
                  </a:cubicBezTo>
                  <a:cubicBezTo>
                    <a:pt x="3" y="22"/>
                    <a:pt x="7" y="16"/>
                    <a:pt x="8" y="15"/>
                  </a:cubicBezTo>
                  <a:cubicBezTo>
                    <a:pt x="11" y="11"/>
                    <a:pt x="14" y="5"/>
                    <a:pt x="1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5" name="Freeform 1552"/>
            <p:cNvSpPr>
              <a:spLocks/>
            </p:cNvSpPr>
            <p:nvPr userDrawn="1"/>
          </p:nvSpPr>
          <p:spPr bwMode="auto">
            <a:xfrm>
              <a:off x="345" y="367"/>
              <a:ext cx="9" cy="12"/>
            </a:xfrm>
            <a:custGeom>
              <a:avLst/>
              <a:gdLst>
                <a:gd name="T0" fmla="*/ 22 w 22"/>
                <a:gd name="T1" fmla="*/ 0 h 27"/>
                <a:gd name="T2" fmla="*/ 22 w 22"/>
                <a:gd name="T3" fmla="*/ 0 h 27"/>
                <a:gd name="T4" fmla="*/ 17 w 22"/>
                <a:gd name="T5" fmla="*/ 1 h 27"/>
                <a:gd name="T6" fmla="*/ 9 w 22"/>
                <a:gd name="T7" fmla="*/ 12 h 27"/>
                <a:gd name="T8" fmla="*/ 13 w 22"/>
                <a:gd name="T9" fmla="*/ 1 h 27"/>
                <a:gd name="T10" fmla="*/ 9 w 22"/>
                <a:gd name="T11" fmla="*/ 1 h 27"/>
                <a:gd name="T12" fmla="*/ 0 w 22"/>
                <a:gd name="T13" fmla="*/ 27 h 27"/>
                <a:gd name="T14" fmla="*/ 22 w 22"/>
                <a:gd name="T1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27">
                  <a:moveTo>
                    <a:pt x="22" y="0"/>
                  </a:moveTo>
                  <a:lnTo>
                    <a:pt x="22" y="0"/>
                  </a:lnTo>
                  <a:cubicBezTo>
                    <a:pt x="20" y="1"/>
                    <a:pt x="17" y="1"/>
                    <a:pt x="17" y="1"/>
                  </a:cubicBezTo>
                  <a:cubicBezTo>
                    <a:pt x="17" y="2"/>
                    <a:pt x="11" y="11"/>
                    <a:pt x="9" y="12"/>
                  </a:cubicBezTo>
                  <a:cubicBezTo>
                    <a:pt x="11" y="7"/>
                    <a:pt x="12" y="3"/>
                    <a:pt x="13" y="1"/>
                  </a:cubicBezTo>
                  <a:lnTo>
                    <a:pt x="9" y="1"/>
                  </a:lnTo>
                  <a:cubicBezTo>
                    <a:pt x="8" y="2"/>
                    <a:pt x="1" y="27"/>
                    <a:pt x="0" y="27"/>
                  </a:cubicBezTo>
                  <a:cubicBezTo>
                    <a:pt x="4" y="24"/>
                    <a:pt x="19" y="7"/>
                    <a:pt x="2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6" name="Freeform 1553"/>
            <p:cNvSpPr>
              <a:spLocks/>
            </p:cNvSpPr>
            <p:nvPr userDrawn="1"/>
          </p:nvSpPr>
          <p:spPr bwMode="auto">
            <a:xfrm>
              <a:off x="355" y="367"/>
              <a:ext cx="4" cy="1"/>
            </a:xfrm>
            <a:custGeom>
              <a:avLst/>
              <a:gdLst>
                <a:gd name="T0" fmla="*/ 2 w 10"/>
                <a:gd name="T1" fmla="*/ 0 h 3"/>
                <a:gd name="T2" fmla="*/ 2 w 10"/>
                <a:gd name="T3" fmla="*/ 0 h 3"/>
                <a:gd name="T4" fmla="*/ 0 w 10"/>
                <a:gd name="T5" fmla="*/ 0 h 3"/>
                <a:gd name="T6" fmla="*/ 0 w 10"/>
                <a:gd name="T7" fmla="*/ 1 h 3"/>
                <a:gd name="T8" fmla="*/ 10 w 10"/>
                <a:gd name="T9" fmla="*/ 3 h 3"/>
                <a:gd name="T10" fmla="*/ 2 w 10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3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1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7" name="Freeform 1554"/>
            <p:cNvSpPr>
              <a:spLocks/>
            </p:cNvSpPr>
            <p:nvPr userDrawn="1"/>
          </p:nvSpPr>
          <p:spPr bwMode="auto">
            <a:xfrm>
              <a:off x="352" y="365"/>
              <a:ext cx="18" cy="11"/>
            </a:xfrm>
            <a:custGeom>
              <a:avLst/>
              <a:gdLst>
                <a:gd name="T0" fmla="*/ 19 w 41"/>
                <a:gd name="T1" fmla="*/ 0 h 24"/>
                <a:gd name="T2" fmla="*/ 19 w 41"/>
                <a:gd name="T3" fmla="*/ 0 h 24"/>
                <a:gd name="T4" fmla="*/ 11 w 41"/>
                <a:gd name="T5" fmla="*/ 4 h 24"/>
                <a:gd name="T6" fmla="*/ 25 w 41"/>
                <a:gd name="T7" fmla="*/ 10 h 24"/>
                <a:gd name="T8" fmla="*/ 6 w 41"/>
                <a:gd name="T9" fmla="*/ 7 h 24"/>
                <a:gd name="T10" fmla="*/ 0 w 41"/>
                <a:gd name="T11" fmla="*/ 17 h 24"/>
                <a:gd name="T12" fmla="*/ 41 w 41"/>
                <a:gd name="T13" fmla="*/ 24 h 24"/>
                <a:gd name="T14" fmla="*/ 19 w 41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24">
                  <a:moveTo>
                    <a:pt x="19" y="0"/>
                  </a:moveTo>
                  <a:lnTo>
                    <a:pt x="19" y="0"/>
                  </a:lnTo>
                  <a:cubicBezTo>
                    <a:pt x="18" y="1"/>
                    <a:pt x="14" y="3"/>
                    <a:pt x="11" y="4"/>
                  </a:cubicBezTo>
                  <a:cubicBezTo>
                    <a:pt x="15" y="5"/>
                    <a:pt x="21" y="7"/>
                    <a:pt x="25" y="10"/>
                  </a:cubicBezTo>
                  <a:cubicBezTo>
                    <a:pt x="22" y="10"/>
                    <a:pt x="11" y="7"/>
                    <a:pt x="6" y="7"/>
                  </a:cubicBezTo>
                  <a:cubicBezTo>
                    <a:pt x="5" y="10"/>
                    <a:pt x="1" y="16"/>
                    <a:pt x="0" y="17"/>
                  </a:cubicBezTo>
                  <a:cubicBezTo>
                    <a:pt x="12" y="10"/>
                    <a:pt x="28" y="12"/>
                    <a:pt x="41" y="24"/>
                  </a:cubicBezTo>
                  <a:cubicBezTo>
                    <a:pt x="37" y="15"/>
                    <a:pt x="22" y="1"/>
                    <a:pt x="1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8" name="Freeform 1555"/>
            <p:cNvSpPr>
              <a:spLocks/>
            </p:cNvSpPr>
            <p:nvPr userDrawn="1"/>
          </p:nvSpPr>
          <p:spPr bwMode="auto">
            <a:xfrm>
              <a:off x="369" y="362"/>
              <a:ext cx="6" cy="2"/>
            </a:xfrm>
            <a:custGeom>
              <a:avLst/>
              <a:gdLst>
                <a:gd name="T0" fmla="*/ 0 w 14"/>
                <a:gd name="T1" fmla="*/ 0 h 5"/>
                <a:gd name="T2" fmla="*/ 0 w 14"/>
                <a:gd name="T3" fmla="*/ 0 h 5"/>
                <a:gd name="T4" fmla="*/ 5 w 14"/>
                <a:gd name="T5" fmla="*/ 4 h 5"/>
                <a:gd name="T6" fmla="*/ 14 w 14"/>
                <a:gd name="T7" fmla="*/ 5 h 5"/>
                <a:gd name="T8" fmla="*/ 8 w 14"/>
                <a:gd name="T9" fmla="*/ 2 h 5"/>
                <a:gd name="T10" fmla="*/ 0 w 1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5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3" y="3"/>
                    <a:pt x="5" y="4"/>
                  </a:cubicBezTo>
                  <a:cubicBezTo>
                    <a:pt x="7" y="4"/>
                    <a:pt x="10" y="5"/>
                    <a:pt x="14" y="5"/>
                  </a:cubicBezTo>
                  <a:cubicBezTo>
                    <a:pt x="13" y="5"/>
                    <a:pt x="8" y="2"/>
                    <a:pt x="8" y="2"/>
                  </a:cubicBezTo>
                  <a:cubicBezTo>
                    <a:pt x="5" y="2"/>
                    <a:pt x="2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9" name="Freeform 1556"/>
            <p:cNvSpPr>
              <a:spLocks/>
            </p:cNvSpPr>
            <p:nvPr userDrawn="1"/>
          </p:nvSpPr>
          <p:spPr bwMode="auto">
            <a:xfrm>
              <a:off x="371" y="362"/>
              <a:ext cx="13" cy="8"/>
            </a:xfrm>
            <a:custGeom>
              <a:avLst/>
              <a:gdLst>
                <a:gd name="T0" fmla="*/ 15 w 29"/>
                <a:gd name="T1" fmla="*/ 0 h 18"/>
                <a:gd name="T2" fmla="*/ 15 w 29"/>
                <a:gd name="T3" fmla="*/ 0 h 18"/>
                <a:gd name="T4" fmla="*/ 4 w 29"/>
                <a:gd name="T5" fmla="*/ 2 h 18"/>
                <a:gd name="T6" fmla="*/ 19 w 29"/>
                <a:gd name="T7" fmla="*/ 9 h 18"/>
                <a:gd name="T8" fmla="*/ 0 w 29"/>
                <a:gd name="T9" fmla="*/ 5 h 18"/>
                <a:gd name="T10" fmla="*/ 8 w 29"/>
                <a:gd name="T11" fmla="*/ 11 h 18"/>
                <a:gd name="T12" fmla="*/ 29 w 29"/>
                <a:gd name="T13" fmla="*/ 18 h 18"/>
                <a:gd name="T14" fmla="*/ 15 w 29"/>
                <a:gd name="T1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8">
                  <a:moveTo>
                    <a:pt x="15" y="0"/>
                  </a:moveTo>
                  <a:lnTo>
                    <a:pt x="15" y="0"/>
                  </a:lnTo>
                  <a:cubicBezTo>
                    <a:pt x="12" y="1"/>
                    <a:pt x="9" y="2"/>
                    <a:pt x="4" y="2"/>
                  </a:cubicBezTo>
                  <a:cubicBezTo>
                    <a:pt x="10" y="4"/>
                    <a:pt x="14" y="5"/>
                    <a:pt x="19" y="9"/>
                  </a:cubicBezTo>
                  <a:cubicBezTo>
                    <a:pt x="12" y="6"/>
                    <a:pt x="6" y="6"/>
                    <a:pt x="0" y="5"/>
                  </a:cubicBezTo>
                  <a:cubicBezTo>
                    <a:pt x="3" y="7"/>
                    <a:pt x="6" y="10"/>
                    <a:pt x="8" y="11"/>
                  </a:cubicBezTo>
                  <a:cubicBezTo>
                    <a:pt x="15" y="15"/>
                    <a:pt x="22" y="17"/>
                    <a:pt x="29" y="18"/>
                  </a:cubicBezTo>
                  <a:cubicBezTo>
                    <a:pt x="28" y="10"/>
                    <a:pt x="24" y="3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0" name="Freeform 1557"/>
            <p:cNvSpPr>
              <a:spLocks/>
            </p:cNvSpPr>
            <p:nvPr userDrawn="1"/>
          </p:nvSpPr>
          <p:spPr bwMode="auto">
            <a:xfrm>
              <a:off x="379" y="360"/>
              <a:ext cx="16" cy="27"/>
            </a:xfrm>
            <a:custGeom>
              <a:avLst/>
              <a:gdLst>
                <a:gd name="T0" fmla="*/ 3 w 36"/>
                <a:gd name="T1" fmla="*/ 0 h 59"/>
                <a:gd name="T2" fmla="*/ 3 w 36"/>
                <a:gd name="T3" fmla="*/ 0 h 59"/>
                <a:gd name="T4" fmla="*/ 0 w 36"/>
                <a:gd name="T5" fmla="*/ 3 h 59"/>
                <a:gd name="T6" fmla="*/ 12 w 36"/>
                <a:gd name="T7" fmla="*/ 14 h 59"/>
                <a:gd name="T8" fmla="*/ 21 w 36"/>
                <a:gd name="T9" fmla="*/ 25 h 59"/>
                <a:gd name="T10" fmla="*/ 19 w 36"/>
                <a:gd name="T11" fmla="*/ 43 h 59"/>
                <a:gd name="T12" fmla="*/ 30 w 36"/>
                <a:gd name="T13" fmla="*/ 55 h 59"/>
                <a:gd name="T14" fmla="*/ 18 w 36"/>
                <a:gd name="T15" fmla="*/ 46 h 59"/>
                <a:gd name="T16" fmla="*/ 23 w 36"/>
                <a:gd name="T17" fmla="*/ 58 h 59"/>
                <a:gd name="T18" fmla="*/ 36 w 36"/>
                <a:gd name="T19" fmla="*/ 55 h 59"/>
                <a:gd name="T20" fmla="*/ 27 w 36"/>
                <a:gd name="T21" fmla="*/ 15 h 59"/>
                <a:gd name="T22" fmla="*/ 3 w 36"/>
                <a:gd name="T2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59">
                  <a:moveTo>
                    <a:pt x="3" y="0"/>
                  </a:moveTo>
                  <a:lnTo>
                    <a:pt x="3" y="0"/>
                  </a:lnTo>
                  <a:cubicBezTo>
                    <a:pt x="2" y="1"/>
                    <a:pt x="2" y="2"/>
                    <a:pt x="0" y="3"/>
                  </a:cubicBezTo>
                  <a:cubicBezTo>
                    <a:pt x="7" y="5"/>
                    <a:pt x="11" y="12"/>
                    <a:pt x="12" y="14"/>
                  </a:cubicBezTo>
                  <a:cubicBezTo>
                    <a:pt x="15" y="15"/>
                    <a:pt x="19" y="19"/>
                    <a:pt x="21" y="25"/>
                  </a:cubicBezTo>
                  <a:cubicBezTo>
                    <a:pt x="23" y="31"/>
                    <a:pt x="22" y="36"/>
                    <a:pt x="19" y="43"/>
                  </a:cubicBezTo>
                  <a:cubicBezTo>
                    <a:pt x="19" y="49"/>
                    <a:pt x="23" y="55"/>
                    <a:pt x="30" y="55"/>
                  </a:cubicBezTo>
                  <a:cubicBezTo>
                    <a:pt x="23" y="56"/>
                    <a:pt x="19" y="52"/>
                    <a:pt x="18" y="46"/>
                  </a:cubicBezTo>
                  <a:cubicBezTo>
                    <a:pt x="16" y="51"/>
                    <a:pt x="19" y="56"/>
                    <a:pt x="23" y="58"/>
                  </a:cubicBezTo>
                  <a:cubicBezTo>
                    <a:pt x="28" y="59"/>
                    <a:pt x="33" y="59"/>
                    <a:pt x="36" y="55"/>
                  </a:cubicBezTo>
                  <a:cubicBezTo>
                    <a:pt x="18" y="52"/>
                    <a:pt x="34" y="29"/>
                    <a:pt x="27" y="15"/>
                  </a:cubicBezTo>
                  <a:cubicBezTo>
                    <a:pt x="23" y="9"/>
                    <a:pt x="16" y="2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1" name="Freeform 1558"/>
            <p:cNvSpPr>
              <a:spLocks/>
            </p:cNvSpPr>
            <p:nvPr userDrawn="1"/>
          </p:nvSpPr>
          <p:spPr bwMode="auto">
            <a:xfrm>
              <a:off x="361" y="360"/>
              <a:ext cx="15" cy="9"/>
            </a:xfrm>
            <a:custGeom>
              <a:avLst/>
              <a:gdLst>
                <a:gd name="T0" fmla="*/ 7 w 34"/>
                <a:gd name="T1" fmla="*/ 0 h 20"/>
                <a:gd name="T2" fmla="*/ 7 w 34"/>
                <a:gd name="T3" fmla="*/ 0 h 20"/>
                <a:gd name="T4" fmla="*/ 6 w 34"/>
                <a:gd name="T5" fmla="*/ 4 h 20"/>
                <a:gd name="T6" fmla="*/ 18 w 34"/>
                <a:gd name="T7" fmla="*/ 13 h 20"/>
                <a:gd name="T8" fmla="*/ 3 w 34"/>
                <a:gd name="T9" fmla="*/ 7 h 20"/>
                <a:gd name="T10" fmla="*/ 0 w 34"/>
                <a:gd name="T11" fmla="*/ 10 h 20"/>
                <a:gd name="T12" fmla="*/ 34 w 34"/>
                <a:gd name="T13" fmla="*/ 20 h 20"/>
                <a:gd name="T14" fmla="*/ 7 w 34"/>
                <a:gd name="T1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20">
                  <a:moveTo>
                    <a:pt x="7" y="0"/>
                  </a:moveTo>
                  <a:lnTo>
                    <a:pt x="7" y="0"/>
                  </a:lnTo>
                  <a:cubicBezTo>
                    <a:pt x="7" y="1"/>
                    <a:pt x="6" y="2"/>
                    <a:pt x="6" y="4"/>
                  </a:cubicBezTo>
                  <a:cubicBezTo>
                    <a:pt x="9" y="6"/>
                    <a:pt x="14" y="10"/>
                    <a:pt x="18" y="13"/>
                  </a:cubicBezTo>
                  <a:cubicBezTo>
                    <a:pt x="13" y="11"/>
                    <a:pt x="8" y="8"/>
                    <a:pt x="3" y="7"/>
                  </a:cubicBezTo>
                  <a:cubicBezTo>
                    <a:pt x="3" y="8"/>
                    <a:pt x="2" y="9"/>
                    <a:pt x="0" y="10"/>
                  </a:cubicBezTo>
                  <a:cubicBezTo>
                    <a:pt x="14" y="19"/>
                    <a:pt x="27" y="20"/>
                    <a:pt x="34" y="20"/>
                  </a:cubicBezTo>
                  <a:cubicBezTo>
                    <a:pt x="28" y="11"/>
                    <a:pt x="14" y="3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2" name="Freeform 1559"/>
            <p:cNvSpPr>
              <a:spLocks/>
            </p:cNvSpPr>
            <p:nvPr userDrawn="1"/>
          </p:nvSpPr>
          <p:spPr bwMode="auto">
            <a:xfrm>
              <a:off x="364" y="348"/>
              <a:ext cx="16" cy="16"/>
            </a:xfrm>
            <a:custGeom>
              <a:avLst/>
              <a:gdLst>
                <a:gd name="T0" fmla="*/ 1 w 35"/>
                <a:gd name="T1" fmla="*/ 0 h 35"/>
                <a:gd name="T2" fmla="*/ 1 w 35"/>
                <a:gd name="T3" fmla="*/ 0 h 35"/>
                <a:gd name="T4" fmla="*/ 1 w 35"/>
                <a:gd name="T5" fmla="*/ 7 h 35"/>
                <a:gd name="T6" fmla="*/ 9 w 35"/>
                <a:gd name="T7" fmla="*/ 19 h 35"/>
                <a:gd name="T8" fmla="*/ 1 w 35"/>
                <a:gd name="T9" fmla="*/ 11 h 35"/>
                <a:gd name="T10" fmla="*/ 0 w 35"/>
                <a:gd name="T11" fmla="*/ 25 h 35"/>
                <a:gd name="T12" fmla="*/ 7 w 35"/>
                <a:gd name="T13" fmla="*/ 29 h 35"/>
                <a:gd name="T14" fmla="*/ 35 w 35"/>
                <a:gd name="T15" fmla="*/ 23 h 35"/>
                <a:gd name="T16" fmla="*/ 9 w 35"/>
                <a:gd name="T17" fmla="*/ 26 h 35"/>
                <a:gd name="T18" fmla="*/ 30 w 35"/>
                <a:gd name="T19" fmla="*/ 24 h 35"/>
                <a:gd name="T20" fmla="*/ 8 w 35"/>
                <a:gd name="T21" fmla="*/ 8 h 35"/>
                <a:gd name="T22" fmla="*/ 1 w 35"/>
                <a:gd name="T2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35">
                  <a:moveTo>
                    <a:pt x="1" y="0"/>
                  </a:moveTo>
                  <a:lnTo>
                    <a:pt x="1" y="0"/>
                  </a:lnTo>
                  <a:lnTo>
                    <a:pt x="1" y="7"/>
                  </a:lnTo>
                  <a:cubicBezTo>
                    <a:pt x="2" y="12"/>
                    <a:pt x="7" y="17"/>
                    <a:pt x="9" y="19"/>
                  </a:cubicBezTo>
                  <a:cubicBezTo>
                    <a:pt x="6" y="18"/>
                    <a:pt x="2" y="13"/>
                    <a:pt x="1" y="11"/>
                  </a:cubicBezTo>
                  <a:cubicBezTo>
                    <a:pt x="1" y="18"/>
                    <a:pt x="1" y="21"/>
                    <a:pt x="0" y="25"/>
                  </a:cubicBezTo>
                  <a:cubicBezTo>
                    <a:pt x="1" y="26"/>
                    <a:pt x="5" y="28"/>
                    <a:pt x="7" y="29"/>
                  </a:cubicBezTo>
                  <a:cubicBezTo>
                    <a:pt x="20" y="35"/>
                    <a:pt x="32" y="30"/>
                    <a:pt x="35" y="23"/>
                  </a:cubicBezTo>
                  <a:cubicBezTo>
                    <a:pt x="30" y="27"/>
                    <a:pt x="19" y="32"/>
                    <a:pt x="9" y="26"/>
                  </a:cubicBezTo>
                  <a:cubicBezTo>
                    <a:pt x="17" y="29"/>
                    <a:pt x="25" y="28"/>
                    <a:pt x="30" y="24"/>
                  </a:cubicBezTo>
                  <a:cubicBezTo>
                    <a:pt x="23" y="24"/>
                    <a:pt x="11" y="21"/>
                    <a:pt x="8" y="8"/>
                  </a:cubicBezTo>
                  <a:cubicBezTo>
                    <a:pt x="6" y="6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3" name="Freeform 1560"/>
            <p:cNvSpPr>
              <a:spLocks/>
            </p:cNvSpPr>
            <p:nvPr userDrawn="1"/>
          </p:nvSpPr>
          <p:spPr bwMode="auto">
            <a:xfrm>
              <a:off x="365" y="332"/>
              <a:ext cx="6" cy="19"/>
            </a:xfrm>
            <a:custGeom>
              <a:avLst/>
              <a:gdLst>
                <a:gd name="T0" fmla="*/ 0 w 13"/>
                <a:gd name="T1" fmla="*/ 0 h 41"/>
                <a:gd name="T2" fmla="*/ 0 w 13"/>
                <a:gd name="T3" fmla="*/ 0 h 41"/>
                <a:gd name="T4" fmla="*/ 0 w 13"/>
                <a:gd name="T5" fmla="*/ 30 h 41"/>
                <a:gd name="T6" fmla="*/ 11 w 13"/>
                <a:gd name="T7" fmla="*/ 41 h 41"/>
                <a:gd name="T8" fmla="*/ 13 w 13"/>
                <a:gd name="T9" fmla="*/ 1 h 41"/>
                <a:gd name="T10" fmla="*/ 6 w 13"/>
                <a:gd name="T11" fmla="*/ 5 h 41"/>
                <a:gd name="T12" fmla="*/ 4 w 13"/>
                <a:gd name="T13" fmla="*/ 25 h 41"/>
                <a:gd name="T14" fmla="*/ 4 w 13"/>
                <a:gd name="T15" fmla="*/ 5 h 41"/>
                <a:gd name="T16" fmla="*/ 0 w 13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41">
                  <a:moveTo>
                    <a:pt x="0" y="0"/>
                  </a:moveTo>
                  <a:lnTo>
                    <a:pt x="0" y="0"/>
                  </a:lnTo>
                  <a:lnTo>
                    <a:pt x="0" y="30"/>
                  </a:lnTo>
                  <a:cubicBezTo>
                    <a:pt x="2" y="34"/>
                    <a:pt x="6" y="40"/>
                    <a:pt x="11" y="41"/>
                  </a:cubicBezTo>
                  <a:cubicBezTo>
                    <a:pt x="7" y="30"/>
                    <a:pt x="6" y="15"/>
                    <a:pt x="13" y="1"/>
                  </a:cubicBezTo>
                  <a:cubicBezTo>
                    <a:pt x="12" y="2"/>
                    <a:pt x="7" y="4"/>
                    <a:pt x="6" y="5"/>
                  </a:cubicBezTo>
                  <a:cubicBezTo>
                    <a:pt x="6" y="8"/>
                    <a:pt x="4" y="18"/>
                    <a:pt x="4" y="25"/>
                  </a:cubicBezTo>
                  <a:cubicBezTo>
                    <a:pt x="2" y="18"/>
                    <a:pt x="3" y="7"/>
                    <a:pt x="4" y="5"/>
                  </a:cubicBezTo>
                  <a:cubicBezTo>
                    <a:pt x="3" y="3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4" name="Freeform 1561"/>
            <p:cNvSpPr>
              <a:spLocks/>
            </p:cNvSpPr>
            <p:nvPr userDrawn="1"/>
          </p:nvSpPr>
          <p:spPr bwMode="auto">
            <a:xfrm>
              <a:off x="383" y="331"/>
              <a:ext cx="11" cy="20"/>
            </a:xfrm>
            <a:custGeom>
              <a:avLst/>
              <a:gdLst>
                <a:gd name="T0" fmla="*/ 11 w 26"/>
                <a:gd name="T1" fmla="*/ 1 h 44"/>
                <a:gd name="T2" fmla="*/ 11 w 26"/>
                <a:gd name="T3" fmla="*/ 1 h 44"/>
                <a:gd name="T4" fmla="*/ 12 w 26"/>
                <a:gd name="T5" fmla="*/ 28 h 44"/>
                <a:gd name="T6" fmla="*/ 6 w 26"/>
                <a:gd name="T7" fmla="*/ 0 h 44"/>
                <a:gd name="T8" fmla="*/ 0 w 26"/>
                <a:gd name="T9" fmla="*/ 5 h 44"/>
                <a:gd name="T10" fmla="*/ 0 w 26"/>
                <a:gd name="T11" fmla="*/ 32 h 44"/>
                <a:gd name="T12" fmla="*/ 13 w 26"/>
                <a:gd name="T13" fmla="*/ 44 h 44"/>
                <a:gd name="T14" fmla="*/ 25 w 26"/>
                <a:gd name="T15" fmla="*/ 33 h 44"/>
                <a:gd name="T16" fmla="*/ 21 w 26"/>
                <a:gd name="T17" fmla="*/ 4 h 44"/>
                <a:gd name="T18" fmla="*/ 11 w 26"/>
                <a:gd name="T19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44">
                  <a:moveTo>
                    <a:pt x="11" y="1"/>
                  </a:moveTo>
                  <a:lnTo>
                    <a:pt x="11" y="1"/>
                  </a:lnTo>
                  <a:cubicBezTo>
                    <a:pt x="11" y="6"/>
                    <a:pt x="13" y="20"/>
                    <a:pt x="12" y="28"/>
                  </a:cubicBezTo>
                  <a:cubicBezTo>
                    <a:pt x="10" y="23"/>
                    <a:pt x="6" y="2"/>
                    <a:pt x="6" y="0"/>
                  </a:cubicBezTo>
                  <a:cubicBezTo>
                    <a:pt x="5" y="3"/>
                    <a:pt x="2" y="3"/>
                    <a:pt x="0" y="5"/>
                  </a:cubicBezTo>
                  <a:cubicBezTo>
                    <a:pt x="0" y="9"/>
                    <a:pt x="0" y="30"/>
                    <a:pt x="0" y="32"/>
                  </a:cubicBezTo>
                  <a:cubicBezTo>
                    <a:pt x="2" y="43"/>
                    <a:pt x="10" y="41"/>
                    <a:pt x="13" y="44"/>
                  </a:cubicBezTo>
                  <a:cubicBezTo>
                    <a:pt x="18" y="41"/>
                    <a:pt x="26" y="39"/>
                    <a:pt x="25" y="33"/>
                  </a:cubicBezTo>
                  <a:cubicBezTo>
                    <a:pt x="24" y="22"/>
                    <a:pt x="22" y="13"/>
                    <a:pt x="21" y="4"/>
                  </a:cubicBezTo>
                  <a:cubicBezTo>
                    <a:pt x="17" y="2"/>
                    <a:pt x="14" y="3"/>
                    <a:pt x="1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5" name="Freeform 1562"/>
            <p:cNvSpPr>
              <a:spLocks/>
            </p:cNvSpPr>
            <p:nvPr userDrawn="1"/>
          </p:nvSpPr>
          <p:spPr bwMode="auto">
            <a:xfrm>
              <a:off x="395" y="327"/>
              <a:ext cx="16" cy="26"/>
            </a:xfrm>
            <a:custGeom>
              <a:avLst/>
              <a:gdLst>
                <a:gd name="T0" fmla="*/ 9 w 37"/>
                <a:gd name="T1" fmla="*/ 0 h 57"/>
                <a:gd name="T2" fmla="*/ 9 w 37"/>
                <a:gd name="T3" fmla="*/ 0 h 57"/>
                <a:gd name="T4" fmla="*/ 19 w 37"/>
                <a:gd name="T5" fmla="*/ 36 h 57"/>
                <a:gd name="T6" fmla="*/ 4 w 37"/>
                <a:gd name="T7" fmla="*/ 1 h 57"/>
                <a:gd name="T8" fmla="*/ 0 w 37"/>
                <a:gd name="T9" fmla="*/ 8 h 57"/>
                <a:gd name="T10" fmla="*/ 12 w 37"/>
                <a:gd name="T11" fmla="*/ 50 h 57"/>
                <a:gd name="T12" fmla="*/ 27 w 37"/>
                <a:gd name="T13" fmla="*/ 57 h 57"/>
                <a:gd name="T14" fmla="*/ 35 w 37"/>
                <a:gd name="T15" fmla="*/ 43 h 57"/>
                <a:gd name="T16" fmla="*/ 16 w 37"/>
                <a:gd name="T17" fmla="*/ 1 h 57"/>
                <a:gd name="T18" fmla="*/ 9 w 37"/>
                <a:gd name="T1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57">
                  <a:moveTo>
                    <a:pt x="9" y="0"/>
                  </a:moveTo>
                  <a:lnTo>
                    <a:pt x="9" y="0"/>
                  </a:lnTo>
                  <a:cubicBezTo>
                    <a:pt x="11" y="8"/>
                    <a:pt x="18" y="32"/>
                    <a:pt x="19" y="36"/>
                  </a:cubicBezTo>
                  <a:cubicBezTo>
                    <a:pt x="15" y="29"/>
                    <a:pt x="7" y="8"/>
                    <a:pt x="4" y="1"/>
                  </a:cubicBezTo>
                  <a:cubicBezTo>
                    <a:pt x="3" y="4"/>
                    <a:pt x="1" y="6"/>
                    <a:pt x="0" y="8"/>
                  </a:cubicBezTo>
                  <a:cubicBezTo>
                    <a:pt x="2" y="19"/>
                    <a:pt x="11" y="46"/>
                    <a:pt x="12" y="50"/>
                  </a:cubicBezTo>
                  <a:cubicBezTo>
                    <a:pt x="14" y="56"/>
                    <a:pt x="23" y="54"/>
                    <a:pt x="27" y="57"/>
                  </a:cubicBezTo>
                  <a:cubicBezTo>
                    <a:pt x="29" y="54"/>
                    <a:pt x="37" y="50"/>
                    <a:pt x="35" y="43"/>
                  </a:cubicBezTo>
                  <a:cubicBezTo>
                    <a:pt x="32" y="34"/>
                    <a:pt x="21" y="9"/>
                    <a:pt x="16" y="1"/>
                  </a:cubicBezTo>
                  <a:cubicBezTo>
                    <a:pt x="15" y="1"/>
                    <a:pt x="11" y="1"/>
                    <a:pt x="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6" name="Freeform 1563"/>
            <p:cNvSpPr>
              <a:spLocks/>
            </p:cNvSpPr>
            <p:nvPr userDrawn="1"/>
          </p:nvSpPr>
          <p:spPr bwMode="auto">
            <a:xfrm>
              <a:off x="405" y="320"/>
              <a:ext cx="21" cy="29"/>
            </a:xfrm>
            <a:custGeom>
              <a:avLst/>
              <a:gdLst>
                <a:gd name="T0" fmla="*/ 14 w 47"/>
                <a:gd name="T1" fmla="*/ 2 h 63"/>
                <a:gd name="T2" fmla="*/ 14 w 47"/>
                <a:gd name="T3" fmla="*/ 2 h 63"/>
                <a:gd name="T4" fmla="*/ 3 w 47"/>
                <a:gd name="T5" fmla="*/ 0 h 63"/>
                <a:gd name="T6" fmla="*/ 28 w 47"/>
                <a:gd name="T7" fmla="*/ 40 h 63"/>
                <a:gd name="T8" fmla="*/ 2 w 47"/>
                <a:gd name="T9" fmla="*/ 8 h 63"/>
                <a:gd name="T10" fmla="*/ 0 w 47"/>
                <a:gd name="T11" fmla="*/ 15 h 63"/>
                <a:gd name="T12" fmla="*/ 25 w 47"/>
                <a:gd name="T13" fmla="*/ 59 h 63"/>
                <a:gd name="T14" fmla="*/ 40 w 47"/>
                <a:gd name="T15" fmla="*/ 62 h 63"/>
                <a:gd name="T16" fmla="*/ 45 w 47"/>
                <a:gd name="T17" fmla="*/ 48 h 63"/>
                <a:gd name="T18" fmla="*/ 14 w 47"/>
                <a:gd name="T19" fmla="*/ 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63">
                  <a:moveTo>
                    <a:pt x="14" y="2"/>
                  </a:moveTo>
                  <a:lnTo>
                    <a:pt x="14" y="2"/>
                  </a:lnTo>
                  <a:cubicBezTo>
                    <a:pt x="11" y="2"/>
                    <a:pt x="7" y="2"/>
                    <a:pt x="3" y="0"/>
                  </a:cubicBezTo>
                  <a:cubicBezTo>
                    <a:pt x="4" y="1"/>
                    <a:pt x="24" y="31"/>
                    <a:pt x="28" y="40"/>
                  </a:cubicBezTo>
                  <a:cubicBezTo>
                    <a:pt x="23" y="36"/>
                    <a:pt x="7" y="14"/>
                    <a:pt x="2" y="8"/>
                  </a:cubicBezTo>
                  <a:cubicBezTo>
                    <a:pt x="2" y="10"/>
                    <a:pt x="0" y="12"/>
                    <a:pt x="0" y="15"/>
                  </a:cubicBezTo>
                  <a:cubicBezTo>
                    <a:pt x="3" y="21"/>
                    <a:pt x="23" y="57"/>
                    <a:pt x="25" y="59"/>
                  </a:cubicBezTo>
                  <a:cubicBezTo>
                    <a:pt x="30" y="63"/>
                    <a:pt x="35" y="60"/>
                    <a:pt x="40" y="62"/>
                  </a:cubicBezTo>
                  <a:cubicBezTo>
                    <a:pt x="42" y="58"/>
                    <a:pt x="47" y="55"/>
                    <a:pt x="45" y="48"/>
                  </a:cubicBezTo>
                  <a:cubicBezTo>
                    <a:pt x="44" y="42"/>
                    <a:pt x="18" y="7"/>
                    <a:pt x="1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7" name="Freeform 1564"/>
            <p:cNvSpPr>
              <a:spLocks/>
            </p:cNvSpPr>
            <p:nvPr userDrawn="1"/>
          </p:nvSpPr>
          <p:spPr bwMode="auto">
            <a:xfrm>
              <a:off x="363" y="314"/>
              <a:ext cx="11" cy="19"/>
            </a:xfrm>
            <a:custGeom>
              <a:avLst/>
              <a:gdLst>
                <a:gd name="T0" fmla="*/ 1 w 24"/>
                <a:gd name="T1" fmla="*/ 30 h 43"/>
                <a:gd name="T2" fmla="*/ 1 w 24"/>
                <a:gd name="T3" fmla="*/ 30 h 43"/>
                <a:gd name="T4" fmla="*/ 9 w 24"/>
                <a:gd name="T5" fmla="*/ 43 h 43"/>
                <a:gd name="T6" fmla="*/ 21 w 24"/>
                <a:gd name="T7" fmla="*/ 35 h 43"/>
                <a:gd name="T8" fmla="*/ 24 w 24"/>
                <a:gd name="T9" fmla="*/ 4 h 43"/>
                <a:gd name="T10" fmla="*/ 19 w 24"/>
                <a:gd name="T11" fmla="*/ 6 h 43"/>
                <a:gd name="T12" fmla="*/ 11 w 24"/>
                <a:gd name="T13" fmla="*/ 27 h 43"/>
                <a:gd name="T14" fmla="*/ 14 w 24"/>
                <a:gd name="T15" fmla="*/ 4 h 43"/>
                <a:gd name="T16" fmla="*/ 10 w 24"/>
                <a:gd name="T17" fmla="*/ 0 h 43"/>
                <a:gd name="T18" fmla="*/ 1 w 24"/>
                <a:gd name="T19" fmla="*/ 3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43">
                  <a:moveTo>
                    <a:pt x="1" y="30"/>
                  </a:moveTo>
                  <a:lnTo>
                    <a:pt x="1" y="30"/>
                  </a:lnTo>
                  <a:cubicBezTo>
                    <a:pt x="0" y="37"/>
                    <a:pt x="6" y="38"/>
                    <a:pt x="9" y="43"/>
                  </a:cubicBezTo>
                  <a:cubicBezTo>
                    <a:pt x="13" y="40"/>
                    <a:pt x="21" y="39"/>
                    <a:pt x="21" y="35"/>
                  </a:cubicBezTo>
                  <a:cubicBezTo>
                    <a:pt x="22" y="29"/>
                    <a:pt x="24" y="11"/>
                    <a:pt x="24" y="4"/>
                  </a:cubicBezTo>
                  <a:cubicBezTo>
                    <a:pt x="22" y="5"/>
                    <a:pt x="20" y="5"/>
                    <a:pt x="19" y="6"/>
                  </a:cubicBezTo>
                  <a:cubicBezTo>
                    <a:pt x="17" y="11"/>
                    <a:pt x="13" y="23"/>
                    <a:pt x="11" y="27"/>
                  </a:cubicBezTo>
                  <a:cubicBezTo>
                    <a:pt x="12" y="21"/>
                    <a:pt x="14" y="4"/>
                    <a:pt x="14" y="4"/>
                  </a:cubicBezTo>
                  <a:cubicBezTo>
                    <a:pt x="14" y="4"/>
                    <a:pt x="11" y="1"/>
                    <a:pt x="10" y="0"/>
                  </a:cubicBezTo>
                  <a:cubicBezTo>
                    <a:pt x="7" y="8"/>
                    <a:pt x="4" y="19"/>
                    <a:pt x="1" y="3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8" name="Freeform 1565"/>
            <p:cNvSpPr>
              <a:spLocks/>
            </p:cNvSpPr>
            <p:nvPr userDrawn="1"/>
          </p:nvSpPr>
          <p:spPr bwMode="auto">
            <a:xfrm>
              <a:off x="375" y="313"/>
              <a:ext cx="10" cy="20"/>
            </a:xfrm>
            <a:custGeom>
              <a:avLst/>
              <a:gdLst>
                <a:gd name="T0" fmla="*/ 8 w 23"/>
                <a:gd name="T1" fmla="*/ 3 h 46"/>
                <a:gd name="T2" fmla="*/ 8 w 23"/>
                <a:gd name="T3" fmla="*/ 3 h 46"/>
                <a:gd name="T4" fmla="*/ 6 w 23"/>
                <a:gd name="T5" fmla="*/ 0 h 46"/>
                <a:gd name="T6" fmla="*/ 2 w 23"/>
                <a:gd name="T7" fmla="*/ 6 h 46"/>
                <a:gd name="T8" fmla="*/ 0 w 23"/>
                <a:gd name="T9" fmla="*/ 36 h 46"/>
                <a:gd name="T10" fmla="*/ 11 w 23"/>
                <a:gd name="T11" fmla="*/ 46 h 46"/>
                <a:gd name="T12" fmla="*/ 23 w 23"/>
                <a:gd name="T13" fmla="*/ 35 h 46"/>
                <a:gd name="T14" fmla="*/ 19 w 23"/>
                <a:gd name="T15" fmla="*/ 8 h 46"/>
                <a:gd name="T16" fmla="*/ 17 w 23"/>
                <a:gd name="T17" fmla="*/ 10 h 46"/>
                <a:gd name="T18" fmla="*/ 13 w 23"/>
                <a:gd name="T19" fmla="*/ 6 h 46"/>
                <a:gd name="T20" fmla="*/ 11 w 23"/>
                <a:gd name="T21" fmla="*/ 29 h 46"/>
                <a:gd name="T22" fmla="*/ 8 w 23"/>
                <a:gd name="T23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46">
                  <a:moveTo>
                    <a:pt x="8" y="3"/>
                  </a:moveTo>
                  <a:lnTo>
                    <a:pt x="8" y="3"/>
                  </a:lnTo>
                  <a:cubicBezTo>
                    <a:pt x="7" y="2"/>
                    <a:pt x="6" y="2"/>
                    <a:pt x="6" y="0"/>
                  </a:cubicBezTo>
                  <a:cubicBezTo>
                    <a:pt x="5" y="3"/>
                    <a:pt x="3" y="5"/>
                    <a:pt x="2" y="6"/>
                  </a:cubicBezTo>
                  <a:cubicBezTo>
                    <a:pt x="2" y="11"/>
                    <a:pt x="0" y="33"/>
                    <a:pt x="0" y="36"/>
                  </a:cubicBezTo>
                  <a:cubicBezTo>
                    <a:pt x="0" y="42"/>
                    <a:pt x="6" y="43"/>
                    <a:pt x="11" y="46"/>
                  </a:cubicBezTo>
                  <a:cubicBezTo>
                    <a:pt x="16" y="42"/>
                    <a:pt x="23" y="41"/>
                    <a:pt x="23" y="35"/>
                  </a:cubicBezTo>
                  <a:cubicBezTo>
                    <a:pt x="22" y="27"/>
                    <a:pt x="20" y="14"/>
                    <a:pt x="19" y="8"/>
                  </a:cubicBezTo>
                  <a:cubicBezTo>
                    <a:pt x="19" y="8"/>
                    <a:pt x="18" y="9"/>
                    <a:pt x="17" y="10"/>
                  </a:cubicBezTo>
                  <a:cubicBezTo>
                    <a:pt x="15" y="7"/>
                    <a:pt x="14" y="7"/>
                    <a:pt x="13" y="6"/>
                  </a:cubicBezTo>
                  <a:cubicBezTo>
                    <a:pt x="12" y="9"/>
                    <a:pt x="12" y="21"/>
                    <a:pt x="11" y="29"/>
                  </a:cubicBezTo>
                  <a:cubicBezTo>
                    <a:pt x="9" y="21"/>
                    <a:pt x="9" y="11"/>
                    <a:pt x="8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9" name="Freeform 1566"/>
            <p:cNvSpPr>
              <a:spLocks/>
            </p:cNvSpPr>
            <p:nvPr userDrawn="1"/>
          </p:nvSpPr>
          <p:spPr bwMode="auto">
            <a:xfrm>
              <a:off x="387" y="313"/>
              <a:ext cx="1" cy="6"/>
            </a:xfrm>
            <a:custGeom>
              <a:avLst/>
              <a:gdLst>
                <a:gd name="T0" fmla="*/ 1 w 4"/>
                <a:gd name="T1" fmla="*/ 0 h 12"/>
                <a:gd name="T2" fmla="*/ 1 w 4"/>
                <a:gd name="T3" fmla="*/ 0 h 12"/>
                <a:gd name="T4" fmla="*/ 0 w 4"/>
                <a:gd name="T5" fmla="*/ 1 h 12"/>
                <a:gd name="T6" fmla="*/ 4 w 4"/>
                <a:gd name="T7" fmla="*/ 12 h 12"/>
                <a:gd name="T8" fmla="*/ 1 w 4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2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4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0" name="Freeform 1567"/>
            <p:cNvSpPr>
              <a:spLocks/>
            </p:cNvSpPr>
            <p:nvPr userDrawn="1"/>
          </p:nvSpPr>
          <p:spPr bwMode="auto">
            <a:xfrm>
              <a:off x="384" y="312"/>
              <a:ext cx="13" cy="19"/>
            </a:xfrm>
            <a:custGeom>
              <a:avLst/>
              <a:gdLst>
                <a:gd name="T0" fmla="*/ 8 w 29"/>
                <a:gd name="T1" fmla="*/ 0 h 42"/>
                <a:gd name="T2" fmla="*/ 8 w 29"/>
                <a:gd name="T3" fmla="*/ 0 h 42"/>
                <a:gd name="T4" fmla="*/ 13 w 29"/>
                <a:gd name="T5" fmla="*/ 24 h 42"/>
                <a:gd name="T6" fmla="*/ 4 w 29"/>
                <a:gd name="T7" fmla="*/ 4 h 42"/>
                <a:gd name="T8" fmla="*/ 0 w 29"/>
                <a:gd name="T9" fmla="*/ 7 h 42"/>
                <a:gd name="T10" fmla="*/ 5 w 29"/>
                <a:gd name="T11" fmla="*/ 35 h 42"/>
                <a:gd name="T12" fmla="*/ 19 w 29"/>
                <a:gd name="T13" fmla="*/ 42 h 42"/>
                <a:gd name="T14" fmla="*/ 25 w 29"/>
                <a:gd name="T15" fmla="*/ 25 h 42"/>
                <a:gd name="T16" fmla="*/ 15 w 29"/>
                <a:gd name="T17" fmla="*/ 3 h 42"/>
                <a:gd name="T18" fmla="*/ 8 w 29"/>
                <a:gd name="T1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42">
                  <a:moveTo>
                    <a:pt x="8" y="0"/>
                  </a:moveTo>
                  <a:lnTo>
                    <a:pt x="8" y="0"/>
                  </a:lnTo>
                  <a:cubicBezTo>
                    <a:pt x="10" y="7"/>
                    <a:pt x="13" y="19"/>
                    <a:pt x="13" y="24"/>
                  </a:cubicBezTo>
                  <a:cubicBezTo>
                    <a:pt x="10" y="18"/>
                    <a:pt x="6" y="9"/>
                    <a:pt x="4" y="4"/>
                  </a:cubicBezTo>
                  <a:lnTo>
                    <a:pt x="0" y="7"/>
                  </a:lnTo>
                  <a:cubicBezTo>
                    <a:pt x="1" y="14"/>
                    <a:pt x="4" y="31"/>
                    <a:pt x="5" y="35"/>
                  </a:cubicBezTo>
                  <a:cubicBezTo>
                    <a:pt x="7" y="41"/>
                    <a:pt x="14" y="40"/>
                    <a:pt x="19" y="42"/>
                  </a:cubicBezTo>
                  <a:cubicBezTo>
                    <a:pt x="22" y="37"/>
                    <a:pt x="29" y="34"/>
                    <a:pt x="25" y="25"/>
                  </a:cubicBezTo>
                  <a:cubicBezTo>
                    <a:pt x="23" y="20"/>
                    <a:pt x="16" y="6"/>
                    <a:pt x="15" y="3"/>
                  </a:cubicBezTo>
                  <a:cubicBezTo>
                    <a:pt x="13" y="2"/>
                    <a:pt x="11" y="3"/>
                    <a:pt x="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1" name="Freeform 1568"/>
            <p:cNvSpPr>
              <a:spLocks/>
            </p:cNvSpPr>
            <p:nvPr userDrawn="1"/>
          </p:nvSpPr>
          <p:spPr bwMode="auto">
            <a:xfrm>
              <a:off x="365" y="311"/>
              <a:ext cx="2" cy="9"/>
            </a:xfrm>
            <a:custGeom>
              <a:avLst/>
              <a:gdLst>
                <a:gd name="T0" fmla="*/ 5 w 5"/>
                <a:gd name="T1" fmla="*/ 3 h 20"/>
                <a:gd name="T2" fmla="*/ 5 w 5"/>
                <a:gd name="T3" fmla="*/ 3 h 20"/>
                <a:gd name="T4" fmla="*/ 5 w 5"/>
                <a:gd name="T5" fmla="*/ 0 h 20"/>
                <a:gd name="T6" fmla="*/ 0 w 5"/>
                <a:gd name="T7" fmla="*/ 2 h 20"/>
                <a:gd name="T8" fmla="*/ 0 w 5"/>
                <a:gd name="T9" fmla="*/ 20 h 20"/>
                <a:gd name="T10" fmla="*/ 5 w 5"/>
                <a:gd name="T11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0">
                  <a:moveTo>
                    <a:pt x="5" y="3"/>
                  </a:moveTo>
                  <a:lnTo>
                    <a:pt x="5" y="3"/>
                  </a:lnTo>
                  <a:cubicBezTo>
                    <a:pt x="5" y="2"/>
                    <a:pt x="4" y="1"/>
                    <a:pt x="5" y="0"/>
                  </a:cubicBezTo>
                  <a:cubicBezTo>
                    <a:pt x="4" y="1"/>
                    <a:pt x="2" y="2"/>
                    <a:pt x="0" y="2"/>
                  </a:cubicBezTo>
                  <a:lnTo>
                    <a:pt x="0" y="20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2" name="Freeform 1569"/>
            <p:cNvSpPr>
              <a:spLocks/>
            </p:cNvSpPr>
            <p:nvPr userDrawn="1"/>
          </p:nvSpPr>
          <p:spPr bwMode="auto">
            <a:xfrm>
              <a:off x="392" y="309"/>
              <a:ext cx="14" cy="18"/>
            </a:xfrm>
            <a:custGeom>
              <a:avLst/>
              <a:gdLst>
                <a:gd name="T0" fmla="*/ 13 w 32"/>
                <a:gd name="T1" fmla="*/ 0 h 39"/>
                <a:gd name="T2" fmla="*/ 13 w 32"/>
                <a:gd name="T3" fmla="*/ 0 h 39"/>
                <a:gd name="T4" fmla="*/ 9 w 32"/>
                <a:gd name="T5" fmla="*/ 5 h 39"/>
                <a:gd name="T6" fmla="*/ 18 w 32"/>
                <a:gd name="T7" fmla="*/ 25 h 39"/>
                <a:gd name="T8" fmla="*/ 6 w 32"/>
                <a:gd name="T9" fmla="*/ 8 h 39"/>
                <a:gd name="T10" fmla="*/ 0 w 32"/>
                <a:gd name="T11" fmla="*/ 9 h 39"/>
                <a:gd name="T12" fmla="*/ 11 w 32"/>
                <a:gd name="T13" fmla="*/ 34 h 39"/>
                <a:gd name="T14" fmla="*/ 26 w 32"/>
                <a:gd name="T15" fmla="*/ 39 h 39"/>
                <a:gd name="T16" fmla="*/ 29 w 32"/>
                <a:gd name="T17" fmla="*/ 25 h 39"/>
                <a:gd name="T18" fmla="*/ 13 w 32"/>
                <a:gd name="T1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9">
                  <a:moveTo>
                    <a:pt x="13" y="0"/>
                  </a:moveTo>
                  <a:lnTo>
                    <a:pt x="13" y="0"/>
                  </a:lnTo>
                  <a:cubicBezTo>
                    <a:pt x="12" y="2"/>
                    <a:pt x="10" y="3"/>
                    <a:pt x="9" y="5"/>
                  </a:cubicBezTo>
                  <a:cubicBezTo>
                    <a:pt x="12" y="11"/>
                    <a:pt x="16" y="20"/>
                    <a:pt x="18" y="25"/>
                  </a:cubicBezTo>
                  <a:cubicBezTo>
                    <a:pt x="15" y="23"/>
                    <a:pt x="8" y="11"/>
                    <a:pt x="6" y="8"/>
                  </a:cubicBezTo>
                  <a:cubicBezTo>
                    <a:pt x="4" y="8"/>
                    <a:pt x="2" y="9"/>
                    <a:pt x="0" y="9"/>
                  </a:cubicBezTo>
                  <a:cubicBezTo>
                    <a:pt x="2" y="15"/>
                    <a:pt x="6" y="24"/>
                    <a:pt x="11" y="34"/>
                  </a:cubicBezTo>
                  <a:cubicBezTo>
                    <a:pt x="14" y="39"/>
                    <a:pt x="21" y="38"/>
                    <a:pt x="26" y="39"/>
                  </a:cubicBezTo>
                  <a:cubicBezTo>
                    <a:pt x="28" y="33"/>
                    <a:pt x="32" y="30"/>
                    <a:pt x="29" y="25"/>
                  </a:cubicBezTo>
                  <a:cubicBezTo>
                    <a:pt x="26" y="18"/>
                    <a:pt x="17" y="6"/>
                    <a:pt x="1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3" name="Freeform 1570"/>
            <p:cNvSpPr>
              <a:spLocks/>
            </p:cNvSpPr>
            <p:nvPr userDrawn="1"/>
          </p:nvSpPr>
          <p:spPr bwMode="auto">
            <a:xfrm>
              <a:off x="397" y="305"/>
              <a:ext cx="18" cy="15"/>
            </a:xfrm>
            <a:custGeom>
              <a:avLst/>
              <a:gdLst>
                <a:gd name="T0" fmla="*/ 14 w 40"/>
                <a:gd name="T1" fmla="*/ 0 h 33"/>
                <a:gd name="T2" fmla="*/ 14 w 40"/>
                <a:gd name="T3" fmla="*/ 0 h 33"/>
                <a:gd name="T4" fmla="*/ 10 w 40"/>
                <a:gd name="T5" fmla="*/ 2 h 33"/>
                <a:gd name="T6" fmla="*/ 24 w 40"/>
                <a:gd name="T7" fmla="*/ 19 h 33"/>
                <a:gd name="T8" fmla="*/ 5 w 40"/>
                <a:gd name="T9" fmla="*/ 3 h 33"/>
                <a:gd name="T10" fmla="*/ 0 w 40"/>
                <a:gd name="T11" fmla="*/ 1 h 33"/>
                <a:gd name="T12" fmla="*/ 1 w 40"/>
                <a:gd name="T13" fmla="*/ 6 h 33"/>
                <a:gd name="T14" fmla="*/ 18 w 40"/>
                <a:gd name="T15" fmla="*/ 28 h 33"/>
                <a:gd name="T16" fmla="*/ 35 w 40"/>
                <a:gd name="T17" fmla="*/ 33 h 33"/>
                <a:gd name="T18" fmla="*/ 35 w 40"/>
                <a:gd name="T19" fmla="*/ 15 h 33"/>
                <a:gd name="T20" fmla="*/ 14 w 40"/>
                <a:gd name="T2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" h="33">
                  <a:moveTo>
                    <a:pt x="14" y="0"/>
                  </a:moveTo>
                  <a:lnTo>
                    <a:pt x="14" y="0"/>
                  </a:lnTo>
                  <a:cubicBezTo>
                    <a:pt x="12" y="1"/>
                    <a:pt x="11" y="1"/>
                    <a:pt x="10" y="2"/>
                  </a:cubicBezTo>
                  <a:cubicBezTo>
                    <a:pt x="15" y="6"/>
                    <a:pt x="19" y="13"/>
                    <a:pt x="24" y="19"/>
                  </a:cubicBezTo>
                  <a:cubicBezTo>
                    <a:pt x="19" y="15"/>
                    <a:pt x="6" y="4"/>
                    <a:pt x="5" y="3"/>
                  </a:cubicBezTo>
                  <a:cubicBezTo>
                    <a:pt x="3" y="3"/>
                    <a:pt x="2" y="2"/>
                    <a:pt x="0" y="1"/>
                  </a:cubicBezTo>
                  <a:cubicBezTo>
                    <a:pt x="1" y="3"/>
                    <a:pt x="1" y="5"/>
                    <a:pt x="1" y="6"/>
                  </a:cubicBezTo>
                  <a:cubicBezTo>
                    <a:pt x="4" y="11"/>
                    <a:pt x="14" y="24"/>
                    <a:pt x="18" y="28"/>
                  </a:cubicBezTo>
                  <a:cubicBezTo>
                    <a:pt x="22" y="32"/>
                    <a:pt x="28" y="32"/>
                    <a:pt x="35" y="33"/>
                  </a:cubicBezTo>
                  <a:cubicBezTo>
                    <a:pt x="37" y="26"/>
                    <a:pt x="40" y="20"/>
                    <a:pt x="35" y="15"/>
                  </a:cubicBezTo>
                  <a:cubicBezTo>
                    <a:pt x="32" y="11"/>
                    <a:pt x="16" y="1"/>
                    <a:pt x="1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4" name="Freeform 1571"/>
            <p:cNvSpPr>
              <a:spLocks/>
            </p:cNvSpPr>
            <p:nvPr userDrawn="1"/>
          </p:nvSpPr>
          <p:spPr bwMode="auto">
            <a:xfrm>
              <a:off x="405" y="299"/>
              <a:ext cx="18" cy="13"/>
            </a:xfrm>
            <a:custGeom>
              <a:avLst/>
              <a:gdLst>
                <a:gd name="T0" fmla="*/ 31 w 40"/>
                <a:gd name="T1" fmla="*/ 6 h 27"/>
                <a:gd name="T2" fmla="*/ 31 w 40"/>
                <a:gd name="T3" fmla="*/ 6 h 27"/>
                <a:gd name="T4" fmla="*/ 4 w 40"/>
                <a:gd name="T5" fmla="*/ 0 h 27"/>
                <a:gd name="T6" fmla="*/ 5 w 40"/>
                <a:gd name="T7" fmla="*/ 5 h 27"/>
                <a:gd name="T8" fmla="*/ 25 w 40"/>
                <a:gd name="T9" fmla="*/ 14 h 27"/>
                <a:gd name="T10" fmla="*/ 5 w 40"/>
                <a:gd name="T11" fmla="*/ 10 h 27"/>
                <a:gd name="T12" fmla="*/ 0 w 40"/>
                <a:gd name="T13" fmla="*/ 12 h 27"/>
                <a:gd name="T14" fmla="*/ 21 w 40"/>
                <a:gd name="T15" fmla="*/ 23 h 27"/>
                <a:gd name="T16" fmla="*/ 40 w 40"/>
                <a:gd name="T17" fmla="*/ 21 h 27"/>
                <a:gd name="T18" fmla="*/ 31 w 40"/>
                <a:gd name="T19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27">
                  <a:moveTo>
                    <a:pt x="31" y="6"/>
                  </a:moveTo>
                  <a:lnTo>
                    <a:pt x="31" y="6"/>
                  </a:lnTo>
                  <a:cubicBezTo>
                    <a:pt x="28" y="5"/>
                    <a:pt x="4" y="0"/>
                    <a:pt x="4" y="0"/>
                  </a:cubicBezTo>
                  <a:cubicBezTo>
                    <a:pt x="4" y="2"/>
                    <a:pt x="4" y="3"/>
                    <a:pt x="5" y="5"/>
                  </a:cubicBezTo>
                  <a:cubicBezTo>
                    <a:pt x="12" y="8"/>
                    <a:pt x="19" y="12"/>
                    <a:pt x="25" y="14"/>
                  </a:cubicBezTo>
                  <a:cubicBezTo>
                    <a:pt x="17" y="14"/>
                    <a:pt x="6" y="10"/>
                    <a:pt x="5" y="10"/>
                  </a:cubicBezTo>
                  <a:cubicBezTo>
                    <a:pt x="3" y="10"/>
                    <a:pt x="0" y="12"/>
                    <a:pt x="0" y="12"/>
                  </a:cubicBezTo>
                  <a:cubicBezTo>
                    <a:pt x="5" y="14"/>
                    <a:pt x="13" y="20"/>
                    <a:pt x="21" y="23"/>
                  </a:cubicBezTo>
                  <a:cubicBezTo>
                    <a:pt x="28" y="27"/>
                    <a:pt x="37" y="23"/>
                    <a:pt x="40" y="21"/>
                  </a:cubicBezTo>
                  <a:cubicBezTo>
                    <a:pt x="40" y="15"/>
                    <a:pt x="38" y="8"/>
                    <a:pt x="31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5" name="Freeform 1572"/>
            <p:cNvSpPr>
              <a:spLocks/>
            </p:cNvSpPr>
            <p:nvPr userDrawn="1"/>
          </p:nvSpPr>
          <p:spPr bwMode="auto">
            <a:xfrm>
              <a:off x="429" y="298"/>
              <a:ext cx="10" cy="1"/>
            </a:xfrm>
            <a:custGeom>
              <a:avLst/>
              <a:gdLst>
                <a:gd name="T0" fmla="*/ 23 w 23"/>
                <a:gd name="T1" fmla="*/ 2 h 3"/>
                <a:gd name="T2" fmla="*/ 23 w 23"/>
                <a:gd name="T3" fmla="*/ 2 h 3"/>
                <a:gd name="T4" fmla="*/ 0 w 23"/>
                <a:gd name="T5" fmla="*/ 0 h 3"/>
                <a:gd name="T6" fmla="*/ 0 w 23"/>
                <a:gd name="T7" fmla="*/ 2 h 3"/>
                <a:gd name="T8" fmla="*/ 23 w 23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">
                  <a:moveTo>
                    <a:pt x="23" y="2"/>
                  </a:moveTo>
                  <a:lnTo>
                    <a:pt x="23" y="2"/>
                  </a:lnTo>
                  <a:cubicBezTo>
                    <a:pt x="12" y="0"/>
                    <a:pt x="4" y="0"/>
                    <a:pt x="0" y="0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7" y="3"/>
                    <a:pt x="12" y="2"/>
                    <a:pt x="2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6" name="Freeform 1573"/>
            <p:cNvSpPr>
              <a:spLocks/>
            </p:cNvSpPr>
            <p:nvPr userDrawn="1"/>
          </p:nvSpPr>
          <p:spPr bwMode="auto">
            <a:xfrm>
              <a:off x="424" y="293"/>
              <a:ext cx="38" cy="12"/>
            </a:xfrm>
            <a:custGeom>
              <a:avLst/>
              <a:gdLst>
                <a:gd name="T0" fmla="*/ 84 w 84"/>
                <a:gd name="T1" fmla="*/ 12 h 27"/>
                <a:gd name="T2" fmla="*/ 84 w 84"/>
                <a:gd name="T3" fmla="*/ 12 h 27"/>
                <a:gd name="T4" fmla="*/ 49 w 84"/>
                <a:gd name="T5" fmla="*/ 0 h 27"/>
                <a:gd name="T6" fmla="*/ 5 w 84"/>
                <a:gd name="T7" fmla="*/ 2 h 27"/>
                <a:gd name="T8" fmla="*/ 10 w 84"/>
                <a:gd name="T9" fmla="*/ 9 h 27"/>
                <a:gd name="T10" fmla="*/ 50 w 84"/>
                <a:gd name="T11" fmla="*/ 13 h 27"/>
                <a:gd name="T12" fmla="*/ 9 w 84"/>
                <a:gd name="T13" fmla="*/ 14 h 27"/>
                <a:gd name="T14" fmla="*/ 0 w 84"/>
                <a:gd name="T15" fmla="*/ 20 h 27"/>
                <a:gd name="T16" fmla="*/ 50 w 84"/>
                <a:gd name="T17" fmla="*/ 26 h 27"/>
                <a:gd name="T18" fmla="*/ 84 w 84"/>
                <a:gd name="T19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27">
                  <a:moveTo>
                    <a:pt x="84" y="12"/>
                  </a:moveTo>
                  <a:lnTo>
                    <a:pt x="84" y="12"/>
                  </a:lnTo>
                  <a:cubicBezTo>
                    <a:pt x="77" y="5"/>
                    <a:pt x="64" y="0"/>
                    <a:pt x="49" y="0"/>
                  </a:cubicBezTo>
                  <a:cubicBezTo>
                    <a:pt x="34" y="1"/>
                    <a:pt x="20" y="1"/>
                    <a:pt x="5" y="2"/>
                  </a:cubicBezTo>
                  <a:cubicBezTo>
                    <a:pt x="7" y="4"/>
                    <a:pt x="9" y="7"/>
                    <a:pt x="10" y="9"/>
                  </a:cubicBezTo>
                  <a:cubicBezTo>
                    <a:pt x="24" y="10"/>
                    <a:pt x="34" y="10"/>
                    <a:pt x="50" y="13"/>
                  </a:cubicBezTo>
                  <a:cubicBezTo>
                    <a:pt x="36" y="15"/>
                    <a:pt x="13" y="15"/>
                    <a:pt x="9" y="14"/>
                  </a:cubicBezTo>
                  <a:cubicBezTo>
                    <a:pt x="7" y="17"/>
                    <a:pt x="4" y="19"/>
                    <a:pt x="0" y="20"/>
                  </a:cubicBezTo>
                  <a:cubicBezTo>
                    <a:pt x="21" y="23"/>
                    <a:pt x="36" y="25"/>
                    <a:pt x="50" y="26"/>
                  </a:cubicBezTo>
                  <a:cubicBezTo>
                    <a:pt x="66" y="27"/>
                    <a:pt x="77" y="23"/>
                    <a:pt x="84" y="1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7" name="Freeform 1574"/>
            <p:cNvSpPr>
              <a:spLocks/>
            </p:cNvSpPr>
            <p:nvPr userDrawn="1"/>
          </p:nvSpPr>
          <p:spPr bwMode="auto">
            <a:xfrm>
              <a:off x="405" y="292"/>
              <a:ext cx="22" cy="10"/>
            </a:xfrm>
            <a:custGeom>
              <a:avLst/>
              <a:gdLst>
                <a:gd name="T0" fmla="*/ 38 w 51"/>
                <a:gd name="T1" fmla="*/ 2 h 22"/>
                <a:gd name="T2" fmla="*/ 38 w 51"/>
                <a:gd name="T3" fmla="*/ 2 h 22"/>
                <a:gd name="T4" fmla="*/ 9 w 51"/>
                <a:gd name="T5" fmla="*/ 1 h 22"/>
                <a:gd name="T6" fmla="*/ 5 w 51"/>
                <a:gd name="T7" fmla="*/ 5 h 22"/>
                <a:gd name="T8" fmla="*/ 28 w 51"/>
                <a:gd name="T9" fmla="*/ 10 h 22"/>
                <a:gd name="T10" fmla="*/ 0 w 51"/>
                <a:gd name="T11" fmla="*/ 9 h 22"/>
                <a:gd name="T12" fmla="*/ 4 w 51"/>
                <a:gd name="T13" fmla="*/ 15 h 22"/>
                <a:gd name="T14" fmla="*/ 33 w 51"/>
                <a:gd name="T15" fmla="*/ 20 h 22"/>
                <a:gd name="T16" fmla="*/ 51 w 51"/>
                <a:gd name="T17" fmla="*/ 13 h 22"/>
                <a:gd name="T18" fmla="*/ 38 w 51"/>
                <a:gd name="T1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22">
                  <a:moveTo>
                    <a:pt x="38" y="2"/>
                  </a:moveTo>
                  <a:lnTo>
                    <a:pt x="38" y="2"/>
                  </a:lnTo>
                  <a:cubicBezTo>
                    <a:pt x="31" y="1"/>
                    <a:pt x="15" y="0"/>
                    <a:pt x="9" y="1"/>
                  </a:cubicBezTo>
                  <a:cubicBezTo>
                    <a:pt x="8" y="2"/>
                    <a:pt x="6" y="4"/>
                    <a:pt x="5" y="5"/>
                  </a:cubicBezTo>
                  <a:cubicBezTo>
                    <a:pt x="10" y="7"/>
                    <a:pt x="21" y="8"/>
                    <a:pt x="28" y="10"/>
                  </a:cubicBezTo>
                  <a:cubicBezTo>
                    <a:pt x="21" y="11"/>
                    <a:pt x="7" y="9"/>
                    <a:pt x="0" y="9"/>
                  </a:cubicBezTo>
                  <a:cubicBezTo>
                    <a:pt x="2" y="11"/>
                    <a:pt x="3" y="13"/>
                    <a:pt x="4" y="15"/>
                  </a:cubicBezTo>
                  <a:cubicBezTo>
                    <a:pt x="10" y="17"/>
                    <a:pt x="33" y="20"/>
                    <a:pt x="33" y="20"/>
                  </a:cubicBezTo>
                  <a:cubicBezTo>
                    <a:pt x="44" y="22"/>
                    <a:pt x="48" y="18"/>
                    <a:pt x="51" y="13"/>
                  </a:cubicBezTo>
                  <a:cubicBezTo>
                    <a:pt x="49" y="7"/>
                    <a:pt x="44" y="2"/>
                    <a:pt x="38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8" name="Freeform 1575"/>
            <p:cNvSpPr>
              <a:spLocks/>
            </p:cNvSpPr>
            <p:nvPr userDrawn="1"/>
          </p:nvSpPr>
          <p:spPr bwMode="auto">
            <a:xfrm>
              <a:off x="298" y="287"/>
              <a:ext cx="66" cy="89"/>
            </a:xfrm>
            <a:custGeom>
              <a:avLst/>
              <a:gdLst>
                <a:gd name="T0" fmla="*/ 73 w 146"/>
                <a:gd name="T1" fmla="*/ 0 h 196"/>
                <a:gd name="T2" fmla="*/ 73 w 146"/>
                <a:gd name="T3" fmla="*/ 0 h 196"/>
                <a:gd name="T4" fmla="*/ 0 w 146"/>
                <a:gd name="T5" fmla="*/ 0 h 196"/>
                <a:gd name="T6" fmla="*/ 0 w 146"/>
                <a:gd name="T7" fmla="*/ 148 h 196"/>
                <a:gd name="T8" fmla="*/ 24 w 146"/>
                <a:gd name="T9" fmla="*/ 175 h 196"/>
                <a:gd name="T10" fmla="*/ 48 w 146"/>
                <a:gd name="T11" fmla="*/ 175 h 196"/>
                <a:gd name="T12" fmla="*/ 73 w 146"/>
                <a:gd name="T13" fmla="*/ 196 h 196"/>
                <a:gd name="T14" fmla="*/ 98 w 146"/>
                <a:gd name="T15" fmla="*/ 175 h 196"/>
                <a:gd name="T16" fmla="*/ 122 w 146"/>
                <a:gd name="T17" fmla="*/ 175 h 196"/>
                <a:gd name="T18" fmla="*/ 146 w 146"/>
                <a:gd name="T19" fmla="*/ 148 h 196"/>
                <a:gd name="T20" fmla="*/ 146 w 146"/>
                <a:gd name="T21" fmla="*/ 0 h 196"/>
                <a:gd name="T22" fmla="*/ 73 w 146"/>
                <a:gd name="T23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6" h="196">
                  <a:moveTo>
                    <a:pt x="73" y="0"/>
                  </a:moveTo>
                  <a:lnTo>
                    <a:pt x="73" y="0"/>
                  </a:lnTo>
                  <a:lnTo>
                    <a:pt x="0" y="0"/>
                  </a:lnTo>
                  <a:lnTo>
                    <a:pt x="0" y="148"/>
                  </a:lnTo>
                  <a:cubicBezTo>
                    <a:pt x="0" y="166"/>
                    <a:pt x="8" y="175"/>
                    <a:pt x="24" y="175"/>
                  </a:cubicBezTo>
                  <a:lnTo>
                    <a:pt x="48" y="175"/>
                  </a:lnTo>
                  <a:cubicBezTo>
                    <a:pt x="61" y="175"/>
                    <a:pt x="69" y="184"/>
                    <a:pt x="73" y="196"/>
                  </a:cubicBezTo>
                  <a:cubicBezTo>
                    <a:pt x="76" y="184"/>
                    <a:pt x="85" y="175"/>
                    <a:pt x="98" y="175"/>
                  </a:cubicBezTo>
                  <a:lnTo>
                    <a:pt x="122" y="175"/>
                  </a:lnTo>
                  <a:cubicBezTo>
                    <a:pt x="138" y="175"/>
                    <a:pt x="146" y="166"/>
                    <a:pt x="146" y="148"/>
                  </a:cubicBezTo>
                  <a:lnTo>
                    <a:pt x="146" y="0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00793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9" name="Freeform 1576"/>
            <p:cNvSpPr>
              <a:spLocks/>
            </p:cNvSpPr>
            <p:nvPr userDrawn="1"/>
          </p:nvSpPr>
          <p:spPr bwMode="auto">
            <a:xfrm>
              <a:off x="410" y="286"/>
              <a:ext cx="7" cy="2"/>
            </a:xfrm>
            <a:custGeom>
              <a:avLst/>
              <a:gdLst>
                <a:gd name="T0" fmla="*/ 15 w 15"/>
                <a:gd name="T1" fmla="*/ 0 h 3"/>
                <a:gd name="T2" fmla="*/ 15 w 15"/>
                <a:gd name="T3" fmla="*/ 0 h 3"/>
                <a:gd name="T4" fmla="*/ 0 w 15"/>
                <a:gd name="T5" fmla="*/ 1 h 3"/>
                <a:gd name="T6" fmla="*/ 2 w 15"/>
                <a:gd name="T7" fmla="*/ 3 h 3"/>
                <a:gd name="T8" fmla="*/ 15 w 1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">
                  <a:moveTo>
                    <a:pt x="15" y="0"/>
                  </a:moveTo>
                  <a:lnTo>
                    <a:pt x="15" y="0"/>
                  </a:lnTo>
                  <a:cubicBezTo>
                    <a:pt x="10" y="0"/>
                    <a:pt x="5" y="1"/>
                    <a:pt x="0" y="1"/>
                  </a:cubicBezTo>
                  <a:cubicBezTo>
                    <a:pt x="0" y="1"/>
                    <a:pt x="1" y="2"/>
                    <a:pt x="2" y="3"/>
                  </a:cubicBezTo>
                  <a:cubicBezTo>
                    <a:pt x="7" y="2"/>
                    <a:pt x="12" y="1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0" name="Freeform 1577"/>
            <p:cNvSpPr>
              <a:spLocks/>
            </p:cNvSpPr>
            <p:nvPr userDrawn="1"/>
          </p:nvSpPr>
          <p:spPr bwMode="auto">
            <a:xfrm>
              <a:off x="431" y="286"/>
              <a:ext cx="9" cy="2"/>
            </a:xfrm>
            <a:custGeom>
              <a:avLst/>
              <a:gdLst>
                <a:gd name="T0" fmla="*/ 21 w 21"/>
                <a:gd name="T1" fmla="*/ 0 h 4"/>
                <a:gd name="T2" fmla="*/ 21 w 21"/>
                <a:gd name="T3" fmla="*/ 0 h 4"/>
                <a:gd name="T4" fmla="*/ 2 w 21"/>
                <a:gd name="T5" fmla="*/ 2 h 4"/>
                <a:gd name="T6" fmla="*/ 0 w 21"/>
                <a:gd name="T7" fmla="*/ 4 h 4"/>
                <a:gd name="T8" fmla="*/ 21 w 21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4">
                  <a:moveTo>
                    <a:pt x="21" y="0"/>
                  </a:moveTo>
                  <a:lnTo>
                    <a:pt x="21" y="0"/>
                  </a:lnTo>
                  <a:cubicBezTo>
                    <a:pt x="17" y="0"/>
                    <a:pt x="2" y="2"/>
                    <a:pt x="2" y="2"/>
                  </a:cubicBezTo>
                  <a:cubicBezTo>
                    <a:pt x="1" y="3"/>
                    <a:pt x="1" y="4"/>
                    <a:pt x="0" y="4"/>
                  </a:cubicBezTo>
                  <a:cubicBezTo>
                    <a:pt x="0" y="4"/>
                    <a:pt x="18" y="1"/>
                    <a:pt x="2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1" name="Freeform 1578"/>
            <p:cNvSpPr>
              <a:spLocks/>
            </p:cNvSpPr>
            <p:nvPr userDrawn="1"/>
          </p:nvSpPr>
          <p:spPr bwMode="auto">
            <a:xfrm>
              <a:off x="365" y="284"/>
              <a:ext cx="12" cy="11"/>
            </a:xfrm>
            <a:custGeom>
              <a:avLst/>
              <a:gdLst>
                <a:gd name="T0" fmla="*/ 20 w 27"/>
                <a:gd name="T1" fmla="*/ 0 h 24"/>
                <a:gd name="T2" fmla="*/ 20 w 27"/>
                <a:gd name="T3" fmla="*/ 0 h 24"/>
                <a:gd name="T4" fmla="*/ 0 w 27"/>
                <a:gd name="T5" fmla="*/ 3 h 24"/>
                <a:gd name="T6" fmla="*/ 0 w 27"/>
                <a:gd name="T7" fmla="*/ 22 h 24"/>
                <a:gd name="T8" fmla="*/ 20 w 27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4">
                  <a:moveTo>
                    <a:pt x="20" y="0"/>
                  </a:moveTo>
                  <a:lnTo>
                    <a:pt x="20" y="0"/>
                  </a:lnTo>
                  <a:cubicBezTo>
                    <a:pt x="14" y="5"/>
                    <a:pt x="8" y="5"/>
                    <a:pt x="0" y="3"/>
                  </a:cubicBezTo>
                  <a:lnTo>
                    <a:pt x="0" y="22"/>
                  </a:lnTo>
                  <a:cubicBezTo>
                    <a:pt x="14" y="24"/>
                    <a:pt x="27" y="14"/>
                    <a:pt x="2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2" name="Freeform 1579"/>
            <p:cNvSpPr>
              <a:spLocks/>
            </p:cNvSpPr>
            <p:nvPr userDrawn="1"/>
          </p:nvSpPr>
          <p:spPr bwMode="auto">
            <a:xfrm>
              <a:off x="337" y="280"/>
              <a:ext cx="1" cy="5"/>
            </a:xfrm>
            <a:custGeom>
              <a:avLst/>
              <a:gdLst>
                <a:gd name="T0" fmla="*/ 0 w 4"/>
                <a:gd name="T1" fmla="*/ 0 h 11"/>
                <a:gd name="T2" fmla="*/ 0 w 4"/>
                <a:gd name="T3" fmla="*/ 0 h 11"/>
                <a:gd name="T4" fmla="*/ 0 w 4"/>
                <a:gd name="T5" fmla="*/ 11 h 11"/>
                <a:gd name="T6" fmla="*/ 4 w 4"/>
                <a:gd name="T7" fmla="*/ 11 h 11"/>
                <a:gd name="T8" fmla="*/ 0 w 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1">
                  <a:moveTo>
                    <a:pt x="0" y="0"/>
                  </a:moveTo>
                  <a:lnTo>
                    <a:pt x="0" y="0"/>
                  </a:lnTo>
                  <a:cubicBezTo>
                    <a:pt x="0" y="3"/>
                    <a:pt x="0" y="7"/>
                    <a:pt x="0" y="11"/>
                  </a:cubicBezTo>
                  <a:lnTo>
                    <a:pt x="4" y="11"/>
                  </a:lnTo>
                  <a:cubicBezTo>
                    <a:pt x="3" y="8"/>
                    <a:pt x="1" y="4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3" name="Freeform 1580"/>
            <p:cNvSpPr>
              <a:spLocks/>
            </p:cNvSpPr>
            <p:nvPr userDrawn="1"/>
          </p:nvSpPr>
          <p:spPr bwMode="auto">
            <a:xfrm>
              <a:off x="407" y="280"/>
              <a:ext cx="23" cy="11"/>
            </a:xfrm>
            <a:custGeom>
              <a:avLst/>
              <a:gdLst>
                <a:gd name="T0" fmla="*/ 52 w 52"/>
                <a:gd name="T1" fmla="*/ 11 h 24"/>
                <a:gd name="T2" fmla="*/ 52 w 52"/>
                <a:gd name="T3" fmla="*/ 11 h 24"/>
                <a:gd name="T4" fmla="*/ 28 w 52"/>
                <a:gd name="T5" fmla="*/ 2 h 24"/>
                <a:gd name="T6" fmla="*/ 0 w 52"/>
                <a:gd name="T7" fmla="*/ 8 h 24"/>
                <a:gd name="T8" fmla="*/ 6 w 52"/>
                <a:gd name="T9" fmla="*/ 13 h 24"/>
                <a:gd name="T10" fmla="*/ 31 w 52"/>
                <a:gd name="T11" fmla="*/ 13 h 24"/>
                <a:gd name="T12" fmla="*/ 9 w 52"/>
                <a:gd name="T13" fmla="*/ 17 h 24"/>
                <a:gd name="T14" fmla="*/ 6 w 52"/>
                <a:gd name="T15" fmla="*/ 23 h 24"/>
                <a:gd name="T16" fmla="*/ 35 w 52"/>
                <a:gd name="T17" fmla="*/ 23 h 24"/>
                <a:gd name="T18" fmla="*/ 52 w 52"/>
                <a:gd name="T1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24">
                  <a:moveTo>
                    <a:pt x="52" y="11"/>
                  </a:moveTo>
                  <a:lnTo>
                    <a:pt x="52" y="11"/>
                  </a:lnTo>
                  <a:cubicBezTo>
                    <a:pt x="48" y="2"/>
                    <a:pt x="39" y="0"/>
                    <a:pt x="28" y="2"/>
                  </a:cubicBezTo>
                  <a:cubicBezTo>
                    <a:pt x="18" y="5"/>
                    <a:pt x="10" y="6"/>
                    <a:pt x="0" y="8"/>
                  </a:cubicBezTo>
                  <a:cubicBezTo>
                    <a:pt x="2" y="9"/>
                    <a:pt x="3" y="10"/>
                    <a:pt x="6" y="13"/>
                  </a:cubicBezTo>
                  <a:cubicBezTo>
                    <a:pt x="12" y="13"/>
                    <a:pt x="22" y="11"/>
                    <a:pt x="31" y="13"/>
                  </a:cubicBezTo>
                  <a:cubicBezTo>
                    <a:pt x="25" y="15"/>
                    <a:pt x="15" y="17"/>
                    <a:pt x="9" y="17"/>
                  </a:cubicBezTo>
                  <a:cubicBezTo>
                    <a:pt x="8" y="19"/>
                    <a:pt x="6" y="23"/>
                    <a:pt x="6" y="23"/>
                  </a:cubicBezTo>
                  <a:cubicBezTo>
                    <a:pt x="12" y="23"/>
                    <a:pt x="27" y="24"/>
                    <a:pt x="35" y="23"/>
                  </a:cubicBezTo>
                  <a:cubicBezTo>
                    <a:pt x="44" y="22"/>
                    <a:pt x="50" y="16"/>
                    <a:pt x="52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4" name="Freeform 1581"/>
            <p:cNvSpPr>
              <a:spLocks/>
            </p:cNvSpPr>
            <p:nvPr userDrawn="1"/>
          </p:nvSpPr>
          <p:spPr bwMode="auto">
            <a:xfrm>
              <a:off x="345" y="278"/>
              <a:ext cx="3" cy="7"/>
            </a:xfrm>
            <a:custGeom>
              <a:avLst/>
              <a:gdLst>
                <a:gd name="T0" fmla="*/ 0 w 6"/>
                <a:gd name="T1" fmla="*/ 0 h 16"/>
                <a:gd name="T2" fmla="*/ 0 w 6"/>
                <a:gd name="T3" fmla="*/ 0 h 16"/>
                <a:gd name="T4" fmla="*/ 1 w 6"/>
                <a:gd name="T5" fmla="*/ 16 h 16"/>
                <a:gd name="T6" fmla="*/ 6 w 6"/>
                <a:gd name="T7" fmla="*/ 16 h 16"/>
                <a:gd name="T8" fmla="*/ 0 w 6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6">
                  <a:moveTo>
                    <a:pt x="0" y="0"/>
                  </a:moveTo>
                  <a:lnTo>
                    <a:pt x="0" y="0"/>
                  </a:lnTo>
                  <a:cubicBezTo>
                    <a:pt x="0" y="6"/>
                    <a:pt x="1" y="12"/>
                    <a:pt x="1" y="16"/>
                  </a:cubicBezTo>
                  <a:lnTo>
                    <a:pt x="6" y="16"/>
                  </a:lnTo>
                  <a:cubicBezTo>
                    <a:pt x="4" y="11"/>
                    <a:pt x="2" y="7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5" name="Freeform 1582"/>
            <p:cNvSpPr>
              <a:spLocks/>
            </p:cNvSpPr>
            <p:nvPr userDrawn="1"/>
          </p:nvSpPr>
          <p:spPr bwMode="auto">
            <a:xfrm>
              <a:off x="350" y="276"/>
              <a:ext cx="5" cy="9"/>
            </a:xfrm>
            <a:custGeom>
              <a:avLst/>
              <a:gdLst>
                <a:gd name="T0" fmla="*/ 0 w 11"/>
                <a:gd name="T1" fmla="*/ 0 h 20"/>
                <a:gd name="T2" fmla="*/ 0 w 11"/>
                <a:gd name="T3" fmla="*/ 0 h 20"/>
                <a:gd name="T4" fmla="*/ 5 w 11"/>
                <a:gd name="T5" fmla="*/ 20 h 20"/>
                <a:gd name="T6" fmla="*/ 11 w 11"/>
                <a:gd name="T7" fmla="*/ 20 h 20"/>
                <a:gd name="T8" fmla="*/ 0 w 11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20">
                  <a:moveTo>
                    <a:pt x="0" y="0"/>
                  </a:moveTo>
                  <a:lnTo>
                    <a:pt x="0" y="0"/>
                  </a:lnTo>
                  <a:cubicBezTo>
                    <a:pt x="1" y="7"/>
                    <a:pt x="4" y="16"/>
                    <a:pt x="5" y="20"/>
                  </a:cubicBezTo>
                  <a:lnTo>
                    <a:pt x="11" y="20"/>
                  </a:lnTo>
                  <a:cubicBezTo>
                    <a:pt x="9" y="16"/>
                    <a:pt x="1" y="7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6" name="Freeform 1583"/>
            <p:cNvSpPr>
              <a:spLocks/>
            </p:cNvSpPr>
            <p:nvPr userDrawn="1"/>
          </p:nvSpPr>
          <p:spPr bwMode="auto">
            <a:xfrm>
              <a:off x="425" y="278"/>
              <a:ext cx="40" cy="14"/>
            </a:xfrm>
            <a:custGeom>
              <a:avLst/>
              <a:gdLst>
                <a:gd name="T0" fmla="*/ 89 w 89"/>
                <a:gd name="T1" fmla="*/ 6 h 32"/>
                <a:gd name="T2" fmla="*/ 89 w 89"/>
                <a:gd name="T3" fmla="*/ 6 h 32"/>
                <a:gd name="T4" fmla="*/ 47 w 89"/>
                <a:gd name="T5" fmla="*/ 4 h 32"/>
                <a:gd name="T6" fmla="*/ 13 w 89"/>
                <a:gd name="T7" fmla="*/ 12 h 32"/>
                <a:gd name="T8" fmla="*/ 16 w 89"/>
                <a:gd name="T9" fmla="*/ 17 h 32"/>
                <a:gd name="T10" fmla="*/ 16 w 89"/>
                <a:gd name="T11" fmla="*/ 19 h 32"/>
                <a:gd name="T12" fmla="*/ 56 w 89"/>
                <a:gd name="T13" fmla="*/ 15 h 32"/>
                <a:gd name="T14" fmla="*/ 12 w 89"/>
                <a:gd name="T15" fmla="*/ 24 h 32"/>
                <a:gd name="T16" fmla="*/ 0 w 89"/>
                <a:gd name="T17" fmla="*/ 31 h 32"/>
                <a:gd name="T18" fmla="*/ 52 w 89"/>
                <a:gd name="T19" fmla="*/ 30 h 32"/>
                <a:gd name="T20" fmla="*/ 89 w 89"/>
                <a:gd name="T21" fmla="*/ 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9" h="32">
                  <a:moveTo>
                    <a:pt x="89" y="6"/>
                  </a:moveTo>
                  <a:lnTo>
                    <a:pt x="89" y="6"/>
                  </a:lnTo>
                  <a:cubicBezTo>
                    <a:pt x="78" y="0"/>
                    <a:pt x="59" y="1"/>
                    <a:pt x="47" y="4"/>
                  </a:cubicBezTo>
                  <a:cubicBezTo>
                    <a:pt x="38" y="6"/>
                    <a:pt x="20" y="10"/>
                    <a:pt x="13" y="12"/>
                  </a:cubicBezTo>
                  <a:cubicBezTo>
                    <a:pt x="15" y="13"/>
                    <a:pt x="16" y="15"/>
                    <a:pt x="16" y="17"/>
                  </a:cubicBezTo>
                  <a:cubicBezTo>
                    <a:pt x="16" y="18"/>
                    <a:pt x="16" y="18"/>
                    <a:pt x="16" y="19"/>
                  </a:cubicBezTo>
                  <a:cubicBezTo>
                    <a:pt x="17" y="19"/>
                    <a:pt x="42" y="14"/>
                    <a:pt x="56" y="15"/>
                  </a:cubicBezTo>
                  <a:cubicBezTo>
                    <a:pt x="42" y="20"/>
                    <a:pt x="13" y="24"/>
                    <a:pt x="12" y="24"/>
                  </a:cubicBezTo>
                  <a:cubicBezTo>
                    <a:pt x="8" y="28"/>
                    <a:pt x="4" y="30"/>
                    <a:pt x="0" y="31"/>
                  </a:cubicBezTo>
                  <a:cubicBezTo>
                    <a:pt x="3" y="32"/>
                    <a:pt x="43" y="31"/>
                    <a:pt x="52" y="30"/>
                  </a:cubicBezTo>
                  <a:cubicBezTo>
                    <a:pt x="65" y="28"/>
                    <a:pt x="85" y="20"/>
                    <a:pt x="89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7" name="Freeform 1584"/>
            <p:cNvSpPr>
              <a:spLocks/>
            </p:cNvSpPr>
            <p:nvPr userDrawn="1"/>
          </p:nvSpPr>
          <p:spPr bwMode="auto">
            <a:xfrm>
              <a:off x="341" y="277"/>
              <a:ext cx="4" cy="8"/>
            </a:xfrm>
            <a:custGeom>
              <a:avLst/>
              <a:gdLst>
                <a:gd name="T0" fmla="*/ 1 w 8"/>
                <a:gd name="T1" fmla="*/ 0 h 19"/>
                <a:gd name="T2" fmla="*/ 1 w 8"/>
                <a:gd name="T3" fmla="*/ 0 h 19"/>
                <a:gd name="T4" fmla="*/ 1 w 8"/>
                <a:gd name="T5" fmla="*/ 19 h 19"/>
                <a:gd name="T6" fmla="*/ 8 w 8"/>
                <a:gd name="T7" fmla="*/ 19 h 19"/>
                <a:gd name="T8" fmla="*/ 1 w 8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9">
                  <a:moveTo>
                    <a:pt x="1" y="0"/>
                  </a:moveTo>
                  <a:lnTo>
                    <a:pt x="1" y="0"/>
                  </a:lnTo>
                  <a:cubicBezTo>
                    <a:pt x="0" y="5"/>
                    <a:pt x="0" y="13"/>
                    <a:pt x="1" y="19"/>
                  </a:cubicBezTo>
                  <a:lnTo>
                    <a:pt x="8" y="19"/>
                  </a:lnTo>
                  <a:cubicBezTo>
                    <a:pt x="8" y="12"/>
                    <a:pt x="4" y="6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grpSp>
        <p:nvGrpSpPr>
          <p:cNvPr id="986" name="Group 1786"/>
          <p:cNvGrpSpPr>
            <a:grpSpLocks/>
          </p:cNvGrpSpPr>
          <p:nvPr/>
        </p:nvGrpSpPr>
        <p:grpSpPr bwMode="auto">
          <a:xfrm>
            <a:off x="525463" y="287338"/>
            <a:ext cx="212725" cy="417513"/>
            <a:chOff x="331" y="181"/>
            <a:chExt cx="134" cy="263"/>
          </a:xfrm>
        </p:grpSpPr>
        <p:sp>
          <p:nvSpPr>
            <p:cNvPr id="1158" name="Freeform 1586"/>
            <p:cNvSpPr>
              <a:spLocks/>
            </p:cNvSpPr>
            <p:nvPr userDrawn="1"/>
          </p:nvSpPr>
          <p:spPr bwMode="auto">
            <a:xfrm>
              <a:off x="331" y="276"/>
              <a:ext cx="4" cy="9"/>
            </a:xfrm>
            <a:custGeom>
              <a:avLst/>
              <a:gdLst>
                <a:gd name="T0" fmla="*/ 1 w 9"/>
                <a:gd name="T1" fmla="*/ 0 h 20"/>
                <a:gd name="T2" fmla="*/ 1 w 9"/>
                <a:gd name="T3" fmla="*/ 0 h 20"/>
                <a:gd name="T4" fmla="*/ 1 w 9"/>
                <a:gd name="T5" fmla="*/ 20 h 20"/>
                <a:gd name="T6" fmla="*/ 9 w 9"/>
                <a:gd name="T7" fmla="*/ 20 h 20"/>
                <a:gd name="T8" fmla="*/ 1 w 9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0">
                  <a:moveTo>
                    <a:pt x="1" y="0"/>
                  </a:moveTo>
                  <a:lnTo>
                    <a:pt x="1" y="0"/>
                  </a:lnTo>
                  <a:cubicBezTo>
                    <a:pt x="0" y="6"/>
                    <a:pt x="2" y="15"/>
                    <a:pt x="1" y="20"/>
                  </a:cubicBezTo>
                  <a:lnTo>
                    <a:pt x="9" y="20"/>
                  </a:lnTo>
                  <a:cubicBezTo>
                    <a:pt x="7" y="13"/>
                    <a:pt x="3" y="8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59" name="Freeform 1587"/>
            <p:cNvSpPr>
              <a:spLocks/>
            </p:cNvSpPr>
            <p:nvPr userDrawn="1"/>
          </p:nvSpPr>
          <p:spPr bwMode="auto">
            <a:xfrm>
              <a:off x="430" y="274"/>
              <a:ext cx="10" cy="4"/>
            </a:xfrm>
            <a:custGeom>
              <a:avLst/>
              <a:gdLst>
                <a:gd name="T0" fmla="*/ 23 w 23"/>
                <a:gd name="T1" fmla="*/ 0 h 9"/>
                <a:gd name="T2" fmla="*/ 23 w 23"/>
                <a:gd name="T3" fmla="*/ 0 h 9"/>
                <a:gd name="T4" fmla="*/ 1 w 23"/>
                <a:gd name="T5" fmla="*/ 6 h 9"/>
                <a:gd name="T6" fmla="*/ 0 w 23"/>
                <a:gd name="T7" fmla="*/ 9 h 9"/>
                <a:gd name="T8" fmla="*/ 23 w 23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9">
                  <a:moveTo>
                    <a:pt x="23" y="0"/>
                  </a:moveTo>
                  <a:lnTo>
                    <a:pt x="23" y="0"/>
                  </a:lnTo>
                  <a:cubicBezTo>
                    <a:pt x="16" y="2"/>
                    <a:pt x="4" y="5"/>
                    <a:pt x="1" y="6"/>
                  </a:cubicBezTo>
                  <a:cubicBezTo>
                    <a:pt x="1" y="7"/>
                    <a:pt x="0" y="8"/>
                    <a:pt x="0" y="9"/>
                  </a:cubicBezTo>
                  <a:cubicBezTo>
                    <a:pt x="1" y="8"/>
                    <a:pt x="17" y="3"/>
                    <a:pt x="2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0" name="Freeform 1588"/>
            <p:cNvSpPr>
              <a:spLocks/>
            </p:cNvSpPr>
            <p:nvPr userDrawn="1"/>
          </p:nvSpPr>
          <p:spPr bwMode="auto">
            <a:xfrm>
              <a:off x="337" y="268"/>
              <a:ext cx="4" cy="17"/>
            </a:xfrm>
            <a:custGeom>
              <a:avLst/>
              <a:gdLst>
                <a:gd name="T0" fmla="*/ 5 w 11"/>
                <a:gd name="T1" fmla="*/ 0 h 38"/>
                <a:gd name="T2" fmla="*/ 5 w 11"/>
                <a:gd name="T3" fmla="*/ 0 h 38"/>
                <a:gd name="T4" fmla="*/ 1 w 11"/>
                <a:gd name="T5" fmla="*/ 24 h 38"/>
                <a:gd name="T6" fmla="*/ 6 w 11"/>
                <a:gd name="T7" fmla="*/ 38 h 38"/>
                <a:gd name="T8" fmla="*/ 10 w 11"/>
                <a:gd name="T9" fmla="*/ 38 h 38"/>
                <a:gd name="T10" fmla="*/ 11 w 11"/>
                <a:gd name="T11" fmla="*/ 17 h 38"/>
                <a:gd name="T12" fmla="*/ 9 w 11"/>
                <a:gd name="T13" fmla="*/ 6 h 38"/>
                <a:gd name="T14" fmla="*/ 7 w 11"/>
                <a:gd name="T15" fmla="*/ 25 h 38"/>
                <a:gd name="T16" fmla="*/ 5 w 11"/>
                <a:gd name="T1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38">
                  <a:moveTo>
                    <a:pt x="5" y="0"/>
                  </a:moveTo>
                  <a:lnTo>
                    <a:pt x="5" y="0"/>
                  </a:lnTo>
                  <a:cubicBezTo>
                    <a:pt x="5" y="0"/>
                    <a:pt x="0" y="18"/>
                    <a:pt x="1" y="24"/>
                  </a:cubicBezTo>
                  <a:cubicBezTo>
                    <a:pt x="3" y="29"/>
                    <a:pt x="4" y="34"/>
                    <a:pt x="6" y="38"/>
                  </a:cubicBezTo>
                  <a:lnTo>
                    <a:pt x="10" y="38"/>
                  </a:lnTo>
                  <a:cubicBezTo>
                    <a:pt x="10" y="33"/>
                    <a:pt x="10" y="24"/>
                    <a:pt x="11" y="17"/>
                  </a:cubicBezTo>
                  <a:cubicBezTo>
                    <a:pt x="10" y="13"/>
                    <a:pt x="10" y="9"/>
                    <a:pt x="9" y="6"/>
                  </a:cubicBezTo>
                  <a:cubicBezTo>
                    <a:pt x="7" y="13"/>
                    <a:pt x="7" y="16"/>
                    <a:pt x="7" y="25"/>
                  </a:cubicBezTo>
                  <a:cubicBezTo>
                    <a:pt x="6" y="16"/>
                    <a:pt x="5" y="7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1" name="Freeform 1589"/>
            <p:cNvSpPr>
              <a:spLocks/>
            </p:cNvSpPr>
            <p:nvPr userDrawn="1"/>
          </p:nvSpPr>
          <p:spPr bwMode="auto">
            <a:xfrm>
              <a:off x="345" y="269"/>
              <a:ext cx="6" cy="16"/>
            </a:xfrm>
            <a:custGeom>
              <a:avLst/>
              <a:gdLst>
                <a:gd name="T0" fmla="*/ 5 w 15"/>
                <a:gd name="T1" fmla="*/ 0 h 36"/>
                <a:gd name="T2" fmla="*/ 5 w 15"/>
                <a:gd name="T3" fmla="*/ 0 h 36"/>
                <a:gd name="T4" fmla="*/ 10 w 15"/>
                <a:gd name="T5" fmla="*/ 36 h 36"/>
                <a:gd name="T6" fmla="*/ 15 w 15"/>
                <a:gd name="T7" fmla="*/ 36 h 36"/>
                <a:gd name="T8" fmla="*/ 9 w 15"/>
                <a:gd name="T9" fmla="*/ 1 h 36"/>
                <a:gd name="T10" fmla="*/ 8 w 15"/>
                <a:gd name="T11" fmla="*/ 21 h 36"/>
                <a:gd name="T12" fmla="*/ 5 w 15"/>
                <a:gd name="T1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36">
                  <a:moveTo>
                    <a:pt x="5" y="0"/>
                  </a:moveTo>
                  <a:lnTo>
                    <a:pt x="5" y="0"/>
                  </a:lnTo>
                  <a:cubicBezTo>
                    <a:pt x="0" y="20"/>
                    <a:pt x="4" y="27"/>
                    <a:pt x="10" y="36"/>
                  </a:cubicBezTo>
                  <a:lnTo>
                    <a:pt x="15" y="36"/>
                  </a:lnTo>
                  <a:cubicBezTo>
                    <a:pt x="12" y="30"/>
                    <a:pt x="9" y="12"/>
                    <a:pt x="9" y="1"/>
                  </a:cubicBezTo>
                  <a:cubicBezTo>
                    <a:pt x="9" y="2"/>
                    <a:pt x="8" y="13"/>
                    <a:pt x="8" y="21"/>
                  </a:cubicBezTo>
                  <a:cubicBezTo>
                    <a:pt x="6" y="13"/>
                    <a:pt x="5" y="8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2" name="Freeform 1590"/>
            <p:cNvSpPr>
              <a:spLocks/>
            </p:cNvSpPr>
            <p:nvPr userDrawn="1"/>
          </p:nvSpPr>
          <p:spPr bwMode="auto">
            <a:xfrm>
              <a:off x="354" y="267"/>
              <a:ext cx="13" cy="14"/>
            </a:xfrm>
            <a:custGeom>
              <a:avLst/>
              <a:gdLst>
                <a:gd name="T0" fmla="*/ 0 w 29"/>
                <a:gd name="T1" fmla="*/ 0 h 31"/>
                <a:gd name="T2" fmla="*/ 0 w 29"/>
                <a:gd name="T3" fmla="*/ 0 h 31"/>
                <a:gd name="T4" fmla="*/ 12 w 29"/>
                <a:gd name="T5" fmla="*/ 23 h 31"/>
                <a:gd name="T6" fmla="*/ 1 w 29"/>
                <a:gd name="T7" fmla="*/ 13 h 31"/>
                <a:gd name="T8" fmla="*/ 4 w 29"/>
                <a:gd name="T9" fmla="*/ 24 h 31"/>
                <a:gd name="T10" fmla="*/ 29 w 29"/>
                <a:gd name="T11" fmla="*/ 20 h 31"/>
                <a:gd name="T12" fmla="*/ 0 w 29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1">
                  <a:moveTo>
                    <a:pt x="0" y="0"/>
                  </a:moveTo>
                  <a:lnTo>
                    <a:pt x="0" y="0"/>
                  </a:lnTo>
                  <a:cubicBezTo>
                    <a:pt x="0" y="10"/>
                    <a:pt x="5" y="20"/>
                    <a:pt x="12" y="23"/>
                  </a:cubicBezTo>
                  <a:cubicBezTo>
                    <a:pt x="5" y="21"/>
                    <a:pt x="1" y="13"/>
                    <a:pt x="1" y="13"/>
                  </a:cubicBezTo>
                  <a:cubicBezTo>
                    <a:pt x="2" y="15"/>
                    <a:pt x="3" y="21"/>
                    <a:pt x="4" y="24"/>
                  </a:cubicBezTo>
                  <a:cubicBezTo>
                    <a:pt x="12" y="31"/>
                    <a:pt x="26" y="29"/>
                    <a:pt x="29" y="20"/>
                  </a:cubicBezTo>
                  <a:cubicBezTo>
                    <a:pt x="14" y="26"/>
                    <a:pt x="4" y="15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3" name="Freeform 1591"/>
            <p:cNvSpPr>
              <a:spLocks/>
            </p:cNvSpPr>
            <p:nvPr userDrawn="1"/>
          </p:nvSpPr>
          <p:spPr bwMode="auto">
            <a:xfrm>
              <a:off x="405" y="268"/>
              <a:ext cx="26" cy="15"/>
            </a:xfrm>
            <a:custGeom>
              <a:avLst/>
              <a:gdLst>
                <a:gd name="T0" fmla="*/ 59 w 59"/>
                <a:gd name="T1" fmla="*/ 7 h 34"/>
                <a:gd name="T2" fmla="*/ 59 w 59"/>
                <a:gd name="T3" fmla="*/ 7 h 34"/>
                <a:gd name="T4" fmla="*/ 34 w 59"/>
                <a:gd name="T5" fmla="*/ 4 h 34"/>
                <a:gd name="T6" fmla="*/ 12 w 59"/>
                <a:gd name="T7" fmla="*/ 15 h 34"/>
                <a:gd name="T8" fmla="*/ 10 w 59"/>
                <a:gd name="T9" fmla="*/ 21 h 34"/>
                <a:gd name="T10" fmla="*/ 34 w 59"/>
                <a:gd name="T11" fmla="*/ 15 h 34"/>
                <a:gd name="T12" fmla="*/ 8 w 59"/>
                <a:gd name="T13" fmla="*/ 25 h 34"/>
                <a:gd name="T14" fmla="*/ 0 w 59"/>
                <a:gd name="T15" fmla="*/ 34 h 34"/>
                <a:gd name="T16" fmla="*/ 45 w 59"/>
                <a:gd name="T17" fmla="*/ 24 h 34"/>
                <a:gd name="T18" fmla="*/ 59 w 59"/>
                <a:gd name="T19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34">
                  <a:moveTo>
                    <a:pt x="59" y="7"/>
                  </a:moveTo>
                  <a:lnTo>
                    <a:pt x="59" y="7"/>
                  </a:lnTo>
                  <a:cubicBezTo>
                    <a:pt x="52" y="2"/>
                    <a:pt x="43" y="0"/>
                    <a:pt x="34" y="4"/>
                  </a:cubicBezTo>
                  <a:cubicBezTo>
                    <a:pt x="32" y="5"/>
                    <a:pt x="18" y="12"/>
                    <a:pt x="12" y="15"/>
                  </a:cubicBezTo>
                  <a:cubicBezTo>
                    <a:pt x="11" y="17"/>
                    <a:pt x="11" y="20"/>
                    <a:pt x="10" y="21"/>
                  </a:cubicBezTo>
                  <a:cubicBezTo>
                    <a:pt x="16" y="19"/>
                    <a:pt x="25" y="16"/>
                    <a:pt x="34" y="15"/>
                  </a:cubicBezTo>
                  <a:cubicBezTo>
                    <a:pt x="25" y="21"/>
                    <a:pt x="13" y="24"/>
                    <a:pt x="8" y="25"/>
                  </a:cubicBezTo>
                  <a:cubicBezTo>
                    <a:pt x="7" y="28"/>
                    <a:pt x="4" y="31"/>
                    <a:pt x="0" y="34"/>
                  </a:cubicBezTo>
                  <a:cubicBezTo>
                    <a:pt x="14" y="31"/>
                    <a:pt x="33" y="29"/>
                    <a:pt x="45" y="24"/>
                  </a:cubicBezTo>
                  <a:cubicBezTo>
                    <a:pt x="49" y="22"/>
                    <a:pt x="58" y="15"/>
                    <a:pt x="59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4" name="Freeform 1592"/>
            <p:cNvSpPr>
              <a:spLocks/>
            </p:cNvSpPr>
            <p:nvPr userDrawn="1"/>
          </p:nvSpPr>
          <p:spPr bwMode="auto">
            <a:xfrm>
              <a:off x="406" y="268"/>
              <a:ext cx="6" cy="3"/>
            </a:xfrm>
            <a:custGeom>
              <a:avLst/>
              <a:gdLst>
                <a:gd name="T0" fmla="*/ 14 w 14"/>
                <a:gd name="T1" fmla="*/ 0 h 8"/>
                <a:gd name="T2" fmla="*/ 14 w 14"/>
                <a:gd name="T3" fmla="*/ 0 h 8"/>
                <a:gd name="T4" fmla="*/ 0 w 14"/>
                <a:gd name="T5" fmla="*/ 8 h 8"/>
                <a:gd name="T6" fmla="*/ 2 w 14"/>
                <a:gd name="T7" fmla="*/ 8 h 8"/>
                <a:gd name="T8" fmla="*/ 14 w 14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14" y="0"/>
                  </a:moveTo>
                  <a:lnTo>
                    <a:pt x="14" y="0"/>
                  </a:lnTo>
                  <a:cubicBezTo>
                    <a:pt x="9" y="2"/>
                    <a:pt x="4" y="6"/>
                    <a:pt x="0" y="8"/>
                  </a:cubicBezTo>
                  <a:lnTo>
                    <a:pt x="2" y="8"/>
                  </a:lnTo>
                  <a:cubicBezTo>
                    <a:pt x="6" y="6"/>
                    <a:pt x="9" y="3"/>
                    <a:pt x="1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5" name="Freeform 1593"/>
            <p:cNvSpPr>
              <a:spLocks/>
            </p:cNvSpPr>
            <p:nvPr userDrawn="1"/>
          </p:nvSpPr>
          <p:spPr bwMode="auto">
            <a:xfrm>
              <a:off x="348" y="263"/>
              <a:ext cx="17" cy="22"/>
            </a:xfrm>
            <a:custGeom>
              <a:avLst/>
              <a:gdLst>
                <a:gd name="T0" fmla="*/ 3 w 37"/>
                <a:gd name="T1" fmla="*/ 0 h 50"/>
                <a:gd name="T2" fmla="*/ 3 w 37"/>
                <a:gd name="T3" fmla="*/ 0 h 50"/>
                <a:gd name="T4" fmla="*/ 18 w 37"/>
                <a:gd name="T5" fmla="*/ 50 h 50"/>
                <a:gd name="T6" fmla="*/ 37 w 37"/>
                <a:gd name="T7" fmla="*/ 50 h 50"/>
                <a:gd name="T8" fmla="*/ 34 w 37"/>
                <a:gd name="T9" fmla="*/ 49 h 50"/>
                <a:gd name="T10" fmla="*/ 5 w 37"/>
                <a:gd name="T11" fmla="*/ 0 h 50"/>
                <a:gd name="T12" fmla="*/ 6 w 37"/>
                <a:gd name="T13" fmla="*/ 19 h 50"/>
                <a:gd name="T14" fmla="*/ 3 w 37"/>
                <a:gd name="T1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50">
                  <a:moveTo>
                    <a:pt x="3" y="0"/>
                  </a:moveTo>
                  <a:lnTo>
                    <a:pt x="3" y="0"/>
                  </a:lnTo>
                  <a:cubicBezTo>
                    <a:pt x="0" y="21"/>
                    <a:pt x="5" y="38"/>
                    <a:pt x="18" y="50"/>
                  </a:cubicBezTo>
                  <a:lnTo>
                    <a:pt x="37" y="50"/>
                  </a:lnTo>
                  <a:lnTo>
                    <a:pt x="34" y="49"/>
                  </a:lnTo>
                  <a:cubicBezTo>
                    <a:pt x="15" y="42"/>
                    <a:pt x="8" y="25"/>
                    <a:pt x="5" y="0"/>
                  </a:cubicBezTo>
                  <a:cubicBezTo>
                    <a:pt x="4" y="5"/>
                    <a:pt x="4" y="14"/>
                    <a:pt x="6" y="19"/>
                  </a:cubicBezTo>
                  <a:cubicBezTo>
                    <a:pt x="3" y="13"/>
                    <a:pt x="3" y="6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6" name="Freeform 1594"/>
            <p:cNvSpPr>
              <a:spLocks/>
            </p:cNvSpPr>
            <p:nvPr userDrawn="1"/>
          </p:nvSpPr>
          <p:spPr bwMode="auto">
            <a:xfrm>
              <a:off x="426" y="261"/>
              <a:ext cx="39" cy="21"/>
            </a:xfrm>
            <a:custGeom>
              <a:avLst/>
              <a:gdLst>
                <a:gd name="T0" fmla="*/ 87 w 87"/>
                <a:gd name="T1" fmla="*/ 3 h 45"/>
                <a:gd name="T2" fmla="*/ 87 w 87"/>
                <a:gd name="T3" fmla="*/ 3 h 45"/>
                <a:gd name="T4" fmla="*/ 47 w 87"/>
                <a:gd name="T5" fmla="*/ 8 h 45"/>
                <a:gd name="T6" fmla="*/ 15 w 87"/>
                <a:gd name="T7" fmla="*/ 23 h 45"/>
                <a:gd name="T8" fmla="*/ 11 w 87"/>
                <a:gd name="T9" fmla="*/ 31 h 45"/>
                <a:gd name="T10" fmla="*/ 59 w 87"/>
                <a:gd name="T11" fmla="*/ 17 h 45"/>
                <a:gd name="T12" fmla="*/ 4 w 87"/>
                <a:gd name="T13" fmla="*/ 38 h 45"/>
                <a:gd name="T14" fmla="*/ 0 w 87"/>
                <a:gd name="T15" fmla="*/ 42 h 45"/>
                <a:gd name="T16" fmla="*/ 8 w 87"/>
                <a:gd name="T17" fmla="*/ 45 h 45"/>
                <a:gd name="T18" fmla="*/ 44 w 87"/>
                <a:gd name="T19" fmla="*/ 37 h 45"/>
                <a:gd name="T20" fmla="*/ 87 w 87"/>
                <a:gd name="T21" fmla="*/ 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45">
                  <a:moveTo>
                    <a:pt x="87" y="3"/>
                  </a:moveTo>
                  <a:lnTo>
                    <a:pt x="87" y="3"/>
                  </a:lnTo>
                  <a:cubicBezTo>
                    <a:pt x="77" y="0"/>
                    <a:pt x="58" y="4"/>
                    <a:pt x="47" y="8"/>
                  </a:cubicBezTo>
                  <a:cubicBezTo>
                    <a:pt x="41" y="11"/>
                    <a:pt x="21" y="19"/>
                    <a:pt x="15" y="23"/>
                  </a:cubicBezTo>
                  <a:cubicBezTo>
                    <a:pt x="14" y="26"/>
                    <a:pt x="13" y="28"/>
                    <a:pt x="11" y="31"/>
                  </a:cubicBezTo>
                  <a:cubicBezTo>
                    <a:pt x="20" y="28"/>
                    <a:pt x="38" y="21"/>
                    <a:pt x="59" y="17"/>
                  </a:cubicBezTo>
                  <a:cubicBezTo>
                    <a:pt x="44" y="24"/>
                    <a:pt x="19" y="33"/>
                    <a:pt x="4" y="38"/>
                  </a:cubicBezTo>
                  <a:cubicBezTo>
                    <a:pt x="4" y="39"/>
                    <a:pt x="2" y="41"/>
                    <a:pt x="0" y="42"/>
                  </a:cubicBezTo>
                  <a:cubicBezTo>
                    <a:pt x="3" y="42"/>
                    <a:pt x="5" y="44"/>
                    <a:pt x="8" y="45"/>
                  </a:cubicBezTo>
                  <a:cubicBezTo>
                    <a:pt x="12" y="45"/>
                    <a:pt x="38" y="39"/>
                    <a:pt x="44" y="37"/>
                  </a:cubicBezTo>
                  <a:cubicBezTo>
                    <a:pt x="64" y="31"/>
                    <a:pt x="85" y="18"/>
                    <a:pt x="87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7" name="Freeform 1595"/>
            <p:cNvSpPr>
              <a:spLocks/>
            </p:cNvSpPr>
            <p:nvPr userDrawn="1"/>
          </p:nvSpPr>
          <p:spPr bwMode="auto">
            <a:xfrm>
              <a:off x="427" y="260"/>
              <a:ext cx="13" cy="8"/>
            </a:xfrm>
            <a:custGeom>
              <a:avLst/>
              <a:gdLst>
                <a:gd name="T0" fmla="*/ 29 w 29"/>
                <a:gd name="T1" fmla="*/ 0 h 16"/>
                <a:gd name="T2" fmla="*/ 29 w 29"/>
                <a:gd name="T3" fmla="*/ 0 h 16"/>
                <a:gd name="T4" fmla="*/ 0 w 29"/>
                <a:gd name="T5" fmla="*/ 15 h 16"/>
                <a:gd name="T6" fmla="*/ 4 w 29"/>
                <a:gd name="T7" fmla="*/ 16 h 16"/>
                <a:gd name="T8" fmla="*/ 29 w 29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6">
                  <a:moveTo>
                    <a:pt x="29" y="0"/>
                  </a:moveTo>
                  <a:lnTo>
                    <a:pt x="29" y="0"/>
                  </a:lnTo>
                  <a:cubicBezTo>
                    <a:pt x="20" y="5"/>
                    <a:pt x="3" y="14"/>
                    <a:pt x="0" y="15"/>
                  </a:cubicBezTo>
                  <a:cubicBezTo>
                    <a:pt x="2" y="15"/>
                    <a:pt x="2" y="15"/>
                    <a:pt x="4" y="16"/>
                  </a:cubicBezTo>
                  <a:cubicBezTo>
                    <a:pt x="5" y="16"/>
                    <a:pt x="22" y="6"/>
                    <a:pt x="2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8" name="Freeform 1596"/>
            <p:cNvSpPr>
              <a:spLocks/>
            </p:cNvSpPr>
            <p:nvPr userDrawn="1"/>
          </p:nvSpPr>
          <p:spPr bwMode="auto">
            <a:xfrm>
              <a:off x="341" y="257"/>
              <a:ext cx="5" cy="25"/>
            </a:xfrm>
            <a:custGeom>
              <a:avLst/>
              <a:gdLst>
                <a:gd name="T0" fmla="*/ 9 w 12"/>
                <a:gd name="T1" fmla="*/ 0 h 55"/>
                <a:gd name="T2" fmla="*/ 9 w 12"/>
                <a:gd name="T3" fmla="*/ 0 h 55"/>
                <a:gd name="T4" fmla="*/ 0 w 12"/>
                <a:gd name="T5" fmla="*/ 27 h 55"/>
                <a:gd name="T6" fmla="*/ 9 w 12"/>
                <a:gd name="T7" fmla="*/ 55 h 55"/>
                <a:gd name="T8" fmla="*/ 12 w 12"/>
                <a:gd name="T9" fmla="*/ 24 h 55"/>
                <a:gd name="T10" fmla="*/ 11 w 12"/>
                <a:gd name="T11" fmla="*/ 1 h 55"/>
                <a:gd name="T12" fmla="*/ 6 w 12"/>
                <a:gd name="T13" fmla="*/ 28 h 55"/>
                <a:gd name="T14" fmla="*/ 9 w 12"/>
                <a:gd name="T1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55">
                  <a:moveTo>
                    <a:pt x="9" y="0"/>
                  </a:moveTo>
                  <a:lnTo>
                    <a:pt x="9" y="0"/>
                  </a:lnTo>
                  <a:cubicBezTo>
                    <a:pt x="6" y="6"/>
                    <a:pt x="1" y="22"/>
                    <a:pt x="0" y="27"/>
                  </a:cubicBezTo>
                  <a:cubicBezTo>
                    <a:pt x="1" y="39"/>
                    <a:pt x="6" y="48"/>
                    <a:pt x="9" y="55"/>
                  </a:cubicBezTo>
                  <a:cubicBezTo>
                    <a:pt x="9" y="45"/>
                    <a:pt x="10" y="33"/>
                    <a:pt x="12" y="24"/>
                  </a:cubicBezTo>
                  <a:cubicBezTo>
                    <a:pt x="11" y="17"/>
                    <a:pt x="11" y="8"/>
                    <a:pt x="11" y="1"/>
                  </a:cubicBezTo>
                  <a:cubicBezTo>
                    <a:pt x="10" y="4"/>
                    <a:pt x="6" y="19"/>
                    <a:pt x="6" y="28"/>
                  </a:cubicBezTo>
                  <a:cubicBezTo>
                    <a:pt x="6" y="20"/>
                    <a:pt x="8" y="6"/>
                    <a:pt x="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9" name="Freeform 1597"/>
            <p:cNvSpPr>
              <a:spLocks/>
            </p:cNvSpPr>
            <p:nvPr userDrawn="1"/>
          </p:nvSpPr>
          <p:spPr bwMode="auto">
            <a:xfrm>
              <a:off x="333" y="257"/>
              <a:ext cx="6" cy="27"/>
            </a:xfrm>
            <a:custGeom>
              <a:avLst/>
              <a:gdLst>
                <a:gd name="T0" fmla="*/ 15 w 15"/>
                <a:gd name="T1" fmla="*/ 0 h 60"/>
                <a:gd name="T2" fmla="*/ 15 w 15"/>
                <a:gd name="T3" fmla="*/ 0 h 60"/>
                <a:gd name="T4" fmla="*/ 7 w 15"/>
                <a:gd name="T5" fmla="*/ 29 h 60"/>
                <a:gd name="T6" fmla="*/ 13 w 15"/>
                <a:gd name="T7" fmla="*/ 1 h 60"/>
                <a:gd name="T8" fmla="*/ 7 w 15"/>
                <a:gd name="T9" fmla="*/ 15 h 60"/>
                <a:gd name="T10" fmla="*/ 0 w 15"/>
                <a:gd name="T11" fmla="*/ 42 h 60"/>
                <a:gd name="T12" fmla="*/ 7 w 15"/>
                <a:gd name="T13" fmla="*/ 60 h 60"/>
                <a:gd name="T14" fmla="*/ 11 w 15"/>
                <a:gd name="T15" fmla="*/ 31 h 60"/>
                <a:gd name="T16" fmla="*/ 14 w 15"/>
                <a:gd name="T17" fmla="*/ 20 h 60"/>
                <a:gd name="T18" fmla="*/ 15 w 15"/>
                <a:gd name="T1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60">
                  <a:moveTo>
                    <a:pt x="15" y="0"/>
                  </a:moveTo>
                  <a:lnTo>
                    <a:pt x="15" y="0"/>
                  </a:lnTo>
                  <a:cubicBezTo>
                    <a:pt x="13" y="6"/>
                    <a:pt x="8" y="26"/>
                    <a:pt x="7" y="29"/>
                  </a:cubicBezTo>
                  <a:cubicBezTo>
                    <a:pt x="9" y="19"/>
                    <a:pt x="10" y="10"/>
                    <a:pt x="13" y="1"/>
                  </a:cubicBezTo>
                  <a:cubicBezTo>
                    <a:pt x="13" y="1"/>
                    <a:pt x="8" y="12"/>
                    <a:pt x="7" y="15"/>
                  </a:cubicBezTo>
                  <a:cubicBezTo>
                    <a:pt x="6" y="22"/>
                    <a:pt x="1" y="35"/>
                    <a:pt x="0" y="42"/>
                  </a:cubicBezTo>
                  <a:cubicBezTo>
                    <a:pt x="1" y="49"/>
                    <a:pt x="5" y="54"/>
                    <a:pt x="7" y="60"/>
                  </a:cubicBezTo>
                  <a:cubicBezTo>
                    <a:pt x="7" y="50"/>
                    <a:pt x="9" y="41"/>
                    <a:pt x="11" y="31"/>
                  </a:cubicBezTo>
                  <a:cubicBezTo>
                    <a:pt x="11" y="28"/>
                    <a:pt x="13" y="24"/>
                    <a:pt x="14" y="20"/>
                  </a:cubicBezTo>
                  <a:cubicBezTo>
                    <a:pt x="14" y="14"/>
                    <a:pt x="15" y="4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0" name="Freeform 1598"/>
            <p:cNvSpPr>
              <a:spLocks/>
            </p:cNvSpPr>
            <p:nvPr userDrawn="1"/>
          </p:nvSpPr>
          <p:spPr bwMode="auto">
            <a:xfrm>
              <a:off x="401" y="256"/>
              <a:ext cx="26" cy="18"/>
            </a:xfrm>
            <a:custGeom>
              <a:avLst/>
              <a:gdLst>
                <a:gd name="T0" fmla="*/ 58 w 59"/>
                <a:gd name="T1" fmla="*/ 0 h 39"/>
                <a:gd name="T2" fmla="*/ 58 w 59"/>
                <a:gd name="T3" fmla="*/ 0 h 39"/>
                <a:gd name="T4" fmla="*/ 0 w 59"/>
                <a:gd name="T5" fmla="*/ 34 h 39"/>
                <a:gd name="T6" fmla="*/ 7 w 59"/>
                <a:gd name="T7" fmla="*/ 34 h 39"/>
                <a:gd name="T8" fmla="*/ 36 w 59"/>
                <a:gd name="T9" fmla="*/ 18 h 39"/>
                <a:gd name="T10" fmla="*/ 14 w 59"/>
                <a:gd name="T11" fmla="*/ 35 h 39"/>
                <a:gd name="T12" fmla="*/ 20 w 59"/>
                <a:gd name="T13" fmla="*/ 39 h 39"/>
                <a:gd name="T14" fmla="*/ 46 w 59"/>
                <a:gd name="T15" fmla="*/ 26 h 39"/>
                <a:gd name="T16" fmla="*/ 58 w 59"/>
                <a:gd name="T1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39">
                  <a:moveTo>
                    <a:pt x="58" y="0"/>
                  </a:moveTo>
                  <a:lnTo>
                    <a:pt x="58" y="0"/>
                  </a:lnTo>
                  <a:cubicBezTo>
                    <a:pt x="31" y="2"/>
                    <a:pt x="18" y="22"/>
                    <a:pt x="0" y="34"/>
                  </a:cubicBezTo>
                  <a:cubicBezTo>
                    <a:pt x="2" y="34"/>
                    <a:pt x="5" y="34"/>
                    <a:pt x="7" y="34"/>
                  </a:cubicBezTo>
                  <a:cubicBezTo>
                    <a:pt x="10" y="33"/>
                    <a:pt x="25" y="22"/>
                    <a:pt x="36" y="18"/>
                  </a:cubicBezTo>
                  <a:cubicBezTo>
                    <a:pt x="31" y="25"/>
                    <a:pt x="21" y="29"/>
                    <a:pt x="14" y="35"/>
                  </a:cubicBezTo>
                  <a:cubicBezTo>
                    <a:pt x="16" y="36"/>
                    <a:pt x="18" y="37"/>
                    <a:pt x="20" y="39"/>
                  </a:cubicBezTo>
                  <a:cubicBezTo>
                    <a:pt x="24" y="37"/>
                    <a:pt x="40" y="28"/>
                    <a:pt x="46" y="26"/>
                  </a:cubicBezTo>
                  <a:cubicBezTo>
                    <a:pt x="53" y="18"/>
                    <a:pt x="59" y="8"/>
                    <a:pt x="5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1" name="Freeform 1599"/>
            <p:cNvSpPr>
              <a:spLocks/>
            </p:cNvSpPr>
            <p:nvPr userDrawn="1"/>
          </p:nvSpPr>
          <p:spPr bwMode="auto">
            <a:xfrm>
              <a:off x="408" y="255"/>
              <a:ext cx="4" cy="4"/>
            </a:xfrm>
            <a:custGeom>
              <a:avLst/>
              <a:gdLst>
                <a:gd name="T0" fmla="*/ 8 w 8"/>
                <a:gd name="T1" fmla="*/ 0 h 10"/>
                <a:gd name="T2" fmla="*/ 8 w 8"/>
                <a:gd name="T3" fmla="*/ 0 h 10"/>
                <a:gd name="T4" fmla="*/ 0 w 8"/>
                <a:gd name="T5" fmla="*/ 7 h 10"/>
                <a:gd name="T6" fmla="*/ 0 w 8"/>
                <a:gd name="T7" fmla="*/ 10 h 10"/>
                <a:gd name="T8" fmla="*/ 8 w 8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0">
                  <a:moveTo>
                    <a:pt x="8" y="0"/>
                  </a:moveTo>
                  <a:lnTo>
                    <a:pt x="8" y="0"/>
                  </a:lnTo>
                  <a:cubicBezTo>
                    <a:pt x="5" y="2"/>
                    <a:pt x="3" y="5"/>
                    <a:pt x="0" y="7"/>
                  </a:cubicBezTo>
                  <a:cubicBezTo>
                    <a:pt x="1" y="8"/>
                    <a:pt x="1" y="9"/>
                    <a:pt x="0" y="10"/>
                  </a:cubicBezTo>
                  <a:cubicBezTo>
                    <a:pt x="2" y="7"/>
                    <a:pt x="6" y="2"/>
                    <a:pt x="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2" name="Freeform 1600"/>
            <p:cNvSpPr>
              <a:spLocks/>
            </p:cNvSpPr>
            <p:nvPr userDrawn="1"/>
          </p:nvSpPr>
          <p:spPr bwMode="auto">
            <a:xfrm>
              <a:off x="365" y="251"/>
              <a:ext cx="45" cy="64"/>
            </a:xfrm>
            <a:custGeom>
              <a:avLst/>
              <a:gdLst>
                <a:gd name="T0" fmla="*/ 88 w 100"/>
                <a:gd name="T1" fmla="*/ 95 h 142"/>
                <a:gd name="T2" fmla="*/ 88 w 100"/>
                <a:gd name="T3" fmla="*/ 95 h 142"/>
                <a:gd name="T4" fmla="*/ 100 w 100"/>
                <a:gd name="T5" fmla="*/ 82 h 142"/>
                <a:gd name="T6" fmla="*/ 85 w 100"/>
                <a:gd name="T7" fmla="*/ 74 h 142"/>
                <a:gd name="T8" fmla="*/ 70 w 100"/>
                <a:gd name="T9" fmla="*/ 78 h 142"/>
                <a:gd name="T10" fmla="*/ 69 w 100"/>
                <a:gd name="T11" fmla="*/ 76 h 142"/>
                <a:gd name="T12" fmla="*/ 98 w 100"/>
                <a:gd name="T13" fmla="*/ 51 h 142"/>
                <a:gd name="T14" fmla="*/ 64 w 100"/>
                <a:gd name="T15" fmla="*/ 61 h 142"/>
                <a:gd name="T16" fmla="*/ 63 w 100"/>
                <a:gd name="T17" fmla="*/ 60 h 142"/>
                <a:gd name="T18" fmla="*/ 87 w 100"/>
                <a:gd name="T19" fmla="*/ 36 h 142"/>
                <a:gd name="T20" fmla="*/ 92 w 100"/>
                <a:gd name="T21" fmla="*/ 0 h 142"/>
                <a:gd name="T22" fmla="*/ 45 w 100"/>
                <a:gd name="T23" fmla="*/ 52 h 142"/>
                <a:gd name="T24" fmla="*/ 58 w 100"/>
                <a:gd name="T25" fmla="*/ 83 h 142"/>
                <a:gd name="T26" fmla="*/ 38 w 100"/>
                <a:gd name="T27" fmla="*/ 110 h 142"/>
                <a:gd name="T28" fmla="*/ 7 w 100"/>
                <a:gd name="T29" fmla="*/ 98 h 142"/>
                <a:gd name="T30" fmla="*/ 0 w 100"/>
                <a:gd name="T31" fmla="*/ 98 h 142"/>
                <a:gd name="T32" fmla="*/ 0 w 100"/>
                <a:gd name="T33" fmla="*/ 110 h 142"/>
                <a:gd name="T34" fmla="*/ 2 w 100"/>
                <a:gd name="T35" fmla="*/ 112 h 142"/>
                <a:gd name="T36" fmla="*/ 0 w 100"/>
                <a:gd name="T37" fmla="*/ 120 h 142"/>
                <a:gd name="T38" fmla="*/ 0 w 100"/>
                <a:gd name="T39" fmla="*/ 129 h 142"/>
                <a:gd name="T40" fmla="*/ 4 w 100"/>
                <a:gd name="T41" fmla="*/ 126 h 142"/>
                <a:gd name="T42" fmla="*/ 0 w 100"/>
                <a:gd name="T43" fmla="*/ 131 h 142"/>
                <a:gd name="T44" fmla="*/ 0 w 100"/>
                <a:gd name="T45" fmla="*/ 133 h 142"/>
                <a:gd name="T46" fmla="*/ 4 w 100"/>
                <a:gd name="T47" fmla="*/ 131 h 142"/>
                <a:gd name="T48" fmla="*/ 9 w 100"/>
                <a:gd name="T49" fmla="*/ 115 h 142"/>
                <a:gd name="T50" fmla="*/ 11 w 100"/>
                <a:gd name="T51" fmla="*/ 116 h 142"/>
                <a:gd name="T52" fmla="*/ 7 w 100"/>
                <a:gd name="T53" fmla="*/ 130 h 142"/>
                <a:gd name="T54" fmla="*/ 14 w 100"/>
                <a:gd name="T55" fmla="*/ 142 h 142"/>
                <a:gd name="T56" fmla="*/ 27 w 100"/>
                <a:gd name="T57" fmla="*/ 134 h 142"/>
                <a:gd name="T58" fmla="*/ 29 w 100"/>
                <a:gd name="T59" fmla="*/ 120 h 142"/>
                <a:gd name="T60" fmla="*/ 30 w 100"/>
                <a:gd name="T61" fmla="*/ 120 h 142"/>
                <a:gd name="T62" fmla="*/ 29 w 100"/>
                <a:gd name="T63" fmla="*/ 133 h 142"/>
                <a:gd name="T64" fmla="*/ 39 w 100"/>
                <a:gd name="T65" fmla="*/ 142 h 142"/>
                <a:gd name="T66" fmla="*/ 49 w 100"/>
                <a:gd name="T67" fmla="*/ 132 h 142"/>
                <a:gd name="T68" fmla="*/ 45 w 100"/>
                <a:gd name="T69" fmla="*/ 119 h 142"/>
                <a:gd name="T70" fmla="*/ 46 w 100"/>
                <a:gd name="T71" fmla="*/ 118 h 142"/>
                <a:gd name="T72" fmla="*/ 52 w 100"/>
                <a:gd name="T73" fmla="*/ 133 h 142"/>
                <a:gd name="T74" fmla="*/ 67 w 100"/>
                <a:gd name="T75" fmla="*/ 134 h 142"/>
                <a:gd name="T76" fmla="*/ 71 w 100"/>
                <a:gd name="T77" fmla="*/ 121 h 142"/>
                <a:gd name="T78" fmla="*/ 62 w 100"/>
                <a:gd name="T79" fmla="*/ 111 h 142"/>
                <a:gd name="T80" fmla="*/ 64 w 100"/>
                <a:gd name="T81" fmla="*/ 110 h 142"/>
                <a:gd name="T82" fmla="*/ 75 w 100"/>
                <a:gd name="T83" fmla="*/ 120 h 142"/>
                <a:gd name="T84" fmla="*/ 92 w 100"/>
                <a:gd name="T85" fmla="*/ 116 h 142"/>
                <a:gd name="T86" fmla="*/ 86 w 100"/>
                <a:gd name="T87" fmla="*/ 100 h 142"/>
                <a:gd name="T88" fmla="*/ 73 w 100"/>
                <a:gd name="T89" fmla="*/ 97 h 142"/>
                <a:gd name="T90" fmla="*/ 73 w 100"/>
                <a:gd name="T91" fmla="*/ 95 h 142"/>
                <a:gd name="T92" fmla="*/ 88 w 100"/>
                <a:gd name="T93" fmla="*/ 9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0" h="142">
                  <a:moveTo>
                    <a:pt x="88" y="95"/>
                  </a:moveTo>
                  <a:lnTo>
                    <a:pt x="88" y="95"/>
                  </a:lnTo>
                  <a:cubicBezTo>
                    <a:pt x="96" y="94"/>
                    <a:pt x="98" y="86"/>
                    <a:pt x="100" y="82"/>
                  </a:cubicBezTo>
                  <a:cubicBezTo>
                    <a:pt x="98" y="80"/>
                    <a:pt x="92" y="72"/>
                    <a:pt x="85" y="74"/>
                  </a:cubicBezTo>
                  <a:cubicBezTo>
                    <a:pt x="80" y="75"/>
                    <a:pt x="75" y="76"/>
                    <a:pt x="70" y="78"/>
                  </a:cubicBezTo>
                  <a:cubicBezTo>
                    <a:pt x="70" y="77"/>
                    <a:pt x="69" y="77"/>
                    <a:pt x="69" y="76"/>
                  </a:cubicBezTo>
                  <a:cubicBezTo>
                    <a:pt x="86" y="72"/>
                    <a:pt x="98" y="65"/>
                    <a:pt x="98" y="51"/>
                  </a:cubicBezTo>
                  <a:cubicBezTo>
                    <a:pt x="86" y="42"/>
                    <a:pt x="73" y="50"/>
                    <a:pt x="64" y="61"/>
                  </a:cubicBezTo>
                  <a:lnTo>
                    <a:pt x="63" y="60"/>
                  </a:lnTo>
                  <a:cubicBezTo>
                    <a:pt x="69" y="49"/>
                    <a:pt x="79" y="44"/>
                    <a:pt x="87" y="36"/>
                  </a:cubicBezTo>
                  <a:cubicBezTo>
                    <a:pt x="94" y="28"/>
                    <a:pt x="96" y="12"/>
                    <a:pt x="92" y="0"/>
                  </a:cubicBezTo>
                  <a:cubicBezTo>
                    <a:pt x="77" y="19"/>
                    <a:pt x="52" y="37"/>
                    <a:pt x="45" y="52"/>
                  </a:cubicBezTo>
                  <a:cubicBezTo>
                    <a:pt x="38" y="68"/>
                    <a:pt x="55" y="72"/>
                    <a:pt x="58" y="83"/>
                  </a:cubicBezTo>
                  <a:cubicBezTo>
                    <a:pt x="62" y="96"/>
                    <a:pt x="53" y="105"/>
                    <a:pt x="38" y="110"/>
                  </a:cubicBezTo>
                  <a:cubicBezTo>
                    <a:pt x="26" y="114"/>
                    <a:pt x="12" y="110"/>
                    <a:pt x="7" y="98"/>
                  </a:cubicBezTo>
                  <a:cubicBezTo>
                    <a:pt x="4" y="98"/>
                    <a:pt x="3" y="99"/>
                    <a:pt x="0" y="98"/>
                  </a:cubicBezTo>
                  <a:lnTo>
                    <a:pt x="0" y="110"/>
                  </a:lnTo>
                  <a:cubicBezTo>
                    <a:pt x="3" y="111"/>
                    <a:pt x="1" y="110"/>
                    <a:pt x="2" y="112"/>
                  </a:cubicBezTo>
                  <a:cubicBezTo>
                    <a:pt x="1" y="115"/>
                    <a:pt x="0" y="118"/>
                    <a:pt x="0" y="120"/>
                  </a:cubicBezTo>
                  <a:lnTo>
                    <a:pt x="0" y="129"/>
                  </a:lnTo>
                  <a:cubicBezTo>
                    <a:pt x="2" y="129"/>
                    <a:pt x="3" y="129"/>
                    <a:pt x="4" y="126"/>
                  </a:cubicBezTo>
                  <a:cubicBezTo>
                    <a:pt x="4" y="129"/>
                    <a:pt x="2" y="130"/>
                    <a:pt x="0" y="131"/>
                  </a:cubicBezTo>
                  <a:lnTo>
                    <a:pt x="0" y="133"/>
                  </a:lnTo>
                  <a:cubicBezTo>
                    <a:pt x="1" y="133"/>
                    <a:pt x="4" y="132"/>
                    <a:pt x="4" y="131"/>
                  </a:cubicBezTo>
                  <a:cubicBezTo>
                    <a:pt x="6" y="127"/>
                    <a:pt x="8" y="119"/>
                    <a:pt x="9" y="115"/>
                  </a:cubicBezTo>
                  <a:cubicBezTo>
                    <a:pt x="10" y="114"/>
                    <a:pt x="12" y="114"/>
                    <a:pt x="11" y="116"/>
                  </a:cubicBezTo>
                  <a:cubicBezTo>
                    <a:pt x="10" y="118"/>
                    <a:pt x="7" y="128"/>
                    <a:pt x="7" y="130"/>
                  </a:cubicBezTo>
                  <a:cubicBezTo>
                    <a:pt x="5" y="137"/>
                    <a:pt x="11" y="138"/>
                    <a:pt x="14" y="142"/>
                  </a:cubicBezTo>
                  <a:cubicBezTo>
                    <a:pt x="19" y="139"/>
                    <a:pt x="25" y="141"/>
                    <a:pt x="27" y="134"/>
                  </a:cubicBezTo>
                  <a:cubicBezTo>
                    <a:pt x="28" y="129"/>
                    <a:pt x="28" y="125"/>
                    <a:pt x="29" y="120"/>
                  </a:cubicBezTo>
                  <a:cubicBezTo>
                    <a:pt x="29" y="119"/>
                    <a:pt x="31" y="119"/>
                    <a:pt x="30" y="120"/>
                  </a:cubicBezTo>
                  <a:cubicBezTo>
                    <a:pt x="30" y="125"/>
                    <a:pt x="29" y="132"/>
                    <a:pt x="29" y="133"/>
                  </a:cubicBezTo>
                  <a:cubicBezTo>
                    <a:pt x="29" y="139"/>
                    <a:pt x="36" y="139"/>
                    <a:pt x="39" y="142"/>
                  </a:cubicBezTo>
                  <a:cubicBezTo>
                    <a:pt x="43" y="139"/>
                    <a:pt x="50" y="138"/>
                    <a:pt x="49" y="132"/>
                  </a:cubicBezTo>
                  <a:cubicBezTo>
                    <a:pt x="48" y="130"/>
                    <a:pt x="46" y="122"/>
                    <a:pt x="45" y="119"/>
                  </a:cubicBezTo>
                  <a:cubicBezTo>
                    <a:pt x="45" y="118"/>
                    <a:pt x="46" y="118"/>
                    <a:pt x="46" y="118"/>
                  </a:cubicBezTo>
                  <a:cubicBezTo>
                    <a:pt x="48" y="122"/>
                    <a:pt x="50" y="129"/>
                    <a:pt x="52" y="133"/>
                  </a:cubicBezTo>
                  <a:cubicBezTo>
                    <a:pt x="55" y="138"/>
                    <a:pt x="61" y="134"/>
                    <a:pt x="67" y="134"/>
                  </a:cubicBezTo>
                  <a:cubicBezTo>
                    <a:pt x="68" y="130"/>
                    <a:pt x="74" y="126"/>
                    <a:pt x="71" y="121"/>
                  </a:cubicBezTo>
                  <a:cubicBezTo>
                    <a:pt x="70" y="119"/>
                    <a:pt x="63" y="111"/>
                    <a:pt x="62" y="111"/>
                  </a:cubicBezTo>
                  <a:cubicBezTo>
                    <a:pt x="62" y="110"/>
                    <a:pt x="63" y="109"/>
                    <a:pt x="64" y="110"/>
                  </a:cubicBezTo>
                  <a:cubicBezTo>
                    <a:pt x="66" y="111"/>
                    <a:pt x="69" y="115"/>
                    <a:pt x="75" y="120"/>
                  </a:cubicBezTo>
                  <a:cubicBezTo>
                    <a:pt x="79" y="124"/>
                    <a:pt x="90" y="116"/>
                    <a:pt x="92" y="116"/>
                  </a:cubicBezTo>
                  <a:cubicBezTo>
                    <a:pt x="91" y="111"/>
                    <a:pt x="92" y="103"/>
                    <a:pt x="86" y="100"/>
                  </a:cubicBezTo>
                  <a:cubicBezTo>
                    <a:pt x="82" y="98"/>
                    <a:pt x="75" y="97"/>
                    <a:pt x="73" y="97"/>
                  </a:cubicBezTo>
                  <a:cubicBezTo>
                    <a:pt x="72" y="96"/>
                    <a:pt x="73" y="95"/>
                    <a:pt x="73" y="95"/>
                  </a:cubicBezTo>
                  <a:cubicBezTo>
                    <a:pt x="78" y="96"/>
                    <a:pt x="83" y="96"/>
                    <a:pt x="88" y="9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3" name="Freeform 1601"/>
            <p:cNvSpPr>
              <a:spLocks/>
            </p:cNvSpPr>
            <p:nvPr userDrawn="1"/>
          </p:nvSpPr>
          <p:spPr bwMode="auto">
            <a:xfrm>
              <a:off x="428" y="248"/>
              <a:ext cx="10" cy="7"/>
            </a:xfrm>
            <a:custGeom>
              <a:avLst/>
              <a:gdLst>
                <a:gd name="T0" fmla="*/ 21 w 21"/>
                <a:gd name="T1" fmla="*/ 0 h 16"/>
                <a:gd name="T2" fmla="*/ 21 w 21"/>
                <a:gd name="T3" fmla="*/ 0 h 16"/>
                <a:gd name="T4" fmla="*/ 0 w 21"/>
                <a:gd name="T5" fmla="*/ 14 h 16"/>
                <a:gd name="T6" fmla="*/ 1 w 21"/>
                <a:gd name="T7" fmla="*/ 14 h 16"/>
                <a:gd name="T8" fmla="*/ 1 w 21"/>
                <a:gd name="T9" fmla="*/ 16 h 16"/>
                <a:gd name="T10" fmla="*/ 21 w 21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6">
                  <a:moveTo>
                    <a:pt x="21" y="0"/>
                  </a:moveTo>
                  <a:lnTo>
                    <a:pt x="21" y="0"/>
                  </a:lnTo>
                  <a:cubicBezTo>
                    <a:pt x="16" y="3"/>
                    <a:pt x="3" y="11"/>
                    <a:pt x="0" y="14"/>
                  </a:cubicBezTo>
                  <a:cubicBezTo>
                    <a:pt x="0" y="14"/>
                    <a:pt x="1" y="14"/>
                    <a:pt x="1" y="14"/>
                  </a:cubicBezTo>
                  <a:cubicBezTo>
                    <a:pt x="1" y="15"/>
                    <a:pt x="1" y="16"/>
                    <a:pt x="1" y="16"/>
                  </a:cubicBezTo>
                  <a:cubicBezTo>
                    <a:pt x="6" y="12"/>
                    <a:pt x="17" y="4"/>
                    <a:pt x="2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4" name="Freeform 1602"/>
            <p:cNvSpPr>
              <a:spLocks/>
            </p:cNvSpPr>
            <p:nvPr userDrawn="1"/>
          </p:nvSpPr>
          <p:spPr bwMode="auto">
            <a:xfrm>
              <a:off x="339" y="243"/>
              <a:ext cx="8" cy="31"/>
            </a:xfrm>
            <a:custGeom>
              <a:avLst/>
              <a:gdLst>
                <a:gd name="T0" fmla="*/ 15 w 18"/>
                <a:gd name="T1" fmla="*/ 0 h 68"/>
                <a:gd name="T2" fmla="*/ 15 w 18"/>
                <a:gd name="T3" fmla="*/ 0 h 68"/>
                <a:gd name="T4" fmla="*/ 8 w 18"/>
                <a:gd name="T5" fmla="*/ 14 h 68"/>
                <a:gd name="T6" fmla="*/ 1 w 18"/>
                <a:gd name="T7" fmla="*/ 68 h 68"/>
                <a:gd name="T8" fmla="*/ 18 w 18"/>
                <a:gd name="T9" fmla="*/ 16 h 68"/>
                <a:gd name="T10" fmla="*/ 4 w 18"/>
                <a:gd name="T11" fmla="*/ 42 h 68"/>
                <a:gd name="T12" fmla="*/ 15 w 18"/>
                <a:gd name="T1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68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9" y="12"/>
                    <a:pt x="8" y="14"/>
                  </a:cubicBezTo>
                  <a:cubicBezTo>
                    <a:pt x="2" y="25"/>
                    <a:pt x="0" y="44"/>
                    <a:pt x="1" y="68"/>
                  </a:cubicBezTo>
                  <a:cubicBezTo>
                    <a:pt x="5" y="44"/>
                    <a:pt x="16" y="26"/>
                    <a:pt x="18" y="16"/>
                  </a:cubicBezTo>
                  <a:cubicBezTo>
                    <a:pt x="12" y="22"/>
                    <a:pt x="7" y="31"/>
                    <a:pt x="4" y="42"/>
                  </a:cubicBezTo>
                  <a:cubicBezTo>
                    <a:pt x="4" y="36"/>
                    <a:pt x="13" y="7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5" name="Freeform 1603"/>
            <p:cNvSpPr>
              <a:spLocks/>
            </p:cNvSpPr>
            <p:nvPr userDrawn="1"/>
          </p:nvSpPr>
          <p:spPr bwMode="auto">
            <a:xfrm>
              <a:off x="423" y="245"/>
              <a:ext cx="40" cy="25"/>
            </a:xfrm>
            <a:custGeom>
              <a:avLst/>
              <a:gdLst>
                <a:gd name="T0" fmla="*/ 87 w 88"/>
                <a:gd name="T1" fmla="*/ 1 h 55"/>
                <a:gd name="T2" fmla="*/ 87 w 88"/>
                <a:gd name="T3" fmla="*/ 1 h 55"/>
                <a:gd name="T4" fmla="*/ 43 w 88"/>
                <a:gd name="T5" fmla="*/ 15 h 55"/>
                <a:gd name="T6" fmla="*/ 9 w 88"/>
                <a:gd name="T7" fmla="*/ 37 h 55"/>
                <a:gd name="T8" fmla="*/ 0 w 88"/>
                <a:gd name="T9" fmla="*/ 49 h 55"/>
                <a:gd name="T10" fmla="*/ 6 w 88"/>
                <a:gd name="T11" fmla="*/ 49 h 55"/>
                <a:gd name="T12" fmla="*/ 56 w 88"/>
                <a:gd name="T13" fmla="*/ 23 h 55"/>
                <a:gd name="T14" fmla="*/ 14 w 88"/>
                <a:gd name="T15" fmla="*/ 51 h 55"/>
                <a:gd name="T16" fmla="*/ 20 w 88"/>
                <a:gd name="T17" fmla="*/ 55 h 55"/>
                <a:gd name="T18" fmla="*/ 61 w 88"/>
                <a:gd name="T19" fmla="*/ 37 h 55"/>
                <a:gd name="T20" fmla="*/ 87 w 88"/>
                <a:gd name="T21" fmla="*/ 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55">
                  <a:moveTo>
                    <a:pt x="87" y="1"/>
                  </a:moveTo>
                  <a:lnTo>
                    <a:pt x="87" y="1"/>
                  </a:lnTo>
                  <a:cubicBezTo>
                    <a:pt x="72" y="0"/>
                    <a:pt x="55" y="8"/>
                    <a:pt x="43" y="15"/>
                  </a:cubicBezTo>
                  <a:cubicBezTo>
                    <a:pt x="35" y="20"/>
                    <a:pt x="20" y="29"/>
                    <a:pt x="9" y="37"/>
                  </a:cubicBezTo>
                  <a:cubicBezTo>
                    <a:pt x="6" y="42"/>
                    <a:pt x="5" y="41"/>
                    <a:pt x="0" y="49"/>
                  </a:cubicBezTo>
                  <a:cubicBezTo>
                    <a:pt x="4" y="48"/>
                    <a:pt x="4" y="49"/>
                    <a:pt x="6" y="49"/>
                  </a:cubicBezTo>
                  <a:cubicBezTo>
                    <a:pt x="12" y="45"/>
                    <a:pt x="41" y="29"/>
                    <a:pt x="56" y="23"/>
                  </a:cubicBezTo>
                  <a:cubicBezTo>
                    <a:pt x="43" y="34"/>
                    <a:pt x="20" y="48"/>
                    <a:pt x="14" y="51"/>
                  </a:cubicBezTo>
                  <a:cubicBezTo>
                    <a:pt x="18" y="52"/>
                    <a:pt x="19" y="54"/>
                    <a:pt x="20" y="55"/>
                  </a:cubicBezTo>
                  <a:cubicBezTo>
                    <a:pt x="30" y="52"/>
                    <a:pt x="53" y="43"/>
                    <a:pt x="61" y="37"/>
                  </a:cubicBezTo>
                  <a:cubicBezTo>
                    <a:pt x="73" y="29"/>
                    <a:pt x="88" y="18"/>
                    <a:pt x="87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6" name="Freeform 1604"/>
            <p:cNvSpPr>
              <a:spLocks/>
            </p:cNvSpPr>
            <p:nvPr userDrawn="1"/>
          </p:nvSpPr>
          <p:spPr bwMode="auto">
            <a:xfrm>
              <a:off x="331" y="243"/>
              <a:ext cx="14" cy="32"/>
            </a:xfrm>
            <a:custGeom>
              <a:avLst/>
              <a:gdLst>
                <a:gd name="T0" fmla="*/ 32 w 32"/>
                <a:gd name="T1" fmla="*/ 0 h 72"/>
                <a:gd name="T2" fmla="*/ 32 w 32"/>
                <a:gd name="T3" fmla="*/ 0 h 72"/>
                <a:gd name="T4" fmla="*/ 4 w 32"/>
                <a:gd name="T5" fmla="*/ 38 h 72"/>
                <a:gd name="T6" fmla="*/ 2 w 32"/>
                <a:gd name="T7" fmla="*/ 72 h 72"/>
                <a:gd name="T8" fmla="*/ 32 w 32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72">
                  <a:moveTo>
                    <a:pt x="32" y="0"/>
                  </a:moveTo>
                  <a:lnTo>
                    <a:pt x="32" y="0"/>
                  </a:lnTo>
                  <a:cubicBezTo>
                    <a:pt x="21" y="12"/>
                    <a:pt x="8" y="29"/>
                    <a:pt x="4" y="38"/>
                  </a:cubicBezTo>
                  <a:cubicBezTo>
                    <a:pt x="0" y="52"/>
                    <a:pt x="1" y="64"/>
                    <a:pt x="2" y="72"/>
                  </a:cubicBezTo>
                  <a:cubicBezTo>
                    <a:pt x="6" y="46"/>
                    <a:pt x="16" y="23"/>
                    <a:pt x="3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7" name="Freeform 1605"/>
            <p:cNvSpPr>
              <a:spLocks/>
            </p:cNvSpPr>
            <p:nvPr userDrawn="1"/>
          </p:nvSpPr>
          <p:spPr bwMode="auto">
            <a:xfrm>
              <a:off x="346" y="243"/>
              <a:ext cx="11" cy="33"/>
            </a:xfrm>
            <a:custGeom>
              <a:avLst/>
              <a:gdLst>
                <a:gd name="T0" fmla="*/ 14 w 24"/>
                <a:gd name="T1" fmla="*/ 0 h 74"/>
                <a:gd name="T2" fmla="*/ 14 w 24"/>
                <a:gd name="T3" fmla="*/ 0 h 74"/>
                <a:gd name="T4" fmla="*/ 2 w 24"/>
                <a:gd name="T5" fmla="*/ 16 h 74"/>
                <a:gd name="T6" fmla="*/ 3 w 24"/>
                <a:gd name="T7" fmla="*/ 69 h 74"/>
                <a:gd name="T8" fmla="*/ 11 w 24"/>
                <a:gd name="T9" fmla="*/ 29 h 74"/>
                <a:gd name="T10" fmla="*/ 19 w 24"/>
                <a:gd name="T11" fmla="*/ 74 h 74"/>
                <a:gd name="T12" fmla="*/ 18 w 24"/>
                <a:gd name="T13" fmla="*/ 20 h 74"/>
                <a:gd name="T14" fmla="*/ 24 w 24"/>
                <a:gd name="T15" fmla="*/ 8 h 74"/>
                <a:gd name="T16" fmla="*/ 5 w 24"/>
                <a:gd name="T17" fmla="*/ 30 h 74"/>
                <a:gd name="T18" fmla="*/ 14 w 24"/>
                <a:gd name="T1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74">
                  <a:moveTo>
                    <a:pt x="14" y="0"/>
                  </a:moveTo>
                  <a:lnTo>
                    <a:pt x="14" y="0"/>
                  </a:lnTo>
                  <a:cubicBezTo>
                    <a:pt x="11" y="4"/>
                    <a:pt x="3" y="11"/>
                    <a:pt x="2" y="16"/>
                  </a:cubicBezTo>
                  <a:cubicBezTo>
                    <a:pt x="0" y="30"/>
                    <a:pt x="0" y="56"/>
                    <a:pt x="3" y="69"/>
                  </a:cubicBezTo>
                  <a:cubicBezTo>
                    <a:pt x="4" y="56"/>
                    <a:pt x="5" y="37"/>
                    <a:pt x="11" y="29"/>
                  </a:cubicBezTo>
                  <a:cubicBezTo>
                    <a:pt x="8" y="43"/>
                    <a:pt x="11" y="58"/>
                    <a:pt x="19" y="74"/>
                  </a:cubicBezTo>
                  <a:cubicBezTo>
                    <a:pt x="14" y="60"/>
                    <a:pt x="13" y="34"/>
                    <a:pt x="18" y="20"/>
                  </a:cubicBezTo>
                  <a:cubicBezTo>
                    <a:pt x="19" y="16"/>
                    <a:pt x="22" y="11"/>
                    <a:pt x="24" y="8"/>
                  </a:cubicBezTo>
                  <a:cubicBezTo>
                    <a:pt x="18" y="11"/>
                    <a:pt x="7" y="23"/>
                    <a:pt x="5" y="30"/>
                  </a:cubicBezTo>
                  <a:cubicBezTo>
                    <a:pt x="7" y="18"/>
                    <a:pt x="10" y="10"/>
                    <a:pt x="1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8" name="Freeform 1606"/>
            <p:cNvSpPr>
              <a:spLocks/>
            </p:cNvSpPr>
            <p:nvPr userDrawn="1"/>
          </p:nvSpPr>
          <p:spPr bwMode="auto">
            <a:xfrm>
              <a:off x="372" y="241"/>
              <a:ext cx="15" cy="8"/>
            </a:xfrm>
            <a:custGeom>
              <a:avLst/>
              <a:gdLst>
                <a:gd name="T0" fmla="*/ 26 w 32"/>
                <a:gd name="T1" fmla="*/ 6 h 16"/>
                <a:gd name="T2" fmla="*/ 26 w 32"/>
                <a:gd name="T3" fmla="*/ 6 h 16"/>
                <a:gd name="T4" fmla="*/ 0 w 32"/>
                <a:gd name="T5" fmla="*/ 2 h 16"/>
                <a:gd name="T6" fmla="*/ 29 w 32"/>
                <a:gd name="T7" fmla="*/ 16 h 16"/>
                <a:gd name="T8" fmla="*/ 26 w 32"/>
                <a:gd name="T9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6">
                  <a:moveTo>
                    <a:pt x="26" y="6"/>
                  </a:moveTo>
                  <a:lnTo>
                    <a:pt x="26" y="6"/>
                  </a:lnTo>
                  <a:cubicBezTo>
                    <a:pt x="19" y="1"/>
                    <a:pt x="12" y="0"/>
                    <a:pt x="0" y="2"/>
                  </a:cubicBezTo>
                  <a:cubicBezTo>
                    <a:pt x="9" y="2"/>
                    <a:pt x="25" y="0"/>
                    <a:pt x="29" y="16"/>
                  </a:cubicBezTo>
                  <a:cubicBezTo>
                    <a:pt x="32" y="13"/>
                    <a:pt x="30" y="8"/>
                    <a:pt x="26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9" name="Freeform 1607"/>
            <p:cNvSpPr>
              <a:spLocks/>
            </p:cNvSpPr>
            <p:nvPr userDrawn="1"/>
          </p:nvSpPr>
          <p:spPr bwMode="auto">
            <a:xfrm>
              <a:off x="377" y="238"/>
              <a:ext cx="26" cy="9"/>
            </a:xfrm>
            <a:custGeom>
              <a:avLst/>
              <a:gdLst>
                <a:gd name="T0" fmla="*/ 14 w 58"/>
                <a:gd name="T1" fmla="*/ 2 h 20"/>
                <a:gd name="T2" fmla="*/ 14 w 58"/>
                <a:gd name="T3" fmla="*/ 2 h 20"/>
                <a:gd name="T4" fmla="*/ 0 w 58"/>
                <a:gd name="T5" fmla="*/ 3 h 20"/>
                <a:gd name="T6" fmla="*/ 37 w 58"/>
                <a:gd name="T7" fmla="*/ 18 h 20"/>
                <a:gd name="T8" fmla="*/ 58 w 58"/>
                <a:gd name="T9" fmla="*/ 9 h 20"/>
                <a:gd name="T10" fmla="*/ 39 w 58"/>
                <a:gd name="T11" fmla="*/ 10 h 20"/>
                <a:gd name="T12" fmla="*/ 14 w 58"/>
                <a:gd name="T1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20">
                  <a:moveTo>
                    <a:pt x="14" y="2"/>
                  </a:moveTo>
                  <a:lnTo>
                    <a:pt x="14" y="2"/>
                  </a:lnTo>
                  <a:cubicBezTo>
                    <a:pt x="11" y="1"/>
                    <a:pt x="5" y="0"/>
                    <a:pt x="0" y="3"/>
                  </a:cubicBezTo>
                  <a:cubicBezTo>
                    <a:pt x="25" y="3"/>
                    <a:pt x="26" y="15"/>
                    <a:pt x="37" y="18"/>
                  </a:cubicBezTo>
                  <a:cubicBezTo>
                    <a:pt x="44" y="20"/>
                    <a:pt x="55" y="17"/>
                    <a:pt x="58" y="9"/>
                  </a:cubicBezTo>
                  <a:cubicBezTo>
                    <a:pt x="53" y="12"/>
                    <a:pt x="46" y="12"/>
                    <a:pt x="39" y="10"/>
                  </a:cubicBezTo>
                  <a:cubicBezTo>
                    <a:pt x="31" y="8"/>
                    <a:pt x="24" y="3"/>
                    <a:pt x="1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0" name="Freeform 1608"/>
            <p:cNvSpPr>
              <a:spLocks/>
            </p:cNvSpPr>
            <p:nvPr userDrawn="1"/>
          </p:nvSpPr>
          <p:spPr bwMode="auto">
            <a:xfrm>
              <a:off x="343" y="236"/>
              <a:ext cx="11" cy="19"/>
            </a:xfrm>
            <a:custGeom>
              <a:avLst/>
              <a:gdLst>
                <a:gd name="T0" fmla="*/ 25 w 25"/>
                <a:gd name="T1" fmla="*/ 0 h 42"/>
                <a:gd name="T2" fmla="*/ 25 w 25"/>
                <a:gd name="T3" fmla="*/ 0 h 42"/>
                <a:gd name="T4" fmla="*/ 11 w 25"/>
                <a:gd name="T5" fmla="*/ 20 h 42"/>
                <a:gd name="T6" fmla="*/ 24 w 25"/>
                <a:gd name="T7" fmla="*/ 0 h 42"/>
                <a:gd name="T8" fmla="*/ 11 w 25"/>
                <a:gd name="T9" fmla="*/ 9 h 42"/>
                <a:gd name="T10" fmla="*/ 0 w 25"/>
                <a:gd name="T11" fmla="*/ 42 h 42"/>
                <a:gd name="T12" fmla="*/ 22 w 25"/>
                <a:gd name="T13" fmla="*/ 13 h 42"/>
                <a:gd name="T14" fmla="*/ 25 w 25"/>
                <a:gd name="T1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42">
                  <a:moveTo>
                    <a:pt x="25" y="0"/>
                  </a:moveTo>
                  <a:lnTo>
                    <a:pt x="25" y="0"/>
                  </a:lnTo>
                  <a:cubicBezTo>
                    <a:pt x="22" y="4"/>
                    <a:pt x="14" y="16"/>
                    <a:pt x="11" y="20"/>
                  </a:cubicBezTo>
                  <a:cubicBezTo>
                    <a:pt x="14" y="13"/>
                    <a:pt x="20" y="6"/>
                    <a:pt x="24" y="0"/>
                  </a:cubicBezTo>
                  <a:cubicBezTo>
                    <a:pt x="21" y="3"/>
                    <a:pt x="14" y="7"/>
                    <a:pt x="11" y="9"/>
                  </a:cubicBezTo>
                  <a:cubicBezTo>
                    <a:pt x="7" y="16"/>
                    <a:pt x="2" y="33"/>
                    <a:pt x="0" y="42"/>
                  </a:cubicBezTo>
                  <a:cubicBezTo>
                    <a:pt x="7" y="30"/>
                    <a:pt x="17" y="18"/>
                    <a:pt x="22" y="13"/>
                  </a:cubicBezTo>
                  <a:cubicBezTo>
                    <a:pt x="22" y="9"/>
                    <a:pt x="24" y="4"/>
                    <a:pt x="2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1" name="Freeform 1609"/>
            <p:cNvSpPr>
              <a:spLocks/>
            </p:cNvSpPr>
            <p:nvPr userDrawn="1"/>
          </p:nvSpPr>
          <p:spPr bwMode="auto">
            <a:xfrm>
              <a:off x="407" y="237"/>
              <a:ext cx="17" cy="28"/>
            </a:xfrm>
            <a:custGeom>
              <a:avLst/>
              <a:gdLst>
                <a:gd name="T0" fmla="*/ 30 w 38"/>
                <a:gd name="T1" fmla="*/ 0 h 62"/>
                <a:gd name="T2" fmla="*/ 30 w 38"/>
                <a:gd name="T3" fmla="*/ 0 h 62"/>
                <a:gd name="T4" fmla="*/ 3 w 38"/>
                <a:gd name="T5" fmla="*/ 34 h 62"/>
                <a:gd name="T6" fmla="*/ 4 w 38"/>
                <a:gd name="T7" fmla="*/ 44 h 62"/>
                <a:gd name="T8" fmla="*/ 19 w 38"/>
                <a:gd name="T9" fmla="*/ 28 h 62"/>
                <a:gd name="T10" fmla="*/ 3 w 38"/>
                <a:gd name="T11" fmla="*/ 51 h 62"/>
                <a:gd name="T12" fmla="*/ 0 w 38"/>
                <a:gd name="T13" fmla="*/ 62 h 62"/>
                <a:gd name="T14" fmla="*/ 23 w 38"/>
                <a:gd name="T15" fmla="*/ 42 h 62"/>
                <a:gd name="T16" fmla="*/ 30 w 38"/>
                <a:gd name="T1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62">
                  <a:moveTo>
                    <a:pt x="30" y="0"/>
                  </a:moveTo>
                  <a:lnTo>
                    <a:pt x="30" y="0"/>
                  </a:lnTo>
                  <a:cubicBezTo>
                    <a:pt x="24" y="14"/>
                    <a:pt x="10" y="28"/>
                    <a:pt x="3" y="34"/>
                  </a:cubicBezTo>
                  <a:cubicBezTo>
                    <a:pt x="3" y="38"/>
                    <a:pt x="4" y="41"/>
                    <a:pt x="4" y="44"/>
                  </a:cubicBezTo>
                  <a:cubicBezTo>
                    <a:pt x="5" y="42"/>
                    <a:pt x="12" y="34"/>
                    <a:pt x="19" y="28"/>
                  </a:cubicBezTo>
                  <a:cubicBezTo>
                    <a:pt x="15" y="38"/>
                    <a:pt x="7" y="47"/>
                    <a:pt x="3" y="51"/>
                  </a:cubicBezTo>
                  <a:cubicBezTo>
                    <a:pt x="2" y="54"/>
                    <a:pt x="1" y="58"/>
                    <a:pt x="0" y="62"/>
                  </a:cubicBezTo>
                  <a:cubicBezTo>
                    <a:pt x="5" y="57"/>
                    <a:pt x="18" y="47"/>
                    <a:pt x="23" y="42"/>
                  </a:cubicBezTo>
                  <a:cubicBezTo>
                    <a:pt x="33" y="31"/>
                    <a:pt x="38" y="14"/>
                    <a:pt x="3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2" name="Freeform 1610"/>
            <p:cNvSpPr>
              <a:spLocks/>
            </p:cNvSpPr>
            <p:nvPr userDrawn="1"/>
          </p:nvSpPr>
          <p:spPr bwMode="auto">
            <a:xfrm>
              <a:off x="424" y="231"/>
              <a:ext cx="10" cy="14"/>
            </a:xfrm>
            <a:custGeom>
              <a:avLst/>
              <a:gdLst>
                <a:gd name="T0" fmla="*/ 22 w 22"/>
                <a:gd name="T1" fmla="*/ 0 h 30"/>
                <a:gd name="T2" fmla="*/ 22 w 22"/>
                <a:gd name="T3" fmla="*/ 0 h 30"/>
                <a:gd name="T4" fmla="*/ 0 w 22"/>
                <a:gd name="T5" fmla="*/ 26 h 30"/>
                <a:gd name="T6" fmla="*/ 0 w 22"/>
                <a:gd name="T7" fmla="*/ 30 h 30"/>
                <a:gd name="T8" fmla="*/ 22 w 22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0">
                  <a:moveTo>
                    <a:pt x="22" y="0"/>
                  </a:moveTo>
                  <a:lnTo>
                    <a:pt x="22" y="0"/>
                  </a:lnTo>
                  <a:cubicBezTo>
                    <a:pt x="15" y="10"/>
                    <a:pt x="2" y="25"/>
                    <a:pt x="0" y="26"/>
                  </a:cubicBezTo>
                  <a:cubicBezTo>
                    <a:pt x="0" y="27"/>
                    <a:pt x="0" y="28"/>
                    <a:pt x="0" y="30"/>
                  </a:cubicBezTo>
                  <a:cubicBezTo>
                    <a:pt x="6" y="23"/>
                    <a:pt x="18" y="9"/>
                    <a:pt x="2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3" name="Freeform 1611"/>
            <p:cNvSpPr>
              <a:spLocks/>
            </p:cNvSpPr>
            <p:nvPr userDrawn="1"/>
          </p:nvSpPr>
          <p:spPr bwMode="auto">
            <a:xfrm>
              <a:off x="334" y="233"/>
              <a:ext cx="17" cy="24"/>
            </a:xfrm>
            <a:custGeom>
              <a:avLst/>
              <a:gdLst>
                <a:gd name="T0" fmla="*/ 39 w 39"/>
                <a:gd name="T1" fmla="*/ 0 h 52"/>
                <a:gd name="T2" fmla="*/ 39 w 39"/>
                <a:gd name="T3" fmla="*/ 0 h 52"/>
                <a:gd name="T4" fmla="*/ 20 w 39"/>
                <a:gd name="T5" fmla="*/ 19 h 52"/>
                <a:gd name="T6" fmla="*/ 37 w 39"/>
                <a:gd name="T7" fmla="*/ 0 h 52"/>
                <a:gd name="T8" fmla="*/ 23 w 39"/>
                <a:gd name="T9" fmla="*/ 6 h 52"/>
                <a:gd name="T10" fmla="*/ 0 w 39"/>
                <a:gd name="T11" fmla="*/ 52 h 52"/>
                <a:gd name="T12" fmla="*/ 39 w 39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52">
                  <a:moveTo>
                    <a:pt x="39" y="0"/>
                  </a:moveTo>
                  <a:lnTo>
                    <a:pt x="39" y="0"/>
                  </a:lnTo>
                  <a:cubicBezTo>
                    <a:pt x="35" y="3"/>
                    <a:pt x="23" y="17"/>
                    <a:pt x="20" y="19"/>
                  </a:cubicBezTo>
                  <a:cubicBezTo>
                    <a:pt x="22" y="13"/>
                    <a:pt x="34" y="4"/>
                    <a:pt x="37" y="0"/>
                  </a:cubicBezTo>
                  <a:cubicBezTo>
                    <a:pt x="33" y="2"/>
                    <a:pt x="27" y="5"/>
                    <a:pt x="23" y="6"/>
                  </a:cubicBezTo>
                  <a:cubicBezTo>
                    <a:pt x="20" y="10"/>
                    <a:pt x="4" y="34"/>
                    <a:pt x="0" y="52"/>
                  </a:cubicBezTo>
                  <a:cubicBezTo>
                    <a:pt x="14" y="29"/>
                    <a:pt x="29" y="21"/>
                    <a:pt x="3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4" name="Freeform 1612"/>
            <p:cNvSpPr>
              <a:spLocks/>
            </p:cNvSpPr>
            <p:nvPr userDrawn="1"/>
          </p:nvSpPr>
          <p:spPr bwMode="auto">
            <a:xfrm>
              <a:off x="350" y="231"/>
              <a:ext cx="20" cy="21"/>
            </a:xfrm>
            <a:custGeom>
              <a:avLst/>
              <a:gdLst>
                <a:gd name="T0" fmla="*/ 33 w 45"/>
                <a:gd name="T1" fmla="*/ 0 h 47"/>
                <a:gd name="T2" fmla="*/ 33 w 45"/>
                <a:gd name="T3" fmla="*/ 0 h 47"/>
                <a:gd name="T4" fmla="*/ 9 w 45"/>
                <a:gd name="T5" fmla="*/ 22 h 47"/>
                <a:gd name="T6" fmla="*/ 0 w 45"/>
                <a:gd name="T7" fmla="*/ 47 h 47"/>
                <a:gd name="T8" fmla="*/ 18 w 45"/>
                <a:gd name="T9" fmla="*/ 32 h 47"/>
                <a:gd name="T10" fmla="*/ 35 w 45"/>
                <a:gd name="T11" fmla="*/ 18 h 47"/>
                <a:gd name="T12" fmla="*/ 45 w 45"/>
                <a:gd name="T13" fmla="*/ 6 h 47"/>
                <a:gd name="T14" fmla="*/ 12 w 45"/>
                <a:gd name="T15" fmla="*/ 29 h 47"/>
                <a:gd name="T16" fmla="*/ 33 w 45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47">
                  <a:moveTo>
                    <a:pt x="33" y="0"/>
                  </a:moveTo>
                  <a:lnTo>
                    <a:pt x="33" y="0"/>
                  </a:lnTo>
                  <a:cubicBezTo>
                    <a:pt x="26" y="4"/>
                    <a:pt x="13" y="15"/>
                    <a:pt x="9" y="22"/>
                  </a:cubicBezTo>
                  <a:cubicBezTo>
                    <a:pt x="6" y="28"/>
                    <a:pt x="1" y="45"/>
                    <a:pt x="0" y="47"/>
                  </a:cubicBezTo>
                  <a:cubicBezTo>
                    <a:pt x="5" y="41"/>
                    <a:pt x="11" y="35"/>
                    <a:pt x="18" y="32"/>
                  </a:cubicBezTo>
                  <a:cubicBezTo>
                    <a:pt x="22" y="27"/>
                    <a:pt x="30" y="21"/>
                    <a:pt x="35" y="18"/>
                  </a:cubicBezTo>
                  <a:cubicBezTo>
                    <a:pt x="38" y="15"/>
                    <a:pt x="43" y="9"/>
                    <a:pt x="45" y="6"/>
                  </a:cubicBezTo>
                  <a:cubicBezTo>
                    <a:pt x="39" y="11"/>
                    <a:pt x="22" y="24"/>
                    <a:pt x="12" y="29"/>
                  </a:cubicBezTo>
                  <a:cubicBezTo>
                    <a:pt x="18" y="18"/>
                    <a:pt x="27" y="7"/>
                    <a:pt x="3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5" name="Freeform 1613"/>
            <p:cNvSpPr>
              <a:spLocks/>
            </p:cNvSpPr>
            <p:nvPr userDrawn="1"/>
          </p:nvSpPr>
          <p:spPr bwMode="auto">
            <a:xfrm>
              <a:off x="348" y="227"/>
              <a:ext cx="13" cy="12"/>
            </a:xfrm>
            <a:custGeom>
              <a:avLst/>
              <a:gdLst>
                <a:gd name="T0" fmla="*/ 29 w 29"/>
                <a:gd name="T1" fmla="*/ 0 h 26"/>
                <a:gd name="T2" fmla="*/ 29 w 29"/>
                <a:gd name="T3" fmla="*/ 0 h 26"/>
                <a:gd name="T4" fmla="*/ 17 w 29"/>
                <a:gd name="T5" fmla="*/ 2 h 26"/>
                <a:gd name="T6" fmla="*/ 0 w 29"/>
                <a:gd name="T7" fmla="*/ 26 h 26"/>
                <a:gd name="T8" fmla="*/ 29 w 29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6">
                  <a:moveTo>
                    <a:pt x="29" y="0"/>
                  </a:moveTo>
                  <a:lnTo>
                    <a:pt x="29" y="0"/>
                  </a:lnTo>
                  <a:cubicBezTo>
                    <a:pt x="26" y="1"/>
                    <a:pt x="20" y="2"/>
                    <a:pt x="17" y="2"/>
                  </a:cubicBezTo>
                  <a:cubicBezTo>
                    <a:pt x="13" y="6"/>
                    <a:pt x="7" y="15"/>
                    <a:pt x="0" y="26"/>
                  </a:cubicBezTo>
                  <a:cubicBezTo>
                    <a:pt x="12" y="19"/>
                    <a:pt x="23" y="6"/>
                    <a:pt x="2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6" name="Freeform 1614"/>
            <p:cNvSpPr>
              <a:spLocks/>
            </p:cNvSpPr>
            <p:nvPr userDrawn="1"/>
          </p:nvSpPr>
          <p:spPr bwMode="auto">
            <a:xfrm>
              <a:off x="339" y="228"/>
              <a:ext cx="16" cy="8"/>
            </a:xfrm>
            <a:custGeom>
              <a:avLst/>
              <a:gdLst>
                <a:gd name="T0" fmla="*/ 29 w 35"/>
                <a:gd name="T1" fmla="*/ 0 h 18"/>
                <a:gd name="T2" fmla="*/ 29 w 35"/>
                <a:gd name="T3" fmla="*/ 0 h 18"/>
                <a:gd name="T4" fmla="*/ 0 w 35"/>
                <a:gd name="T5" fmla="*/ 15 h 18"/>
                <a:gd name="T6" fmla="*/ 35 w 35"/>
                <a:gd name="T7" fmla="*/ 0 h 18"/>
                <a:gd name="T8" fmla="*/ 29 w 35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8">
                  <a:moveTo>
                    <a:pt x="29" y="0"/>
                  </a:moveTo>
                  <a:lnTo>
                    <a:pt x="29" y="0"/>
                  </a:lnTo>
                  <a:cubicBezTo>
                    <a:pt x="26" y="6"/>
                    <a:pt x="13" y="14"/>
                    <a:pt x="0" y="15"/>
                  </a:cubicBezTo>
                  <a:cubicBezTo>
                    <a:pt x="15" y="18"/>
                    <a:pt x="30" y="8"/>
                    <a:pt x="35" y="0"/>
                  </a:cubicBezTo>
                  <a:cubicBezTo>
                    <a:pt x="33" y="0"/>
                    <a:pt x="29" y="0"/>
                    <a:pt x="2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7" name="Freeform 1615"/>
            <p:cNvSpPr>
              <a:spLocks/>
            </p:cNvSpPr>
            <p:nvPr userDrawn="1"/>
          </p:nvSpPr>
          <p:spPr bwMode="auto">
            <a:xfrm>
              <a:off x="371" y="224"/>
              <a:ext cx="2" cy="1"/>
            </a:xfrm>
            <a:custGeom>
              <a:avLst/>
              <a:gdLst>
                <a:gd name="T0" fmla="*/ 0 w 6"/>
                <a:gd name="T1" fmla="*/ 0 h 3"/>
                <a:gd name="T2" fmla="*/ 0 w 6"/>
                <a:gd name="T3" fmla="*/ 0 h 3"/>
                <a:gd name="T4" fmla="*/ 6 w 6"/>
                <a:gd name="T5" fmla="*/ 3 h 3"/>
                <a:gd name="T6" fmla="*/ 0 w 6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4" y="3"/>
                    <a:pt x="6" y="3"/>
                  </a:cubicBezTo>
                  <a:cubicBezTo>
                    <a:pt x="3" y="1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8" name="Freeform 1616"/>
            <p:cNvSpPr>
              <a:spLocks/>
            </p:cNvSpPr>
            <p:nvPr userDrawn="1"/>
          </p:nvSpPr>
          <p:spPr bwMode="auto">
            <a:xfrm>
              <a:off x="372" y="223"/>
              <a:ext cx="3" cy="2"/>
            </a:xfrm>
            <a:custGeom>
              <a:avLst/>
              <a:gdLst>
                <a:gd name="T0" fmla="*/ 8 w 8"/>
                <a:gd name="T1" fmla="*/ 0 h 5"/>
                <a:gd name="T2" fmla="*/ 8 w 8"/>
                <a:gd name="T3" fmla="*/ 0 h 5"/>
                <a:gd name="T4" fmla="*/ 0 w 8"/>
                <a:gd name="T5" fmla="*/ 1 h 5"/>
                <a:gd name="T6" fmla="*/ 8 w 8"/>
                <a:gd name="T7" fmla="*/ 5 h 5"/>
                <a:gd name="T8" fmla="*/ 8 w 8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5">
                  <a:moveTo>
                    <a:pt x="8" y="0"/>
                  </a:moveTo>
                  <a:lnTo>
                    <a:pt x="8" y="0"/>
                  </a:lnTo>
                  <a:cubicBezTo>
                    <a:pt x="6" y="0"/>
                    <a:pt x="0" y="1"/>
                    <a:pt x="0" y="1"/>
                  </a:cubicBezTo>
                  <a:cubicBezTo>
                    <a:pt x="2" y="2"/>
                    <a:pt x="6" y="4"/>
                    <a:pt x="8" y="5"/>
                  </a:cubicBezTo>
                  <a:cubicBezTo>
                    <a:pt x="6" y="3"/>
                    <a:pt x="7" y="1"/>
                    <a:pt x="8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9" name="Freeform 1617"/>
            <p:cNvSpPr>
              <a:spLocks/>
            </p:cNvSpPr>
            <p:nvPr userDrawn="1"/>
          </p:nvSpPr>
          <p:spPr bwMode="auto">
            <a:xfrm>
              <a:off x="377" y="223"/>
              <a:ext cx="2" cy="3"/>
            </a:xfrm>
            <a:custGeom>
              <a:avLst/>
              <a:gdLst>
                <a:gd name="T0" fmla="*/ 3 w 3"/>
                <a:gd name="T1" fmla="*/ 0 h 6"/>
                <a:gd name="T2" fmla="*/ 3 w 3"/>
                <a:gd name="T3" fmla="*/ 0 h 6"/>
                <a:gd name="T4" fmla="*/ 1 w 3"/>
                <a:gd name="T5" fmla="*/ 3 h 6"/>
                <a:gd name="T6" fmla="*/ 0 w 3"/>
                <a:gd name="T7" fmla="*/ 6 h 6"/>
                <a:gd name="T8" fmla="*/ 3 w 3"/>
                <a:gd name="T9" fmla="*/ 3 h 6"/>
                <a:gd name="T10" fmla="*/ 3 w 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0"/>
                  </a:moveTo>
                  <a:lnTo>
                    <a:pt x="3" y="0"/>
                  </a:lnTo>
                  <a:cubicBezTo>
                    <a:pt x="3" y="0"/>
                    <a:pt x="2" y="1"/>
                    <a:pt x="1" y="3"/>
                  </a:cubicBezTo>
                  <a:cubicBezTo>
                    <a:pt x="0" y="3"/>
                    <a:pt x="0" y="6"/>
                    <a:pt x="0" y="6"/>
                  </a:cubicBezTo>
                  <a:cubicBezTo>
                    <a:pt x="0" y="6"/>
                    <a:pt x="2" y="5"/>
                    <a:pt x="3" y="3"/>
                  </a:cubicBezTo>
                  <a:cubicBezTo>
                    <a:pt x="3" y="1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0" name="Freeform 1618"/>
            <p:cNvSpPr>
              <a:spLocks/>
            </p:cNvSpPr>
            <p:nvPr userDrawn="1"/>
          </p:nvSpPr>
          <p:spPr bwMode="auto">
            <a:xfrm>
              <a:off x="377" y="223"/>
              <a:ext cx="3" cy="5"/>
            </a:xfrm>
            <a:custGeom>
              <a:avLst/>
              <a:gdLst>
                <a:gd name="T0" fmla="*/ 8 w 8"/>
                <a:gd name="T1" fmla="*/ 0 h 10"/>
                <a:gd name="T2" fmla="*/ 8 w 8"/>
                <a:gd name="T3" fmla="*/ 0 h 10"/>
                <a:gd name="T4" fmla="*/ 5 w 8"/>
                <a:gd name="T5" fmla="*/ 0 h 10"/>
                <a:gd name="T6" fmla="*/ 0 w 8"/>
                <a:gd name="T7" fmla="*/ 7 h 10"/>
                <a:gd name="T8" fmla="*/ 3 w 8"/>
                <a:gd name="T9" fmla="*/ 10 h 10"/>
                <a:gd name="T10" fmla="*/ 8 w 8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8" y="0"/>
                  </a:moveTo>
                  <a:lnTo>
                    <a:pt x="8" y="0"/>
                  </a:lnTo>
                  <a:cubicBezTo>
                    <a:pt x="7" y="0"/>
                    <a:pt x="6" y="0"/>
                    <a:pt x="5" y="0"/>
                  </a:cubicBezTo>
                  <a:cubicBezTo>
                    <a:pt x="6" y="4"/>
                    <a:pt x="4" y="6"/>
                    <a:pt x="0" y="7"/>
                  </a:cubicBezTo>
                  <a:cubicBezTo>
                    <a:pt x="1" y="8"/>
                    <a:pt x="2" y="9"/>
                    <a:pt x="3" y="10"/>
                  </a:cubicBezTo>
                  <a:cubicBezTo>
                    <a:pt x="5" y="8"/>
                    <a:pt x="8" y="2"/>
                    <a:pt x="8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1" name="Freeform 1619"/>
            <p:cNvSpPr>
              <a:spLocks/>
            </p:cNvSpPr>
            <p:nvPr userDrawn="1"/>
          </p:nvSpPr>
          <p:spPr bwMode="auto">
            <a:xfrm>
              <a:off x="367" y="223"/>
              <a:ext cx="32" cy="22"/>
            </a:xfrm>
            <a:custGeom>
              <a:avLst/>
              <a:gdLst>
                <a:gd name="T0" fmla="*/ 69 w 71"/>
                <a:gd name="T1" fmla="*/ 12 h 47"/>
                <a:gd name="T2" fmla="*/ 69 w 71"/>
                <a:gd name="T3" fmla="*/ 12 h 47"/>
                <a:gd name="T4" fmla="*/ 47 w 71"/>
                <a:gd name="T5" fmla="*/ 0 h 47"/>
                <a:gd name="T6" fmla="*/ 0 w 71"/>
                <a:gd name="T7" fmla="*/ 44 h 47"/>
                <a:gd name="T8" fmla="*/ 12 w 71"/>
                <a:gd name="T9" fmla="*/ 39 h 47"/>
                <a:gd name="T10" fmla="*/ 45 w 71"/>
                <a:gd name="T11" fmla="*/ 25 h 47"/>
                <a:gd name="T12" fmla="*/ 65 w 71"/>
                <a:gd name="T13" fmla="*/ 32 h 47"/>
                <a:gd name="T14" fmla="*/ 69 w 71"/>
                <a:gd name="T15" fmla="*/ 1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47">
                  <a:moveTo>
                    <a:pt x="69" y="12"/>
                  </a:moveTo>
                  <a:lnTo>
                    <a:pt x="69" y="12"/>
                  </a:lnTo>
                  <a:cubicBezTo>
                    <a:pt x="66" y="6"/>
                    <a:pt x="57" y="0"/>
                    <a:pt x="47" y="0"/>
                  </a:cubicBezTo>
                  <a:cubicBezTo>
                    <a:pt x="33" y="19"/>
                    <a:pt x="20" y="32"/>
                    <a:pt x="0" y="44"/>
                  </a:cubicBezTo>
                  <a:cubicBezTo>
                    <a:pt x="1" y="47"/>
                    <a:pt x="8" y="41"/>
                    <a:pt x="12" y="39"/>
                  </a:cubicBezTo>
                  <a:cubicBezTo>
                    <a:pt x="21" y="33"/>
                    <a:pt x="33" y="25"/>
                    <a:pt x="45" y="25"/>
                  </a:cubicBezTo>
                  <a:cubicBezTo>
                    <a:pt x="53" y="24"/>
                    <a:pt x="61" y="27"/>
                    <a:pt x="65" y="32"/>
                  </a:cubicBezTo>
                  <a:cubicBezTo>
                    <a:pt x="70" y="28"/>
                    <a:pt x="71" y="18"/>
                    <a:pt x="69" y="1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2" name="Freeform 1620"/>
            <p:cNvSpPr>
              <a:spLocks/>
            </p:cNvSpPr>
            <p:nvPr userDrawn="1"/>
          </p:nvSpPr>
          <p:spPr bwMode="auto">
            <a:xfrm>
              <a:off x="418" y="222"/>
              <a:ext cx="43" cy="38"/>
            </a:xfrm>
            <a:custGeom>
              <a:avLst/>
              <a:gdLst>
                <a:gd name="T0" fmla="*/ 87 w 94"/>
                <a:gd name="T1" fmla="*/ 0 h 83"/>
                <a:gd name="T2" fmla="*/ 87 w 94"/>
                <a:gd name="T3" fmla="*/ 0 h 83"/>
                <a:gd name="T4" fmla="*/ 0 w 94"/>
                <a:gd name="T5" fmla="*/ 75 h 83"/>
                <a:gd name="T6" fmla="*/ 19 w 94"/>
                <a:gd name="T7" fmla="*/ 71 h 83"/>
                <a:gd name="T8" fmla="*/ 61 w 94"/>
                <a:gd name="T9" fmla="*/ 41 h 83"/>
                <a:gd name="T10" fmla="*/ 23 w 94"/>
                <a:gd name="T11" fmla="*/ 76 h 83"/>
                <a:gd name="T12" fmla="*/ 21 w 94"/>
                <a:gd name="T13" fmla="*/ 83 h 83"/>
                <a:gd name="T14" fmla="*/ 75 w 94"/>
                <a:gd name="T15" fmla="*/ 46 h 83"/>
                <a:gd name="T16" fmla="*/ 87 w 94"/>
                <a:gd name="T1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4" h="83">
                  <a:moveTo>
                    <a:pt x="87" y="0"/>
                  </a:moveTo>
                  <a:lnTo>
                    <a:pt x="87" y="0"/>
                  </a:lnTo>
                  <a:cubicBezTo>
                    <a:pt x="77" y="6"/>
                    <a:pt x="37" y="50"/>
                    <a:pt x="0" y="75"/>
                  </a:cubicBezTo>
                  <a:cubicBezTo>
                    <a:pt x="6" y="73"/>
                    <a:pt x="13" y="71"/>
                    <a:pt x="19" y="71"/>
                  </a:cubicBezTo>
                  <a:cubicBezTo>
                    <a:pt x="21" y="69"/>
                    <a:pt x="48" y="49"/>
                    <a:pt x="61" y="41"/>
                  </a:cubicBezTo>
                  <a:cubicBezTo>
                    <a:pt x="51" y="54"/>
                    <a:pt x="28" y="71"/>
                    <a:pt x="23" y="76"/>
                  </a:cubicBezTo>
                  <a:cubicBezTo>
                    <a:pt x="22" y="77"/>
                    <a:pt x="22" y="80"/>
                    <a:pt x="21" y="83"/>
                  </a:cubicBezTo>
                  <a:cubicBezTo>
                    <a:pt x="34" y="74"/>
                    <a:pt x="58" y="62"/>
                    <a:pt x="75" y="46"/>
                  </a:cubicBezTo>
                  <a:cubicBezTo>
                    <a:pt x="86" y="35"/>
                    <a:pt x="94" y="17"/>
                    <a:pt x="8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3" name="Freeform 1621"/>
            <p:cNvSpPr>
              <a:spLocks/>
            </p:cNvSpPr>
            <p:nvPr userDrawn="1"/>
          </p:nvSpPr>
          <p:spPr bwMode="auto">
            <a:xfrm>
              <a:off x="354" y="220"/>
              <a:ext cx="34" cy="40"/>
            </a:xfrm>
            <a:custGeom>
              <a:avLst/>
              <a:gdLst>
                <a:gd name="T0" fmla="*/ 73 w 75"/>
                <a:gd name="T1" fmla="*/ 6 h 89"/>
                <a:gd name="T2" fmla="*/ 73 w 75"/>
                <a:gd name="T3" fmla="*/ 6 h 89"/>
                <a:gd name="T4" fmla="*/ 69 w 75"/>
                <a:gd name="T5" fmla="*/ 3 h 89"/>
                <a:gd name="T6" fmla="*/ 53 w 75"/>
                <a:gd name="T7" fmla="*/ 28 h 89"/>
                <a:gd name="T8" fmla="*/ 31 w 75"/>
                <a:gd name="T9" fmla="*/ 42 h 89"/>
                <a:gd name="T10" fmla="*/ 7 w 75"/>
                <a:gd name="T11" fmla="*/ 62 h 89"/>
                <a:gd name="T12" fmla="*/ 1 w 75"/>
                <a:gd name="T13" fmla="*/ 89 h 89"/>
                <a:gd name="T14" fmla="*/ 29 w 75"/>
                <a:gd name="T15" fmla="*/ 48 h 89"/>
                <a:gd name="T16" fmla="*/ 58 w 75"/>
                <a:gd name="T17" fmla="*/ 25 h 89"/>
                <a:gd name="T18" fmla="*/ 73 w 75"/>
                <a:gd name="T19" fmla="*/ 6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5" h="89">
                  <a:moveTo>
                    <a:pt x="73" y="6"/>
                  </a:moveTo>
                  <a:lnTo>
                    <a:pt x="73" y="6"/>
                  </a:lnTo>
                  <a:cubicBezTo>
                    <a:pt x="75" y="2"/>
                    <a:pt x="70" y="0"/>
                    <a:pt x="69" y="3"/>
                  </a:cubicBezTo>
                  <a:cubicBezTo>
                    <a:pt x="64" y="13"/>
                    <a:pt x="59" y="22"/>
                    <a:pt x="53" y="28"/>
                  </a:cubicBezTo>
                  <a:cubicBezTo>
                    <a:pt x="47" y="33"/>
                    <a:pt x="38" y="39"/>
                    <a:pt x="31" y="42"/>
                  </a:cubicBezTo>
                  <a:cubicBezTo>
                    <a:pt x="23" y="46"/>
                    <a:pt x="11" y="55"/>
                    <a:pt x="7" y="62"/>
                  </a:cubicBezTo>
                  <a:cubicBezTo>
                    <a:pt x="3" y="69"/>
                    <a:pt x="0" y="79"/>
                    <a:pt x="1" y="89"/>
                  </a:cubicBezTo>
                  <a:cubicBezTo>
                    <a:pt x="4" y="75"/>
                    <a:pt x="16" y="56"/>
                    <a:pt x="29" y="48"/>
                  </a:cubicBezTo>
                  <a:cubicBezTo>
                    <a:pt x="41" y="41"/>
                    <a:pt x="51" y="34"/>
                    <a:pt x="58" y="25"/>
                  </a:cubicBezTo>
                  <a:cubicBezTo>
                    <a:pt x="63" y="19"/>
                    <a:pt x="69" y="13"/>
                    <a:pt x="7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4" name="Freeform 1622"/>
            <p:cNvSpPr>
              <a:spLocks/>
            </p:cNvSpPr>
            <p:nvPr userDrawn="1"/>
          </p:nvSpPr>
          <p:spPr bwMode="auto">
            <a:xfrm>
              <a:off x="346" y="218"/>
              <a:ext cx="38" cy="24"/>
            </a:xfrm>
            <a:custGeom>
              <a:avLst/>
              <a:gdLst>
                <a:gd name="T0" fmla="*/ 84 w 86"/>
                <a:gd name="T1" fmla="*/ 1 h 53"/>
                <a:gd name="T2" fmla="*/ 84 w 86"/>
                <a:gd name="T3" fmla="*/ 1 h 53"/>
                <a:gd name="T4" fmla="*/ 7 w 86"/>
                <a:gd name="T5" fmla="*/ 2 h 53"/>
                <a:gd name="T6" fmla="*/ 0 w 86"/>
                <a:gd name="T7" fmla="*/ 0 h 53"/>
                <a:gd name="T8" fmla="*/ 8 w 86"/>
                <a:gd name="T9" fmla="*/ 6 h 53"/>
                <a:gd name="T10" fmla="*/ 55 w 86"/>
                <a:gd name="T11" fmla="*/ 12 h 53"/>
                <a:gd name="T12" fmla="*/ 79 w 86"/>
                <a:gd name="T13" fmla="*/ 10 h 53"/>
                <a:gd name="T14" fmla="*/ 72 w 86"/>
                <a:gd name="T15" fmla="*/ 23 h 53"/>
                <a:gd name="T16" fmla="*/ 55 w 86"/>
                <a:gd name="T17" fmla="*/ 16 h 53"/>
                <a:gd name="T18" fmla="*/ 27 w 86"/>
                <a:gd name="T19" fmla="*/ 14 h 53"/>
                <a:gd name="T20" fmla="*/ 4 w 86"/>
                <a:gd name="T21" fmla="*/ 15 h 53"/>
                <a:gd name="T22" fmla="*/ 39 w 86"/>
                <a:gd name="T23" fmla="*/ 18 h 53"/>
                <a:gd name="T24" fmla="*/ 16 w 86"/>
                <a:gd name="T25" fmla="*/ 50 h 53"/>
                <a:gd name="T26" fmla="*/ 50 w 86"/>
                <a:gd name="T27" fmla="*/ 21 h 53"/>
                <a:gd name="T28" fmla="*/ 26 w 86"/>
                <a:gd name="T29" fmla="*/ 53 h 53"/>
                <a:gd name="T30" fmla="*/ 59 w 86"/>
                <a:gd name="T31" fmla="*/ 27 h 53"/>
                <a:gd name="T32" fmla="*/ 46 w 86"/>
                <a:gd name="T33" fmla="*/ 45 h 53"/>
                <a:gd name="T34" fmla="*/ 67 w 86"/>
                <a:gd name="T35" fmla="*/ 32 h 53"/>
                <a:gd name="T36" fmla="*/ 85 w 86"/>
                <a:gd name="T37" fmla="*/ 4 h 53"/>
                <a:gd name="T38" fmla="*/ 84 w 86"/>
                <a:gd name="T39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6" h="53">
                  <a:moveTo>
                    <a:pt x="84" y="1"/>
                  </a:moveTo>
                  <a:lnTo>
                    <a:pt x="84" y="1"/>
                  </a:lnTo>
                  <a:cubicBezTo>
                    <a:pt x="70" y="1"/>
                    <a:pt x="25" y="2"/>
                    <a:pt x="7" y="2"/>
                  </a:cubicBezTo>
                  <a:cubicBezTo>
                    <a:pt x="5" y="2"/>
                    <a:pt x="2" y="1"/>
                    <a:pt x="0" y="0"/>
                  </a:cubicBezTo>
                  <a:cubicBezTo>
                    <a:pt x="2" y="2"/>
                    <a:pt x="6" y="4"/>
                    <a:pt x="8" y="6"/>
                  </a:cubicBezTo>
                  <a:cubicBezTo>
                    <a:pt x="22" y="12"/>
                    <a:pt x="38" y="14"/>
                    <a:pt x="55" y="12"/>
                  </a:cubicBezTo>
                  <a:cubicBezTo>
                    <a:pt x="59" y="11"/>
                    <a:pt x="70" y="7"/>
                    <a:pt x="79" y="10"/>
                  </a:cubicBezTo>
                  <a:cubicBezTo>
                    <a:pt x="79" y="14"/>
                    <a:pt x="74" y="21"/>
                    <a:pt x="72" y="23"/>
                  </a:cubicBezTo>
                  <a:cubicBezTo>
                    <a:pt x="67" y="19"/>
                    <a:pt x="62" y="18"/>
                    <a:pt x="55" y="16"/>
                  </a:cubicBezTo>
                  <a:cubicBezTo>
                    <a:pt x="47" y="13"/>
                    <a:pt x="37" y="13"/>
                    <a:pt x="27" y="14"/>
                  </a:cubicBezTo>
                  <a:cubicBezTo>
                    <a:pt x="20" y="15"/>
                    <a:pt x="11" y="16"/>
                    <a:pt x="4" y="15"/>
                  </a:cubicBezTo>
                  <a:cubicBezTo>
                    <a:pt x="12" y="21"/>
                    <a:pt x="26" y="22"/>
                    <a:pt x="39" y="18"/>
                  </a:cubicBezTo>
                  <a:cubicBezTo>
                    <a:pt x="29" y="25"/>
                    <a:pt x="18" y="37"/>
                    <a:pt x="16" y="50"/>
                  </a:cubicBezTo>
                  <a:cubicBezTo>
                    <a:pt x="25" y="38"/>
                    <a:pt x="37" y="28"/>
                    <a:pt x="50" y="21"/>
                  </a:cubicBezTo>
                  <a:cubicBezTo>
                    <a:pt x="40" y="30"/>
                    <a:pt x="30" y="45"/>
                    <a:pt x="26" y="53"/>
                  </a:cubicBezTo>
                  <a:cubicBezTo>
                    <a:pt x="36" y="47"/>
                    <a:pt x="51" y="36"/>
                    <a:pt x="59" y="27"/>
                  </a:cubicBezTo>
                  <a:cubicBezTo>
                    <a:pt x="57" y="32"/>
                    <a:pt x="51" y="40"/>
                    <a:pt x="46" y="45"/>
                  </a:cubicBezTo>
                  <a:cubicBezTo>
                    <a:pt x="49" y="44"/>
                    <a:pt x="59" y="39"/>
                    <a:pt x="67" y="32"/>
                  </a:cubicBezTo>
                  <a:cubicBezTo>
                    <a:pt x="73" y="26"/>
                    <a:pt x="82" y="13"/>
                    <a:pt x="85" y="4"/>
                  </a:cubicBezTo>
                  <a:cubicBezTo>
                    <a:pt x="86" y="2"/>
                    <a:pt x="85" y="1"/>
                    <a:pt x="84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5" name="Freeform 1623"/>
            <p:cNvSpPr>
              <a:spLocks/>
            </p:cNvSpPr>
            <p:nvPr userDrawn="1"/>
          </p:nvSpPr>
          <p:spPr bwMode="auto">
            <a:xfrm>
              <a:off x="420" y="199"/>
              <a:ext cx="32" cy="55"/>
            </a:xfrm>
            <a:custGeom>
              <a:avLst/>
              <a:gdLst>
                <a:gd name="T0" fmla="*/ 57 w 71"/>
                <a:gd name="T1" fmla="*/ 0 h 121"/>
                <a:gd name="T2" fmla="*/ 57 w 71"/>
                <a:gd name="T3" fmla="*/ 0 h 121"/>
                <a:gd name="T4" fmla="*/ 4 w 71"/>
                <a:gd name="T5" fmla="*/ 84 h 121"/>
                <a:gd name="T6" fmla="*/ 7 w 71"/>
                <a:gd name="T7" fmla="*/ 95 h 121"/>
                <a:gd name="T8" fmla="*/ 46 w 71"/>
                <a:gd name="T9" fmla="*/ 47 h 121"/>
                <a:gd name="T10" fmla="*/ 8 w 71"/>
                <a:gd name="T11" fmla="*/ 104 h 121"/>
                <a:gd name="T12" fmla="*/ 0 w 71"/>
                <a:gd name="T13" fmla="*/ 121 h 121"/>
                <a:gd name="T14" fmla="*/ 64 w 71"/>
                <a:gd name="T15" fmla="*/ 40 h 121"/>
                <a:gd name="T16" fmla="*/ 57 w 71"/>
                <a:gd name="T1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121">
                  <a:moveTo>
                    <a:pt x="57" y="0"/>
                  </a:moveTo>
                  <a:lnTo>
                    <a:pt x="57" y="0"/>
                  </a:lnTo>
                  <a:cubicBezTo>
                    <a:pt x="52" y="12"/>
                    <a:pt x="23" y="63"/>
                    <a:pt x="4" y="84"/>
                  </a:cubicBezTo>
                  <a:cubicBezTo>
                    <a:pt x="6" y="87"/>
                    <a:pt x="7" y="91"/>
                    <a:pt x="7" y="95"/>
                  </a:cubicBezTo>
                  <a:cubicBezTo>
                    <a:pt x="19" y="83"/>
                    <a:pt x="33" y="62"/>
                    <a:pt x="46" y="47"/>
                  </a:cubicBezTo>
                  <a:cubicBezTo>
                    <a:pt x="38" y="67"/>
                    <a:pt x="18" y="94"/>
                    <a:pt x="8" y="104"/>
                  </a:cubicBezTo>
                  <a:cubicBezTo>
                    <a:pt x="7" y="108"/>
                    <a:pt x="4" y="116"/>
                    <a:pt x="0" y="121"/>
                  </a:cubicBezTo>
                  <a:cubicBezTo>
                    <a:pt x="26" y="101"/>
                    <a:pt x="56" y="64"/>
                    <a:pt x="64" y="40"/>
                  </a:cubicBezTo>
                  <a:cubicBezTo>
                    <a:pt x="71" y="17"/>
                    <a:pt x="65" y="6"/>
                    <a:pt x="5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6" name="Freeform 1624"/>
            <p:cNvSpPr>
              <a:spLocks/>
            </p:cNvSpPr>
            <p:nvPr userDrawn="1"/>
          </p:nvSpPr>
          <p:spPr bwMode="auto">
            <a:xfrm>
              <a:off x="353" y="278"/>
              <a:ext cx="4" cy="5"/>
            </a:xfrm>
            <a:custGeom>
              <a:avLst/>
              <a:gdLst>
                <a:gd name="T0" fmla="*/ 0 w 9"/>
                <a:gd name="T1" fmla="*/ 0 h 11"/>
                <a:gd name="T2" fmla="*/ 0 w 9"/>
                <a:gd name="T3" fmla="*/ 0 h 11"/>
                <a:gd name="T4" fmla="*/ 9 w 9"/>
                <a:gd name="T5" fmla="*/ 11 h 11"/>
                <a:gd name="T6" fmla="*/ 0 w 9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1">
                  <a:moveTo>
                    <a:pt x="0" y="0"/>
                  </a:moveTo>
                  <a:lnTo>
                    <a:pt x="0" y="0"/>
                  </a:lnTo>
                  <a:cubicBezTo>
                    <a:pt x="2" y="4"/>
                    <a:pt x="4" y="8"/>
                    <a:pt x="9" y="11"/>
                  </a:cubicBezTo>
                  <a:cubicBezTo>
                    <a:pt x="5" y="7"/>
                    <a:pt x="4" y="5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7" name="Freeform 1625"/>
            <p:cNvSpPr>
              <a:spLocks/>
            </p:cNvSpPr>
            <p:nvPr userDrawn="1"/>
          </p:nvSpPr>
          <p:spPr bwMode="auto">
            <a:xfrm>
              <a:off x="368" y="285"/>
              <a:ext cx="6" cy="7"/>
            </a:xfrm>
            <a:custGeom>
              <a:avLst/>
              <a:gdLst>
                <a:gd name="T0" fmla="*/ 11 w 13"/>
                <a:gd name="T1" fmla="*/ 0 h 15"/>
                <a:gd name="T2" fmla="*/ 11 w 13"/>
                <a:gd name="T3" fmla="*/ 0 h 15"/>
                <a:gd name="T4" fmla="*/ 0 w 13"/>
                <a:gd name="T5" fmla="*/ 4 h 15"/>
                <a:gd name="T6" fmla="*/ 9 w 13"/>
                <a:gd name="T7" fmla="*/ 4 h 15"/>
                <a:gd name="T8" fmla="*/ 3 w 13"/>
                <a:gd name="T9" fmla="*/ 15 h 15"/>
                <a:gd name="T10" fmla="*/ 11 w 13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5">
                  <a:moveTo>
                    <a:pt x="11" y="0"/>
                  </a:moveTo>
                  <a:lnTo>
                    <a:pt x="11" y="0"/>
                  </a:lnTo>
                  <a:cubicBezTo>
                    <a:pt x="9" y="2"/>
                    <a:pt x="4" y="4"/>
                    <a:pt x="0" y="4"/>
                  </a:cubicBezTo>
                  <a:cubicBezTo>
                    <a:pt x="4" y="5"/>
                    <a:pt x="6" y="5"/>
                    <a:pt x="9" y="4"/>
                  </a:cubicBezTo>
                  <a:cubicBezTo>
                    <a:pt x="9" y="6"/>
                    <a:pt x="8" y="12"/>
                    <a:pt x="3" y="15"/>
                  </a:cubicBezTo>
                  <a:cubicBezTo>
                    <a:pt x="9" y="13"/>
                    <a:pt x="13" y="4"/>
                    <a:pt x="1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8" name="Freeform 1626"/>
            <p:cNvSpPr>
              <a:spLocks/>
            </p:cNvSpPr>
            <p:nvPr userDrawn="1"/>
          </p:nvSpPr>
          <p:spPr bwMode="auto">
            <a:xfrm>
              <a:off x="390" y="230"/>
              <a:ext cx="3" cy="4"/>
            </a:xfrm>
            <a:custGeom>
              <a:avLst/>
              <a:gdLst>
                <a:gd name="T0" fmla="*/ 3 w 8"/>
                <a:gd name="T1" fmla="*/ 1 h 7"/>
                <a:gd name="T2" fmla="*/ 3 w 8"/>
                <a:gd name="T3" fmla="*/ 1 h 7"/>
                <a:gd name="T4" fmla="*/ 3 w 8"/>
                <a:gd name="T5" fmla="*/ 4 h 7"/>
                <a:gd name="T6" fmla="*/ 1 w 8"/>
                <a:gd name="T7" fmla="*/ 5 h 7"/>
                <a:gd name="T8" fmla="*/ 8 w 8"/>
                <a:gd name="T9" fmla="*/ 7 h 7"/>
                <a:gd name="T10" fmla="*/ 3 w 8"/>
                <a:gd name="T1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7">
                  <a:moveTo>
                    <a:pt x="3" y="1"/>
                  </a:moveTo>
                  <a:lnTo>
                    <a:pt x="3" y="1"/>
                  </a:lnTo>
                  <a:cubicBezTo>
                    <a:pt x="1" y="0"/>
                    <a:pt x="3" y="3"/>
                    <a:pt x="3" y="4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4" y="5"/>
                    <a:pt x="6" y="6"/>
                    <a:pt x="8" y="7"/>
                  </a:cubicBezTo>
                  <a:cubicBezTo>
                    <a:pt x="7" y="5"/>
                    <a:pt x="7" y="2"/>
                    <a:pt x="3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9" name="Freeform 1627"/>
            <p:cNvSpPr>
              <a:spLocks/>
            </p:cNvSpPr>
            <p:nvPr userDrawn="1"/>
          </p:nvSpPr>
          <p:spPr bwMode="auto">
            <a:xfrm>
              <a:off x="414" y="221"/>
              <a:ext cx="2" cy="3"/>
            </a:xfrm>
            <a:custGeom>
              <a:avLst/>
              <a:gdLst>
                <a:gd name="T0" fmla="*/ 0 w 4"/>
                <a:gd name="T1" fmla="*/ 0 h 6"/>
                <a:gd name="T2" fmla="*/ 0 w 4"/>
                <a:gd name="T3" fmla="*/ 0 h 6"/>
                <a:gd name="T4" fmla="*/ 2 w 4"/>
                <a:gd name="T5" fmla="*/ 6 h 6"/>
                <a:gd name="T6" fmla="*/ 0 w 4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6">
                  <a:moveTo>
                    <a:pt x="0" y="0"/>
                  </a:moveTo>
                  <a:lnTo>
                    <a:pt x="0" y="0"/>
                  </a:lnTo>
                  <a:cubicBezTo>
                    <a:pt x="2" y="2"/>
                    <a:pt x="2" y="3"/>
                    <a:pt x="2" y="6"/>
                  </a:cubicBezTo>
                  <a:cubicBezTo>
                    <a:pt x="4" y="4"/>
                    <a:pt x="2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0" name="Freeform 1628"/>
            <p:cNvSpPr>
              <a:spLocks/>
            </p:cNvSpPr>
            <p:nvPr userDrawn="1"/>
          </p:nvSpPr>
          <p:spPr bwMode="auto">
            <a:xfrm>
              <a:off x="437" y="201"/>
              <a:ext cx="16" cy="29"/>
            </a:xfrm>
            <a:custGeom>
              <a:avLst/>
              <a:gdLst>
                <a:gd name="T0" fmla="*/ 20 w 36"/>
                <a:gd name="T1" fmla="*/ 0 h 63"/>
                <a:gd name="T2" fmla="*/ 20 w 36"/>
                <a:gd name="T3" fmla="*/ 0 h 63"/>
                <a:gd name="T4" fmla="*/ 0 w 36"/>
                <a:gd name="T5" fmla="*/ 36 h 63"/>
                <a:gd name="T6" fmla="*/ 20 w 36"/>
                <a:gd name="T7" fmla="*/ 5 h 63"/>
                <a:gd name="T8" fmla="*/ 9 w 36"/>
                <a:gd name="T9" fmla="*/ 63 h 63"/>
                <a:gd name="T10" fmla="*/ 20 w 36"/>
                <a:gd name="T1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63">
                  <a:moveTo>
                    <a:pt x="20" y="0"/>
                  </a:moveTo>
                  <a:lnTo>
                    <a:pt x="20" y="0"/>
                  </a:lnTo>
                  <a:cubicBezTo>
                    <a:pt x="17" y="5"/>
                    <a:pt x="6" y="25"/>
                    <a:pt x="0" y="36"/>
                  </a:cubicBezTo>
                  <a:cubicBezTo>
                    <a:pt x="7" y="26"/>
                    <a:pt x="17" y="12"/>
                    <a:pt x="20" y="5"/>
                  </a:cubicBezTo>
                  <a:cubicBezTo>
                    <a:pt x="30" y="20"/>
                    <a:pt x="15" y="48"/>
                    <a:pt x="9" y="63"/>
                  </a:cubicBezTo>
                  <a:cubicBezTo>
                    <a:pt x="18" y="49"/>
                    <a:pt x="36" y="15"/>
                    <a:pt x="2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1" name="Freeform 1629"/>
            <p:cNvSpPr>
              <a:spLocks/>
            </p:cNvSpPr>
            <p:nvPr userDrawn="1"/>
          </p:nvSpPr>
          <p:spPr bwMode="auto">
            <a:xfrm>
              <a:off x="444" y="247"/>
              <a:ext cx="17" cy="15"/>
            </a:xfrm>
            <a:custGeom>
              <a:avLst/>
              <a:gdLst>
                <a:gd name="T0" fmla="*/ 38 w 39"/>
                <a:gd name="T1" fmla="*/ 0 h 34"/>
                <a:gd name="T2" fmla="*/ 38 w 39"/>
                <a:gd name="T3" fmla="*/ 0 h 34"/>
                <a:gd name="T4" fmla="*/ 0 w 39"/>
                <a:gd name="T5" fmla="*/ 14 h 34"/>
                <a:gd name="T6" fmla="*/ 35 w 39"/>
                <a:gd name="T7" fmla="*/ 3 h 34"/>
                <a:gd name="T8" fmla="*/ 9 w 39"/>
                <a:gd name="T9" fmla="*/ 34 h 34"/>
                <a:gd name="T10" fmla="*/ 38 w 39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34">
                  <a:moveTo>
                    <a:pt x="38" y="0"/>
                  </a:moveTo>
                  <a:lnTo>
                    <a:pt x="38" y="0"/>
                  </a:lnTo>
                  <a:cubicBezTo>
                    <a:pt x="26" y="1"/>
                    <a:pt x="10" y="7"/>
                    <a:pt x="0" y="14"/>
                  </a:cubicBezTo>
                  <a:cubicBezTo>
                    <a:pt x="7" y="10"/>
                    <a:pt x="25" y="4"/>
                    <a:pt x="35" y="3"/>
                  </a:cubicBezTo>
                  <a:cubicBezTo>
                    <a:pt x="31" y="21"/>
                    <a:pt x="19" y="27"/>
                    <a:pt x="9" y="34"/>
                  </a:cubicBezTo>
                  <a:cubicBezTo>
                    <a:pt x="20" y="28"/>
                    <a:pt x="39" y="14"/>
                    <a:pt x="3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2" name="Freeform 1630"/>
            <p:cNvSpPr>
              <a:spLocks/>
            </p:cNvSpPr>
            <p:nvPr userDrawn="1"/>
          </p:nvSpPr>
          <p:spPr bwMode="auto">
            <a:xfrm>
              <a:off x="442" y="225"/>
              <a:ext cx="17" cy="21"/>
            </a:xfrm>
            <a:custGeom>
              <a:avLst/>
              <a:gdLst>
                <a:gd name="T0" fmla="*/ 33 w 39"/>
                <a:gd name="T1" fmla="*/ 0 h 48"/>
                <a:gd name="T2" fmla="*/ 33 w 39"/>
                <a:gd name="T3" fmla="*/ 0 h 48"/>
                <a:gd name="T4" fmla="*/ 0 w 39"/>
                <a:gd name="T5" fmla="*/ 31 h 48"/>
                <a:gd name="T6" fmla="*/ 31 w 39"/>
                <a:gd name="T7" fmla="*/ 5 h 48"/>
                <a:gd name="T8" fmla="*/ 12 w 39"/>
                <a:gd name="T9" fmla="*/ 48 h 48"/>
                <a:gd name="T10" fmla="*/ 33 w 39"/>
                <a:gd name="T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48">
                  <a:moveTo>
                    <a:pt x="33" y="0"/>
                  </a:moveTo>
                  <a:lnTo>
                    <a:pt x="33" y="0"/>
                  </a:lnTo>
                  <a:cubicBezTo>
                    <a:pt x="28" y="3"/>
                    <a:pt x="7" y="24"/>
                    <a:pt x="0" y="31"/>
                  </a:cubicBezTo>
                  <a:cubicBezTo>
                    <a:pt x="9" y="24"/>
                    <a:pt x="23" y="10"/>
                    <a:pt x="31" y="5"/>
                  </a:cubicBezTo>
                  <a:cubicBezTo>
                    <a:pt x="34" y="24"/>
                    <a:pt x="17" y="42"/>
                    <a:pt x="12" y="48"/>
                  </a:cubicBezTo>
                  <a:cubicBezTo>
                    <a:pt x="22" y="40"/>
                    <a:pt x="39" y="20"/>
                    <a:pt x="3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3" name="Freeform 1631"/>
            <p:cNvSpPr>
              <a:spLocks/>
            </p:cNvSpPr>
            <p:nvPr userDrawn="1"/>
          </p:nvSpPr>
          <p:spPr bwMode="auto">
            <a:xfrm>
              <a:off x="414" y="239"/>
              <a:ext cx="9" cy="19"/>
            </a:xfrm>
            <a:custGeom>
              <a:avLst/>
              <a:gdLst>
                <a:gd name="T0" fmla="*/ 15 w 20"/>
                <a:gd name="T1" fmla="*/ 0 h 41"/>
                <a:gd name="T2" fmla="*/ 15 w 20"/>
                <a:gd name="T3" fmla="*/ 0 h 41"/>
                <a:gd name="T4" fmla="*/ 5 w 20"/>
                <a:gd name="T5" fmla="*/ 16 h 41"/>
                <a:gd name="T6" fmla="*/ 14 w 20"/>
                <a:gd name="T7" fmla="*/ 8 h 41"/>
                <a:gd name="T8" fmla="*/ 0 w 20"/>
                <a:gd name="T9" fmla="*/ 41 h 41"/>
                <a:gd name="T10" fmla="*/ 15 w 20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41">
                  <a:moveTo>
                    <a:pt x="15" y="0"/>
                  </a:moveTo>
                  <a:lnTo>
                    <a:pt x="15" y="0"/>
                  </a:lnTo>
                  <a:cubicBezTo>
                    <a:pt x="12" y="6"/>
                    <a:pt x="9" y="11"/>
                    <a:pt x="5" y="16"/>
                  </a:cubicBezTo>
                  <a:cubicBezTo>
                    <a:pt x="8" y="14"/>
                    <a:pt x="13" y="9"/>
                    <a:pt x="14" y="8"/>
                  </a:cubicBezTo>
                  <a:cubicBezTo>
                    <a:pt x="16" y="17"/>
                    <a:pt x="7" y="34"/>
                    <a:pt x="0" y="41"/>
                  </a:cubicBezTo>
                  <a:cubicBezTo>
                    <a:pt x="15" y="29"/>
                    <a:pt x="20" y="11"/>
                    <a:pt x="1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4" name="Freeform 1632"/>
            <p:cNvSpPr>
              <a:spLocks/>
            </p:cNvSpPr>
            <p:nvPr userDrawn="1"/>
          </p:nvSpPr>
          <p:spPr bwMode="auto">
            <a:xfrm>
              <a:off x="415" y="257"/>
              <a:ext cx="11" cy="11"/>
            </a:xfrm>
            <a:custGeom>
              <a:avLst/>
              <a:gdLst>
                <a:gd name="T0" fmla="*/ 22 w 23"/>
                <a:gd name="T1" fmla="*/ 0 h 23"/>
                <a:gd name="T2" fmla="*/ 22 w 23"/>
                <a:gd name="T3" fmla="*/ 0 h 23"/>
                <a:gd name="T4" fmla="*/ 0 w 23"/>
                <a:gd name="T5" fmla="*/ 10 h 23"/>
                <a:gd name="T6" fmla="*/ 19 w 23"/>
                <a:gd name="T7" fmla="*/ 3 h 23"/>
                <a:gd name="T8" fmla="*/ 8 w 23"/>
                <a:gd name="T9" fmla="*/ 23 h 23"/>
                <a:gd name="T10" fmla="*/ 22 w 23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23">
                  <a:moveTo>
                    <a:pt x="22" y="0"/>
                  </a:moveTo>
                  <a:lnTo>
                    <a:pt x="22" y="0"/>
                  </a:lnTo>
                  <a:cubicBezTo>
                    <a:pt x="16" y="0"/>
                    <a:pt x="2" y="7"/>
                    <a:pt x="0" y="10"/>
                  </a:cubicBezTo>
                  <a:cubicBezTo>
                    <a:pt x="6" y="7"/>
                    <a:pt x="12" y="4"/>
                    <a:pt x="19" y="3"/>
                  </a:cubicBezTo>
                  <a:cubicBezTo>
                    <a:pt x="19" y="8"/>
                    <a:pt x="13" y="17"/>
                    <a:pt x="8" y="23"/>
                  </a:cubicBezTo>
                  <a:cubicBezTo>
                    <a:pt x="17" y="17"/>
                    <a:pt x="23" y="6"/>
                    <a:pt x="2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5" name="Freeform 1633"/>
            <p:cNvSpPr>
              <a:spLocks/>
            </p:cNvSpPr>
            <p:nvPr userDrawn="1"/>
          </p:nvSpPr>
          <p:spPr bwMode="auto">
            <a:xfrm>
              <a:off x="448" y="263"/>
              <a:ext cx="15" cy="13"/>
            </a:xfrm>
            <a:custGeom>
              <a:avLst/>
              <a:gdLst>
                <a:gd name="T0" fmla="*/ 35 w 35"/>
                <a:gd name="T1" fmla="*/ 1 h 28"/>
                <a:gd name="T2" fmla="*/ 35 w 35"/>
                <a:gd name="T3" fmla="*/ 1 h 28"/>
                <a:gd name="T4" fmla="*/ 0 w 35"/>
                <a:gd name="T5" fmla="*/ 8 h 28"/>
                <a:gd name="T6" fmla="*/ 30 w 35"/>
                <a:gd name="T7" fmla="*/ 4 h 28"/>
                <a:gd name="T8" fmla="*/ 1 w 35"/>
                <a:gd name="T9" fmla="*/ 28 h 28"/>
                <a:gd name="T10" fmla="*/ 35 w 35"/>
                <a:gd name="T11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8">
                  <a:moveTo>
                    <a:pt x="35" y="1"/>
                  </a:moveTo>
                  <a:lnTo>
                    <a:pt x="35" y="1"/>
                  </a:lnTo>
                  <a:cubicBezTo>
                    <a:pt x="23" y="0"/>
                    <a:pt x="7" y="4"/>
                    <a:pt x="0" y="8"/>
                  </a:cubicBezTo>
                  <a:cubicBezTo>
                    <a:pt x="11" y="6"/>
                    <a:pt x="16" y="3"/>
                    <a:pt x="30" y="4"/>
                  </a:cubicBezTo>
                  <a:cubicBezTo>
                    <a:pt x="27" y="11"/>
                    <a:pt x="13" y="23"/>
                    <a:pt x="1" y="28"/>
                  </a:cubicBezTo>
                  <a:cubicBezTo>
                    <a:pt x="20" y="22"/>
                    <a:pt x="33" y="9"/>
                    <a:pt x="35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6" name="Freeform 1634"/>
            <p:cNvSpPr>
              <a:spLocks/>
            </p:cNvSpPr>
            <p:nvPr userDrawn="1"/>
          </p:nvSpPr>
          <p:spPr bwMode="auto">
            <a:xfrm>
              <a:off x="420" y="269"/>
              <a:ext cx="10" cy="9"/>
            </a:xfrm>
            <a:custGeom>
              <a:avLst/>
              <a:gdLst>
                <a:gd name="T0" fmla="*/ 0 w 22"/>
                <a:gd name="T1" fmla="*/ 5 h 20"/>
                <a:gd name="T2" fmla="*/ 0 w 22"/>
                <a:gd name="T3" fmla="*/ 5 h 20"/>
                <a:gd name="T4" fmla="*/ 19 w 22"/>
                <a:gd name="T5" fmla="*/ 6 h 20"/>
                <a:gd name="T6" fmla="*/ 5 w 22"/>
                <a:gd name="T7" fmla="*/ 20 h 20"/>
                <a:gd name="T8" fmla="*/ 22 w 22"/>
                <a:gd name="T9" fmla="*/ 5 h 20"/>
                <a:gd name="T10" fmla="*/ 0 w 22"/>
                <a:gd name="T11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20">
                  <a:moveTo>
                    <a:pt x="0" y="5"/>
                  </a:moveTo>
                  <a:lnTo>
                    <a:pt x="0" y="5"/>
                  </a:lnTo>
                  <a:cubicBezTo>
                    <a:pt x="6" y="3"/>
                    <a:pt x="11" y="2"/>
                    <a:pt x="19" y="6"/>
                  </a:cubicBezTo>
                  <a:cubicBezTo>
                    <a:pt x="17" y="12"/>
                    <a:pt x="10" y="18"/>
                    <a:pt x="5" y="20"/>
                  </a:cubicBezTo>
                  <a:cubicBezTo>
                    <a:pt x="12" y="19"/>
                    <a:pt x="20" y="13"/>
                    <a:pt x="22" y="5"/>
                  </a:cubicBezTo>
                  <a:cubicBezTo>
                    <a:pt x="14" y="0"/>
                    <a:pt x="5" y="2"/>
                    <a:pt x="0" y="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7" name="Freeform 1635"/>
            <p:cNvSpPr>
              <a:spLocks/>
            </p:cNvSpPr>
            <p:nvPr userDrawn="1"/>
          </p:nvSpPr>
          <p:spPr bwMode="auto">
            <a:xfrm>
              <a:off x="409" y="276"/>
              <a:ext cx="7" cy="3"/>
            </a:xfrm>
            <a:custGeom>
              <a:avLst/>
              <a:gdLst>
                <a:gd name="T0" fmla="*/ 15 w 15"/>
                <a:gd name="T1" fmla="*/ 0 h 6"/>
                <a:gd name="T2" fmla="*/ 15 w 15"/>
                <a:gd name="T3" fmla="*/ 0 h 6"/>
                <a:gd name="T4" fmla="*/ 1 w 15"/>
                <a:gd name="T5" fmla="*/ 4 h 6"/>
                <a:gd name="T6" fmla="*/ 0 w 15"/>
                <a:gd name="T7" fmla="*/ 6 h 6"/>
                <a:gd name="T8" fmla="*/ 15 w 1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6">
                  <a:moveTo>
                    <a:pt x="15" y="0"/>
                  </a:moveTo>
                  <a:lnTo>
                    <a:pt x="15" y="0"/>
                  </a:lnTo>
                  <a:cubicBezTo>
                    <a:pt x="10" y="1"/>
                    <a:pt x="5" y="2"/>
                    <a:pt x="1" y="4"/>
                  </a:cubicBezTo>
                  <a:lnTo>
                    <a:pt x="0" y="6"/>
                  </a:lnTo>
                  <a:cubicBezTo>
                    <a:pt x="4" y="4"/>
                    <a:pt x="10" y="3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8" name="Freeform 1636"/>
            <p:cNvSpPr>
              <a:spLocks/>
            </p:cNvSpPr>
            <p:nvPr userDrawn="1"/>
          </p:nvSpPr>
          <p:spPr bwMode="auto">
            <a:xfrm>
              <a:off x="399" y="273"/>
              <a:ext cx="9" cy="8"/>
            </a:xfrm>
            <a:custGeom>
              <a:avLst/>
              <a:gdLst>
                <a:gd name="T0" fmla="*/ 0 w 19"/>
                <a:gd name="T1" fmla="*/ 4 h 19"/>
                <a:gd name="T2" fmla="*/ 0 w 19"/>
                <a:gd name="T3" fmla="*/ 4 h 19"/>
                <a:gd name="T4" fmla="*/ 15 w 19"/>
                <a:gd name="T5" fmla="*/ 5 h 19"/>
                <a:gd name="T6" fmla="*/ 9 w 19"/>
                <a:gd name="T7" fmla="*/ 19 h 19"/>
                <a:gd name="T8" fmla="*/ 18 w 19"/>
                <a:gd name="T9" fmla="*/ 4 h 19"/>
                <a:gd name="T10" fmla="*/ 0 w 19"/>
                <a:gd name="T11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9">
                  <a:moveTo>
                    <a:pt x="0" y="4"/>
                  </a:moveTo>
                  <a:lnTo>
                    <a:pt x="0" y="4"/>
                  </a:lnTo>
                  <a:cubicBezTo>
                    <a:pt x="6" y="3"/>
                    <a:pt x="12" y="3"/>
                    <a:pt x="15" y="5"/>
                  </a:cubicBezTo>
                  <a:cubicBezTo>
                    <a:pt x="15" y="10"/>
                    <a:pt x="12" y="16"/>
                    <a:pt x="9" y="19"/>
                  </a:cubicBezTo>
                  <a:cubicBezTo>
                    <a:pt x="14" y="17"/>
                    <a:pt x="19" y="9"/>
                    <a:pt x="18" y="4"/>
                  </a:cubicBezTo>
                  <a:cubicBezTo>
                    <a:pt x="14" y="2"/>
                    <a:pt x="7" y="0"/>
                    <a:pt x="0" y="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9" name="Freeform 1637"/>
            <p:cNvSpPr>
              <a:spLocks/>
            </p:cNvSpPr>
            <p:nvPr userDrawn="1"/>
          </p:nvSpPr>
          <p:spPr bwMode="auto">
            <a:xfrm>
              <a:off x="399" y="253"/>
              <a:ext cx="8" cy="16"/>
            </a:xfrm>
            <a:custGeom>
              <a:avLst/>
              <a:gdLst>
                <a:gd name="T0" fmla="*/ 15 w 18"/>
                <a:gd name="T1" fmla="*/ 0 h 34"/>
                <a:gd name="T2" fmla="*/ 15 w 18"/>
                <a:gd name="T3" fmla="*/ 0 h 34"/>
                <a:gd name="T4" fmla="*/ 0 w 18"/>
                <a:gd name="T5" fmla="*/ 15 h 34"/>
                <a:gd name="T6" fmla="*/ 13 w 18"/>
                <a:gd name="T7" fmla="*/ 6 h 34"/>
                <a:gd name="T8" fmla="*/ 4 w 18"/>
                <a:gd name="T9" fmla="*/ 34 h 34"/>
                <a:gd name="T10" fmla="*/ 15 w 18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34">
                  <a:moveTo>
                    <a:pt x="15" y="0"/>
                  </a:moveTo>
                  <a:lnTo>
                    <a:pt x="15" y="0"/>
                  </a:lnTo>
                  <a:cubicBezTo>
                    <a:pt x="12" y="4"/>
                    <a:pt x="4" y="12"/>
                    <a:pt x="0" y="15"/>
                  </a:cubicBezTo>
                  <a:cubicBezTo>
                    <a:pt x="5" y="12"/>
                    <a:pt x="9" y="10"/>
                    <a:pt x="13" y="6"/>
                  </a:cubicBezTo>
                  <a:cubicBezTo>
                    <a:pt x="14" y="16"/>
                    <a:pt x="7" y="31"/>
                    <a:pt x="4" y="34"/>
                  </a:cubicBezTo>
                  <a:cubicBezTo>
                    <a:pt x="13" y="26"/>
                    <a:pt x="18" y="13"/>
                    <a:pt x="1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0" name="Freeform 1638"/>
            <p:cNvSpPr>
              <a:spLocks/>
            </p:cNvSpPr>
            <p:nvPr userDrawn="1"/>
          </p:nvSpPr>
          <p:spPr bwMode="auto">
            <a:xfrm>
              <a:off x="390" y="264"/>
              <a:ext cx="10" cy="9"/>
            </a:xfrm>
            <a:custGeom>
              <a:avLst/>
              <a:gdLst>
                <a:gd name="T0" fmla="*/ 21 w 21"/>
                <a:gd name="T1" fmla="*/ 0 h 21"/>
                <a:gd name="T2" fmla="*/ 21 w 21"/>
                <a:gd name="T3" fmla="*/ 0 h 21"/>
                <a:gd name="T4" fmla="*/ 0 w 21"/>
                <a:gd name="T5" fmla="*/ 18 h 21"/>
                <a:gd name="T6" fmla="*/ 0 w 21"/>
                <a:gd name="T7" fmla="*/ 20 h 21"/>
                <a:gd name="T8" fmla="*/ 2 w 21"/>
                <a:gd name="T9" fmla="*/ 21 h 21"/>
                <a:gd name="T10" fmla="*/ 21 w 21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1">
                  <a:moveTo>
                    <a:pt x="21" y="0"/>
                  </a:moveTo>
                  <a:lnTo>
                    <a:pt x="21" y="0"/>
                  </a:lnTo>
                  <a:cubicBezTo>
                    <a:pt x="12" y="5"/>
                    <a:pt x="0" y="18"/>
                    <a:pt x="0" y="18"/>
                  </a:cubicBezTo>
                  <a:lnTo>
                    <a:pt x="0" y="20"/>
                  </a:lnTo>
                  <a:lnTo>
                    <a:pt x="2" y="21"/>
                  </a:lnTo>
                  <a:cubicBezTo>
                    <a:pt x="2" y="21"/>
                    <a:pt x="17" y="7"/>
                    <a:pt x="2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1" name="Freeform 1639"/>
            <p:cNvSpPr>
              <a:spLocks/>
            </p:cNvSpPr>
            <p:nvPr userDrawn="1"/>
          </p:nvSpPr>
          <p:spPr bwMode="auto">
            <a:xfrm>
              <a:off x="391" y="268"/>
              <a:ext cx="4" cy="5"/>
            </a:xfrm>
            <a:custGeom>
              <a:avLst/>
              <a:gdLst>
                <a:gd name="T0" fmla="*/ 10 w 10"/>
                <a:gd name="T1" fmla="*/ 0 h 11"/>
                <a:gd name="T2" fmla="*/ 10 w 10"/>
                <a:gd name="T3" fmla="*/ 0 h 11"/>
                <a:gd name="T4" fmla="*/ 0 w 10"/>
                <a:gd name="T5" fmla="*/ 10 h 11"/>
                <a:gd name="T6" fmla="*/ 1 w 10"/>
                <a:gd name="T7" fmla="*/ 11 h 11"/>
                <a:gd name="T8" fmla="*/ 10 w 10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10" y="0"/>
                  </a:moveTo>
                  <a:lnTo>
                    <a:pt x="10" y="0"/>
                  </a:lnTo>
                  <a:cubicBezTo>
                    <a:pt x="9" y="0"/>
                    <a:pt x="0" y="10"/>
                    <a:pt x="0" y="10"/>
                  </a:cubicBezTo>
                  <a:lnTo>
                    <a:pt x="1" y="11"/>
                  </a:lnTo>
                  <a:cubicBezTo>
                    <a:pt x="1" y="11"/>
                    <a:pt x="10" y="1"/>
                    <a:pt x="1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2" name="Freeform 1640"/>
            <p:cNvSpPr>
              <a:spLocks/>
            </p:cNvSpPr>
            <p:nvPr userDrawn="1"/>
          </p:nvSpPr>
          <p:spPr bwMode="auto">
            <a:xfrm>
              <a:off x="394" y="278"/>
              <a:ext cx="7" cy="5"/>
            </a:xfrm>
            <a:custGeom>
              <a:avLst/>
              <a:gdLst>
                <a:gd name="T0" fmla="*/ 15 w 15"/>
                <a:gd name="T1" fmla="*/ 0 h 11"/>
                <a:gd name="T2" fmla="*/ 15 w 15"/>
                <a:gd name="T3" fmla="*/ 0 h 11"/>
                <a:gd name="T4" fmla="*/ 1 w 15"/>
                <a:gd name="T5" fmla="*/ 8 h 11"/>
                <a:gd name="T6" fmla="*/ 0 w 15"/>
                <a:gd name="T7" fmla="*/ 10 h 11"/>
                <a:gd name="T8" fmla="*/ 2 w 15"/>
                <a:gd name="T9" fmla="*/ 11 h 11"/>
                <a:gd name="T10" fmla="*/ 15 w 1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1">
                  <a:moveTo>
                    <a:pt x="15" y="0"/>
                  </a:moveTo>
                  <a:lnTo>
                    <a:pt x="15" y="0"/>
                  </a:lnTo>
                  <a:cubicBezTo>
                    <a:pt x="8" y="3"/>
                    <a:pt x="3" y="6"/>
                    <a:pt x="1" y="8"/>
                  </a:cubicBezTo>
                  <a:cubicBezTo>
                    <a:pt x="0" y="8"/>
                    <a:pt x="0" y="10"/>
                    <a:pt x="0" y="10"/>
                  </a:cubicBezTo>
                  <a:lnTo>
                    <a:pt x="2" y="11"/>
                  </a:lnTo>
                  <a:cubicBezTo>
                    <a:pt x="5" y="9"/>
                    <a:pt x="10" y="5"/>
                    <a:pt x="1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3" name="Freeform 1641"/>
            <p:cNvSpPr>
              <a:spLocks/>
            </p:cNvSpPr>
            <p:nvPr userDrawn="1"/>
          </p:nvSpPr>
          <p:spPr bwMode="auto">
            <a:xfrm>
              <a:off x="395" y="280"/>
              <a:ext cx="3" cy="2"/>
            </a:xfrm>
            <a:custGeom>
              <a:avLst/>
              <a:gdLst>
                <a:gd name="T0" fmla="*/ 6 w 6"/>
                <a:gd name="T1" fmla="*/ 0 h 4"/>
                <a:gd name="T2" fmla="*/ 6 w 6"/>
                <a:gd name="T3" fmla="*/ 0 h 4"/>
                <a:gd name="T4" fmla="*/ 0 w 6"/>
                <a:gd name="T5" fmla="*/ 3 h 4"/>
                <a:gd name="T6" fmla="*/ 0 w 6"/>
                <a:gd name="T7" fmla="*/ 4 h 4"/>
                <a:gd name="T8" fmla="*/ 6 w 6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6" y="0"/>
                  </a:moveTo>
                  <a:lnTo>
                    <a:pt x="6" y="0"/>
                  </a:lnTo>
                  <a:cubicBezTo>
                    <a:pt x="4" y="0"/>
                    <a:pt x="0" y="3"/>
                    <a:pt x="0" y="3"/>
                  </a:cubicBezTo>
                  <a:lnTo>
                    <a:pt x="0" y="4"/>
                  </a:lnTo>
                  <a:cubicBezTo>
                    <a:pt x="0" y="4"/>
                    <a:pt x="5" y="1"/>
                    <a:pt x="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4" name="Freeform 1642"/>
            <p:cNvSpPr>
              <a:spLocks/>
            </p:cNvSpPr>
            <p:nvPr userDrawn="1"/>
          </p:nvSpPr>
          <p:spPr bwMode="auto">
            <a:xfrm>
              <a:off x="414" y="314"/>
              <a:ext cx="25" cy="28"/>
            </a:xfrm>
            <a:custGeom>
              <a:avLst/>
              <a:gdLst>
                <a:gd name="T0" fmla="*/ 2 w 55"/>
                <a:gd name="T1" fmla="*/ 0 h 63"/>
                <a:gd name="T2" fmla="*/ 2 w 55"/>
                <a:gd name="T3" fmla="*/ 0 h 63"/>
                <a:gd name="T4" fmla="*/ 2 w 55"/>
                <a:gd name="T5" fmla="*/ 5 h 63"/>
                <a:gd name="T6" fmla="*/ 32 w 55"/>
                <a:gd name="T7" fmla="*/ 40 h 63"/>
                <a:gd name="T8" fmla="*/ 1 w 55"/>
                <a:gd name="T9" fmla="*/ 11 h 63"/>
                <a:gd name="T10" fmla="*/ 0 w 55"/>
                <a:gd name="T11" fmla="*/ 17 h 63"/>
                <a:gd name="T12" fmla="*/ 32 w 55"/>
                <a:gd name="T13" fmla="*/ 56 h 63"/>
                <a:gd name="T14" fmla="*/ 52 w 55"/>
                <a:gd name="T15" fmla="*/ 58 h 63"/>
                <a:gd name="T16" fmla="*/ 49 w 55"/>
                <a:gd name="T17" fmla="*/ 40 h 63"/>
                <a:gd name="T18" fmla="*/ 2 w 55"/>
                <a:gd name="T1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" h="63">
                  <a:moveTo>
                    <a:pt x="2" y="0"/>
                  </a:moveTo>
                  <a:lnTo>
                    <a:pt x="2" y="0"/>
                  </a:lnTo>
                  <a:cubicBezTo>
                    <a:pt x="2" y="2"/>
                    <a:pt x="2" y="4"/>
                    <a:pt x="2" y="5"/>
                  </a:cubicBezTo>
                  <a:cubicBezTo>
                    <a:pt x="5" y="9"/>
                    <a:pt x="25" y="30"/>
                    <a:pt x="32" y="40"/>
                  </a:cubicBezTo>
                  <a:cubicBezTo>
                    <a:pt x="24" y="33"/>
                    <a:pt x="7" y="17"/>
                    <a:pt x="1" y="11"/>
                  </a:cubicBezTo>
                  <a:cubicBezTo>
                    <a:pt x="1" y="11"/>
                    <a:pt x="0" y="14"/>
                    <a:pt x="0" y="17"/>
                  </a:cubicBezTo>
                  <a:cubicBezTo>
                    <a:pt x="0" y="17"/>
                    <a:pt x="28" y="50"/>
                    <a:pt x="32" y="56"/>
                  </a:cubicBezTo>
                  <a:cubicBezTo>
                    <a:pt x="38" y="63"/>
                    <a:pt x="46" y="58"/>
                    <a:pt x="52" y="58"/>
                  </a:cubicBezTo>
                  <a:cubicBezTo>
                    <a:pt x="53" y="52"/>
                    <a:pt x="55" y="47"/>
                    <a:pt x="49" y="40"/>
                  </a:cubicBezTo>
                  <a:cubicBezTo>
                    <a:pt x="46" y="37"/>
                    <a:pt x="7" y="4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5" name="Freeform 1643"/>
            <p:cNvSpPr>
              <a:spLocks/>
            </p:cNvSpPr>
            <p:nvPr userDrawn="1"/>
          </p:nvSpPr>
          <p:spPr bwMode="auto">
            <a:xfrm>
              <a:off x="415" y="310"/>
              <a:ext cx="34" cy="22"/>
            </a:xfrm>
            <a:custGeom>
              <a:avLst/>
              <a:gdLst>
                <a:gd name="T0" fmla="*/ 76 w 76"/>
                <a:gd name="T1" fmla="*/ 39 h 47"/>
                <a:gd name="T2" fmla="*/ 76 w 76"/>
                <a:gd name="T3" fmla="*/ 39 h 47"/>
                <a:gd name="T4" fmla="*/ 57 w 76"/>
                <a:gd name="T5" fmla="*/ 15 h 47"/>
                <a:gd name="T6" fmla="*/ 19 w 76"/>
                <a:gd name="T7" fmla="*/ 0 h 47"/>
                <a:gd name="T8" fmla="*/ 14 w 76"/>
                <a:gd name="T9" fmla="*/ 1 h 47"/>
                <a:gd name="T10" fmla="*/ 48 w 76"/>
                <a:gd name="T11" fmla="*/ 23 h 47"/>
                <a:gd name="T12" fmla="*/ 8 w 76"/>
                <a:gd name="T13" fmla="*/ 3 h 47"/>
                <a:gd name="T14" fmla="*/ 0 w 76"/>
                <a:gd name="T15" fmla="*/ 2 h 47"/>
                <a:gd name="T16" fmla="*/ 51 w 76"/>
                <a:gd name="T17" fmla="*/ 39 h 47"/>
                <a:gd name="T18" fmla="*/ 76 w 76"/>
                <a:gd name="T1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47">
                  <a:moveTo>
                    <a:pt x="76" y="39"/>
                  </a:moveTo>
                  <a:lnTo>
                    <a:pt x="76" y="39"/>
                  </a:lnTo>
                  <a:cubicBezTo>
                    <a:pt x="74" y="33"/>
                    <a:pt x="74" y="22"/>
                    <a:pt x="57" y="15"/>
                  </a:cubicBezTo>
                  <a:cubicBezTo>
                    <a:pt x="51" y="13"/>
                    <a:pt x="24" y="1"/>
                    <a:pt x="19" y="0"/>
                  </a:cubicBezTo>
                  <a:cubicBezTo>
                    <a:pt x="17" y="0"/>
                    <a:pt x="14" y="1"/>
                    <a:pt x="14" y="1"/>
                  </a:cubicBezTo>
                  <a:cubicBezTo>
                    <a:pt x="18" y="3"/>
                    <a:pt x="37" y="15"/>
                    <a:pt x="48" y="23"/>
                  </a:cubicBezTo>
                  <a:cubicBezTo>
                    <a:pt x="34" y="19"/>
                    <a:pt x="10" y="4"/>
                    <a:pt x="8" y="3"/>
                  </a:cubicBezTo>
                  <a:cubicBezTo>
                    <a:pt x="7" y="3"/>
                    <a:pt x="4" y="4"/>
                    <a:pt x="0" y="2"/>
                  </a:cubicBezTo>
                  <a:cubicBezTo>
                    <a:pt x="7" y="7"/>
                    <a:pt x="41" y="34"/>
                    <a:pt x="51" y="39"/>
                  </a:cubicBezTo>
                  <a:cubicBezTo>
                    <a:pt x="66" y="47"/>
                    <a:pt x="70" y="41"/>
                    <a:pt x="76" y="3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6" name="Freeform 1644"/>
            <p:cNvSpPr>
              <a:spLocks/>
            </p:cNvSpPr>
            <p:nvPr userDrawn="1"/>
          </p:nvSpPr>
          <p:spPr bwMode="auto">
            <a:xfrm>
              <a:off x="422" y="302"/>
              <a:ext cx="35" cy="15"/>
            </a:xfrm>
            <a:custGeom>
              <a:avLst/>
              <a:gdLst>
                <a:gd name="T0" fmla="*/ 0 w 78"/>
                <a:gd name="T1" fmla="*/ 0 h 33"/>
                <a:gd name="T2" fmla="*/ 0 w 78"/>
                <a:gd name="T3" fmla="*/ 0 h 33"/>
                <a:gd name="T4" fmla="*/ 3 w 78"/>
                <a:gd name="T5" fmla="*/ 6 h 33"/>
                <a:gd name="T6" fmla="*/ 43 w 78"/>
                <a:gd name="T7" fmla="*/ 17 h 33"/>
                <a:gd name="T8" fmla="*/ 4 w 78"/>
                <a:gd name="T9" fmla="*/ 11 h 33"/>
                <a:gd name="T10" fmla="*/ 5 w 78"/>
                <a:gd name="T11" fmla="*/ 15 h 33"/>
                <a:gd name="T12" fmla="*/ 46 w 78"/>
                <a:gd name="T13" fmla="*/ 29 h 33"/>
                <a:gd name="T14" fmla="*/ 78 w 78"/>
                <a:gd name="T15" fmla="*/ 25 h 33"/>
                <a:gd name="T16" fmla="*/ 54 w 78"/>
                <a:gd name="T17" fmla="*/ 8 h 33"/>
                <a:gd name="T18" fmla="*/ 0 w 78"/>
                <a:gd name="T1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33">
                  <a:moveTo>
                    <a:pt x="0" y="0"/>
                  </a:moveTo>
                  <a:lnTo>
                    <a:pt x="0" y="0"/>
                  </a:lnTo>
                  <a:cubicBezTo>
                    <a:pt x="1" y="2"/>
                    <a:pt x="2" y="4"/>
                    <a:pt x="3" y="6"/>
                  </a:cubicBezTo>
                  <a:cubicBezTo>
                    <a:pt x="5" y="7"/>
                    <a:pt x="30" y="12"/>
                    <a:pt x="43" y="17"/>
                  </a:cubicBezTo>
                  <a:cubicBezTo>
                    <a:pt x="30" y="17"/>
                    <a:pt x="4" y="11"/>
                    <a:pt x="4" y="11"/>
                  </a:cubicBezTo>
                  <a:cubicBezTo>
                    <a:pt x="4" y="12"/>
                    <a:pt x="5" y="14"/>
                    <a:pt x="5" y="15"/>
                  </a:cubicBezTo>
                  <a:cubicBezTo>
                    <a:pt x="14" y="20"/>
                    <a:pt x="40" y="27"/>
                    <a:pt x="46" y="29"/>
                  </a:cubicBezTo>
                  <a:cubicBezTo>
                    <a:pt x="55" y="33"/>
                    <a:pt x="73" y="31"/>
                    <a:pt x="78" y="25"/>
                  </a:cubicBezTo>
                  <a:cubicBezTo>
                    <a:pt x="74" y="15"/>
                    <a:pt x="63" y="9"/>
                    <a:pt x="54" y="8"/>
                  </a:cubicBezTo>
                  <a:cubicBezTo>
                    <a:pt x="42" y="6"/>
                    <a:pt x="13" y="2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7" name="Freeform 1645"/>
            <p:cNvSpPr>
              <a:spLocks/>
            </p:cNvSpPr>
            <p:nvPr userDrawn="1"/>
          </p:nvSpPr>
          <p:spPr bwMode="auto">
            <a:xfrm>
              <a:off x="444" y="294"/>
              <a:ext cx="16" cy="10"/>
            </a:xfrm>
            <a:custGeom>
              <a:avLst/>
              <a:gdLst>
                <a:gd name="T0" fmla="*/ 7 w 36"/>
                <a:gd name="T1" fmla="*/ 0 h 22"/>
                <a:gd name="T2" fmla="*/ 7 w 36"/>
                <a:gd name="T3" fmla="*/ 0 h 22"/>
                <a:gd name="T4" fmla="*/ 31 w 36"/>
                <a:gd name="T5" fmla="*/ 10 h 22"/>
                <a:gd name="T6" fmla="*/ 0 w 36"/>
                <a:gd name="T7" fmla="*/ 20 h 22"/>
                <a:gd name="T8" fmla="*/ 36 w 36"/>
                <a:gd name="T9" fmla="*/ 10 h 22"/>
                <a:gd name="T10" fmla="*/ 7 w 36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2">
                  <a:moveTo>
                    <a:pt x="7" y="0"/>
                  </a:moveTo>
                  <a:lnTo>
                    <a:pt x="7" y="0"/>
                  </a:lnTo>
                  <a:cubicBezTo>
                    <a:pt x="15" y="1"/>
                    <a:pt x="27" y="5"/>
                    <a:pt x="31" y="10"/>
                  </a:cubicBezTo>
                  <a:cubicBezTo>
                    <a:pt x="28" y="17"/>
                    <a:pt x="10" y="20"/>
                    <a:pt x="0" y="20"/>
                  </a:cubicBezTo>
                  <a:cubicBezTo>
                    <a:pt x="17" y="22"/>
                    <a:pt x="31" y="18"/>
                    <a:pt x="36" y="10"/>
                  </a:cubicBezTo>
                  <a:cubicBezTo>
                    <a:pt x="29" y="3"/>
                    <a:pt x="15" y="0"/>
                    <a:pt x="7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8" name="Freeform 1646"/>
            <p:cNvSpPr>
              <a:spLocks/>
            </p:cNvSpPr>
            <p:nvPr userDrawn="1"/>
          </p:nvSpPr>
          <p:spPr bwMode="auto">
            <a:xfrm>
              <a:off x="447" y="279"/>
              <a:ext cx="15" cy="11"/>
            </a:xfrm>
            <a:custGeom>
              <a:avLst/>
              <a:gdLst>
                <a:gd name="T0" fmla="*/ 0 w 35"/>
                <a:gd name="T1" fmla="*/ 3 h 23"/>
                <a:gd name="T2" fmla="*/ 0 w 35"/>
                <a:gd name="T3" fmla="*/ 3 h 23"/>
                <a:gd name="T4" fmla="*/ 30 w 35"/>
                <a:gd name="T5" fmla="*/ 6 h 23"/>
                <a:gd name="T6" fmla="*/ 1 w 35"/>
                <a:gd name="T7" fmla="*/ 23 h 23"/>
                <a:gd name="T8" fmla="*/ 35 w 35"/>
                <a:gd name="T9" fmla="*/ 4 h 23"/>
                <a:gd name="T10" fmla="*/ 0 w 35"/>
                <a:gd name="T11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3">
                  <a:moveTo>
                    <a:pt x="0" y="3"/>
                  </a:moveTo>
                  <a:lnTo>
                    <a:pt x="0" y="3"/>
                  </a:lnTo>
                  <a:cubicBezTo>
                    <a:pt x="9" y="2"/>
                    <a:pt x="21" y="2"/>
                    <a:pt x="30" y="6"/>
                  </a:cubicBezTo>
                  <a:cubicBezTo>
                    <a:pt x="27" y="11"/>
                    <a:pt x="15" y="20"/>
                    <a:pt x="1" y="23"/>
                  </a:cubicBezTo>
                  <a:cubicBezTo>
                    <a:pt x="12" y="22"/>
                    <a:pt x="32" y="14"/>
                    <a:pt x="35" y="4"/>
                  </a:cubicBezTo>
                  <a:cubicBezTo>
                    <a:pt x="26" y="0"/>
                    <a:pt x="6" y="0"/>
                    <a:pt x="0" y="3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9" name="Freeform 1647"/>
            <p:cNvSpPr>
              <a:spLocks/>
            </p:cNvSpPr>
            <p:nvPr userDrawn="1"/>
          </p:nvSpPr>
          <p:spPr bwMode="auto">
            <a:xfrm>
              <a:off x="420" y="281"/>
              <a:ext cx="9" cy="9"/>
            </a:xfrm>
            <a:custGeom>
              <a:avLst/>
              <a:gdLst>
                <a:gd name="T0" fmla="*/ 0 w 20"/>
                <a:gd name="T1" fmla="*/ 3 h 19"/>
                <a:gd name="T2" fmla="*/ 0 w 20"/>
                <a:gd name="T3" fmla="*/ 3 h 19"/>
                <a:gd name="T4" fmla="*/ 17 w 20"/>
                <a:gd name="T5" fmla="*/ 9 h 19"/>
                <a:gd name="T6" fmla="*/ 4 w 20"/>
                <a:gd name="T7" fmla="*/ 19 h 19"/>
                <a:gd name="T8" fmla="*/ 20 w 20"/>
                <a:gd name="T9" fmla="*/ 8 h 19"/>
                <a:gd name="T10" fmla="*/ 0 w 20"/>
                <a:gd name="T11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9">
                  <a:moveTo>
                    <a:pt x="0" y="3"/>
                  </a:moveTo>
                  <a:lnTo>
                    <a:pt x="0" y="3"/>
                  </a:lnTo>
                  <a:cubicBezTo>
                    <a:pt x="9" y="2"/>
                    <a:pt x="15" y="5"/>
                    <a:pt x="17" y="9"/>
                  </a:cubicBezTo>
                  <a:cubicBezTo>
                    <a:pt x="15" y="14"/>
                    <a:pt x="9" y="18"/>
                    <a:pt x="4" y="19"/>
                  </a:cubicBezTo>
                  <a:cubicBezTo>
                    <a:pt x="11" y="19"/>
                    <a:pt x="18" y="14"/>
                    <a:pt x="20" y="8"/>
                  </a:cubicBezTo>
                  <a:cubicBezTo>
                    <a:pt x="17" y="3"/>
                    <a:pt x="7" y="0"/>
                    <a:pt x="0" y="3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0" name="Freeform 1648"/>
            <p:cNvSpPr>
              <a:spLocks/>
            </p:cNvSpPr>
            <p:nvPr userDrawn="1"/>
          </p:nvSpPr>
          <p:spPr bwMode="auto">
            <a:xfrm>
              <a:off x="401" y="284"/>
              <a:ext cx="7" cy="9"/>
            </a:xfrm>
            <a:custGeom>
              <a:avLst/>
              <a:gdLst>
                <a:gd name="T0" fmla="*/ 0 w 15"/>
                <a:gd name="T1" fmla="*/ 2 h 19"/>
                <a:gd name="T2" fmla="*/ 0 w 15"/>
                <a:gd name="T3" fmla="*/ 2 h 19"/>
                <a:gd name="T4" fmla="*/ 12 w 15"/>
                <a:gd name="T5" fmla="*/ 8 h 19"/>
                <a:gd name="T6" fmla="*/ 4 w 15"/>
                <a:gd name="T7" fmla="*/ 19 h 19"/>
                <a:gd name="T8" fmla="*/ 15 w 15"/>
                <a:gd name="T9" fmla="*/ 8 h 19"/>
                <a:gd name="T10" fmla="*/ 0 w 15"/>
                <a:gd name="T11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9">
                  <a:moveTo>
                    <a:pt x="0" y="2"/>
                  </a:moveTo>
                  <a:lnTo>
                    <a:pt x="0" y="2"/>
                  </a:lnTo>
                  <a:cubicBezTo>
                    <a:pt x="5" y="2"/>
                    <a:pt x="9" y="5"/>
                    <a:pt x="12" y="8"/>
                  </a:cubicBezTo>
                  <a:cubicBezTo>
                    <a:pt x="11" y="12"/>
                    <a:pt x="9" y="17"/>
                    <a:pt x="4" y="19"/>
                  </a:cubicBezTo>
                  <a:cubicBezTo>
                    <a:pt x="10" y="18"/>
                    <a:pt x="13" y="13"/>
                    <a:pt x="15" y="8"/>
                  </a:cubicBezTo>
                  <a:cubicBezTo>
                    <a:pt x="12" y="5"/>
                    <a:pt x="7" y="0"/>
                    <a:pt x="0" y="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1" name="Freeform 1649"/>
            <p:cNvSpPr>
              <a:spLocks/>
            </p:cNvSpPr>
            <p:nvPr userDrawn="1"/>
          </p:nvSpPr>
          <p:spPr bwMode="auto">
            <a:xfrm>
              <a:off x="423" y="305"/>
              <a:ext cx="10" cy="3"/>
            </a:xfrm>
            <a:custGeom>
              <a:avLst/>
              <a:gdLst>
                <a:gd name="T0" fmla="*/ 21 w 21"/>
                <a:gd name="T1" fmla="*/ 6 h 6"/>
                <a:gd name="T2" fmla="*/ 21 w 21"/>
                <a:gd name="T3" fmla="*/ 6 h 6"/>
                <a:gd name="T4" fmla="*/ 0 w 21"/>
                <a:gd name="T5" fmla="*/ 0 h 6"/>
                <a:gd name="T6" fmla="*/ 0 w 21"/>
                <a:gd name="T7" fmla="*/ 2 h 6"/>
                <a:gd name="T8" fmla="*/ 21 w 21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6">
                  <a:moveTo>
                    <a:pt x="21" y="6"/>
                  </a:moveTo>
                  <a:lnTo>
                    <a:pt x="21" y="6"/>
                  </a:lnTo>
                  <a:cubicBezTo>
                    <a:pt x="11" y="3"/>
                    <a:pt x="5" y="1"/>
                    <a:pt x="0" y="0"/>
                  </a:cubicBezTo>
                  <a:lnTo>
                    <a:pt x="0" y="2"/>
                  </a:lnTo>
                  <a:cubicBezTo>
                    <a:pt x="6" y="4"/>
                    <a:pt x="12" y="4"/>
                    <a:pt x="21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2" name="Freeform 1650"/>
            <p:cNvSpPr>
              <a:spLocks/>
            </p:cNvSpPr>
            <p:nvPr userDrawn="1"/>
          </p:nvSpPr>
          <p:spPr bwMode="auto">
            <a:xfrm>
              <a:off x="442" y="307"/>
              <a:ext cx="13" cy="9"/>
            </a:xfrm>
            <a:custGeom>
              <a:avLst/>
              <a:gdLst>
                <a:gd name="T0" fmla="*/ 6 w 29"/>
                <a:gd name="T1" fmla="*/ 0 h 21"/>
                <a:gd name="T2" fmla="*/ 6 w 29"/>
                <a:gd name="T3" fmla="*/ 0 h 21"/>
                <a:gd name="T4" fmla="*/ 25 w 29"/>
                <a:gd name="T5" fmla="*/ 13 h 21"/>
                <a:gd name="T6" fmla="*/ 0 w 29"/>
                <a:gd name="T7" fmla="*/ 17 h 21"/>
                <a:gd name="T8" fmla="*/ 29 w 29"/>
                <a:gd name="T9" fmla="*/ 14 h 21"/>
                <a:gd name="T10" fmla="*/ 6 w 29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1">
                  <a:moveTo>
                    <a:pt x="6" y="0"/>
                  </a:moveTo>
                  <a:lnTo>
                    <a:pt x="6" y="0"/>
                  </a:lnTo>
                  <a:cubicBezTo>
                    <a:pt x="14" y="1"/>
                    <a:pt x="21" y="7"/>
                    <a:pt x="25" y="13"/>
                  </a:cubicBezTo>
                  <a:cubicBezTo>
                    <a:pt x="17" y="20"/>
                    <a:pt x="6" y="18"/>
                    <a:pt x="0" y="17"/>
                  </a:cubicBezTo>
                  <a:cubicBezTo>
                    <a:pt x="8" y="20"/>
                    <a:pt x="20" y="21"/>
                    <a:pt x="29" y="14"/>
                  </a:cubicBezTo>
                  <a:cubicBezTo>
                    <a:pt x="24" y="5"/>
                    <a:pt x="14" y="0"/>
                    <a:pt x="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3" name="Freeform 1651"/>
            <p:cNvSpPr>
              <a:spLocks/>
            </p:cNvSpPr>
            <p:nvPr userDrawn="1"/>
          </p:nvSpPr>
          <p:spPr bwMode="auto">
            <a:xfrm>
              <a:off x="366" y="428"/>
              <a:ext cx="10" cy="14"/>
            </a:xfrm>
            <a:custGeom>
              <a:avLst/>
              <a:gdLst>
                <a:gd name="T0" fmla="*/ 12 w 24"/>
                <a:gd name="T1" fmla="*/ 2 h 31"/>
                <a:gd name="T2" fmla="*/ 12 w 24"/>
                <a:gd name="T3" fmla="*/ 2 h 31"/>
                <a:gd name="T4" fmla="*/ 0 w 24"/>
                <a:gd name="T5" fmla="*/ 31 h 31"/>
                <a:gd name="T6" fmla="*/ 14 w 24"/>
                <a:gd name="T7" fmla="*/ 3 h 31"/>
                <a:gd name="T8" fmla="*/ 24 w 24"/>
                <a:gd name="T9" fmla="*/ 8 h 31"/>
                <a:gd name="T10" fmla="*/ 12 w 24"/>
                <a:gd name="T11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31">
                  <a:moveTo>
                    <a:pt x="12" y="2"/>
                  </a:moveTo>
                  <a:lnTo>
                    <a:pt x="12" y="2"/>
                  </a:lnTo>
                  <a:cubicBezTo>
                    <a:pt x="13" y="8"/>
                    <a:pt x="13" y="26"/>
                    <a:pt x="0" y="31"/>
                  </a:cubicBezTo>
                  <a:cubicBezTo>
                    <a:pt x="13" y="28"/>
                    <a:pt x="16" y="13"/>
                    <a:pt x="14" y="3"/>
                  </a:cubicBezTo>
                  <a:cubicBezTo>
                    <a:pt x="16" y="3"/>
                    <a:pt x="20" y="5"/>
                    <a:pt x="24" y="8"/>
                  </a:cubicBezTo>
                  <a:cubicBezTo>
                    <a:pt x="22" y="3"/>
                    <a:pt x="18" y="0"/>
                    <a:pt x="12" y="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4" name="Freeform 1652"/>
            <p:cNvSpPr>
              <a:spLocks/>
            </p:cNvSpPr>
            <p:nvPr userDrawn="1"/>
          </p:nvSpPr>
          <p:spPr bwMode="auto">
            <a:xfrm>
              <a:off x="373" y="424"/>
              <a:ext cx="8" cy="9"/>
            </a:xfrm>
            <a:custGeom>
              <a:avLst/>
              <a:gdLst>
                <a:gd name="T0" fmla="*/ 0 w 18"/>
                <a:gd name="T1" fmla="*/ 0 h 21"/>
                <a:gd name="T2" fmla="*/ 0 w 18"/>
                <a:gd name="T3" fmla="*/ 0 h 21"/>
                <a:gd name="T4" fmla="*/ 14 w 18"/>
                <a:gd name="T5" fmla="*/ 21 h 21"/>
                <a:gd name="T6" fmla="*/ 0 w 18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1">
                  <a:moveTo>
                    <a:pt x="0" y="0"/>
                  </a:moveTo>
                  <a:lnTo>
                    <a:pt x="0" y="0"/>
                  </a:lnTo>
                  <a:cubicBezTo>
                    <a:pt x="14" y="4"/>
                    <a:pt x="14" y="15"/>
                    <a:pt x="14" y="21"/>
                  </a:cubicBezTo>
                  <a:cubicBezTo>
                    <a:pt x="18" y="9"/>
                    <a:pt x="11" y="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5" name="Freeform 1653"/>
            <p:cNvSpPr>
              <a:spLocks/>
            </p:cNvSpPr>
            <p:nvPr userDrawn="1"/>
          </p:nvSpPr>
          <p:spPr bwMode="auto">
            <a:xfrm>
              <a:off x="370" y="418"/>
              <a:ext cx="4" cy="1"/>
            </a:xfrm>
            <a:custGeom>
              <a:avLst/>
              <a:gdLst>
                <a:gd name="T0" fmla="*/ 5 w 10"/>
                <a:gd name="T1" fmla="*/ 0 h 2"/>
                <a:gd name="T2" fmla="*/ 5 w 10"/>
                <a:gd name="T3" fmla="*/ 0 h 2"/>
                <a:gd name="T4" fmla="*/ 6 w 10"/>
                <a:gd name="T5" fmla="*/ 2 h 2"/>
                <a:gd name="T6" fmla="*/ 10 w 10"/>
                <a:gd name="T7" fmla="*/ 1 h 2"/>
                <a:gd name="T8" fmla="*/ 5 w 1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2">
                  <a:moveTo>
                    <a:pt x="5" y="0"/>
                  </a:moveTo>
                  <a:lnTo>
                    <a:pt x="5" y="0"/>
                  </a:lnTo>
                  <a:cubicBezTo>
                    <a:pt x="0" y="0"/>
                    <a:pt x="5" y="2"/>
                    <a:pt x="6" y="2"/>
                  </a:cubicBezTo>
                  <a:cubicBezTo>
                    <a:pt x="9" y="2"/>
                    <a:pt x="10" y="1"/>
                    <a:pt x="10" y="1"/>
                  </a:cubicBezTo>
                  <a:cubicBezTo>
                    <a:pt x="8" y="1"/>
                    <a:pt x="6" y="0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6" name="Freeform 1654"/>
            <p:cNvSpPr>
              <a:spLocks/>
            </p:cNvSpPr>
            <p:nvPr userDrawn="1"/>
          </p:nvSpPr>
          <p:spPr bwMode="auto">
            <a:xfrm>
              <a:off x="375" y="413"/>
              <a:ext cx="6" cy="8"/>
            </a:xfrm>
            <a:custGeom>
              <a:avLst/>
              <a:gdLst>
                <a:gd name="T0" fmla="*/ 10 w 14"/>
                <a:gd name="T1" fmla="*/ 0 h 16"/>
                <a:gd name="T2" fmla="*/ 10 w 14"/>
                <a:gd name="T3" fmla="*/ 0 h 16"/>
                <a:gd name="T4" fmla="*/ 0 w 14"/>
                <a:gd name="T5" fmla="*/ 15 h 16"/>
                <a:gd name="T6" fmla="*/ 10 w 14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6">
                  <a:moveTo>
                    <a:pt x="10" y="0"/>
                  </a:moveTo>
                  <a:lnTo>
                    <a:pt x="10" y="0"/>
                  </a:lnTo>
                  <a:cubicBezTo>
                    <a:pt x="10" y="5"/>
                    <a:pt x="8" y="12"/>
                    <a:pt x="0" y="15"/>
                  </a:cubicBezTo>
                  <a:cubicBezTo>
                    <a:pt x="7" y="16"/>
                    <a:pt x="14" y="8"/>
                    <a:pt x="1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7" name="Freeform 1655"/>
            <p:cNvSpPr>
              <a:spLocks/>
            </p:cNvSpPr>
            <p:nvPr userDrawn="1"/>
          </p:nvSpPr>
          <p:spPr bwMode="auto">
            <a:xfrm>
              <a:off x="339" y="407"/>
              <a:ext cx="13" cy="37"/>
            </a:xfrm>
            <a:custGeom>
              <a:avLst/>
              <a:gdLst>
                <a:gd name="T0" fmla="*/ 0 w 29"/>
                <a:gd name="T1" fmla="*/ 0 h 83"/>
                <a:gd name="T2" fmla="*/ 0 w 29"/>
                <a:gd name="T3" fmla="*/ 0 h 83"/>
                <a:gd name="T4" fmla="*/ 22 w 29"/>
                <a:gd name="T5" fmla="*/ 45 h 83"/>
                <a:gd name="T6" fmla="*/ 12 w 29"/>
                <a:gd name="T7" fmla="*/ 83 h 83"/>
                <a:gd name="T8" fmla="*/ 24 w 29"/>
                <a:gd name="T9" fmla="*/ 45 h 83"/>
                <a:gd name="T10" fmla="*/ 0 w 29"/>
                <a:gd name="T1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83">
                  <a:moveTo>
                    <a:pt x="0" y="0"/>
                  </a:moveTo>
                  <a:lnTo>
                    <a:pt x="0" y="0"/>
                  </a:lnTo>
                  <a:cubicBezTo>
                    <a:pt x="6" y="12"/>
                    <a:pt x="19" y="28"/>
                    <a:pt x="22" y="45"/>
                  </a:cubicBezTo>
                  <a:cubicBezTo>
                    <a:pt x="26" y="61"/>
                    <a:pt x="21" y="77"/>
                    <a:pt x="12" y="83"/>
                  </a:cubicBezTo>
                  <a:cubicBezTo>
                    <a:pt x="21" y="78"/>
                    <a:pt x="29" y="64"/>
                    <a:pt x="24" y="45"/>
                  </a:cubicBezTo>
                  <a:cubicBezTo>
                    <a:pt x="20" y="28"/>
                    <a:pt x="9" y="14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8" name="Freeform 1656"/>
            <p:cNvSpPr>
              <a:spLocks/>
            </p:cNvSpPr>
            <p:nvPr userDrawn="1"/>
          </p:nvSpPr>
          <p:spPr bwMode="auto">
            <a:xfrm>
              <a:off x="345" y="403"/>
              <a:ext cx="27" cy="36"/>
            </a:xfrm>
            <a:custGeom>
              <a:avLst/>
              <a:gdLst>
                <a:gd name="T0" fmla="*/ 0 w 59"/>
                <a:gd name="T1" fmla="*/ 0 h 80"/>
                <a:gd name="T2" fmla="*/ 0 w 59"/>
                <a:gd name="T3" fmla="*/ 0 h 80"/>
                <a:gd name="T4" fmla="*/ 25 w 59"/>
                <a:gd name="T5" fmla="*/ 16 h 80"/>
                <a:gd name="T6" fmla="*/ 51 w 59"/>
                <a:gd name="T7" fmla="*/ 59 h 80"/>
                <a:gd name="T8" fmla="*/ 34 w 59"/>
                <a:gd name="T9" fmla="*/ 78 h 80"/>
                <a:gd name="T10" fmla="*/ 50 w 59"/>
                <a:gd name="T11" fmla="*/ 71 h 80"/>
                <a:gd name="T12" fmla="*/ 32 w 59"/>
                <a:gd name="T13" fmla="*/ 18 h 80"/>
                <a:gd name="T14" fmla="*/ 0 w 59"/>
                <a:gd name="T1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80">
                  <a:moveTo>
                    <a:pt x="0" y="0"/>
                  </a:moveTo>
                  <a:lnTo>
                    <a:pt x="0" y="0"/>
                  </a:lnTo>
                  <a:cubicBezTo>
                    <a:pt x="7" y="6"/>
                    <a:pt x="20" y="13"/>
                    <a:pt x="25" y="16"/>
                  </a:cubicBezTo>
                  <a:cubicBezTo>
                    <a:pt x="35" y="23"/>
                    <a:pt x="53" y="36"/>
                    <a:pt x="51" y="59"/>
                  </a:cubicBezTo>
                  <a:cubicBezTo>
                    <a:pt x="49" y="78"/>
                    <a:pt x="39" y="78"/>
                    <a:pt x="34" y="78"/>
                  </a:cubicBezTo>
                  <a:cubicBezTo>
                    <a:pt x="41" y="80"/>
                    <a:pt x="47" y="77"/>
                    <a:pt x="50" y="71"/>
                  </a:cubicBezTo>
                  <a:cubicBezTo>
                    <a:pt x="59" y="54"/>
                    <a:pt x="51" y="31"/>
                    <a:pt x="32" y="18"/>
                  </a:cubicBezTo>
                  <a:cubicBezTo>
                    <a:pt x="23" y="12"/>
                    <a:pt x="12" y="7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9" name="Freeform 1657"/>
            <p:cNvSpPr>
              <a:spLocks/>
            </p:cNvSpPr>
            <p:nvPr userDrawn="1"/>
          </p:nvSpPr>
          <p:spPr bwMode="auto">
            <a:xfrm>
              <a:off x="354" y="424"/>
              <a:ext cx="8" cy="4"/>
            </a:xfrm>
            <a:custGeom>
              <a:avLst/>
              <a:gdLst>
                <a:gd name="T0" fmla="*/ 18 w 18"/>
                <a:gd name="T1" fmla="*/ 0 h 9"/>
                <a:gd name="T2" fmla="*/ 18 w 18"/>
                <a:gd name="T3" fmla="*/ 0 h 9"/>
                <a:gd name="T4" fmla="*/ 0 w 18"/>
                <a:gd name="T5" fmla="*/ 4 h 9"/>
                <a:gd name="T6" fmla="*/ 18 w 18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9">
                  <a:moveTo>
                    <a:pt x="18" y="0"/>
                  </a:moveTo>
                  <a:lnTo>
                    <a:pt x="18" y="0"/>
                  </a:lnTo>
                  <a:cubicBezTo>
                    <a:pt x="15" y="4"/>
                    <a:pt x="6" y="6"/>
                    <a:pt x="0" y="4"/>
                  </a:cubicBezTo>
                  <a:cubicBezTo>
                    <a:pt x="5" y="9"/>
                    <a:pt x="15" y="7"/>
                    <a:pt x="1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0" name="Freeform 1658"/>
            <p:cNvSpPr>
              <a:spLocks/>
            </p:cNvSpPr>
            <p:nvPr userDrawn="1"/>
          </p:nvSpPr>
          <p:spPr bwMode="auto">
            <a:xfrm>
              <a:off x="350" y="368"/>
              <a:ext cx="2" cy="2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2 w 4"/>
                <a:gd name="T5" fmla="*/ 0 h 5"/>
                <a:gd name="T6" fmla="*/ 0 w 4"/>
                <a:gd name="T7" fmla="*/ 5 h 5"/>
                <a:gd name="T8" fmla="*/ 4 w 4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2" y="0"/>
                  </a:lnTo>
                  <a:lnTo>
                    <a:pt x="0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1" name="Freeform 1659"/>
            <p:cNvSpPr>
              <a:spLocks/>
            </p:cNvSpPr>
            <p:nvPr userDrawn="1"/>
          </p:nvSpPr>
          <p:spPr bwMode="auto">
            <a:xfrm>
              <a:off x="363" y="363"/>
              <a:ext cx="3" cy="1"/>
            </a:xfrm>
            <a:custGeom>
              <a:avLst/>
              <a:gdLst>
                <a:gd name="T0" fmla="*/ 0 w 8"/>
                <a:gd name="T1" fmla="*/ 1 h 4"/>
                <a:gd name="T2" fmla="*/ 0 w 8"/>
                <a:gd name="T3" fmla="*/ 1 h 4"/>
                <a:gd name="T4" fmla="*/ 8 w 8"/>
                <a:gd name="T5" fmla="*/ 4 h 4"/>
                <a:gd name="T6" fmla="*/ 1 w 8"/>
                <a:gd name="T7" fmla="*/ 0 h 4"/>
                <a:gd name="T8" fmla="*/ 0 w 8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0" y="1"/>
                  </a:moveTo>
                  <a:lnTo>
                    <a:pt x="0" y="1"/>
                  </a:lnTo>
                  <a:lnTo>
                    <a:pt x="8" y="4"/>
                  </a:lnTo>
                  <a:lnTo>
                    <a:pt x="1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2" name="Freeform 1660"/>
            <p:cNvSpPr>
              <a:spLocks/>
            </p:cNvSpPr>
            <p:nvPr userDrawn="1"/>
          </p:nvSpPr>
          <p:spPr bwMode="auto">
            <a:xfrm>
              <a:off x="439" y="319"/>
              <a:ext cx="9" cy="10"/>
            </a:xfrm>
            <a:custGeom>
              <a:avLst/>
              <a:gdLst>
                <a:gd name="T0" fmla="*/ 7 w 19"/>
                <a:gd name="T1" fmla="*/ 0 h 22"/>
                <a:gd name="T2" fmla="*/ 7 w 19"/>
                <a:gd name="T3" fmla="*/ 0 h 22"/>
                <a:gd name="T4" fmla="*/ 16 w 19"/>
                <a:gd name="T5" fmla="*/ 16 h 22"/>
                <a:gd name="T6" fmla="*/ 0 w 19"/>
                <a:gd name="T7" fmla="*/ 18 h 22"/>
                <a:gd name="T8" fmla="*/ 19 w 19"/>
                <a:gd name="T9" fmla="*/ 18 h 22"/>
                <a:gd name="T10" fmla="*/ 7 w 19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2">
                  <a:moveTo>
                    <a:pt x="7" y="0"/>
                  </a:moveTo>
                  <a:lnTo>
                    <a:pt x="7" y="0"/>
                  </a:lnTo>
                  <a:cubicBezTo>
                    <a:pt x="15" y="4"/>
                    <a:pt x="15" y="11"/>
                    <a:pt x="16" y="16"/>
                  </a:cubicBezTo>
                  <a:cubicBezTo>
                    <a:pt x="10" y="16"/>
                    <a:pt x="7" y="20"/>
                    <a:pt x="0" y="18"/>
                  </a:cubicBezTo>
                  <a:cubicBezTo>
                    <a:pt x="9" y="22"/>
                    <a:pt x="11" y="19"/>
                    <a:pt x="19" y="18"/>
                  </a:cubicBezTo>
                  <a:cubicBezTo>
                    <a:pt x="17" y="10"/>
                    <a:pt x="17" y="5"/>
                    <a:pt x="7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3" name="Freeform 1661"/>
            <p:cNvSpPr>
              <a:spLocks/>
            </p:cNvSpPr>
            <p:nvPr userDrawn="1"/>
          </p:nvSpPr>
          <p:spPr bwMode="auto">
            <a:xfrm>
              <a:off x="419" y="311"/>
              <a:ext cx="9" cy="5"/>
            </a:xfrm>
            <a:custGeom>
              <a:avLst/>
              <a:gdLst>
                <a:gd name="T0" fmla="*/ 20 w 20"/>
                <a:gd name="T1" fmla="*/ 11 h 11"/>
                <a:gd name="T2" fmla="*/ 20 w 20"/>
                <a:gd name="T3" fmla="*/ 11 h 11"/>
                <a:gd name="T4" fmla="*/ 3 w 20"/>
                <a:gd name="T5" fmla="*/ 0 h 11"/>
                <a:gd name="T6" fmla="*/ 0 w 20"/>
                <a:gd name="T7" fmla="*/ 0 h 11"/>
                <a:gd name="T8" fmla="*/ 20 w 20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1">
                  <a:moveTo>
                    <a:pt x="20" y="11"/>
                  </a:moveTo>
                  <a:lnTo>
                    <a:pt x="20" y="11"/>
                  </a:lnTo>
                  <a:lnTo>
                    <a:pt x="3" y="0"/>
                  </a:lnTo>
                  <a:lnTo>
                    <a:pt x="0" y="0"/>
                  </a:lnTo>
                  <a:lnTo>
                    <a:pt x="20" y="1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4" name="Freeform 1662"/>
            <p:cNvSpPr>
              <a:spLocks/>
            </p:cNvSpPr>
            <p:nvPr userDrawn="1"/>
          </p:nvSpPr>
          <p:spPr bwMode="auto">
            <a:xfrm>
              <a:off x="415" y="317"/>
              <a:ext cx="7" cy="8"/>
            </a:xfrm>
            <a:custGeom>
              <a:avLst/>
              <a:gdLst>
                <a:gd name="T0" fmla="*/ 16 w 16"/>
                <a:gd name="T1" fmla="*/ 18 h 18"/>
                <a:gd name="T2" fmla="*/ 16 w 16"/>
                <a:gd name="T3" fmla="*/ 18 h 18"/>
                <a:gd name="T4" fmla="*/ 1 w 16"/>
                <a:gd name="T5" fmla="*/ 0 h 18"/>
                <a:gd name="T6" fmla="*/ 0 w 16"/>
                <a:gd name="T7" fmla="*/ 2 h 18"/>
                <a:gd name="T8" fmla="*/ 16 w 16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8">
                  <a:moveTo>
                    <a:pt x="16" y="18"/>
                  </a:moveTo>
                  <a:lnTo>
                    <a:pt x="16" y="18"/>
                  </a:lnTo>
                  <a:lnTo>
                    <a:pt x="1" y="0"/>
                  </a:lnTo>
                  <a:lnTo>
                    <a:pt x="0" y="2"/>
                  </a:lnTo>
                  <a:lnTo>
                    <a:pt x="16" y="1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5" name="Freeform 1663"/>
            <p:cNvSpPr>
              <a:spLocks/>
            </p:cNvSpPr>
            <p:nvPr userDrawn="1"/>
          </p:nvSpPr>
          <p:spPr bwMode="auto">
            <a:xfrm>
              <a:off x="428" y="331"/>
              <a:ext cx="10" cy="10"/>
            </a:xfrm>
            <a:custGeom>
              <a:avLst/>
              <a:gdLst>
                <a:gd name="T0" fmla="*/ 12 w 21"/>
                <a:gd name="T1" fmla="*/ 0 h 21"/>
                <a:gd name="T2" fmla="*/ 12 w 21"/>
                <a:gd name="T3" fmla="*/ 0 h 21"/>
                <a:gd name="T4" fmla="*/ 17 w 21"/>
                <a:gd name="T5" fmla="*/ 16 h 21"/>
                <a:gd name="T6" fmla="*/ 0 w 21"/>
                <a:gd name="T7" fmla="*/ 12 h 21"/>
                <a:gd name="T8" fmla="*/ 19 w 21"/>
                <a:gd name="T9" fmla="*/ 18 h 21"/>
                <a:gd name="T10" fmla="*/ 12 w 21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1">
                  <a:moveTo>
                    <a:pt x="12" y="0"/>
                  </a:moveTo>
                  <a:lnTo>
                    <a:pt x="12" y="0"/>
                  </a:lnTo>
                  <a:cubicBezTo>
                    <a:pt x="19" y="6"/>
                    <a:pt x="17" y="11"/>
                    <a:pt x="17" y="16"/>
                  </a:cubicBezTo>
                  <a:cubicBezTo>
                    <a:pt x="11" y="16"/>
                    <a:pt x="6" y="18"/>
                    <a:pt x="0" y="12"/>
                  </a:cubicBezTo>
                  <a:cubicBezTo>
                    <a:pt x="7" y="21"/>
                    <a:pt x="12" y="17"/>
                    <a:pt x="19" y="18"/>
                  </a:cubicBezTo>
                  <a:cubicBezTo>
                    <a:pt x="20" y="9"/>
                    <a:pt x="21" y="7"/>
                    <a:pt x="1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6" name="Freeform 1664"/>
            <p:cNvSpPr>
              <a:spLocks/>
            </p:cNvSpPr>
            <p:nvPr userDrawn="1"/>
          </p:nvSpPr>
          <p:spPr bwMode="auto">
            <a:xfrm>
              <a:off x="406" y="322"/>
              <a:ext cx="6" cy="9"/>
            </a:xfrm>
            <a:custGeom>
              <a:avLst/>
              <a:gdLst>
                <a:gd name="T0" fmla="*/ 13 w 13"/>
                <a:gd name="T1" fmla="*/ 19 h 19"/>
                <a:gd name="T2" fmla="*/ 13 w 13"/>
                <a:gd name="T3" fmla="*/ 19 h 19"/>
                <a:gd name="T4" fmla="*/ 0 w 13"/>
                <a:gd name="T5" fmla="*/ 0 h 19"/>
                <a:gd name="T6" fmla="*/ 0 w 13"/>
                <a:gd name="T7" fmla="*/ 2 h 19"/>
                <a:gd name="T8" fmla="*/ 13 w 13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9">
                  <a:moveTo>
                    <a:pt x="13" y="19"/>
                  </a:moveTo>
                  <a:lnTo>
                    <a:pt x="13" y="19"/>
                  </a:lnTo>
                  <a:lnTo>
                    <a:pt x="0" y="0"/>
                  </a:lnTo>
                  <a:lnTo>
                    <a:pt x="0" y="2"/>
                  </a:lnTo>
                  <a:lnTo>
                    <a:pt x="13" y="19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7" name="Freeform 1665"/>
            <p:cNvSpPr>
              <a:spLocks/>
            </p:cNvSpPr>
            <p:nvPr userDrawn="1"/>
          </p:nvSpPr>
          <p:spPr bwMode="auto">
            <a:xfrm>
              <a:off x="414" y="339"/>
              <a:ext cx="11" cy="9"/>
            </a:xfrm>
            <a:custGeom>
              <a:avLst/>
              <a:gdLst>
                <a:gd name="T0" fmla="*/ 16 w 24"/>
                <a:gd name="T1" fmla="*/ 0 h 20"/>
                <a:gd name="T2" fmla="*/ 16 w 24"/>
                <a:gd name="T3" fmla="*/ 0 h 20"/>
                <a:gd name="T4" fmla="*/ 15 w 24"/>
                <a:gd name="T5" fmla="*/ 16 h 20"/>
                <a:gd name="T6" fmla="*/ 0 w 24"/>
                <a:gd name="T7" fmla="*/ 7 h 20"/>
                <a:gd name="T8" fmla="*/ 17 w 24"/>
                <a:gd name="T9" fmla="*/ 18 h 20"/>
                <a:gd name="T10" fmla="*/ 16 w 24"/>
                <a:gd name="T1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0">
                  <a:moveTo>
                    <a:pt x="16" y="0"/>
                  </a:moveTo>
                  <a:lnTo>
                    <a:pt x="16" y="0"/>
                  </a:lnTo>
                  <a:cubicBezTo>
                    <a:pt x="21" y="9"/>
                    <a:pt x="17" y="11"/>
                    <a:pt x="15" y="16"/>
                  </a:cubicBezTo>
                  <a:cubicBezTo>
                    <a:pt x="9" y="14"/>
                    <a:pt x="4" y="17"/>
                    <a:pt x="0" y="7"/>
                  </a:cubicBezTo>
                  <a:cubicBezTo>
                    <a:pt x="4" y="20"/>
                    <a:pt x="10" y="16"/>
                    <a:pt x="17" y="18"/>
                  </a:cubicBezTo>
                  <a:cubicBezTo>
                    <a:pt x="20" y="10"/>
                    <a:pt x="24" y="10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8" name="Freeform 1666"/>
            <p:cNvSpPr>
              <a:spLocks/>
            </p:cNvSpPr>
            <p:nvPr userDrawn="1"/>
          </p:nvSpPr>
          <p:spPr bwMode="auto">
            <a:xfrm>
              <a:off x="397" y="326"/>
              <a:ext cx="4" cy="11"/>
            </a:xfrm>
            <a:custGeom>
              <a:avLst/>
              <a:gdLst>
                <a:gd name="T0" fmla="*/ 10 w 10"/>
                <a:gd name="T1" fmla="*/ 24 h 24"/>
                <a:gd name="T2" fmla="*/ 10 w 10"/>
                <a:gd name="T3" fmla="*/ 24 h 24"/>
                <a:gd name="T4" fmla="*/ 3 w 10"/>
                <a:gd name="T5" fmla="*/ 2 h 24"/>
                <a:gd name="T6" fmla="*/ 0 w 10"/>
                <a:gd name="T7" fmla="*/ 0 h 24"/>
                <a:gd name="T8" fmla="*/ 0 w 10"/>
                <a:gd name="T9" fmla="*/ 2 h 24"/>
                <a:gd name="T10" fmla="*/ 10 w 10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4">
                  <a:moveTo>
                    <a:pt x="10" y="24"/>
                  </a:moveTo>
                  <a:lnTo>
                    <a:pt x="10" y="24"/>
                  </a:lnTo>
                  <a:lnTo>
                    <a:pt x="3" y="2"/>
                  </a:lnTo>
                  <a:cubicBezTo>
                    <a:pt x="2" y="2"/>
                    <a:pt x="1" y="1"/>
                    <a:pt x="0" y="0"/>
                  </a:cubicBezTo>
                  <a:lnTo>
                    <a:pt x="0" y="2"/>
                  </a:lnTo>
                  <a:lnTo>
                    <a:pt x="10" y="2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9" name="Freeform 1667"/>
            <p:cNvSpPr>
              <a:spLocks/>
            </p:cNvSpPr>
            <p:nvPr userDrawn="1"/>
          </p:nvSpPr>
          <p:spPr bwMode="auto">
            <a:xfrm>
              <a:off x="400" y="344"/>
              <a:ext cx="11" cy="8"/>
            </a:xfrm>
            <a:custGeom>
              <a:avLst/>
              <a:gdLst>
                <a:gd name="T0" fmla="*/ 19 w 25"/>
                <a:gd name="T1" fmla="*/ 0 h 17"/>
                <a:gd name="T2" fmla="*/ 19 w 25"/>
                <a:gd name="T3" fmla="*/ 0 h 17"/>
                <a:gd name="T4" fmla="*/ 15 w 25"/>
                <a:gd name="T5" fmla="*/ 15 h 17"/>
                <a:gd name="T6" fmla="*/ 0 w 25"/>
                <a:gd name="T7" fmla="*/ 4 h 17"/>
                <a:gd name="T8" fmla="*/ 15 w 25"/>
                <a:gd name="T9" fmla="*/ 17 h 17"/>
                <a:gd name="T10" fmla="*/ 19 w 25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17">
                  <a:moveTo>
                    <a:pt x="19" y="0"/>
                  </a:moveTo>
                  <a:lnTo>
                    <a:pt x="19" y="0"/>
                  </a:lnTo>
                  <a:cubicBezTo>
                    <a:pt x="22" y="10"/>
                    <a:pt x="17" y="10"/>
                    <a:pt x="15" y="15"/>
                  </a:cubicBezTo>
                  <a:cubicBezTo>
                    <a:pt x="9" y="12"/>
                    <a:pt x="3" y="14"/>
                    <a:pt x="0" y="4"/>
                  </a:cubicBezTo>
                  <a:cubicBezTo>
                    <a:pt x="2" y="17"/>
                    <a:pt x="9" y="14"/>
                    <a:pt x="15" y="17"/>
                  </a:cubicBezTo>
                  <a:cubicBezTo>
                    <a:pt x="20" y="10"/>
                    <a:pt x="25" y="12"/>
                    <a:pt x="1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0" name="Freeform 1668"/>
            <p:cNvSpPr>
              <a:spLocks/>
            </p:cNvSpPr>
            <p:nvPr userDrawn="1"/>
          </p:nvSpPr>
          <p:spPr bwMode="auto">
            <a:xfrm>
              <a:off x="386" y="329"/>
              <a:ext cx="2" cy="9"/>
            </a:xfrm>
            <a:custGeom>
              <a:avLst/>
              <a:gdLst>
                <a:gd name="T0" fmla="*/ 4 w 4"/>
                <a:gd name="T1" fmla="*/ 19 h 19"/>
                <a:gd name="T2" fmla="*/ 4 w 4"/>
                <a:gd name="T3" fmla="*/ 19 h 19"/>
                <a:gd name="T4" fmla="*/ 3 w 4"/>
                <a:gd name="T5" fmla="*/ 3 h 19"/>
                <a:gd name="T6" fmla="*/ 0 w 4"/>
                <a:gd name="T7" fmla="*/ 0 h 19"/>
                <a:gd name="T8" fmla="*/ 4 w 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9">
                  <a:moveTo>
                    <a:pt x="4" y="19"/>
                  </a:moveTo>
                  <a:lnTo>
                    <a:pt x="4" y="19"/>
                  </a:lnTo>
                  <a:lnTo>
                    <a:pt x="3" y="3"/>
                  </a:lnTo>
                  <a:cubicBezTo>
                    <a:pt x="2" y="2"/>
                    <a:pt x="1" y="1"/>
                    <a:pt x="0" y="0"/>
                  </a:cubicBezTo>
                  <a:lnTo>
                    <a:pt x="4" y="19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1" name="Freeform 1669"/>
            <p:cNvSpPr>
              <a:spLocks/>
            </p:cNvSpPr>
            <p:nvPr userDrawn="1"/>
          </p:nvSpPr>
          <p:spPr bwMode="auto">
            <a:xfrm>
              <a:off x="383" y="343"/>
              <a:ext cx="10" cy="6"/>
            </a:xfrm>
            <a:custGeom>
              <a:avLst/>
              <a:gdLst>
                <a:gd name="T0" fmla="*/ 21 w 23"/>
                <a:gd name="T1" fmla="*/ 0 h 14"/>
                <a:gd name="T2" fmla="*/ 21 w 23"/>
                <a:gd name="T3" fmla="*/ 0 h 14"/>
                <a:gd name="T4" fmla="*/ 12 w 23"/>
                <a:gd name="T5" fmla="*/ 12 h 14"/>
                <a:gd name="T6" fmla="*/ 1 w 23"/>
                <a:gd name="T7" fmla="*/ 0 h 14"/>
                <a:gd name="T8" fmla="*/ 12 w 23"/>
                <a:gd name="T9" fmla="*/ 14 h 14"/>
                <a:gd name="T10" fmla="*/ 21 w 23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14">
                  <a:moveTo>
                    <a:pt x="21" y="0"/>
                  </a:moveTo>
                  <a:lnTo>
                    <a:pt x="21" y="0"/>
                  </a:lnTo>
                  <a:cubicBezTo>
                    <a:pt x="21" y="10"/>
                    <a:pt x="16" y="8"/>
                    <a:pt x="12" y="12"/>
                  </a:cubicBezTo>
                  <a:cubicBezTo>
                    <a:pt x="7" y="8"/>
                    <a:pt x="1" y="11"/>
                    <a:pt x="1" y="0"/>
                  </a:cubicBezTo>
                  <a:cubicBezTo>
                    <a:pt x="0" y="14"/>
                    <a:pt x="7" y="10"/>
                    <a:pt x="12" y="14"/>
                  </a:cubicBezTo>
                  <a:cubicBezTo>
                    <a:pt x="19" y="8"/>
                    <a:pt x="23" y="12"/>
                    <a:pt x="2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2" name="Freeform 1670"/>
            <p:cNvSpPr>
              <a:spLocks/>
            </p:cNvSpPr>
            <p:nvPr userDrawn="1"/>
          </p:nvSpPr>
          <p:spPr bwMode="auto">
            <a:xfrm>
              <a:off x="404" y="294"/>
              <a:ext cx="9" cy="2"/>
            </a:xfrm>
            <a:custGeom>
              <a:avLst/>
              <a:gdLst>
                <a:gd name="T0" fmla="*/ 20 w 20"/>
                <a:gd name="T1" fmla="*/ 3 h 3"/>
                <a:gd name="T2" fmla="*/ 20 w 20"/>
                <a:gd name="T3" fmla="*/ 3 h 3"/>
                <a:gd name="T4" fmla="*/ 5 w 20"/>
                <a:gd name="T5" fmla="*/ 0 h 3"/>
                <a:gd name="T6" fmla="*/ 0 w 20"/>
                <a:gd name="T7" fmla="*/ 2 h 3"/>
                <a:gd name="T8" fmla="*/ 20 w 20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">
                  <a:moveTo>
                    <a:pt x="20" y="3"/>
                  </a:moveTo>
                  <a:lnTo>
                    <a:pt x="20" y="3"/>
                  </a:lnTo>
                  <a:cubicBezTo>
                    <a:pt x="20" y="3"/>
                    <a:pt x="7" y="1"/>
                    <a:pt x="5" y="0"/>
                  </a:cubicBezTo>
                  <a:cubicBezTo>
                    <a:pt x="4" y="1"/>
                    <a:pt x="0" y="2"/>
                    <a:pt x="0" y="2"/>
                  </a:cubicBezTo>
                  <a:lnTo>
                    <a:pt x="2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3" name="Freeform 1671"/>
            <p:cNvSpPr>
              <a:spLocks/>
            </p:cNvSpPr>
            <p:nvPr userDrawn="1"/>
          </p:nvSpPr>
          <p:spPr bwMode="auto">
            <a:xfrm>
              <a:off x="418" y="293"/>
              <a:ext cx="9" cy="7"/>
            </a:xfrm>
            <a:custGeom>
              <a:avLst/>
              <a:gdLst>
                <a:gd name="T0" fmla="*/ 1 w 18"/>
                <a:gd name="T1" fmla="*/ 0 h 16"/>
                <a:gd name="T2" fmla="*/ 1 w 18"/>
                <a:gd name="T3" fmla="*/ 0 h 16"/>
                <a:gd name="T4" fmla="*/ 15 w 18"/>
                <a:gd name="T5" fmla="*/ 9 h 16"/>
                <a:gd name="T6" fmla="*/ 0 w 18"/>
                <a:gd name="T7" fmla="*/ 15 h 16"/>
                <a:gd name="T8" fmla="*/ 18 w 18"/>
                <a:gd name="T9" fmla="*/ 10 h 16"/>
                <a:gd name="T10" fmla="*/ 1 w 18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6">
                  <a:moveTo>
                    <a:pt x="1" y="0"/>
                  </a:moveTo>
                  <a:lnTo>
                    <a:pt x="1" y="0"/>
                  </a:lnTo>
                  <a:cubicBezTo>
                    <a:pt x="9" y="2"/>
                    <a:pt x="12" y="4"/>
                    <a:pt x="15" y="9"/>
                  </a:cubicBezTo>
                  <a:cubicBezTo>
                    <a:pt x="12" y="13"/>
                    <a:pt x="5" y="15"/>
                    <a:pt x="0" y="15"/>
                  </a:cubicBezTo>
                  <a:cubicBezTo>
                    <a:pt x="8" y="16"/>
                    <a:pt x="14" y="14"/>
                    <a:pt x="18" y="10"/>
                  </a:cubicBezTo>
                  <a:cubicBezTo>
                    <a:pt x="14" y="3"/>
                    <a:pt x="9" y="0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4" name="Freeform 1672"/>
            <p:cNvSpPr>
              <a:spLocks/>
            </p:cNvSpPr>
            <p:nvPr userDrawn="1"/>
          </p:nvSpPr>
          <p:spPr bwMode="auto">
            <a:xfrm>
              <a:off x="407" y="303"/>
              <a:ext cx="4" cy="1"/>
            </a:xfrm>
            <a:custGeom>
              <a:avLst/>
              <a:gdLst>
                <a:gd name="T0" fmla="*/ 9 w 9"/>
                <a:gd name="T1" fmla="*/ 4 h 4"/>
                <a:gd name="T2" fmla="*/ 9 w 9"/>
                <a:gd name="T3" fmla="*/ 4 h 4"/>
                <a:gd name="T4" fmla="*/ 0 w 9"/>
                <a:gd name="T5" fmla="*/ 0 h 4"/>
                <a:gd name="T6" fmla="*/ 0 w 9"/>
                <a:gd name="T7" fmla="*/ 1 h 4"/>
                <a:gd name="T8" fmla="*/ 9 w 9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">
                  <a:moveTo>
                    <a:pt x="9" y="4"/>
                  </a:moveTo>
                  <a:lnTo>
                    <a:pt x="9" y="4"/>
                  </a:lnTo>
                  <a:lnTo>
                    <a:pt x="0" y="0"/>
                  </a:lnTo>
                  <a:lnTo>
                    <a:pt x="0" y="1"/>
                  </a:lnTo>
                  <a:lnTo>
                    <a:pt x="9" y="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5" name="Freeform 1673"/>
            <p:cNvSpPr>
              <a:spLocks/>
            </p:cNvSpPr>
            <p:nvPr userDrawn="1"/>
          </p:nvSpPr>
          <p:spPr bwMode="auto">
            <a:xfrm>
              <a:off x="414" y="303"/>
              <a:ext cx="8" cy="8"/>
            </a:xfrm>
            <a:custGeom>
              <a:avLst/>
              <a:gdLst>
                <a:gd name="T0" fmla="*/ 4 w 16"/>
                <a:gd name="T1" fmla="*/ 0 h 18"/>
                <a:gd name="T2" fmla="*/ 4 w 16"/>
                <a:gd name="T3" fmla="*/ 0 h 18"/>
                <a:gd name="T4" fmla="*/ 13 w 16"/>
                <a:gd name="T5" fmla="*/ 11 h 18"/>
                <a:gd name="T6" fmla="*/ 0 w 16"/>
                <a:gd name="T7" fmla="*/ 14 h 18"/>
                <a:gd name="T8" fmla="*/ 16 w 16"/>
                <a:gd name="T9" fmla="*/ 12 h 18"/>
                <a:gd name="T10" fmla="*/ 4 w 16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8">
                  <a:moveTo>
                    <a:pt x="4" y="0"/>
                  </a:moveTo>
                  <a:lnTo>
                    <a:pt x="4" y="0"/>
                  </a:lnTo>
                  <a:cubicBezTo>
                    <a:pt x="11" y="2"/>
                    <a:pt x="12" y="6"/>
                    <a:pt x="13" y="11"/>
                  </a:cubicBezTo>
                  <a:cubicBezTo>
                    <a:pt x="9" y="14"/>
                    <a:pt x="4" y="16"/>
                    <a:pt x="0" y="14"/>
                  </a:cubicBezTo>
                  <a:cubicBezTo>
                    <a:pt x="6" y="18"/>
                    <a:pt x="11" y="14"/>
                    <a:pt x="16" y="12"/>
                  </a:cubicBezTo>
                  <a:cubicBezTo>
                    <a:pt x="14" y="5"/>
                    <a:pt x="12" y="1"/>
                    <a:pt x="4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6" name="Freeform 1674"/>
            <p:cNvSpPr>
              <a:spLocks/>
            </p:cNvSpPr>
            <p:nvPr userDrawn="1"/>
          </p:nvSpPr>
          <p:spPr bwMode="auto">
            <a:xfrm>
              <a:off x="406" y="311"/>
              <a:ext cx="8" cy="8"/>
            </a:xfrm>
            <a:custGeom>
              <a:avLst/>
              <a:gdLst>
                <a:gd name="T0" fmla="*/ 11 w 19"/>
                <a:gd name="T1" fmla="*/ 0 h 18"/>
                <a:gd name="T2" fmla="*/ 11 w 19"/>
                <a:gd name="T3" fmla="*/ 0 h 18"/>
                <a:gd name="T4" fmla="*/ 13 w 19"/>
                <a:gd name="T5" fmla="*/ 14 h 18"/>
                <a:gd name="T6" fmla="*/ 0 w 19"/>
                <a:gd name="T7" fmla="*/ 11 h 18"/>
                <a:gd name="T8" fmla="*/ 15 w 19"/>
                <a:gd name="T9" fmla="*/ 17 h 18"/>
                <a:gd name="T10" fmla="*/ 11 w 19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8">
                  <a:moveTo>
                    <a:pt x="11" y="0"/>
                  </a:moveTo>
                  <a:lnTo>
                    <a:pt x="11" y="0"/>
                  </a:lnTo>
                  <a:cubicBezTo>
                    <a:pt x="16" y="5"/>
                    <a:pt x="15" y="9"/>
                    <a:pt x="13" y="14"/>
                  </a:cubicBezTo>
                  <a:cubicBezTo>
                    <a:pt x="8" y="14"/>
                    <a:pt x="3" y="15"/>
                    <a:pt x="0" y="11"/>
                  </a:cubicBezTo>
                  <a:cubicBezTo>
                    <a:pt x="4" y="18"/>
                    <a:pt x="10" y="16"/>
                    <a:pt x="15" y="17"/>
                  </a:cubicBezTo>
                  <a:cubicBezTo>
                    <a:pt x="17" y="8"/>
                    <a:pt x="19" y="5"/>
                    <a:pt x="1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7" name="Freeform 1675"/>
            <p:cNvSpPr>
              <a:spLocks/>
            </p:cNvSpPr>
            <p:nvPr userDrawn="1"/>
          </p:nvSpPr>
          <p:spPr bwMode="auto">
            <a:xfrm>
              <a:off x="401" y="306"/>
              <a:ext cx="4" cy="4"/>
            </a:xfrm>
            <a:custGeom>
              <a:avLst/>
              <a:gdLst>
                <a:gd name="T0" fmla="*/ 9 w 9"/>
                <a:gd name="T1" fmla="*/ 8 h 8"/>
                <a:gd name="T2" fmla="*/ 9 w 9"/>
                <a:gd name="T3" fmla="*/ 8 h 8"/>
                <a:gd name="T4" fmla="*/ 2 w 9"/>
                <a:gd name="T5" fmla="*/ 0 h 8"/>
                <a:gd name="T6" fmla="*/ 0 w 9"/>
                <a:gd name="T7" fmla="*/ 1 h 8"/>
                <a:gd name="T8" fmla="*/ 9 w 9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9" y="8"/>
                  </a:moveTo>
                  <a:lnTo>
                    <a:pt x="9" y="8"/>
                  </a:lnTo>
                  <a:lnTo>
                    <a:pt x="2" y="0"/>
                  </a:lnTo>
                  <a:lnTo>
                    <a:pt x="0" y="1"/>
                  </a:lnTo>
                  <a:lnTo>
                    <a:pt x="9" y="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8" name="Freeform 1676"/>
            <p:cNvSpPr>
              <a:spLocks/>
            </p:cNvSpPr>
            <p:nvPr userDrawn="1"/>
          </p:nvSpPr>
          <p:spPr bwMode="auto">
            <a:xfrm>
              <a:off x="395" y="312"/>
              <a:ext cx="2" cy="4"/>
            </a:xfrm>
            <a:custGeom>
              <a:avLst/>
              <a:gdLst>
                <a:gd name="T0" fmla="*/ 5 w 5"/>
                <a:gd name="T1" fmla="*/ 10 h 10"/>
                <a:gd name="T2" fmla="*/ 5 w 5"/>
                <a:gd name="T3" fmla="*/ 10 h 10"/>
                <a:gd name="T4" fmla="*/ 0 w 5"/>
                <a:gd name="T5" fmla="*/ 0 h 10"/>
                <a:gd name="T6" fmla="*/ 0 w 5"/>
                <a:gd name="T7" fmla="*/ 2 h 10"/>
                <a:gd name="T8" fmla="*/ 5 w 5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0">
                  <a:moveTo>
                    <a:pt x="5" y="10"/>
                  </a:moveTo>
                  <a:lnTo>
                    <a:pt x="5" y="10"/>
                  </a:lnTo>
                  <a:lnTo>
                    <a:pt x="0" y="0"/>
                  </a:lnTo>
                  <a:lnTo>
                    <a:pt x="0" y="2"/>
                  </a:lnTo>
                  <a:lnTo>
                    <a:pt x="5" y="1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9" name="Freeform 1677"/>
            <p:cNvSpPr>
              <a:spLocks/>
            </p:cNvSpPr>
            <p:nvPr userDrawn="1"/>
          </p:nvSpPr>
          <p:spPr bwMode="auto">
            <a:xfrm>
              <a:off x="397" y="319"/>
              <a:ext cx="9" cy="7"/>
            </a:xfrm>
            <a:custGeom>
              <a:avLst/>
              <a:gdLst>
                <a:gd name="T0" fmla="*/ 14 w 20"/>
                <a:gd name="T1" fmla="*/ 0 h 16"/>
                <a:gd name="T2" fmla="*/ 14 w 20"/>
                <a:gd name="T3" fmla="*/ 0 h 16"/>
                <a:gd name="T4" fmla="*/ 12 w 20"/>
                <a:gd name="T5" fmla="*/ 12 h 16"/>
                <a:gd name="T6" fmla="*/ 0 w 20"/>
                <a:gd name="T7" fmla="*/ 8 h 16"/>
                <a:gd name="T8" fmla="*/ 14 w 20"/>
                <a:gd name="T9" fmla="*/ 14 h 16"/>
                <a:gd name="T10" fmla="*/ 14 w 20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6">
                  <a:moveTo>
                    <a:pt x="14" y="0"/>
                  </a:moveTo>
                  <a:lnTo>
                    <a:pt x="14" y="0"/>
                  </a:lnTo>
                  <a:cubicBezTo>
                    <a:pt x="17" y="5"/>
                    <a:pt x="14" y="8"/>
                    <a:pt x="12" y="12"/>
                  </a:cubicBezTo>
                  <a:cubicBezTo>
                    <a:pt x="7" y="12"/>
                    <a:pt x="4" y="12"/>
                    <a:pt x="0" y="8"/>
                  </a:cubicBezTo>
                  <a:cubicBezTo>
                    <a:pt x="4" y="16"/>
                    <a:pt x="8" y="13"/>
                    <a:pt x="14" y="14"/>
                  </a:cubicBezTo>
                  <a:cubicBezTo>
                    <a:pt x="15" y="9"/>
                    <a:pt x="20" y="7"/>
                    <a:pt x="14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0" name="Freeform 1678"/>
            <p:cNvSpPr>
              <a:spLocks/>
            </p:cNvSpPr>
            <p:nvPr userDrawn="1"/>
          </p:nvSpPr>
          <p:spPr bwMode="auto">
            <a:xfrm>
              <a:off x="387" y="324"/>
              <a:ext cx="9" cy="6"/>
            </a:xfrm>
            <a:custGeom>
              <a:avLst/>
              <a:gdLst>
                <a:gd name="T0" fmla="*/ 16 w 21"/>
                <a:gd name="T1" fmla="*/ 0 h 14"/>
                <a:gd name="T2" fmla="*/ 16 w 21"/>
                <a:gd name="T3" fmla="*/ 0 h 14"/>
                <a:gd name="T4" fmla="*/ 12 w 21"/>
                <a:gd name="T5" fmla="*/ 11 h 14"/>
                <a:gd name="T6" fmla="*/ 0 w 21"/>
                <a:gd name="T7" fmla="*/ 4 h 14"/>
                <a:gd name="T8" fmla="*/ 13 w 21"/>
                <a:gd name="T9" fmla="*/ 14 h 14"/>
                <a:gd name="T10" fmla="*/ 16 w 21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4">
                  <a:moveTo>
                    <a:pt x="16" y="0"/>
                  </a:moveTo>
                  <a:lnTo>
                    <a:pt x="16" y="0"/>
                  </a:lnTo>
                  <a:cubicBezTo>
                    <a:pt x="18" y="6"/>
                    <a:pt x="14" y="7"/>
                    <a:pt x="12" y="11"/>
                  </a:cubicBezTo>
                  <a:cubicBezTo>
                    <a:pt x="7" y="9"/>
                    <a:pt x="2" y="9"/>
                    <a:pt x="0" y="4"/>
                  </a:cubicBezTo>
                  <a:cubicBezTo>
                    <a:pt x="1" y="12"/>
                    <a:pt x="8" y="11"/>
                    <a:pt x="13" y="14"/>
                  </a:cubicBezTo>
                  <a:cubicBezTo>
                    <a:pt x="15" y="9"/>
                    <a:pt x="21" y="7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1" name="Freeform 1679"/>
            <p:cNvSpPr>
              <a:spLocks/>
            </p:cNvSpPr>
            <p:nvPr userDrawn="1"/>
          </p:nvSpPr>
          <p:spPr bwMode="auto">
            <a:xfrm>
              <a:off x="375" y="327"/>
              <a:ext cx="9" cy="5"/>
            </a:xfrm>
            <a:custGeom>
              <a:avLst/>
              <a:gdLst>
                <a:gd name="T0" fmla="*/ 19 w 21"/>
                <a:gd name="T1" fmla="*/ 0 h 12"/>
                <a:gd name="T2" fmla="*/ 19 w 21"/>
                <a:gd name="T3" fmla="*/ 0 h 12"/>
                <a:gd name="T4" fmla="*/ 10 w 21"/>
                <a:gd name="T5" fmla="*/ 9 h 12"/>
                <a:gd name="T6" fmla="*/ 1 w 21"/>
                <a:gd name="T7" fmla="*/ 1 h 12"/>
                <a:gd name="T8" fmla="*/ 10 w 21"/>
                <a:gd name="T9" fmla="*/ 12 h 12"/>
                <a:gd name="T10" fmla="*/ 19 w 21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2">
                  <a:moveTo>
                    <a:pt x="19" y="0"/>
                  </a:moveTo>
                  <a:lnTo>
                    <a:pt x="19" y="0"/>
                  </a:lnTo>
                  <a:cubicBezTo>
                    <a:pt x="19" y="6"/>
                    <a:pt x="13" y="6"/>
                    <a:pt x="10" y="9"/>
                  </a:cubicBezTo>
                  <a:cubicBezTo>
                    <a:pt x="5" y="7"/>
                    <a:pt x="1" y="7"/>
                    <a:pt x="1" y="1"/>
                  </a:cubicBezTo>
                  <a:cubicBezTo>
                    <a:pt x="0" y="10"/>
                    <a:pt x="6" y="8"/>
                    <a:pt x="10" y="12"/>
                  </a:cubicBezTo>
                  <a:cubicBezTo>
                    <a:pt x="14" y="8"/>
                    <a:pt x="21" y="9"/>
                    <a:pt x="1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2" name="Freeform 1680"/>
            <p:cNvSpPr>
              <a:spLocks/>
            </p:cNvSpPr>
            <p:nvPr userDrawn="1"/>
          </p:nvSpPr>
          <p:spPr bwMode="auto">
            <a:xfrm>
              <a:off x="379" y="314"/>
              <a:ext cx="1" cy="7"/>
            </a:xfrm>
            <a:custGeom>
              <a:avLst/>
              <a:gdLst>
                <a:gd name="T0" fmla="*/ 2 w 2"/>
                <a:gd name="T1" fmla="*/ 1 h 15"/>
                <a:gd name="T2" fmla="*/ 2 w 2"/>
                <a:gd name="T3" fmla="*/ 1 h 15"/>
                <a:gd name="T4" fmla="*/ 0 w 2"/>
                <a:gd name="T5" fmla="*/ 0 h 15"/>
                <a:gd name="T6" fmla="*/ 2 w 2"/>
                <a:gd name="T7" fmla="*/ 15 h 15"/>
                <a:gd name="T8" fmla="*/ 2 w 2"/>
                <a:gd name="T9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5">
                  <a:moveTo>
                    <a:pt x="2" y="1"/>
                  </a:moveTo>
                  <a:lnTo>
                    <a:pt x="2" y="1"/>
                  </a:lnTo>
                  <a:lnTo>
                    <a:pt x="0" y="0"/>
                  </a:lnTo>
                  <a:lnTo>
                    <a:pt x="2" y="15"/>
                  </a:lnTo>
                  <a:lnTo>
                    <a:pt x="2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3" name="Freeform 1681"/>
            <p:cNvSpPr>
              <a:spLocks/>
            </p:cNvSpPr>
            <p:nvPr userDrawn="1"/>
          </p:nvSpPr>
          <p:spPr bwMode="auto">
            <a:xfrm>
              <a:off x="364" y="326"/>
              <a:ext cx="8" cy="6"/>
            </a:xfrm>
            <a:custGeom>
              <a:avLst/>
              <a:gdLst>
                <a:gd name="T0" fmla="*/ 3 w 19"/>
                <a:gd name="T1" fmla="*/ 0 h 12"/>
                <a:gd name="T2" fmla="*/ 3 w 19"/>
                <a:gd name="T3" fmla="*/ 0 h 12"/>
                <a:gd name="T4" fmla="*/ 8 w 19"/>
                <a:gd name="T5" fmla="*/ 12 h 12"/>
                <a:gd name="T6" fmla="*/ 19 w 19"/>
                <a:gd name="T7" fmla="*/ 2 h 12"/>
                <a:gd name="T8" fmla="*/ 8 w 19"/>
                <a:gd name="T9" fmla="*/ 10 h 12"/>
                <a:gd name="T10" fmla="*/ 3 w 19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2">
                  <a:moveTo>
                    <a:pt x="3" y="0"/>
                  </a:moveTo>
                  <a:lnTo>
                    <a:pt x="3" y="0"/>
                  </a:lnTo>
                  <a:cubicBezTo>
                    <a:pt x="0" y="7"/>
                    <a:pt x="5" y="8"/>
                    <a:pt x="8" y="12"/>
                  </a:cubicBezTo>
                  <a:cubicBezTo>
                    <a:pt x="13" y="9"/>
                    <a:pt x="19" y="10"/>
                    <a:pt x="19" y="2"/>
                  </a:cubicBezTo>
                  <a:cubicBezTo>
                    <a:pt x="18" y="7"/>
                    <a:pt x="13" y="7"/>
                    <a:pt x="8" y="10"/>
                  </a:cubicBezTo>
                  <a:cubicBezTo>
                    <a:pt x="6" y="6"/>
                    <a:pt x="2" y="6"/>
                    <a:pt x="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4" name="Freeform 1682"/>
            <p:cNvSpPr>
              <a:spLocks/>
            </p:cNvSpPr>
            <p:nvPr userDrawn="1"/>
          </p:nvSpPr>
          <p:spPr bwMode="auto">
            <a:xfrm>
              <a:off x="369" y="316"/>
              <a:ext cx="2" cy="6"/>
            </a:xfrm>
            <a:custGeom>
              <a:avLst/>
              <a:gdLst>
                <a:gd name="T0" fmla="*/ 4 w 4"/>
                <a:gd name="T1" fmla="*/ 1 h 14"/>
                <a:gd name="T2" fmla="*/ 4 w 4"/>
                <a:gd name="T3" fmla="*/ 1 h 14"/>
                <a:gd name="T4" fmla="*/ 3 w 4"/>
                <a:gd name="T5" fmla="*/ 2 h 14"/>
                <a:gd name="T6" fmla="*/ 2 w 4"/>
                <a:gd name="T7" fmla="*/ 0 h 14"/>
                <a:gd name="T8" fmla="*/ 0 w 4"/>
                <a:gd name="T9" fmla="*/ 14 h 14"/>
                <a:gd name="T10" fmla="*/ 4 w 4"/>
                <a:gd name="T11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4">
                  <a:moveTo>
                    <a:pt x="4" y="1"/>
                  </a:moveTo>
                  <a:lnTo>
                    <a:pt x="4" y="1"/>
                  </a:lnTo>
                  <a:lnTo>
                    <a:pt x="3" y="2"/>
                  </a:lnTo>
                  <a:lnTo>
                    <a:pt x="2" y="0"/>
                  </a:lnTo>
                  <a:lnTo>
                    <a:pt x="0" y="14"/>
                  </a:lnTo>
                  <a:lnTo>
                    <a:pt x="4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5" name="Freeform 1683"/>
            <p:cNvSpPr>
              <a:spLocks/>
            </p:cNvSpPr>
            <p:nvPr userDrawn="1"/>
          </p:nvSpPr>
          <p:spPr bwMode="auto">
            <a:xfrm>
              <a:off x="398" y="297"/>
              <a:ext cx="8" cy="9"/>
            </a:xfrm>
            <a:custGeom>
              <a:avLst/>
              <a:gdLst>
                <a:gd name="T0" fmla="*/ 8 w 17"/>
                <a:gd name="T1" fmla="*/ 0 h 21"/>
                <a:gd name="T2" fmla="*/ 8 w 17"/>
                <a:gd name="T3" fmla="*/ 0 h 21"/>
                <a:gd name="T4" fmla="*/ 14 w 17"/>
                <a:gd name="T5" fmla="*/ 12 h 21"/>
                <a:gd name="T6" fmla="*/ 0 w 17"/>
                <a:gd name="T7" fmla="*/ 15 h 21"/>
                <a:gd name="T8" fmla="*/ 16 w 17"/>
                <a:gd name="T9" fmla="*/ 13 h 21"/>
                <a:gd name="T10" fmla="*/ 8 w 17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21">
                  <a:moveTo>
                    <a:pt x="8" y="0"/>
                  </a:moveTo>
                  <a:lnTo>
                    <a:pt x="8" y="0"/>
                  </a:lnTo>
                  <a:cubicBezTo>
                    <a:pt x="14" y="2"/>
                    <a:pt x="12" y="6"/>
                    <a:pt x="14" y="12"/>
                  </a:cubicBezTo>
                  <a:cubicBezTo>
                    <a:pt x="9" y="14"/>
                    <a:pt x="5" y="18"/>
                    <a:pt x="0" y="15"/>
                  </a:cubicBezTo>
                  <a:cubicBezTo>
                    <a:pt x="5" y="21"/>
                    <a:pt x="11" y="15"/>
                    <a:pt x="16" y="13"/>
                  </a:cubicBezTo>
                  <a:cubicBezTo>
                    <a:pt x="14" y="5"/>
                    <a:pt x="17" y="3"/>
                    <a:pt x="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6" name="Freeform 1684"/>
            <p:cNvSpPr>
              <a:spLocks noEditPoints="1"/>
            </p:cNvSpPr>
            <p:nvPr userDrawn="1"/>
          </p:nvSpPr>
          <p:spPr bwMode="auto">
            <a:xfrm>
              <a:off x="396" y="289"/>
              <a:ext cx="7" cy="2"/>
            </a:xfrm>
            <a:custGeom>
              <a:avLst/>
              <a:gdLst>
                <a:gd name="T0" fmla="*/ 8 w 17"/>
                <a:gd name="T1" fmla="*/ 2 h 5"/>
                <a:gd name="T2" fmla="*/ 8 w 17"/>
                <a:gd name="T3" fmla="*/ 2 h 5"/>
                <a:gd name="T4" fmla="*/ 1 w 17"/>
                <a:gd name="T5" fmla="*/ 4 h 5"/>
                <a:gd name="T6" fmla="*/ 1 w 17"/>
                <a:gd name="T7" fmla="*/ 3 h 5"/>
                <a:gd name="T8" fmla="*/ 8 w 17"/>
                <a:gd name="T9" fmla="*/ 2 h 5"/>
                <a:gd name="T10" fmla="*/ 17 w 17"/>
                <a:gd name="T11" fmla="*/ 1 h 5"/>
                <a:gd name="T12" fmla="*/ 17 w 17"/>
                <a:gd name="T13" fmla="*/ 1 h 5"/>
                <a:gd name="T14" fmla="*/ 1 w 17"/>
                <a:gd name="T15" fmla="*/ 2 h 5"/>
                <a:gd name="T16" fmla="*/ 0 w 17"/>
                <a:gd name="T17" fmla="*/ 4 h 5"/>
                <a:gd name="T18" fmla="*/ 1 w 17"/>
                <a:gd name="T19" fmla="*/ 5 h 5"/>
                <a:gd name="T20" fmla="*/ 17 w 17"/>
                <a:gd name="T2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5">
                  <a:moveTo>
                    <a:pt x="8" y="2"/>
                  </a:moveTo>
                  <a:lnTo>
                    <a:pt x="8" y="2"/>
                  </a:lnTo>
                  <a:cubicBezTo>
                    <a:pt x="7" y="3"/>
                    <a:pt x="1" y="4"/>
                    <a:pt x="1" y="4"/>
                  </a:cubicBezTo>
                  <a:lnTo>
                    <a:pt x="1" y="3"/>
                  </a:lnTo>
                  <a:cubicBezTo>
                    <a:pt x="1" y="3"/>
                    <a:pt x="7" y="2"/>
                    <a:pt x="8" y="2"/>
                  </a:cubicBezTo>
                  <a:close/>
                  <a:moveTo>
                    <a:pt x="17" y="1"/>
                  </a:moveTo>
                  <a:lnTo>
                    <a:pt x="17" y="1"/>
                  </a:lnTo>
                  <a:cubicBezTo>
                    <a:pt x="9" y="0"/>
                    <a:pt x="1" y="2"/>
                    <a:pt x="1" y="2"/>
                  </a:cubicBezTo>
                  <a:lnTo>
                    <a:pt x="0" y="4"/>
                  </a:lnTo>
                  <a:lnTo>
                    <a:pt x="1" y="5"/>
                  </a:lnTo>
                  <a:cubicBezTo>
                    <a:pt x="5" y="5"/>
                    <a:pt x="10" y="3"/>
                    <a:pt x="17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7" name="Freeform 1685"/>
            <p:cNvSpPr>
              <a:spLocks noEditPoints="1"/>
            </p:cNvSpPr>
            <p:nvPr userDrawn="1"/>
          </p:nvSpPr>
          <p:spPr bwMode="auto">
            <a:xfrm>
              <a:off x="394" y="297"/>
              <a:ext cx="7" cy="4"/>
            </a:xfrm>
            <a:custGeom>
              <a:avLst/>
              <a:gdLst>
                <a:gd name="T0" fmla="*/ 7 w 15"/>
                <a:gd name="T1" fmla="*/ 5 h 10"/>
                <a:gd name="T2" fmla="*/ 7 w 15"/>
                <a:gd name="T3" fmla="*/ 5 h 10"/>
                <a:gd name="T4" fmla="*/ 1 w 15"/>
                <a:gd name="T5" fmla="*/ 2 h 10"/>
                <a:gd name="T6" fmla="*/ 2 w 15"/>
                <a:gd name="T7" fmla="*/ 1 h 10"/>
                <a:gd name="T8" fmla="*/ 7 w 15"/>
                <a:gd name="T9" fmla="*/ 5 h 10"/>
                <a:gd name="T10" fmla="*/ 15 w 15"/>
                <a:gd name="T11" fmla="*/ 10 h 10"/>
                <a:gd name="T12" fmla="*/ 15 w 15"/>
                <a:gd name="T13" fmla="*/ 10 h 10"/>
                <a:gd name="T14" fmla="*/ 2 w 15"/>
                <a:gd name="T15" fmla="*/ 0 h 10"/>
                <a:gd name="T16" fmla="*/ 0 w 15"/>
                <a:gd name="T17" fmla="*/ 1 h 10"/>
                <a:gd name="T18" fmla="*/ 0 w 15"/>
                <a:gd name="T19" fmla="*/ 3 h 10"/>
                <a:gd name="T20" fmla="*/ 15 w 15"/>
                <a:gd name="T2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10">
                  <a:moveTo>
                    <a:pt x="7" y="5"/>
                  </a:moveTo>
                  <a:lnTo>
                    <a:pt x="7" y="5"/>
                  </a:lnTo>
                  <a:cubicBezTo>
                    <a:pt x="6" y="5"/>
                    <a:pt x="1" y="2"/>
                    <a:pt x="1" y="2"/>
                  </a:cubicBezTo>
                  <a:lnTo>
                    <a:pt x="2" y="1"/>
                  </a:lnTo>
                  <a:cubicBezTo>
                    <a:pt x="2" y="1"/>
                    <a:pt x="6" y="4"/>
                    <a:pt x="7" y="5"/>
                  </a:cubicBezTo>
                  <a:close/>
                  <a:moveTo>
                    <a:pt x="15" y="10"/>
                  </a:moveTo>
                  <a:lnTo>
                    <a:pt x="15" y="10"/>
                  </a:lnTo>
                  <a:cubicBezTo>
                    <a:pt x="9" y="4"/>
                    <a:pt x="2" y="0"/>
                    <a:pt x="2" y="0"/>
                  </a:cubicBezTo>
                  <a:lnTo>
                    <a:pt x="0" y="1"/>
                  </a:lnTo>
                  <a:lnTo>
                    <a:pt x="0" y="3"/>
                  </a:lnTo>
                  <a:cubicBezTo>
                    <a:pt x="0" y="3"/>
                    <a:pt x="8" y="8"/>
                    <a:pt x="15" y="1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8" name="Freeform 1686"/>
            <p:cNvSpPr>
              <a:spLocks/>
            </p:cNvSpPr>
            <p:nvPr userDrawn="1"/>
          </p:nvSpPr>
          <p:spPr bwMode="auto">
            <a:xfrm>
              <a:off x="388" y="305"/>
              <a:ext cx="9" cy="8"/>
            </a:xfrm>
            <a:custGeom>
              <a:avLst/>
              <a:gdLst>
                <a:gd name="T0" fmla="*/ 16 w 21"/>
                <a:gd name="T1" fmla="*/ 0 h 16"/>
                <a:gd name="T2" fmla="*/ 16 w 21"/>
                <a:gd name="T3" fmla="*/ 0 h 16"/>
                <a:gd name="T4" fmla="*/ 12 w 21"/>
                <a:gd name="T5" fmla="*/ 10 h 16"/>
                <a:gd name="T6" fmla="*/ 0 w 21"/>
                <a:gd name="T7" fmla="*/ 10 h 16"/>
                <a:gd name="T8" fmla="*/ 13 w 21"/>
                <a:gd name="T9" fmla="*/ 12 h 16"/>
                <a:gd name="T10" fmla="*/ 16 w 21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6">
                  <a:moveTo>
                    <a:pt x="16" y="0"/>
                  </a:moveTo>
                  <a:lnTo>
                    <a:pt x="16" y="0"/>
                  </a:lnTo>
                  <a:cubicBezTo>
                    <a:pt x="19" y="5"/>
                    <a:pt x="13" y="6"/>
                    <a:pt x="12" y="10"/>
                  </a:cubicBezTo>
                  <a:cubicBezTo>
                    <a:pt x="7" y="9"/>
                    <a:pt x="3" y="14"/>
                    <a:pt x="0" y="10"/>
                  </a:cubicBezTo>
                  <a:cubicBezTo>
                    <a:pt x="4" y="16"/>
                    <a:pt x="8" y="11"/>
                    <a:pt x="13" y="12"/>
                  </a:cubicBezTo>
                  <a:cubicBezTo>
                    <a:pt x="14" y="8"/>
                    <a:pt x="21" y="6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9" name="Freeform 1687"/>
            <p:cNvSpPr>
              <a:spLocks noEditPoints="1"/>
            </p:cNvSpPr>
            <p:nvPr userDrawn="1"/>
          </p:nvSpPr>
          <p:spPr bwMode="auto">
            <a:xfrm>
              <a:off x="388" y="302"/>
              <a:ext cx="4" cy="5"/>
            </a:xfrm>
            <a:custGeom>
              <a:avLst/>
              <a:gdLst>
                <a:gd name="T0" fmla="*/ 4 w 7"/>
                <a:gd name="T1" fmla="*/ 5 h 12"/>
                <a:gd name="T2" fmla="*/ 4 w 7"/>
                <a:gd name="T3" fmla="*/ 5 h 12"/>
                <a:gd name="T4" fmla="*/ 1 w 7"/>
                <a:gd name="T5" fmla="*/ 1 h 12"/>
                <a:gd name="T6" fmla="*/ 2 w 7"/>
                <a:gd name="T7" fmla="*/ 1 h 12"/>
                <a:gd name="T8" fmla="*/ 4 w 7"/>
                <a:gd name="T9" fmla="*/ 5 h 12"/>
                <a:gd name="T10" fmla="*/ 7 w 7"/>
                <a:gd name="T11" fmla="*/ 12 h 12"/>
                <a:gd name="T12" fmla="*/ 7 w 7"/>
                <a:gd name="T13" fmla="*/ 12 h 12"/>
                <a:gd name="T14" fmla="*/ 2 w 7"/>
                <a:gd name="T15" fmla="*/ 0 h 12"/>
                <a:gd name="T16" fmla="*/ 0 w 7"/>
                <a:gd name="T17" fmla="*/ 0 h 12"/>
                <a:gd name="T18" fmla="*/ 0 w 7"/>
                <a:gd name="T19" fmla="*/ 1 h 12"/>
                <a:gd name="T20" fmla="*/ 7 w 7"/>
                <a:gd name="T2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12">
                  <a:moveTo>
                    <a:pt x="4" y="5"/>
                  </a:moveTo>
                  <a:lnTo>
                    <a:pt x="4" y="5"/>
                  </a:lnTo>
                  <a:cubicBezTo>
                    <a:pt x="3" y="4"/>
                    <a:pt x="1" y="1"/>
                    <a:pt x="1" y="1"/>
                  </a:cubicBezTo>
                  <a:lnTo>
                    <a:pt x="2" y="1"/>
                  </a:lnTo>
                  <a:cubicBezTo>
                    <a:pt x="2" y="1"/>
                    <a:pt x="3" y="4"/>
                    <a:pt x="4" y="5"/>
                  </a:cubicBezTo>
                  <a:close/>
                  <a:moveTo>
                    <a:pt x="7" y="12"/>
                  </a:moveTo>
                  <a:lnTo>
                    <a:pt x="7" y="12"/>
                  </a:lnTo>
                  <a:cubicBezTo>
                    <a:pt x="5" y="4"/>
                    <a:pt x="2" y="0"/>
                    <a:pt x="2" y="0"/>
                  </a:cubicBezTo>
                  <a:lnTo>
                    <a:pt x="0" y="0"/>
                  </a:lnTo>
                  <a:lnTo>
                    <a:pt x="0" y="1"/>
                  </a:lnTo>
                  <a:cubicBezTo>
                    <a:pt x="0" y="1"/>
                    <a:pt x="2" y="7"/>
                    <a:pt x="7" y="1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0" name="Freeform 1688"/>
            <p:cNvSpPr>
              <a:spLocks noEditPoints="1"/>
            </p:cNvSpPr>
            <p:nvPr userDrawn="1"/>
          </p:nvSpPr>
          <p:spPr bwMode="auto">
            <a:xfrm>
              <a:off x="381" y="304"/>
              <a:ext cx="1" cy="6"/>
            </a:xfrm>
            <a:custGeom>
              <a:avLst/>
              <a:gdLst>
                <a:gd name="T0" fmla="*/ 2 w 3"/>
                <a:gd name="T1" fmla="*/ 6 h 12"/>
                <a:gd name="T2" fmla="*/ 2 w 3"/>
                <a:gd name="T3" fmla="*/ 6 h 12"/>
                <a:gd name="T4" fmla="*/ 1 w 3"/>
                <a:gd name="T5" fmla="*/ 1 h 12"/>
                <a:gd name="T6" fmla="*/ 2 w 3"/>
                <a:gd name="T7" fmla="*/ 1 h 12"/>
                <a:gd name="T8" fmla="*/ 2 w 3"/>
                <a:gd name="T9" fmla="*/ 6 h 12"/>
                <a:gd name="T10" fmla="*/ 3 w 3"/>
                <a:gd name="T11" fmla="*/ 12 h 12"/>
                <a:gd name="T12" fmla="*/ 3 w 3"/>
                <a:gd name="T13" fmla="*/ 12 h 12"/>
                <a:gd name="T14" fmla="*/ 3 w 3"/>
                <a:gd name="T15" fmla="*/ 1 h 12"/>
                <a:gd name="T16" fmla="*/ 1 w 3"/>
                <a:gd name="T17" fmla="*/ 0 h 12"/>
                <a:gd name="T18" fmla="*/ 0 w 3"/>
                <a:gd name="T19" fmla="*/ 1 h 12"/>
                <a:gd name="T20" fmla="*/ 3 w 3"/>
                <a:gd name="T2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12">
                  <a:moveTo>
                    <a:pt x="2" y="6"/>
                  </a:moveTo>
                  <a:lnTo>
                    <a:pt x="2" y="6"/>
                  </a:lnTo>
                  <a:cubicBezTo>
                    <a:pt x="2" y="5"/>
                    <a:pt x="1" y="1"/>
                    <a:pt x="1" y="1"/>
                  </a:cubicBezTo>
                  <a:lnTo>
                    <a:pt x="2" y="1"/>
                  </a:lnTo>
                  <a:cubicBezTo>
                    <a:pt x="2" y="1"/>
                    <a:pt x="2" y="5"/>
                    <a:pt x="2" y="6"/>
                  </a:cubicBezTo>
                  <a:close/>
                  <a:moveTo>
                    <a:pt x="3" y="12"/>
                  </a:moveTo>
                  <a:lnTo>
                    <a:pt x="3" y="12"/>
                  </a:lnTo>
                  <a:cubicBezTo>
                    <a:pt x="3" y="7"/>
                    <a:pt x="3" y="1"/>
                    <a:pt x="3" y="1"/>
                  </a:cubicBezTo>
                  <a:lnTo>
                    <a:pt x="1" y="0"/>
                  </a:lnTo>
                  <a:lnTo>
                    <a:pt x="0" y="1"/>
                  </a:lnTo>
                  <a:cubicBezTo>
                    <a:pt x="0" y="1"/>
                    <a:pt x="1" y="7"/>
                    <a:pt x="3" y="1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1" name="Freeform 1689"/>
            <p:cNvSpPr>
              <a:spLocks/>
            </p:cNvSpPr>
            <p:nvPr userDrawn="1"/>
          </p:nvSpPr>
          <p:spPr bwMode="auto">
            <a:xfrm>
              <a:off x="379" y="310"/>
              <a:ext cx="7" cy="4"/>
            </a:xfrm>
            <a:custGeom>
              <a:avLst/>
              <a:gdLst>
                <a:gd name="T0" fmla="*/ 16 w 17"/>
                <a:gd name="T1" fmla="*/ 0 h 10"/>
                <a:gd name="T2" fmla="*/ 16 w 17"/>
                <a:gd name="T3" fmla="*/ 0 h 10"/>
                <a:gd name="T4" fmla="*/ 8 w 17"/>
                <a:gd name="T5" fmla="*/ 8 h 10"/>
                <a:gd name="T6" fmla="*/ 0 w 17"/>
                <a:gd name="T7" fmla="*/ 1 h 10"/>
                <a:gd name="T8" fmla="*/ 8 w 17"/>
                <a:gd name="T9" fmla="*/ 10 h 10"/>
                <a:gd name="T10" fmla="*/ 16 w 17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">
                  <a:moveTo>
                    <a:pt x="16" y="0"/>
                  </a:moveTo>
                  <a:lnTo>
                    <a:pt x="16" y="0"/>
                  </a:lnTo>
                  <a:cubicBezTo>
                    <a:pt x="16" y="6"/>
                    <a:pt x="11" y="5"/>
                    <a:pt x="8" y="8"/>
                  </a:cubicBezTo>
                  <a:cubicBezTo>
                    <a:pt x="5" y="4"/>
                    <a:pt x="0" y="6"/>
                    <a:pt x="0" y="1"/>
                  </a:cubicBezTo>
                  <a:cubicBezTo>
                    <a:pt x="0" y="9"/>
                    <a:pt x="5" y="6"/>
                    <a:pt x="8" y="10"/>
                  </a:cubicBezTo>
                  <a:cubicBezTo>
                    <a:pt x="11" y="6"/>
                    <a:pt x="17" y="8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2" name="Freeform 1690"/>
            <p:cNvSpPr>
              <a:spLocks noEditPoints="1"/>
            </p:cNvSpPr>
            <p:nvPr userDrawn="1"/>
          </p:nvSpPr>
          <p:spPr bwMode="auto">
            <a:xfrm>
              <a:off x="372" y="304"/>
              <a:ext cx="2" cy="6"/>
            </a:xfrm>
            <a:custGeom>
              <a:avLst/>
              <a:gdLst>
                <a:gd name="T0" fmla="*/ 1 w 4"/>
                <a:gd name="T1" fmla="*/ 8 h 14"/>
                <a:gd name="T2" fmla="*/ 1 w 4"/>
                <a:gd name="T3" fmla="*/ 8 h 14"/>
                <a:gd name="T4" fmla="*/ 2 w 4"/>
                <a:gd name="T5" fmla="*/ 1 h 14"/>
                <a:gd name="T6" fmla="*/ 3 w 4"/>
                <a:gd name="T7" fmla="*/ 2 h 14"/>
                <a:gd name="T8" fmla="*/ 1 w 4"/>
                <a:gd name="T9" fmla="*/ 8 h 14"/>
                <a:gd name="T10" fmla="*/ 0 w 4"/>
                <a:gd name="T11" fmla="*/ 14 h 14"/>
                <a:gd name="T12" fmla="*/ 0 w 4"/>
                <a:gd name="T13" fmla="*/ 14 h 14"/>
                <a:gd name="T14" fmla="*/ 4 w 4"/>
                <a:gd name="T15" fmla="*/ 2 h 14"/>
                <a:gd name="T16" fmla="*/ 3 w 4"/>
                <a:gd name="T17" fmla="*/ 0 h 14"/>
                <a:gd name="T18" fmla="*/ 1 w 4"/>
                <a:gd name="T19" fmla="*/ 1 h 14"/>
                <a:gd name="T20" fmla="*/ 0 w 4"/>
                <a:gd name="T2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14">
                  <a:moveTo>
                    <a:pt x="1" y="8"/>
                  </a:moveTo>
                  <a:lnTo>
                    <a:pt x="1" y="8"/>
                  </a:lnTo>
                  <a:cubicBezTo>
                    <a:pt x="1" y="7"/>
                    <a:pt x="2" y="1"/>
                    <a:pt x="2" y="1"/>
                  </a:cubicBezTo>
                  <a:lnTo>
                    <a:pt x="3" y="2"/>
                  </a:lnTo>
                  <a:cubicBezTo>
                    <a:pt x="3" y="2"/>
                    <a:pt x="2" y="7"/>
                    <a:pt x="1" y="8"/>
                  </a:cubicBezTo>
                  <a:close/>
                  <a:moveTo>
                    <a:pt x="0" y="14"/>
                  </a:moveTo>
                  <a:lnTo>
                    <a:pt x="0" y="14"/>
                  </a:lnTo>
                  <a:cubicBezTo>
                    <a:pt x="4" y="6"/>
                    <a:pt x="4" y="2"/>
                    <a:pt x="4" y="2"/>
                  </a:cubicBezTo>
                  <a:lnTo>
                    <a:pt x="3" y="0"/>
                  </a:lnTo>
                  <a:lnTo>
                    <a:pt x="1" y="1"/>
                  </a:lnTo>
                  <a:cubicBezTo>
                    <a:pt x="1" y="1"/>
                    <a:pt x="0" y="6"/>
                    <a:pt x="0" y="1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3" name="Freeform 1691"/>
            <p:cNvSpPr>
              <a:spLocks/>
            </p:cNvSpPr>
            <p:nvPr userDrawn="1"/>
          </p:nvSpPr>
          <p:spPr bwMode="auto">
            <a:xfrm>
              <a:off x="367" y="309"/>
              <a:ext cx="9" cy="5"/>
            </a:xfrm>
            <a:custGeom>
              <a:avLst/>
              <a:gdLst>
                <a:gd name="T0" fmla="*/ 20 w 20"/>
                <a:gd name="T1" fmla="*/ 4 h 12"/>
                <a:gd name="T2" fmla="*/ 20 w 20"/>
                <a:gd name="T3" fmla="*/ 4 h 12"/>
                <a:gd name="T4" fmla="*/ 9 w 20"/>
                <a:gd name="T5" fmla="*/ 9 h 12"/>
                <a:gd name="T6" fmla="*/ 3 w 20"/>
                <a:gd name="T7" fmla="*/ 0 h 12"/>
                <a:gd name="T8" fmla="*/ 8 w 20"/>
                <a:gd name="T9" fmla="*/ 11 h 12"/>
                <a:gd name="T10" fmla="*/ 20 w 20"/>
                <a:gd name="T1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2">
                  <a:moveTo>
                    <a:pt x="20" y="4"/>
                  </a:moveTo>
                  <a:lnTo>
                    <a:pt x="20" y="4"/>
                  </a:lnTo>
                  <a:cubicBezTo>
                    <a:pt x="18" y="10"/>
                    <a:pt x="13" y="7"/>
                    <a:pt x="9" y="9"/>
                  </a:cubicBezTo>
                  <a:cubicBezTo>
                    <a:pt x="6" y="5"/>
                    <a:pt x="2" y="5"/>
                    <a:pt x="3" y="0"/>
                  </a:cubicBezTo>
                  <a:cubicBezTo>
                    <a:pt x="0" y="8"/>
                    <a:pt x="6" y="7"/>
                    <a:pt x="8" y="11"/>
                  </a:cubicBezTo>
                  <a:cubicBezTo>
                    <a:pt x="13" y="9"/>
                    <a:pt x="18" y="12"/>
                    <a:pt x="20" y="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4" name="Freeform 1692"/>
            <p:cNvSpPr>
              <a:spLocks/>
            </p:cNvSpPr>
            <p:nvPr userDrawn="1"/>
          </p:nvSpPr>
          <p:spPr bwMode="auto">
            <a:xfrm>
              <a:off x="365" y="302"/>
              <a:ext cx="0" cy="2"/>
            </a:xfrm>
            <a:custGeom>
              <a:avLst/>
              <a:gdLst>
                <a:gd name="T0" fmla="*/ 0 w 1"/>
                <a:gd name="T1" fmla="*/ 4 h 4"/>
                <a:gd name="T2" fmla="*/ 0 w 1"/>
                <a:gd name="T3" fmla="*/ 4 h 4"/>
                <a:gd name="T4" fmla="*/ 1 w 1"/>
                <a:gd name="T5" fmla="*/ 0 h 4"/>
                <a:gd name="T6" fmla="*/ 0 w 1"/>
                <a:gd name="T7" fmla="*/ 0 h 4"/>
                <a:gd name="T8" fmla="*/ 0 w 1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4">
                  <a:moveTo>
                    <a:pt x="0" y="4"/>
                  </a:moveTo>
                  <a:lnTo>
                    <a:pt x="0" y="4"/>
                  </a:lnTo>
                  <a:cubicBezTo>
                    <a:pt x="1" y="3"/>
                    <a:pt x="1" y="0"/>
                    <a:pt x="1" y="0"/>
                  </a:cubicBez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5" name="Freeform 1693"/>
            <p:cNvSpPr>
              <a:spLocks/>
            </p:cNvSpPr>
            <p:nvPr userDrawn="1"/>
          </p:nvSpPr>
          <p:spPr bwMode="auto">
            <a:xfrm>
              <a:off x="331" y="181"/>
              <a:ext cx="98" cy="48"/>
            </a:xfrm>
            <a:custGeom>
              <a:avLst/>
              <a:gdLst>
                <a:gd name="T0" fmla="*/ 12 w 219"/>
                <a:gd name="T1" fmla="*/ 57 h 105"/>
                <a:gd name="T2" fmla="*/ 12 w 219"/>
                <a:gd name="T3" fmla="*/ 57 h 105"/>
                <a:gd name="T4" fmla="*/ 60 w 219"/>
                <a:gd name="T5" fmla="*/ 81 h 105"/>
                <a:gd name="T6" fmla="*/ 120 w 219"/>
                <a:gd name="T7" fmla="*/ 81 h 105"/>
                <a:gd name="T8" fmla="*/ 156 w 219"/>
                <a:gd name="T9" fmla="*/ 68 h 105"/>
                <a:gd name="T10" fmla="*/ 156 w 219"/>
                <a:gd name="T11" fmla="*/ 22 h 105"/>
                <a:gd name="T12" fmla="*/ 179 w 219"/>
                <a:gd name="T13" fmla="*/ 31 h 105"/>
                <a:gd name="T14" fmla="*/ 181 w 219"/>
                <a:gd name="T15" fmla="*/ 39 h 105"/>
                <a:gd name="T16" fmla="*/ 172 w 219"/>
                <a:gd name="T17" fmla="*/ 74 h 105"/>
                <a:gd name="T18" fmla="*/ 182 w 219"/>
                <a:gd name="T19" fmla="*/ 93 h 105"/>
                <a:gd name="T20" fmla="*/ 177 w 219"/>
                <a:gd name="T21" fmla="*/ 105 h 105"/>
                <a:gd name="T22" fmla="*/ 192 w 219"/>
                <a:gd name="T23" fmla="*/ 85 h 105"/>
                <a:gd name="T24" fmla="*/ 186 w 219"/>
                <a:gd name="T25" fmla="*/ 72 h 105"/>
                <a:gd name="T26" fmla="*/ 208 w 219"/>
                <a:gd name="T27" fmla="*/ 77 h 105"/>
                <a:gd name="T28" fmla="*/ 211 w 219"/>
                <a:gd name="T29" fmla="*/ 87 h 105"/>
                <a:gd name="T30" fmla="*/ 219 w 219"/>
                <a:gd name="T31" fmla="*/ 74 h 105"/>
                <a:gd name="T32" fmla="*/ 209 w 219"/>
                <a:gd name="T33" fmla="*/ 65 h 105"/>
                <a:gd name="T34" fmla="*/ 199 w 219"/>
                <a:gd name="T35" fmla="*/ 63 h 105"/>
                <a:gd name="T36" fmla="*/ 210 w 219"/>
                <a:gd name="T37" fmla="*/ 38 h 105"/>
                <a:gd name="T38" fmla="*/ 186 w 219"/>
                <a:gd name="T39" fmla="*/ 23 h 105"/>
                <a:gd name="T40" fmla="*/ 179 w 219"/>
                <a:gd name="T41" fmla="*/ 16 h 105"/>
                <a:gd name="T42" fmla="*/ 159 w 219"/>
                <a:gd name="T43" fmla="*/ 2 h 105"/>
                <a:gd name="T44" fmla="*/ 146 w 219"/>
                <a:gd name="T45" fmla="*/ 10 h 105"/>
                <a:gd name="T46" fmla="*/ 136 w 219"/>
                <a:gd name="T47" fmla="*/ 16 h 105"/>
                <a:gd name="T48" fmla="*/ 139 w 219"/>
                <a:gd name="T49" fmla="*/ 42 h 105"/>
                <a:gd name="T50" fmla="*/ 144 w 219"/>
                <a:gd name="T51" fmla="*/ 63 h 105"/>
                <a:gd name="T52" fmla="*/ 118 w 219"/>
                <a:gd name="T53" fmla="*/ 79 h 105"/>
                <a:gd name="T54" fmla="*/ 76 w 219"/>
                <a:gd name="T55" fmla="*/ 79 h 105"/>
                <a:gd name="T56" fmla="*/ 31 w 219"/>
                <a:gd name="T57" fmla="*/ 51 h 105"/>
                <a:gd name="T58" fmla="*/ 28 w 219"/>
                <a:gd name="T59" fmla="*/ 48 h 105"/>
                <a:gd name="T60" fmla="*/ 0 w 219"/>
                <a:gd name="T61" fmla="*/ 45 h 105"/>
                <a:gd name="T62" fmla="*/ 12 w 219"/>
                <a:gd name="T63" fmla="*/ 57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9" h="105">
                  <a:moveTo>
                    <a:pt x="12" y="57"/>
                  </a:moveTo>
                  <a:lnTo>
                    <a:pt x="12" y="57"/>
                  </a:lnTo>
                  <a:cubicBezTo>
                    <a:pt x="20" y="66"/>
                    <a:pt x="40" y="77"/>
                    <a:pt x="60" y="81"/>
                  </a:cubicBezTo>
                  <a:cubicBezTo>
                    <a:pt x="76" y="84"/>
                    <a:pt x="108" y="82"/>
                    <a:pt x="120" y="81"/>
                  </a:cubicBezTo>
                  <a:cubicBezTo>
                    <a:pt x="135" y="80"/>
                    <a:pt x="149" y="76"/>
                    <a:pt x="156" y="68"/>
                  </a:cubicBezTo>
                  <a:cubicBezTo>
                    <a:pt x="170" y="54"/>
                    <a:pt x="149" y="36"/>
                    <a:pt x="156" y="22"/>
                  </a:cubicBezTo>
                  <a:cubicBezTo>
                    <a:pt x="163" y="26"/>
                    <a:pt x="169" y="30"/>
                    <a:pt x="179" y="31"/>
                  </a:cubicBezTo>
                  <a:cubicBezTo>
                    <a:pt x="180" y="33"/>
                    <a:pt x="180" y="37"/>
                    <a:pt x="181" y="39"/>
                  </a:cubicBezTo>
                  <a:cubicBezTo>
                    <a:pt x="184" y="55"/>
                    <a:pt x="169" y="58"/>
                    <a:pt x="172" y="74"/>
                  </a:cubicBezTo>
                  <a:cubicBezTo>
                    <a:pt x="174" y="82"/>
                    <a:pt x="180" y="84"/>
                    <a:pt x="182" y="93"/>
                  </a:cubicBezTo>
                  <a:cubicBezTo>
                    <a:pt x="182" y="93"/>
                    <a:pt x="183" y="100"/>
                    <a:pt x="177" y="105"/>
                  </a:cubicBezTo>
                  <a:cubicBezTo>
                    <a:pt x="190" y="105"/>
                    <a:pt x="196" y="95"/>
                    <a:pt x="192" y="85"/>
                  </a:cubicBezTo>
                  <a:cubicBezTo>
                    <a:pt x="191" y="81"/>
                    <a:pt x="186" y="77"/>
                    <a:pt x="186" y="72"/>
                  </a:cubicBezTo>
                  <a:cubicBezTo>
                    <a:pt x="193" y="81"/>
                    <a:pt x="198" y="80"/>
                    <a:pt x="208" y="77"/>
                  </a:cubicBezTo>
                  <a:cubicBezTo>
                    <a:pt x="213" y="76"/>
                    <a:pt x="213" y="82"/>
                    <a:pt x="211" y="87"/>
                  </a:cubicBezTo>
                  <a:cubicBezTo>
                    <a:pt x="217" y="83"/>
                    <a:pt x="219" y="77"/>
                    <a:pt x="219" y="74"/>
                  </a:cubicBezTo>
                  <a:cubicBezTo>
                    <a:pt x="219" y="67"/>
                    <a:pt x="214" y="63"/>
                    <a:pt x="209" y="65"/>
                  </a:cubicBezTo>
                  <a:cubicBezTo>
                    <a:pt x="206" y="65"/>
                    <a:pt x="200" y="69"/>
                    <a:pt x="199" y="63"/>
                  </a:cubicBezTo>
                  <a:cubicBezTo>
                    <a:pt x="198" y="53"/>
                    <a:pt x="214" y="54"/>
                    <a:pt x="210" y="38"/>
                  </a:cubicBezTo>
                  <a:cubicBezTo>
                    <a:pt x="209" y="29"/>
                    <a:pt x="200" y="25"/>
                    <a:pt x="186" y="23"/>
                  </a:cubicBezTo>
                  <a:cubicBezTo>
                    <a:pt x="184" y="22"/>
                    <a:pt x="181" y="19"/>
                    <a:pt x="179" y="16"/>
                  </a:cubicBezTo>
                  <a:cubicBezTo>
                    <a:pt x="171" y="3"/>
                    <a:pt x="163" y="0"/>
                    <a:pt x="159" y="2"/>
                  </a:cubicBezTo>
                  <a:cubicBezTo>
                    <a:pt x="153" y="5"/>
                    <a:pt x="151" y="8"/>
                    <a:pt x="146" y="10"/>
                  </a:cubicBezTo>
                  <a:cubicBezTo>
                    <a:pt x="142" y="12"/>
                    <a:pt x="138" y="13"/>
                    <a:pt x="136" y="16"/>
                  </a:cubicBezTo>
                  <a:cubicBezTo>
                    <a:pt x="130" y="24"/>
                    <a:pt x="135" y="35"/>
                    <a:pt x="139" y="42"/>
                  </a:cubicBezTo>
                  <a:cubicBezTo>
                    <a:pt x="141" y="47"/>
                    <a:pt x="146" y="56"/>
                    <a:pt x="144" y="63"/>
                  </a:cubicBezTo>
                  <a:cubicBezTo>
                    <a:pt x="141" y="72"/>
                    <a:pt x="127" y="77"/>
                    <a:pt x="118" y="79"/>
                  </a:cubicBezTo>
                  <a:cubicBezTo>
                    <a:pt x="111" y="81"/>
                    <a:pt x="89" y="82"/>
                    <a:pt x="76" y="79"/>
                  </a:cubicBezTo>
                  <a:cubicBezTo>
                    <a:pt x="65" y="76"/>
                    <a:pt x="38" y="61"/>
                    <a:pt x="31" y="51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19" y="44"/>
                    <a:pt x="0" y="45"/>
                    <a:pt x="0" y="45"/>
                  </a:cubicBezTo>
                  <a:cubicBezTo>
                    <a:pt x="0" y="45"/>
                    <a:pt x="4" y="49"/>
                    <a:pt x="12" y="57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6" name="Freeform 1694"/>
            <p:cNvSpPr>
              <a:spLocks/>
            </p:cNvSpPr>
            <p:nvPr userDrawn="1"/>
          </p:nvSpPr>
          <p:spPr bwMode="auto">
            <a:xfrm>
              <a:off x="339" y="203"/>
              <a:ext cx="25" cy="14"/>
            </a:xfrm>
            <a:custGeom>
              <a:avLst/>
              <a:gdLst>
                <a:gd name="T0" fmla="*/ 9 w 55"/>
                <a:gd name="T1" fmla="*/ 3 h 32"/>
                <a:gd name="T2" fmla="*/ 9 w 55"/>
                <a:gd name="T3" fmla="*/ 3 h 32"/>
                <a:gd name="T4" fmla="*/ 0 w 55"/>
                <a:gd name="T5" fmla="*/ 0 h 32"/>
                <a:gd name="T6" fmla="*/ 55 w 55"/>
                <a:gd name="T7" fmla="*/ 32 h 32"/>
                <a:gd name="T8" fmla="*/ 9 w 55"/>
                <a:gd name="T9" fmla="*/ 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2">
                  <a:moveTo>
                    <a:pt x="9" y="3"/>
                  </a:moveTo>
                  <a:lnTo>
                    <a:pt x="9" y="3"/>
                  </a:lnTo>
                  <a:cubicBezTo>
                    <a:pt x="6" y="1"/>
                    <a:pt x="0" y="0"/>
                    <a:pt x="0" y="0"/>
                  </a:cubicBezTo>
                  <a:cubicBezTo>
                    <a:pt x="5" y="10"/>
                    <a:pt x="33" y="28"/>
                    <a:pt x="55" y="32"/>
                  </a:cubicBezTo>
                  <a:cubicBezTo>
                    <a:pt x="44" y="29"/>
                    <a:pt x="17" y="15"/>
                    <a:pt x="9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7" name="Freeform 1695"/>
            <p:cNvSpPr>
              <a:spLocks/>
            </p:cNvSpPr>
            <p:nvPr userDrawn="1"/>
          </p:nvSpPr>
          <p:spPr bwMode="auto">
            <a:xfrm>
              <a:off x="334" y="202"/>
              <a:ext cx="27" cy="15"/>
            </a:xfrm>
            <a:custGeom>
              <a:avLst/>
              <a:gdLst>
                <a:gd name="T0" fmla="*/ 0 w 59"/>
                <a:gd name="T1" fmla="*/ 0 h 33"/>
                <a:gd name="T2" fmla="*/ 0 w 59"/>
                <a:gd name="T3" fmla="*/ 0 h 33"/>
                <a:gd name="T4" fmla="*/ 59 w 59"/>
                <a:gd name="T5" fmla="*/ 33 h 33"/>
                <a:gd name="T6" fmla="*/ 8 w 59"/>
                <a:gd name="T7" fmla="*/ 1 h 33"/>
                <a:gd name="T8" fmla="*/ 0 w 59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3">
                  <a:moveTo>
                    <a:pt x="0" y="0"/>
                  </a:moveTo>
                  <a:lnTo>
                    <a:pt x="0" y="0"/>
                  </a:lnTo>
                  <a:cubicBezTo>
                    <a:pt x="7" y="13"/>
                    <a:pt x="33" y="29"/>
                    <a:pt x="59" y="33"/>
                  </a:cubicBezTo>
                  <a:cubicBezTo>
                    <a:pt x="34" y="25"/>
                    <a:pt x="14" y="11"/>
                    <a:pt x="8" y="1"/>
                  </a:cubicBezTo>
                  <a:cubicBezTo>
                    <a:pt x="5" y="0"/>
                    <a:pt x="2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8" name="Freeform 1696"/>
            <p:cNvSpPr>
              <a:spLocks/>
            </p:cNvSpPr>
            <p:nvPr userDrawn="1"/>
          </p:nvSpPr>
          <p:spPr bwMode="auto">
            <a:xfrm>
              <a:off x="409" y="195"/>
              <a:ext cx="18" cy="32"/>
            </a:xfrm>
            <a:custGeom>
              <a:avLst/>
              <a:gdLst>
                <a:gd name="T0" fmla="*/ 16 w 41"/>
                <a:gd name="T1" fmla="*/ 1 h 70"/>
                <a:gd name="T2" fmla="*/ 16 w 41"/>
                <a:gd name="T3" fmla="*/ 1 h 70"/>
                <a:gd name="T4" fmla="*/ 13 w 41"/>
                <a:gd name="T5" fmla="*/ 0 h 70"/>
                <a:gd name="T6" fmla="*/ 14 w 41"/>
                <a:gd name="T7" fmla="*/ 13 h 70"/>
                <a:gd name="T8" fmla="*/ 11 w 41"/>
                <a:gd name="T9" fmla="*/ 0 h 70"/>
                <a:gd name="T10" fmla="*/ 9 w 41"/>
                <a:gd name="T11" fmla="*/ 0 h 70"/>
                <a:gd name="T12" fmla="*/ 7 w 41"/>
                <a:gd name="T13" fmla="*/ 24 h 70"/>
                <a:gd name="T14" fmla="*/ 5 w 41"/>
                <a:gd name="T15" fmla="*/ 49 h 70"/>
                <a:gd name="T16" fmla="*/ 10 w 41"/>
                <a:gd name="T17" fmla="*/ 70 h 70"/>
                <a:gd name="T18" fmla="*/ 13 w 41"/>
                <a:gd name="T19" fmla="*/ 47 h 70"/>
                <a:gd name="T20" fmla="*/ 14 w 41"/>
                <a:gd name="T21" fmla="*/ 33 h 70"/>
                <a:gd name="T22" fmla="*/ 25 w 41"/>
                <a:gd name="T23" fmla="*/ 45 h 70"/>
                <a:gd name="T24" fmla="*/ 41 w 41"/>
                <a:gd name="T25" fmla="*/ 46 h 70"/>
                <a:gd name="T26" fmla="*/ 31 w 41"/>
                <a:gd name="T27" fmla="*/ 41 h 70"/>
                <a:gd name="T28" fmla="*/ 22 w 41"/>
                <a:gd name="T29" fmla="*/ 21 h 70"/>
                <a:gd name="T30" fmla="*/ 26 w 41"/>
                <a:gd name="T31" fmla="*/ 3 h 70"/>
                <a:gd name="T32" fmla="*/ 26 w 41"/>
                <a:gd name="T33" fmla="*/ 13 h 70"/>
                <a:gd name="T34" fmla="*/ 24 w 41"/>
                <a:gd name="T35" fmla="*/ 2 h 70"/>
                <a:gd name="T36" fmla="*/ 22 w 41"/>
                <a:gd name="T37" fmla="*/ 2 h 70"/>
                <a:gd name="T38" fmla="*/ 22 w 41"/>
                <a:gd name="T39" fmla="*/ 13 h 70"/>
                <a:gd name="T40" fmla="*/ 20 w 41"/>
                <a:gd name="T41" fmla="*/ 1 h 70"/>
                <a:gd name="T42" fmla="*/ 18 w 41"/>
                <a:gd name="T43" fmla="*/ 1 h 70"/>
                <a:gd name="T44" fmla="*/ 18 w 41"/>
                <a:gd name="T45" fmla="*/ 13 h 70"/>
                <a:gd name="T46" fmla="*/ 16 w 41"/>
                <a:gd name="T47" fmla="*/ 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1" h="70">
                  <a:moveTo>
                    <a:pt x="16" y="1"/>
                  </a:moveTo>
                  <a:lnTo>
                    <a:pt x="16" y="1"/>
                  </a:lnTo>
                  <a:lnTo>
                    <a:pt x="13" y="0"/>
                  </a:lnTo>
                  <a:cubicBezTo>
                    <a:pt x="15" y="4"/>
                    <a:pt x="16" y="8"/>
                    <a:pt x="14" y="13"/>
                  </a:cubicBezTo>
                  <a:cubicBezTo>
                    <a:pt x="14" y="7"/>
                    <a:pt x="12" y="2"/>
                    <a:pt x="11" y="0"/>
                  </a:cubicBezTo>
                  <a:cubicBezTo>
                    <a:pt x="11" y="0"/>
                    <a:pt x="9" y="0"/>
                    <a:pt x="9" y="0"/>
                  </a:cubicBezTo>
                  <a:cubicBezTo>
                    <a:pt x="13" y="11"/>
                    <a:pt x="11" y="19"/>
                    <a:pt x="7" y="24"/>
                  </a:cubicBezTo>
                  <a:cubicBezTo>
                    <a:pt x="0" y="32"/>
                    <a:pt x="1" y="40"/>
                    <a:pt x="5" y="49"/>
                  </a:cubicBezTo>
                  <a:cubicBezTo>
                    <a:pt x="7" y="53"/>
                    <a:pt x="16" y="63"/>
                    <a:pt x="10" y="70"/>
                  </a:cubicBezTo>
                  <a:cubicBezTo>
                    <a:pt x="23" y="63"/>
                    <a:pt x="17" y="51"/>
                    <a:pt x="13" y="47"/>
                  </a:cubicBezTo>
                  <a:cubicBezTo>
                    <a:pt x="10" y="43"/>
                    <a:pt x="10" y="36"/>
                    <a:pt x="14" y="33"/>
                  </a:cubicBezTo>
                  <a:cubicBezTo>
                    <a:pt x="14" y="40"/>
                    <a:pt x="19" y="45"/>
                    <a:pt x="25" y="45"/>
                  </a:cubicBezTo>
                  <a:cubicBezTo>
                    <a:pt x="30" y="45"/>
                    <a:pt x="39" y="38"/>
                    <a:pt x="41" y="46"/>
                  </a:cubicBezTo>
                  <a:cubicBezTo>
                    <a:pt x="41" y="38"/>
                    <a:pt x="36" y="40"/>
                    <a:pt x="31" y="41"/>
                  </a:cubicBezTo>
                  <a:cubicBezTo>
                    <a:pt x="15" y="44"/>
                    <a:pt x="16" y="26"/>
                    <a:pt x="22" y="21"/>
                  </a:cubicBezTo>
                  <a:cubicBezTo>
                    <a:pt x="28" y="16"/>
                    <a:pt x="36" y="9"/>
                    <a:pt x="26" y="3"/>
                  </a:cubicBezTo>
                  <a:cubicBezTo>
                    <a:pt x="27" y="6"/>
                    <a:pt x="27" y="10"/>
                    <a:pt x="26" y="13"/>
                  </a:cubicBezTo>
                  <a:cubicBezTo>
                    <a:pt x="26" y="9"/>
                    <a:pt x="25" y="3"/>
                    <a:pt x="24" y="2"/>
                  </a:cubicBezTo>
                  <a:lnTo>
                    <a:pt x="22" y="2"/>
                  </a:lnTo>
                  <a:cubicBezTo>
                    <a:pt x="23" y="5"/>
                    <a:pt x="24" y="9"/>
                    <a:pt x="22" y="13"/>
                  </a:cubicBezTo>
                  <a:cubicBezTo>
                    <a:pt x="22" y="10"/>
                    <a:pt x="22" y="4"/>
                    <a:pt x="20" y="1"/>
                  </a:cubicBezTo>
                  <a:lnTo>
                    <a:pt x="18" y="1"/>
                  </a:lnTo>
                  <a:cubicBezTo>
                    <a:pt x="19" y="4"/>
                    <a:pt x="19" y="8"/>
                    <a:pt x="18" y="13"/>
                  </a:cubicBezTo>
                  <a:cubicBezTo>
                    <a:pt x="18" y="7"/>
                    <a:pt x="17" y="3"/>
                    <a:pt x="1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9" name="Freeform 1697"/>
            <p:cNvSpPr>
              <a:spLocks/>
            </p:cNvSpPr>
            <p:nvPr userDrawn="1"/>
          </p:nvSpPr>
          <p:spPr bwMode="auto">
            <a:xfrm>
              <a:off x="393" y="190"/>
              <a:ext cx="9" cy="23"/>
            </a:xfrm>
            <a:custGeom>
              <a:avLst/>
              <a:gdLst>
                <a:gd name="T0" fmla="*/ 13 w 22"/>
                <a:gd name="T1" fmla="*/ 0 h 51"/>
                <a:gd name="T2" fmla="*/ 13 w 22"/>
                <a:gd name="T3" fmla="*/ 0 h 51"/>
                <a:gd name="T4" fmla="*/ 11 w 22"/>
                <a:gd name="T5" fmla="*/ 0 h 51"/>
                <a:gd name="T6" fmla="*/ 10 w 22"/>
                <a:gd name="T7" fmla="*/ 11 h 51"/>
                <a:gd name="T8" fmla="*/ 9 w 22"/>
                <a:gd name="T9" fmla="*/ 0 h 51"/>
                <a:gd name="T10" fmla="*/ 13 w 22"/>
                <a:gd name="T11" fmla="*/ 27 h 51"/>
                <a:gd name="T12" fmla="*/ 12 w 22"/>
                <a:gd name="T13" fmla="*/ 51 h 51"/>
                <a:gd name="T14" fmla="*/ 21 w 22"/>
                <a:gd name="T15" fmla="*/ 38 h 51"/>
                <a:gd name="T16" fmla="*/ 18 w 22"/>
                <a:gd name="T17" fmla="*/ 22 h 51"/>
                <a:gd name="T18" fmla="*/ 17 w 22"/>
                <a:gd name="T19" fmla="*/ 1 h 51"/>
                <a:gd name="T20" fmla="*/ 15 w 22"/>
                <a:gd name="T21" fmla="*/ 1 h 51"/>
                <a:gd name="T22" fmla="*/ 13 w 22"/>
                <a:gd name="T23" fmla="*/ 12 h 51"/>
                <a:gd name="T24" fmla="*/ 13 w 22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51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11" y="0"/>
                    <a:pt x="11" y="0"/>
                  </a:cubicBezTo>
                  <a:cubicBezTo>
                    <a:pt x="9" y="3"/>
                    <a:pt x="9" y="7"/>
                    <a:pt x="10" y="11"/>
                  </a:cubicBezTo>
                  <a:cubicBezTo>
                    <a:pt x="8" y="7"/>
                    <a:pt x="8" y="4"/>
                    <a:pt x="9" y="0"/>
                  </a:cubicBezTo>
                  <a:cubicBezTo>
                    <a:pt x="0" y="0"/>
                    <a:pt x="10" y="19"/>
                    <a:pt x="13" y="27"/>
                  </a:cubicBezTo>
                  <a:cubicBezTo>
                    <a:pt x="15" y="31"/>
                    <a:pt x="19" y="42"/>
                    <a:pt x="12" y="51"/>
                  </a:cubicBezTo>
                  <a:cubicBezTo>
                    <a:pt x="15" y="49"/>
                    <a:pt x="22" y="42"/>
                    <a:pt x="21" y="38"/>
                  </a:cubicBezTo>
                  <a:cubicBezTo>
                    <a:pt x="21" y="29"/>
                    <a:pt x="19" y="25"/>
                    <a:pt x="18" y="22"/>
                  </a:cubicBezTo>
                  <a:cubicBezTo>
                    <a:pt x="15" y="15"/>
                    <a:pt x="14" y="7"/>
                    <a:pt x="17" y="1"/>
                  </a:cubicBezTo>
                  <a:cubicBezTo>
                    <a:pt x="16" y="1"/>
                    <a:pt x="16" y="1"/>
                    <a:pt x="15" y="1"/>
                  </a:cubicBezTo>
                  <a:cubicBezTo>
                    <a:pt x="14" y="2"/>
                    <a:pt x="12" y="7"/>
                    <a:pt x="13" y="12"/>
                  </a:cubicBezTo>
                  <a:cubicBezTo>
                    <a:pt x="10" y="7"/>
                    <a:pt x="12" y="2"/>
                    <a:pt x="1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0" name="Freeform 1698"/>
            <p:cNvSpPr>
              <a:spLocks/>
            </p:cNvSpPr>
            <p:nvPr userDrawn="1"/>
          </p:nvSpPr>
          <p:spPr bwMode="auto">
            <a:xfrm>
              <a:off x="388" y="187"/>
              <a:ext cx="40" cy="30"/>
            </a:xfrm>
            <a:custGeom>
              <a:avLst/>
              <a:gdLst>
                <a:gd name="T0" fmla="*/ 24 w 90"/>
                <a:gd name="T1" fmla="*/ 1 h 65"/>
                <a:gd name="T2" fmla="*/ 24 w 90"/>
                <a:gd name="T3" fmla="*/ 1 h 65"/>
                <a:gd name="T4" fmla="*/ 15 w 90"/>
                <a:gd name="T5" fmla="*/ 1 h 65"/>
                <a:gd name="T6" fmla="*/ 21 w 90"/>
                <a:gd name="T7" fmla="*/ 48 h 65"/>
                <a:gd name="T8" fmla="*/ 1 w 90"/>
                <a:gd name="T9" fmla="*/ 65 h 65"/>
                <a:gd name="T10" fmla="*/ 24 w 90"/>
                <a:gd name="T11" fmla="*/ 41 h 65"/>
                <a:gd name="T12" fmla="*/ 18 w 90"/>
                <a:gd name="T13" fmla="*/ 4 h 65"/>
                <a:gd name="T14" fmla="*/ 50 w 90"/>
                <a:gd name="T15" fmla="*/ 14 h 65"/>
                <a:gd name="T16" fmla="*/ 80 w 90"/>
                <a:gd name="T17" fmla="*/ 31 h 65"/>
                <a:gd name="T18" fmla="*/ 70 w 90"/>
                <a:gd name="T19" fmla="*/ 42 h 65"/>
                <a:gd name="T20" fmla="*/ 76 w 90"/>
                <a:gd name="T21" fmla="*/ 57 h 65"/>
                <a:gd name="T22" fmla="*/ 90 w 90"/>
                <a:gd name="T23" fmla="*/ 60 h 65"/>
                <a:gd name="T24" fmla="*/ 71 w 90"/>
                <a:gd name="T25" fmla="*/ 52 h 65"/>
                <a:gd name="T26" fmla="*/ 77 w 90"/>
                <a:gd name="T27" fmla="*/ 38 h 65"/>
                <a:gd name="T28" fmla="*/ 82 w 90"/>
                <a:gd name="T29" fmla="*/ 27 h 65"/>
                <a:gd name="T30" fmla="*/ 48 w 90"/>
                <a:gd name="T31" fmla="*/ 10 h 65"/>
                <a:gd name="T32" fmla="*/ 24 w 90"/>
                <a:gd name="T33" fmla="*/ 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65">
                  <a:moveTo>
                    <a:pt x="24" y="1"/>
                  </a:moveTo>
                  <a:lnTo>
                    <a:pt x="24" y="1"/>
                  </a:lnTo>
                  <a:cubicBezTo>
                    <a:pt x="21" y="0"/>
                    <a:pt x="17" y="0"/>
                    <a:pt x="15" y="1"/>
                  </a:cubicBezTo>
                  <a:cubicBezTo>
                    <a:pt x="0" y="10"/>
                    <a:pt x="23" y="32"/>
                    <a:pt x="21" y="48"/>
                  </a:cubicBezTo>
                  <a:cubicBezTo>
                    <a:pt x="20" y="58"/>
                    <a:pt x="8" y="62"/>
                    <a:pt x="1" y="65"/>
                  </a:cubicBezTo>
                  <a:cubicBezTo>
                    <a:pt x="17" y="63"/>
                    <a:pt x="27" y="55"/>
                    <a:pt x="24" y="41"/>
                  </a:cubicBezTo>
                  <a:cubicBezTo>
                    <a:pt x="22" y="30"/>
                    <a:pt x="6" y="8"/>
                    <a:pt x="18" y="4"/>
                  </a:cubicBezTo>
                  <a:cubicBezTo>
                    <a:pt x="27" y="1"/>
                    <a:pt x="38" y="12"/>
                    <a:pt x="50" y="14"/>
                  </a:cubicBezTo>
                  <a:cubicBezTo>
                    <a:pt x="62" y="16"/>
                    <a:pt x="83" y="16"/>
                    <a:pt x="80" y="31"/>
                  </a:cubicBezTo>
                  <a:cubicBezTo>
                    <a:pt x="79" y="35"/>
                    <a:pt x="72" y="38"/>
                    <a:pt x="70" y="42"/>
                  </a:cubicBezTo>
                  <a:cubicBezTo>
                    <a:pt x="65" y="49"/>
                    <a:pt x="68" y="59"/>
                    <a:pt x="76" y="57"/>
                  </a:cubicBezTo>
                  <a:cubicBezTo>
                    <a:pt x="86" y="54"/>
                    <a:pt x="88" y="55"/>
                    <a:pt x="90" y="60"/>
                  </a:cubicBezTo>
                  <a:cubicBezTo>
                    <a:pt x="89" y="44"/>
                    <a:pt x="74" y="61"/>
                    <a:pt x="71" y="52"/>
                  </a:cubicBezTo>
                  <a:cubicBezTo>
                    <a:pt x="68" y="45"/>
                    <a:pt x="73" y="42"/>
                    <a:pt x="77" y="38"/>
                  </a:cubicBezTo>
                  <a:cubicBezTo>
                    <a:pt x="80" y="36"/>
                    <a:pt x="83" y="32"/>
                    <a:pt x="82" y="27"/>
                  </a:cubicBezTo>
                  <a:cubicBezTo>
                    <a:pt x="81" y="12"/>
                    <a:pt x="61" y="13"/>
                    <a:pt x="48" y="10"/>
                  </a:cubicBezTo>
                  <a:cubicBezTo>
                    <a:pt x="41" y="9"/>
                    <a:pt x="32" y="2"/>
                    <a:pt x="24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1" name="Freeform 1699"/>
            <p:cNvSpPr>
              <a:spLocks/>
            </p:cNvSpPr>
            <p:nvPr userDrawn="1"/>
          </p:nvSpPr>
          <p:spPr bwMode="auto">
            <a:xfrm>
              <a:off x="397" y="182"/>
              <a:ext cx="16" cy="9"/>
            </a:xfrm>
            <a:custGeom>
              <a:avLst/>
              <a:gdLst>
                <a:gd name="T0" fmla="*/ 15 w 37"/>
                <a:gd name="T1" fmla="*/ 1 h 20"/>
                <a:gd name="T2" fmla="*/ 15 w 37"/>
                <a:gd name="T3" fmla="*/ 1 h 20"/>
                <a:gd name="T4" fmla="*/ 12 w 37"/>
                <a:gd name="T5" fmla="*/ 3 h 20"/>
                <a:gd name="T6" fmla="*/ 21 w 37"/>
                <a:gd name="T7" fmla="*/ 8 h 20"/>
                <a:gd name="T8" fmla="*/ 9 w 37"/>
                <a:gd name="T9" fmla="*/ 4 h 20"/>
                <a:gd name="T10" fmla="*/ 8 w 37"/>
                <a:gd name="T11" fmla="*/ 5 h 20"/>
                <a:gd name="T12" fmla="*/ 18 w 37"/>
                <a:gd name="T13" fmla="*/ 10 h 20"/>
                <a:gd name="T14" fmla="*/ 5 w 37"/>
                <a:gd name="T15" fmla="*/ 7 h 20"/>
                <a:gd name="T16" fmla="*/ 0 w 37"/>
                <a:gd name="T17" fmla="*/ 9 h 20"/>
                <a:gd name="T18" fmla="*/ 20 w 37"/>
                <a:gd name="T19" fmla="*/ 16 h 20"/>
                <a:gd name="T20" fmla="*/ 37 w 37"/>
                <a:gd name="T21" fmla="*/ 20 h 20"/>
                <a:gd name="T22" fmla="*/ 29 w 37"/>
                <a:gd name="T23" fmla="*/ 12 h 20"/>
                <a:gd name="T24" fmla="*/ 15 w 37"/>
                <a:gd name="T25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" h="20">
                  <a:moveTo>
                    <a:pt x="15" y="1"/>
                  </a:moveTo>
                  <a:lnTo>
                    <a:pt x="15" y="1"/>
                  </a:lnTo>
                  <a:cubicBezTo>
                    <a:pt x="14" y="1"/>
                    <a:pt x="12" y="2"/>
                    <a:pt x="12" y="3"/>
                  </a:cubicBezTo>
                  <a:cubicBezTo>
                    <a:pt x="16" y="3"/>
                    <a:pt x="19" y="5"/>
                    <a:pt x="21" y="8"/>
                  </a:cubicBezTo>
                  <a:cubicBezTo>
                    <a:pt x="19" y="7"/>
                    <a:pt x="13" y="4"/>
                    <a:pt x="9" y="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6"/>
                    <a:pt x="14" y="6"/>
                    <a:pt x="18" y="10"/>
                  </a:cubicBezTo>
                  <a:cubicBezTo>
                    <a:pt x="13" y="7"/>
                    <a:pt x="7" y="7"/>
                    <a:pt x="5" y="7"/>
                  </a:cubicBezTo>
                  <a:cubicBezTo>
                    <a:pt x="3" y="8"/>
                    <a:pt x="3" y="9"/>
                    <a:pt x="0" y="9"/>
                  </a:cubicBezTo>
                  <a:cubicBezTo>
                    <a:pt x="7" y="9"/>
                    <a:pt x="11" y="10"/>
                    <a:pt x="20" y="16"/>
                  </a:cubicBezTo>
                  <a:cubicBezTo>
                    <a:pt x="26" y="19"/>
                    <a:pt x="37" y="20"/>
                    <a:pt x="37" y="20"/>
                  </a:cubicBezTo>
                  <a:cubicBezTo>
                    <a:pt x="34" y="18"/>
                    <a:pt x="31" y="13"/>
                    <a:pt x="29" y="12"/>
                  </a:cubicBezTo>
                  <a:cubicBezTo>
                    <a:pt x="26" y="7"/>
                    <a:pt x="21" y="0"/>
                    <a:pt x="1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2" name="Freeform 1700"/>
            <p:cNvSpPr>
              <a:spLocks/>
            </p:cNvSpPr>
            <p:nvPr userDrawn="1"/>
          </p:nvSpPr>
          <p:spPr bwMode="auto">
            <a:xfrm>
              <a:off x="410" y="208"/>
              <a:ext cx="5" cy="8"/>
            </a:xfrm>
            <a:custGeom>
              <a:avLst/>
              <a:gdLst>
                <a:gd name="T0" fmla="*/ 10 w 12"/>
                <a:gd name="T1" fmla="*/ 0 h 19"/>
                <a:gd name="T2" fmla="*/ 10 w 12"/>
                <a:gd name="T3" fmla="*/ 0 h 19"/>
                <a:gd name="T4" fmla="*/ 6 w 12"/>
                <a:gd name="T5" fmla="*/ 19 h 19"/>
                <a:gd name="T6" fmla="*/ 10 w 12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9">
                  <a:moveTo>
                    <a:pt x="10" y="0"/>
                  </a:moveTo>
                  <a:lnTo>
                    <a:pt x="10" y="0"/>
                  </a:lnTo>
                  <a:cubicBezTo>
                    <a:pt x="9" y="4"/>
                    <a:pt x="0" y="8"/>
                    <a:pt x="6" y="19"/>
                  </a:cubicBezTo>
                  <a:cubicBezTo>
                    <a:pt x="3" y="9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3" name="Freeform 1701"/>
            <p:cNvSpPr>
              <a:spLocks/>
            </p:cNvSpPr>
            <p:nvPr userDrawn="1"/>
          </p:nvSpPr>
          <p:spPr bwMode="auto">
            <a:xfrm>
              <a:off x="358" y="186"/>
              <a:ext cx="31" cy="33"/>
            </a:xfrm>
            <a:custGeom>
              <a:avLst/>
              <a:gdLst>
                <a:gd name="T0" fmla="*/ 39 w 68"/>
                <a:gd name="T1" fmla="*/ 25 h 73"/>
                <a:gd name="T2" fmla="*/ 39 w 68"/>
                <a:gd name="T3" fmla="*/ 25 h 73"/>
                <a:gd name="T4" fmla="*/ 41 w 68"/>
                <a:gd name="T5" fmla="*/ 21 h 73"/>
                <a:gd name="T6" fmla="*/ 39 w 68"/>
                <a:gd name="T7" fmla="*/ 16 h 73"/>
                <a:gd name="T8" fmla="*/ 41 w 68"/>
                <a:gd name="T9" fmla="*/ 16 h 73"/>
                <a:gd name="T10" fmla="*/ 40 w 68"/>
                <a:gd name="T11" fmla="*/ 16 h 73"/>
                <a:gd name="T12" fmla="*/ 38 w 68"/>
                <a:gd name="T13" fmla="*/ 13 h 73"/>
                <a:gd name="T14" fmla="*/ 37 w 68"/>
                <a:gd name="T15" fmla="*/ 12 h 73"/>
                <a:gd name="T16" fmla="*/ 39 w 68"/>
                <a:gd name="T17" fmla="*/ 13 h 73"/>
                <a:gd name="T18" fmla="*/ 41 w 68"/>
                <a:gd name="T19" fmla="*/ 15 h 73"/>
                <a:gd name="T20" fmla="*/ 42 w 68"/>
                <a:gd name="T21" fmla="*/ 15 h 73"/>
                <a:gd name="T22" fmla="*/ 42 w 68"/>
                <a:gd name="T23" fmla="*/ 1 h 73"/>
                <a:gd name="T24" fmla="*/ 41 w 68"/>
                <a:gd name="T25" fmla="*/ 2 h 73"/>
                <a:gd name="T26" fmla="*/ 39 w 68"/>
                <a:gd name="T27" fmla="*/ 4 h 73"/>
                <a:gd name="T28" fmla="*/ 37 w 68"/>
                <a:gd name="T29" fmla="*/ 5 h 73"/>
                <a:gd name="T30" fmla="*/ 38 w 68"/>
                <a:gd name="T31" fmla="*/ 4 h 73"/>
                <a:gd name="T32" fmla="*/ 40 w 68"/>
                <a:gd name="T33" fmla="*/ 1 h 73"/>
                <a:gd name="T34" fmla="*/ 41 w 68"/>
                <a:gd name="T35" fmla="*/ 0 h 73"/>
                <a:gd name="T36" fmla="*/ 27 w 68"/>
                <a:gd name="T37" fmla="*/ 0 h 73"/>
                <a:gd name="T38" fmla="*/ 28 w 68"/>
                <a:gd name="T39" fmla="*/ 1 h 73"/>
                <a:gd name="T40" fmla="*/ 30 w 68"/>
                <a:gd name="T41" fmla="*/ 4 h 73"/>
                <a:gd name="T42" fmla="*/ 31 w 68"/>
                <a:gd name="T43" fmla="*/ 5 h 73"/>
                <a:gd name="T44" fmla="*/ 29 w 68"/>
                <a:gd name="T45" fmla="*/ 4 h 73"/>
                <a:gd name="T46" fmla="*/ 27 w 68"/>
                <a:gd name="T47" fmla="*/ 2 h 73"/>
                <a:gd name="T48" fmla="*/ 26 w 68"/>
                <a:gd name="T49" fmla="*/ 1 h 73"/>
                <a:gd name="T50" fmla="*/ 26 w 68"/>
                <a:gd name="T51" fmla="*/ 15 h 73"/>
                <a:gd name="T52" fmla="*/ 27 w 68"/>
                <a:gd name="T53" fmla="*/ 15 h 73"/>
                <a:gd name="T54" fmla="*/ 29 w 68"/>
                <a:gd name="T55" fmla="*/ 13 h 73"/>
                <a:gd name="T56" fmla="*/ 31 w 68"/>
                <a:gd name="T57" fmla="*/ 12 h 73"/>
                <a:gd name="T58" fmla="*/ 30 w 68"/>
                <a:gd name="T59" fmla="*/ 13 h 73"/>
                <a:gd name="T60" fmla="*/ 28 w 68"/>
                <a:gd name="T61" fmla="*/ 16 h 73"/>
                <a:gd name="T62" fmla="*/ 27 w 68"/>
                <a:gd name="T63" fmla="*/ 16 h 73"/>
                <a:gd name="T64" fmla="*/ 29 w 68"/>
                <a:gd name="T65" fmla="*/ 16 h 73"/>
                <a:gd name="T66" fmla="*/ 27 w 68"/>
                <a:gd name="T67" fmla="*/ 21 h 73"/>
                <a:gd name="T68" fmla="*/ 29 w 68"/>
                <a:gd name="T69" fmla="*/ 25 h 73"/>
                <a:gd name="T70" fmla="*/ 29 w 68"/>
                <a:gd name="T71" fmla="*/ 25 h 73"/>
                <a:gd name="T72" fmla="*/ 29 w 68"/>
                <a:gd name="T73" fmla="*/ 28 h 73"/>
                <a:gd name="T74" fmla="*/ 27 w 68"/>
                <a:gd name="T75" fmla="*/ 29 h 73"/>
                <a:gd name="T76" fmla="*/ 27 w 68"/>
                <a:gd name="T77" fmla="*/ 26 h 73"/>
                <a:gd name="T78" fmla="*/ 27 w 68"/>
                <a:gd name="T79" fmla="*/ 26 h 73"/>
                <a:gd name="T80" fmla="*/ 21 w 68"/>
                <a:gd name="T81" fmla="*/ 27 h 73"/>
                <a:gd name="T82" fmla="*/ 6 w 68"/>
                <a:gd name="T83" fmla="*/ 51 h 73"/>
                <a:gd name="T84" fmla="*/ 12 w 68"/>
                <a:gd name="T85" fmla="*/ 66 h 73"/>
                <a:gd name="T86" fmla="*/ 12 w 68"/>
                <a:gd name="T87" fmla="*/ 73 h 73"/>
                <a:gd name="T88" fmla="*/ 34 w 68"/>
                <a:gd name="T89" fmla="*/ 73 h 73"/>
                <a:gd name="T90" fmla="*/ 56 w 68"/>
                <a:gd name="T91" fmla="*/ 73 h 73"/>
                <a:gd name="T92" fmla="*/ 56 w 68"/>
                <a:gd name="T93" fmla="*/ 66 h 73"/>
                <a:gd name="T94" fmla="*/ 62 w 68"/>
                <a:gd name="T95" fmla="*/ 51 h 73"/>
                <a:gd name="T96" fmla="*/ 47 w 68"/>
                <a:gd name="T97" fmla="*/ 27 h 73"/>
                <a:gd name="T98" fmla="*/ 41 w 68"/>
                <a:gd name="T99" fmla="*/ 26 h 73"/>
                <a:gd name="T100" fmla="*/ 41 w 68"/>
                <a:gd name="T101" fmla="*/ 26 h 73"/>
                <a:gd name="T102" fmla="*/ 41 w 68"/>
                <a:gd name="T103" fmla="*/ 29 h 73"/>
                <a:gd name="T104" fmla="*/ 39 w 68"/>
                <a:gd name="T105" fmla="*/ 28 h 73"/>
                <a:gd name="T106" fmla="*/ 39 w 68"/>
                <a:gd name="T107" fmla="*/ 25 h 73"/>
                <a:gd name="T108" fmla="*/ 39 w 68"/>
                <a:gd name="T109" fmla="*/ 2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8" h="73">
                  <a:moveTo>
                    <a:pt x="39" y="25"/>
                  </a:moveTo>
                  <a:lnTo>
                    <a:pt x="39" y="25"/>
                  </a:lnTo>
                  <a:cubicBezTo>
                    <a:pt x="40" y="24"/>
                    <a:pt x="41" y="22"/>
                    <a:pt x="41" y="21"/>
                  </a:cubicBezTo>
                  <a:cubicBezTo>
                    <a:pt x="41" y="19"/>
                    <a:pt x="40" y="17"/>
                    <a:pt x="39" y="16"/>
                  </a:cubicBezTo>
                  <a:lnTo>
                    <a:pt x="41" y="16"/>
                  </a:lnTo>
                  <a:lnTo>
                    <a:pt x="40" y="16"/>
                  </a:lnTo>
                  <a:cubicBezTo>
                    <a:pt x="40" y="15"/>
                    <a:pt x="39" y="14"/>
                    <a:pt x="38" y="13"/>
                  </a:cubicBezTo>
                  <a:cubicBezTo>
                    <a:pt x="38" y="13"/>
                    <a:pt x="38" y="12"/>
                    <a:pt x="37" y="12"/>
                  </a:cubicBezTo>
                  <a:cubicBezTo>
                    <a:pt x="38" y="12"/>
                    <a:pt x="38" y="12"/>
                    <a:pt x="39" y="13"/>
                  </a:cubicBezTo>
                  <a:cubicBezTo>
                    <a:pt x="40" y="13"/>
                    <a:pt x="41" y="14"/>
                    <a:pt x="41" y="15"/>
                  </a:cubicBezTo>
                  <a:lnTo>
                    <a:pt x="42" y="15"/>
                  </a:lnTo>
                  <a:lnTo>
                    <a:pt x="42" y="1"/>
                  </a:lnTo>
                  <a:lnTo>
                    <a:pt x="41" y="2"/>
                  </a:lnTo>
                  <a:cubicBezTo>
                    <a:pt x="41" y="2"/>
                    <a:pt x="40" y="3"/>
                    <a:pt x="39" y="4"/>
                  </a:cubicBezTo>
                  <a:cubicBezTo>
                    <a:pt x="38" y="4"/>
                    <a:pt x="38" y="5"/>
                    <a:pt x="37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9" y="3"/>
                    <a:pt x="40" y="2"/>
                    <a:pt x="40" y="1"/>
                  </a:cubicBezTo>
                  <a:lnTo>
                    <a:pt x="41" y="0"/>
                  </a:lnTo>
                  <a:lnTo>
                    <a:pt x="27" y="0"/>
                  </a:lnTo>
                  <a:lnTo>
                    <a:pt x="28" y="1"/>
                  </a:lnTo>
                  <a:cubicBezTo>
                    <a:pt x="28" y="2"/>
                    <a:pt x="29" y="3"/>
                    <a:pt x="30" y="4"/>
                  </a:cubicBezTo>
                  <a:cubicBezTo>
                    <a:pt x="30" y="4"/>
                    <a:pt x="30" y="5"/>
                    <a:pt x="31" y="5"/>
                  </a:cubicBezTo>
                  <a:cubicBezTo>
                    <a:pt x="30" y="5"/>
                    <a:pt x="30" y="4"/>
                    <a:pt x="29" y="4"/>
                  </a:cubicBezTo>
                  <a:cubicBezTo>
                    <a:pt x="28" y="3"/>
                    <a:pt x="27" y="2"/>
                    <a:pt x="27" y="2"/>
                  </a:cubicBezTo>
                  <a:lnTo>
                    <a:pt x="26" y="1"/>
                  </a:lnTo>
                  <a:lnTo>
                    <a:pt x="26" y="15"/>
                  </a:lnTo>
                  <a:lnTo>
                    <a:pt x="27" y="15"/>
                  </a:lnTo>
                  <a:cubicBezTo>
                    <a:pt x="27" y="14"/>
                    <a:pt x="28" y="13"/>
                    <a:pt x="29" y="13"/>
                  </a:cubicBezTo>
                  <a:cubicBezTo>
                    <a:pt x="30" y="12"/>
                    <a:pt x="30" y="12"/>
                    <a:pt x="31" y="12"/>
                  </a:cubicBezTo>
                  <a:cubicBezTo>
                    <a:pt x="30" y="12"/>
                    <a:pt x="30" y="13"/>
                    <a:pt x="30" y="13"/>
                  </a:cubicBezTo>
                  <a:cubicBezTo>
                    <a:pt x="29" y="14"/>
                    <a:pt x="28" y="15"/>
                    <a:pt x="28" y="16"/>
                  </a:cubicBezTo>
                  <a:lnTo>
                    <a:pt x="27" y="16"/>
                  </a:lnTo>
                  <a:lnTo>
                    <a:pt x="29" y="16"/>
                  </a:lnTo>
                  <a:cubicBezTo>
                    <a:pt x="28" y="17"/>
                    <a:pt x="27" y="19"/>
                    <a:pt x="27" y="21"/>
                  </a:cubicBezTo>
                  <a:cubicBezTo>
                    <a:pt x="27" y="22"/>
                    <a:pt x="28" y="24"/>
                    <a:pt x="29" y="25"/>
                  </a:cubicBezTo>
                  <a:lnTo>
                    <a:pt x="29" y="25"/>
                  </a:lnTo>
                  <a:lnTo>
                    <a:pt x="29" y="28"/>
                  </a:lnTo>
                  <a:lnTo>
                    <a:pt x="27" y="29"/>
                  </a:lnTo>
                  <a:lnTo>
                    <a:pt x="27" y="26"/>
                  </a:lnTo>
                  <a:lnTo>
                    <a:pt x="27" y="26"/>
                  </a:lnTo>
                  <a:cubicBezTo>
                    <a:pt x="25" y="26"/>
                    <a:pt x="23" y="26"/>
                    <a:pt x="21" y="27"/>
                  </a:cubicBezTo>
                  <a:cubicBezTo>
                    <a:pt x="9" y="30"/>
                    <a:pt x="0" y="36"/>
                    <a:pt x="6" y="51"/>
                  </a:cubicBezTo>
                  <a:cubicBezTo>
                    <a:pt x="7" y="56"/>
                    <a:pt x="10" y="61"/>
                    <a:pt x="12" y="66"/>
                  </a:cubicBezTo>
                  <a:lnTo>
                    <a:pt x="12" y="73"/>
                  </a:lnTo>
                  <a:cubicBezTo>
                    <a:pt x="12" y="73"/>
                    <a:pt x="28" y="73"/>
                    <a:pt x="34" y="73"/>
                  </a:cubicBezTo>
                  <a:cubicBezTo>
                    <a:pt x="40" y="73"/>
                    <a:pt x="56" y="73"/>
                    <a:pt x="56" y="73"/>
                  </a:cubicBezTo>
                  <a:lnTo>
                    <a:pt x="56" y="66"/>
                  </a:lnTo>
                  <a:cubicBezTo>
                    <a:pt x="58" y="61"/>
                    <a:pt x="61" y="56"/>
                    <a:pt x="62" y="51"/>
                  </a:cubicBezTo>
                  <a:cubicBezTo>
                    <a:pt x="68" y="36"/>
                    <a:pt x="60" y="30"/>
                    <a:pt x="47" y="27"/>
                  </a:cubicBezTo>
                  <a:cubicBezTo>
                    <a:pt x="45" y="26"/>
                    <a:pt x="43" y="26"/>
                    <a:pt x="41" y="26"/>
                  </a:cubicBezTo>
                  <a:lnTo>
                    <a:pt x="41" y="26"/>
                  </a:lnTo>
                  <a:lnTo>
                    <a:pt x="41" y="29"/>
                  </a:lnTo>
                  <a:lnTo>
                    <a:pt x="39" y="28"/>
                  </a:lnTo>
                  <a:lnTo>
                    <a:pt x="39" y="25"/>
                  </a:lnTo>
                  <a:lnTo>
                    <a:pt x="39" y="25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4" name="Freeform 1702"/>
            <p:cNvSpPr>
              <a:spLocks/>
            </p:cNvSpPr>
            <p:nvPr userDrawn="1"/>
          </p:nvSpPr>
          <p:spPr bwMode="auto">
            <a:xfrm>
              <a:off x="372" y="208"/>
              <a:ext cx="0" cy="1"/>
            </a:xfrm>
            <a:custGeom>
              <a:avLst/>
              <a:gdLst>
                <a:gd name="T0" fmla="*/ 2 h 2"/>
                <a:gd name="T1" fmla="*/ 2 h 2"/>
                <a:gd name="T2" fmla="*/ 0 h 2"/>
                <a:gd name="T3" fmla="*/ 0 h 2"/>
                <a:gd name="T4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1"/>
                    <a:pt x="0" y="0"/>
                  </a:cubicBez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5" name="Freeform 1703"/>
            <p:cNvSpPr>
              <a:spLocks/>
            </p:cNvSpPr>
            <p:nvPr userDrawn="1"/>
          </p:nvSpPr>
          <p:spPr bwMode="auto">
            <a:xfrm>
              <a:off x="362" y="208"/>
              <a:ext cx="1" cy="2"/>
            </a:xfrm>
            <a:custGeom>
              <a:avLst/>
              <a:gdLst>
                <a:gd name="T0" fmla="*/ 1 w 3"/>
                <a:gd name="T1" fmla="*/ 2 h 5"/>
                <a:gd name="T2" fmla="*/ 1 w 3"/>
                <a:gd name="T3" fmla="*/ 2 h 5"/>
                <a:gd name="T4" fmla="*/ 2 w 3"/>
                <a:gd name="T5" fmla="*/ 5 h 5"/>
                <a:gd name="T6" fmla="*/ 3 w 3"/>
                <a:gd name="T7" fmla="*/ 3 h 5"/>
                <a:gd name="T8" fmla="*/ 0 w 3"/>
                <a:gd name="T9" fmla="*/ 0 h 5"/>
                <a:gd name="T10" fmla="*/ 0 w 3"/>
                <a:gd name="T11" fmla="*/ 1 h 5"/>
                <a:gd name="T12" fmla="*/ 1 w 3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5">
                  <a:moveTo>
                    <a:pt x="1" y="2"/>
                  </a:moveTo>
                  <a:lnTo>
                    <a:pt x="1" y="2"/>
                  </a:lnTo>
                  <a:cubicBezTo>
                    <a:pt x="1" y="3"/>
                    <a:pt x="1" y="4"/>
                    <a:pt x="2" y="5"/>
                  </a:cubicBezTo>
                  <a:cubicBezTo>
                    <a:pt x="2" y="4"/>
                    <a:pt x="3" y="4"/>
                    <a:pt x="3" y="3"/>
                  </a:cubicBezTo>
                  <a:cubicBezTo>
                    <a:pt x="2" y="2"/>
                    <a:pt x="1" y="1"/>
                    <a:pt x="0" y="0"/>
                  </a:cubicBezTo>
                  <a:lnTo>
                    <a:pt x="0" y="1"/>
                  </a:lnTo>
                  <a:cubicBezTo>
                    <a:pt x="0" y="1"/>
                    <a:pt x="0" y="1"/>
                    <a:pt x="1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6" name="Freeform 1704"/>
            <p:cNvSpPr>
              <a:spLocks/>
            </p:cNvSpPr>
            <p:nvPr userDrawn="1"/>
          </p:nvSpPr>
          <p:spPr bwMode="auto">
            <a:xfrm>
              <a:off x="361" y="205"/>
              <a:ext cx="2" cy="2"/>
            </a:xfrm>
            <a:custGeom>
              <a:avLst/>
              <a:gdLst>
                <a:gd name="T0" fmla="*/ 1 w 3"/>
                <a:gd name="T1" fmla="*/ 6 h 6"/>
                <a:gd name="T2" fmla="*/ 1 w 3"/>
                <a:gd name="T3" fmla="*/ 6 h 6"/>
                <a:gd name="T4" fmla="*/ 1 w 3"/>
                <a:gd name="T5" fmla="*/ 6 h 6"/>
                <a:gd name="T6" fmla="*/ 3 w 3"/>
                <a:gd name="T7" fmla="*/ 3 h 6"/>
                <a:gd name="T8" fmla="*/ 1 w 3"/>
                <a:gd name="T9" fmla="*/ 0 h 6"/>
                <a:gd name="T10" fmla="*/ 0 w 3"/>
                <a:gd name="T11" fmla="*/ 2 h 6"/>
                <a:gd name="T12" fmla="*/ 1 w 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1" y="6"/>
                  </a:moveTo>
                  <a:lnTo>
                    <a:pt x="1" y="6"/>
                  </a:lnTo>
                  <a:lnTo>
                    <a:pt x="1" y="6"/>
                  </a:lnTo>
                  <a:cubicBezTo>
                    <a:pt x="2" y="5"/>
                    <a:pt x="3" y="4"/>
                    <a:pt x="3" y="3"/>
                  </a:cubicBezTo>
                  <a:cubicBezTo>
                    <a:pt x="2" y="2"/>
                    <a:pt x="2" y="1"/>
                    <a:pt x="1" y="0"/>
                  </a:cubicBezTo>
                  <a:lnTo>
                    <a:pt x="0" y="2"/>
                  </a:lnTo>
                  <a:cubicBezTo>
                    <a:pt x="0" y="3"/>
                    <a:pt x="0" y="5"/>
                    <a:pt x="1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7" name="Freeform 1705"/>
            <p:cNvSpPr>
              <a:spLocks/>
            </p:cNvSpPr>
            <p:nvPr userDrawn="1"/>
          </p:nvSpPr>
          <p:spPr bwMode="auto">
            <a:xfrm>
              <a:off x="361" y="204"/>
              <a:ext cx="1" cy="1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1 w 1"/>
                <a:gd name="T5" fmla="*/ 1 h 2"/>
                <a:gd name="T6" fmla="*/ 0 w 1"/>
                <a:gd name="T7" fmla="*/ 0 h 2"/>
                <a:gd name="T8" fmla="*/ 0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lnTo>
                    <a:pt x="0" y="2"/>
                  </a:lnTo>
                  <a:lnTo>
                    <a:pt x="1" y="1"/>
                  </a:lnTo>
                  <a:lnTo>
                    <a:pt x="0" y="0"/>
                  </a:lnTo>
                  <a:cubicBezTo>
                    <a:pt x="0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8" name="Freeform 1706"/>
            <p:cNvSpPr>
              <a:spLocks/>
            </p:cNvSpPr>
            <p:nvPr userDrawn="1"/>
          </p:nvSpPr>
          <p:spPr bwMode="auto">
            <a:xfrm>
              <a:off x="361" y="201"/>
              <a:ext cx="2" cy="3"/>
            </a:xfrm>
            <a:custGeom>
              <a:avLst/>
              <a:gdLst>
                <a:gd name="T0" fmla="*/ 0 w 3"/>
                <a:gd name="T1" fmla="*/ 5 h 6"/>
                <a:gd name="T2" fmla="*/ 0 w 3"/>
                <a:gd name="T3" fmla="*/ 5 h 6"/>
                <a:gd name="T4" fmla="*/ 1 w 3"/>
                <a:gd name="T5" fmla="*/ 6 h 6"/>
                <a:gd name="T6" fmla="*/ 3 w 3"/>
                <a:gd name="T7" fmla="*/ 2 h 6"/>
                <a:gd name="T8" fmla="*/ 2 w 3"/>
                <a:gd name="T9" fmla="*/ 0 h 6"/>
                <a:gd name="T10" fmla="*/ 0 w 3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0" y="5"/>
                  </a:moveTo>
                  <a:lnTo>
                    <a:pt x="0" y="5"/>
                  </a:lnTo>
                  <a:lnTo>
                    <a:pt x="1" y="6"/>
                  </a:lnTo>
                  <a:cubicBezTo>
                    <a:pt x="2" y="4"/>
                    <a:pt x="2" y="3"/>
                    <a:pt x="3" y="2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9" name="Freeform 1707"/>
            <p:cNvSpPr>
              <a:spLocks/>
            </p:cNvSpPr>
            <p:nvPr userDrawn="1"/>
          </p:nvSpPr>
          <p:spPr bwMode="auto">
            <a:xfrm>
              <a:off x="363" y="200"/>
              <a:ext cx="1" cy="2"/>
            </a:xfrm>
            <a:custGeom>
              <a:avLst/>
              <a:gdLst>
                <a:gd name="T0" fmla="*/ 0 w 4"/>
                <a:gd name="T1" fmla="*/ 3 h 4"/>
                <a:gd name="T2" fmla="*/ 0 w 4"/>
                <a:gd name="T3" fmla="*/ 3 h 4"/>
                <a:gd name="T4" fmla="*/ 1 w 4"/>
                <a:gd name="T5" fmla="*/ 4 h 4"/>
                <a:gd name="T6" fmla="*/ 4 w 4"/>
                <a:gd name="T7" fmla="*/ 1 h 4"/>
                <a:gd name="T8" fmla="*/ 3 w 4"/>
                <a:gd name="T9" fmla="*/ 0 h 4"/>
                <a:gd name="T10" fmla="*/ 0 w 4"/>
                <a:gd name="T11" fmla="*/ 3 h 4"/>
                <a:gd name="T12" fmla="*/ 0 w 4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0" y="3"/>
                  </a:moveTo>
                  <a:lnTo>
                    <a:pt x="0" y="3"/>
                  </a:lnTo>
                  <a:lnTo>
                    <a:pt x="1" y="4"/>
                  </a:lnTo>
                  <a:cubicBezTo>
                    <a:pt x="1" y="3"/>
                    <a:pt x="2" y="2"/>
                    <a:pt x="4" y="1"/>
                  </a:cubicBezTo>
                  <a:lnTo>
                    <a:pt x="3" y="0"/>
                  </a:lnTo>
                  <a:cubicBezTo>
                    <a:pt x="2" y="1"/>
                    <a:pt x="1" y="2"/>
                    <a:pt x="0" y="3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0" name="Rectangle 1708"/>
            <p:cNvSpPr>
              <a:spLocks noChangeArrowheads="1"/>
            </p:cNvSpPr>
            <p:nvPr userDrawn="1"/>
          </p:nvSpPr>
          <p:spPr bwMode="auto">
            <a:xfrm>
              <a:off x="364" y="200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1" name="Freeform 1709"/>
            <p:cNvSpPr>
              <a:spLocks/>
            </p:cNvSpPr>
            <p:nvPr userDrawn="1"/>
          </p:nvSpPr>
          <p:spPr bwMode="auto">
            <a:xfrm>
              <a:off x="364" y="199"/>
              <a:ext cx="3" cy="3"/>
            </a:xfrm>
            <a:custGeom>
              <a:avLst/>
              <a:gdLst>
                <a:gd name="T0" fmla="*/ 2 w 6"/>
                <a:gd name="T1" fmla="*/ 1 h 6"/>
                <a:gd name="T2" fmla="*/ 2 w 6"/>
                <a:gd name="T3" fmla="*/ 1 h 6"/>
                <a:gd name="T4" fmla="*/ 0 w 6"/>
                <a:gd name="T5" fmla="*/ 3 h 6"/>
                <a:gd name="T6" fmla="*/ 3 w 6"/>
                <a:gd name="T7" fmla="*/ 6 h 6"/>
                <a:gd name="T8" fmla="*/ 6 w 6"/>
                <a:gd name="T9" fmla="*/ 3 h 6"/>
                <a:gd name="T10" fmla="*/ 4 w 6"/>
                <a:gd name="T11" fmla="*/ 0 h 6"/>
                <a:gd name="T12" fmla="*/ 2 w 6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6">
                  <a:moveTo>
                    <a:pt x="2" y="1"/>
                  </a:moveTo>
                  <a:lnTo>
                    <a:pt x="2" y="1"/>
                  </a:lnTo>
                  <a:cubicBezTo>
                    <a:pt x="1" y="2"/>
                    <a:pt x="1" y="2"/>
                    <a:pt x="0" y="3"/>
                  </a:cubicBezTo>
                  <a:cubicBezTo>
                    <a:pt x="1" y="4"/>
                    <a:pt x="2" y="5"/>
                    <a:pt x="3" y="6"/>
                  </a:cubicBezTo>
                  <a:cubicBezTo>
                    <a:pt x="4" y="5"/>
                    <a:pt x="5" y="4"/>
                    <a:pt x="6" y="3"/>
                  </a:cubicBezTo>
                  <a:cubicBezTo>
                    <a:pt x="5" y="2"/>
                    <a:pt x="4" y="1"/>
                    <a:pt x="4" y="0"/>
                  </a:cubicBezTo>
                  <a:cubicBezTo>
                    <a:pt x="3" y="1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2" name="Freeform 1710"/>
            <p:cNvSpPr>
              <a:spLocks/>
            </p:cNvSpPr>
            <p:nvPr userDrawn="1"/>
          </p:nvSpPr>
          <p:spPr bwMode="auto">
            <a:xfrm>
              <a:off x="366" y="199"/>
              <a:ext cx="2" cy="1"/>
            </a:xfrm>
            <a:custGeom>
              <a:avLst/>
              <a:gdLst>
                <a:gd name="T0" fmla="*/ 0 w 4"/>
                <a:gd name="T1" fmla="*/ 1 h 4"/>
                <a:gd name="T2" fmla="*/ 0 w 4"/>
                <a:gd name="T3" fmla="*/ 1 h 4"/>
                <a:gd name="T4" fmla="*/ 2 w 4"/>
                <a:gd name="T5" fmla="*/ 4 h 4"/>
                <a:gd name="T6" fmla="*/ 4 w 4"/>
                <a:gd name="T7" fmla="*/ 1 h 4"/>
                <a:gd name="T8" fmla="*/ 4 w 4"/>
                <a:gd name="T9" fmla="*/ 0 h 4"/>
                <a:gd name="T10" fmla="*/ 0 w 4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0" y="1"/>
                  </a:moveTo>
                  <a:lnTo>
                    <a:pt x="0" y="1"/>
                  </a:lnTo>
                  <a:cubicBezTo>
                    <a:pt x="1" y="2"/>
                    <a:pt x="1" y="3"/>
                    <a:pt x="2" y="4"/>
                  </a:cubicBezTo>
                  <a:cubicBezTo>
                    <a:pt x="3" y="3"/>
                    <a:pt x="4" y="2"/>
                    <a:pt x="4" y="1"/>
                  </a:cubicBezTo>
                  <a:lnTo>
                    <a:pt x="4" y="0"/>
                  </a:lnTo>
                  <a:cubicBezTo>
                    <a:pt x="3" y="0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3" name="Freeform 1711"/>
            <p:cNvSpPr>
              <a:spLocks/>
            </p:cNvSpPr>
            <p:nvPr userDrawn="1"/>
          </p:nvSpPr>
          <p:spPr bwMode="auto">
            <a:xfrm>
              <a:off x="367" y="200"/>
              <a:ext cx="2" cy="2"/>
            </a:xfrm>
            <a:custGeom>
              <a:avLst/>
              <a:gdLst>
                <a:gd name="T0" fmla="*/ 3 w 4"/>
                <a:gd name="T1" fmla="*/ 0 h 6"/>
                <a:gd name="T2" fmla="*/ 3 w 4"/>
                <a:gd name="T3" fmla="*/ 0 h 6"/>
                <a:gd name="T4" fmla="*/ 0 w 4"/>
                <a:gd name="T5" fmla="*/ 2 h 6"/>
                <a:gd name="T6" fmla="*/ 3 w 4"/>
                <a:gd name="T7" fmla="*/ 6 h 6"/>
                <a:gd name="T8" fmla="*/ 4 w 4"/>
                <a:gd name="T9" fmla="*/ 5 h 6"/>
                <a:gd name="T10" fmla="*/ 3 w 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3" y="0"/>
                  </a:moveTo>
                  <a:lnTo>
                    <a:pt x="3" y="0"/>
                  </a:lnTo>
                  <a:cubicBezTo>
                    <a:pt x="2" y="1"/>
                    <a:pt x="1" y="2"/>
                    <a:pt x="0" y="2"/>
                  </a:cubicBezTo>
                  <a:cubicBezTo>
                    <a:pt x="1" y="3"/>
                    <a:pt x="2" y="5"/>
                    <a:pt x="3" y="6"/>
                  </a:cubicBezTo>
                  <a:lnTo>
                    <a:pt x="4" y="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4" name="Freeform 1712"/>
            <p:cNvSpPr>
              <a:spLocks/>
            </p:cNvSpPr>
            <p:nvPr userDrawn="1"/>
          </p:nvSpPr>
          <p:spPr bwMode="auto">
            <a:xfrm>
              <a:off x="368" y="202"/>
              <a:ext cx="1" cy="1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0 w 1"/>
                <a:gd name="T5" fmla="*/ 0 h 1"/>
                <a:gd name="T6" fmla="*/ 1 w 1"/>
                <a:gd name="T7" fmla="*/ 1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5" name="Freeform 1713"/>
            <p:cNvSpPr>
              <a:spLocks/>
            </p:cNvSpPr>
            <p:nvPr userDrawn="1"/>
          </p:nvSpPr>
          <p:spPr bwMode="auto">
            <a:xfrm>
              <a:off x="367" y="203"/>
              <a:ext cx="2" cy="2"/>
            </a:xfrm>
            <a:custGeom>
              <a:avLst/>
              <a:gdLst>
                <a:gd name="T0" fmla="*/ 4 w 5"/>
                <a:gd name="T1" fmla="*/ 1 h 6"/>
                <a:gd name="T2" fmla="*/ 4 w 5"/>
                <a:gd name="T3" fmla="*/ 1 h 6"/>
                <a:gd name="T4" fmla="*/ 3 w 5"/>
                <a:gd name="T5" fmla="*/ 0 h 6"/>
                <a:gd name="T6" fmla="*/ 0 w 5"/>
                <a:gd name="T7" fmla="*/ 3 h 6"/>
                <a:gd name="T8" fmla="*/ 3 w 5"/>
                <a:gd name="T9" fmla="*/ 6 h 6"/>
                <a:gd name="T10" fmla="*/ 5 w 5"/>
                <a:gd name="T11" fmla="*/ 3 h 6"/>
                <a:gd name="T12" fmla="*/ 4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4" y="1"/>
                  </a:moveTo>
                  <a:lnTo>
                    <a:pt x="4" y="1"/>
                  </a:lnTo>
                  <a:cubicBezTo>
                    <a:pt x="4" y="1"/>
                    <a:pt x="3" y="0"/>
                    <a:pt x="3" y="0"/>
                  </a:cubicBezTo>
                  <a:cubicBezTo>
                    <a:pt x="2" y="1"/>
                    <a:pt x="1" y="2"/>
                    <a:pt x="0" y="3"/>
                  </a:cubicBezTo>
                  <a:cubicBezTo>
                    <a:pt x="1" y="4"/>
                    <a:pt x="2" y="5"/>
                    <a:pt x="3" y="6"/>
                  </a:cubicBezTo>
                  <a:cubicBezTo>
                    <a:pt x="3" y="5"/>
                    <a:pt x="4" y="4"/>
                    <a:pt x="5" y="3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6" name="Freeform 1714"/>
            <p:cNvSpPr>
              <a:spLocks/>
            </p:cNvSpPr>
            <p:nvPr userDrawn="1"/>
          </p:nvSpPr>
          <p:spPr bwMode="auto">
            <a:xfrm>
              <a:off x="368" y="205"/>
              <a:ext cx="2" cy="2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0 w 3"/>
                <a:gd name="T5" fmla="*/ 2 h 5"/>
                <a:gd name="T6" fmla="*/ 3 w 3"/>
                <a:gd name="T7" fmla="*/ 5 h 5"/>
                <a:gd name="T8" fmla="*/ 2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1"/>
                    <a:pt x="0" y="2"/>
                  </a:cubicBezTo>
                  <a:cubicBezTo>
                    <a:pt x="1" y="3"/>
                    <a:pt x="2" y="4"/>
                    <a:pt x="3" y="5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7" name="Freeform 1715"/>
            <p:cNvSpPr>
              <a:spLocks/>
            </p:cNvSpPr>
            <p:nvPr userDrawn="1"/>
          </p:nvSpPr>
          <p:spPr bwMode="auto">
            <a:xfrm>
              <a:off x="368" y="207"/>
              <a:ext cx="2" cy="3"/>
            </a:xfrm>
            <a:custGeom>
              <a:avLst/>
              <a:gdLst>
                <a:gd name="T0" fmla="*/ 3 w 4"/>
                <a:gd name="T1" fmla="*/ 0 h 5"/>
                <a:gd name="T2" fmla="*/ 3 w 4"/>
                <a:gd name="T3" fmla="*/ 0 h 5"/>
                <a:gd name="T4" fmla="*/ 3 w 4"/>
                <a:gd name="T5" fmla="*/ 0 h 5"/>
                <a:gd name="T6" fmla="*/ 0 w 4"/>
                <a:gd name="T7" fmla="*/ 2 h 5"/>
                <a:gd name="T8" fmla="*/ 3 w 4"/>
                <a:gd name="T9" fmla="*/ 5 h 5"/>
                <a:gd name="T10" fmla="*/ 3 w 4"/>
                <a:gd name="T11" fmla="*/ 4 h 5"/>
                <a:gd name="T12" fmla="*/ 3 w 4"/>
                <a:gd name="T13" fmla="*/ 4 h 5"/>
                <a:gd name="T14" fmla="*/ 4 w 4"/>
                <a:gd name="T15" fmla="*/ 4 h 5"/>
                <a:gd name="T16" fmla="*/ 3 w 4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5">
                  <a:moveTo>
                    <a:pt x="3" y="0"/>
                  </a:moveTo>
                  <a:lnTo>
                    <a:pt x="3" y="0"/>
                  </a:lnTo>
                  <a:lnTo>
                    <a:pt x="3" y="0"/>
                  </a:lnTo>
                  <a:cubicBezTo>
                    <a:pt x="2" y="0"/>
                    <a:pt x="1" y="1"/>
                    <a:pt x="0" y="2"/>
                  </a:cubicBezTo>
                  <a:cubicBezTo>
                    <a:pt x="1" y="3"/>
                    <a:pt x="2" y="4"/>
                    <a:pt x="3" y="5"/>
                  </a:cubicBezTo>
                  <a:lnTo>
                    <a:pt x="3" y="4"/>
                  </a:lnTo>
                  <a:lnTo>
                    <a:pt x="3" y="4"/>
                  </a:lnTo>
                  <a:lnTo>
                    <a:pt x="4" y="4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8" name="Freeform 1716"/>
            <p:cNvSpPr>
              <a:spLocks/>
            </p:cNvSpPr>
            <p:nvPr userDrawn="1"/>
          </p:nvSpPr>
          <p:spPr bwMode="auto">
            <a:xfrm>
              <a:off x="370" y="210"/>
              <a:ext cx="0" cy="0"/>
            </a:xfrm>
            <a:custGeom>
              <a:avLst/>
              <a:gdLst>
                <a:gd name="T0" fmla="*/ 1 h 2"/>
                <a:gd name="T1" fmla="*/ 1 h 2"/>
                <a:gd name="T2" fmla="*/ 2 h 2"/>
                <a:gd name="T3" fmla="*/ 0 h 2"/>
                <a:gd name="T4" fmla="*/ 1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9" name="Freeform 1717"/>
            <p:cNvSpPr>
              <a:spLocks/>
            </p:cNvSpPr>
            <p:nvPr userDrawn="1"/>
          </p:nvSpPr>
          <p:spPr bwMode="auto">
            <a:xfrm>
              <a:off x="365" y="214"/>
              <a:ext cx="1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0"/>
                    <a:pt x="1" y="0"/>
                  </a:cubicBez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0" name="Freeform 1718"/>
            <p:cNvSpPr>
              <a:spLocks/>
            </p:cNvSpPr>
            <p:nvPr userDrawn="1"/>
          </p:nvSpPr>
          <p:spPr bwMode="auto">
            <a:xfrm>
              <a:off x="363" y="213"/>
              <a:ext cx="2" cy="1"/>
            </a:xfrm>
            <a:custGeom>
              <a:avLst/>
              <a:gdLst>
                <a:gd name="T0" fmla="*/ 4 w 4"/>
                <a:gd name="T1" fmla="*/ 2 h 3"/>
                <a:gd name="T2" fmla="*/ 4 w 4"/>
                <a:gd name="T3" fmla="*/ 2 h 3"/>
                <a:gd name="T4" fmla="*/ 0 w 4"/>
                <a:gd name="T5" fmla="*/ 0 h 3"/>
                <a:gd name="T6" fmla="*/ 2 w 4"/>
                <a:gd name="T7" fmla="*/ 3 h 3"/>
                <a:gd name="T8" fmla="*/ 3 w 4"/>
                <a:gd name="T9" fmla="*/ 3 h 3"/>
                <a:gd name="T10" fmla="*/ 3 w 4"/>
                <a:gd name="T11" fmla="*/ 3 h 3"/>
                <a:gd name="T12" fmla="*/ 4 w 4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3">
                  <a:moveTo>
                    <a:pt x="4" y="2"/>
                  </a:moveTo>
                  <a:lnTo>
                    <a:pt x="4" y="2"/>
                  </a:lnTo>
                  <a:cubicBezTo>
                    <a:pt x="2" y="1"/>
                    <a:pt x="1" y="0"/>
                    <a:pt x="0" y="0"/>
                  </a:cubicBezTo>
                  <a:cubicBezTo>
                    <a:pt x="1" y="1"/>
                    <a:pt x="1" y="2"/>
                    <a:pt x="2" y="3"/>
                  </a:cubicBezTo>
                  <a:lnTo>
                    <a:pt x="3" y="3"/>
                  </a:lnTo>
                  <a:lnTo>
                    <a:pt x="3" y="3"/>
                  </a:lnTo>
                  <a:cubicBezTo>
                    <a:pt x="3" y="3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1" name="Freeform 1719"/>
            <p:cNvSpPr>
              <a:spLocks/>
            </p:cNvSpPr>
            <p:nvPr userDrawn="1"/>
          </p:nvSpPr>
          <p:spPr bwMode="auto">
            <a:xfrm>
              <a:off x="363" y="210"/>
              <a:ext cx="1" cy="2"/>
            </a:xfrm>
            <a:custGeom>
              <a:avLst/>
              <a:gdLst>
                <a:gd name="T0" fmla="*/ 2 w 4"/>
                <a:gd name="T1" fmla="*/ 5 h 6"/>
                <a:gd name="T2" fmla="*/ 2 w 4"/>
                <a:gd name="T3" fmla="*/ 5 h 6"/>
                <a:gd name="T4" fmla="*/ 2 w 4"/>
                <a:gd name="T5" fmla="*/ 6 h 6"/>
                <a:gd name="T6" fmla="*/ 4 w 4"/>
                <a:gd name="T7" fmla="*/ 2 h 6"/>
                <a:gd name="T8" fmla="*/ 1 w 4"/>
                <a:gd name="T9" fmla="*/ 0 h 6"/>
                <a:gd name="T10" fmla="*/ 0 w 4"/>
                <a:gd name="T11" fmla="*/ 2 h 6"/>
                <a:gd name="T12" fmla="*/ 2 w 4"/>
                <a:gd name="T1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6">
                  <a:moveTo>
                    <a:pt x="2" y="5"/>
                  </a:moveTo>
                  <a:lnTo>
                    <a:pt x="2" y="5"/>
                  </a:lnTo>
                  <a:lnTo>
                    <a:pt x="2" y="6"/>
                  </a:lnTo>
                  <a:cubicBezTo>
                    <a:pt x="3" y="4"/>
                    <a:pt x="3" y="3"/>
                    <a:pt x="4" y="2"/>
                  </a:cubicBezTo>
                  <a:cubicBezTo>
                    <a:pt x="3" y="1"/>
                    <a:pt x="2" y="1"/>
                    <a:pt x="1" y="0"/>
                  </a:cubicBezTo>
                  <a:cubicBezTo>
                    <a:pt x="1" y="0"/>
                    <a:pt x="1" y="1"/>
                    <a:pt x="0" y="2"/>
                  </a:cubicBezTo>
                  <a:cubicBezTo>
                    <a:pt x="1" y="3"/>
                    <a:pt x="1" y="4"/>
                    <a:pt x="2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2" name="Freeform 1720"/>
            <p:cNvSpPr>
              <a:spLocks/>
            </p:cNvSpPr>
            <p:nvPr userDrawn="1"/>
          </p:nvSpPr>
          <p:spPr bwMode="auto">
            <a:xfrm>
              <a:off x="369" y="198"/>
              <a:ext cx="2" cy="10"/>
            </a:xfrm>
            <a:custGeom>
              <a:avLst/>
              <a:gdLst>
                <a:gd name="T0" fmla="*/ 2 w 5"/>
                <a:gd name="T1" fmla="*/ 0 h 22"/>
                <a:gd name="T2" fmla="*/ 2 w 5"/>
                <a:gd name="T3" fmla="*/ 0 h 22"/>
                <a:gd name="T4" fmla="*/ 0 w 5"/>
                <a:gd name="T5" fmla="*/ 1 h 22"/>
                <a:gd name="T6" fmla="*/ 4 w 5"/>
                <a:gd name="T7" fmla="*/ 22 h 22"/>
                <a:gd name="T8" fmla="*/ 4 w 5"/>
                <a:gd name="T9" fmla="*/ 21 h 22"/>
                <a:gd name="T10" fmla="*/ 4 w 5"/>
                <a:gd name="T11" fmla="*/ 21 h 22"/>
                <a:gd name="T12" fmla="*/ 5 w 5"/>
                <a:gd name="T13" fmla="*/ 22 h 22"/>
                <a:gd name="T14" fmla="*/ 2 w 5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22">
                  <a:moveTo>
                    <a:pt x="2" y="0"/>
                  </a:moveTo>
                  <a:lnTo>
                    <a:pt x="2" y="0"/>
                  </a:lnTo>
                  <a:cubicBezTo>
                    <a:pt x="1" y="0"/>
                    <a:pt x="0" y="0"/>
                    <a:pt x="0" y="1"/>
                  </a:cubicBezTo>
                  <a:lnTo>
                    <a:pt x="4" y="22"/>
                  </a:lnTo>
                  <a:cubicBezTo>
                    <a:pt x="4" y="21"/>
                    <a:pt x="4" y="21"/>
                    <a:pt x="4" y="21"/>
                  </a:cubicBezTo>
                  <a:lnTo>
                    <a:pt x="4" y="21"/>
                  </a:lnTo>
                  <a:cubicBezTo>
                    <a:pt x="4" y="21"/>
                    <a:pt x="5" y="21"/>
                    <a:pt x="5" y="22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3" name="Freeform 1721"/>
            <p:cNvSpPr>
              <a:spLocks/>
            </p:cNvSpPr>
            <p:nvPr userDrawn="1"/>
          </p:nvSpPr>
          <p:spPr bwMode="auto">
            <a:xfrm>
              <a:off x="366" y="201"/>
              <a:ext cx="2" cy="3"/>
            </a:xfrm>
            <a:custGeom>
              <a:avLst/>
              <a:gdLst>
                <a:gd name="T0" fmla="*/ 3 w 5"/>
                <a:gd name="T1" fmla="*/ 0 h 6"/>
                <a:gd name="T2" fmla="*/ 3 w 5"/>
                <a:gd name="T3" fmla="*/ 0 h 6"/>
                <a:gd name="T4" fmla="*/ 0 w 5"/>
                <a:gd name="T5" fmla="*/ 3 h 6"/>
                <a:gd name="T6" fmla="*/ 3 w 5"/>
                <a:gd name="T7" fmla="*/ 6 h 6"/>
                <a:gd name="T8" fmla="*/ 5 w 5"/>
                <a:gd name="T9" fmla="*/ 3 h 6"/>
                <a:gd name="T10" fmla="*/ 3 w 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lnTo>
                    <a:pt x="3" y="0"/>
                  </a:lnTo>
                  <a:cubicBezTo>
                    <a:pt x="2" y="1"/>
                    <a:pt x="1" y="2"/>
                    <a:pt x="0" y="3"/>
                  </a:cubicBezTo>
                  <a:cubicBezTo>
                    <a:pt x="1" y="4"/>
                    <a:pt x="2" y="5"/>
                    <a:pt x="3" y="6"/>
                  </a:cubicBezTo>
                  <a:cubicBezTo>
                    <a:pt x="3" y="5"/>
                    <a:pt x="4" y="4"/>
                    <a:pt x="5" y="3"/>
                  </a:cubicBezTo>
                  <a:cubicBezTo>
                    <a:pt x="5" y="2"/>
                    <a:pt x="4" y="1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4" name="Freeform 1722"/>
            <p:cNvSpPr>
              <a:spLocks/>
            </p:cNvSpPr>
            <p:nvPr userDrawn="1"/>
          </p:nvSpPr>
          <p:spPr bwMode="auto">
            <a:xfrm>
              <a:off x="363" y="200"/>
              <a:ext cx="2" cy="4"/>
            </a:xfrm>
            <a:custGeom>
              <a:avLst/>
              <a:gdLst>
                <a:gd name="T0" fmla="*/ 3 w 5"/>
                <a:gd name="T1" fmla="*/ 7 h 7"/>
                <a:gd name="T2" fmla="*/ 3 w 5"/>
                <a:gd name="T3" fmla="*/ 7 h 7"/>
                <a:gd name="T4" fmla="*/ 5 w 5"/>
                <a:gd name="T5" fmla="*/ 4 h 7"/>
                <a:gd name="T6" fmla="*/ 3 w 5"/>
                <a:gd name="T7" fmla="*/ 0 h 7"/>
                <a:gd name="T8" fmla="*/ 0 w 5"/>
                <a:gd name="T9" fmla="*/ 4 h 7"/>
                <a:gd name="T10" fmla="*/ 3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3" y="7"/>
                  </a:moveTo>
                  <a:lnTo>
                    <a:pt x="3" y="7"/>
                  </a:lnTo>
                  <a:cubicBezTo>
                    <a:pt x="4" y="6"/>
                    <a:pt x="4" y="5"/>
                    <a:pt x="5" y="4"/>
                  </a:cubicBezTo>
                  <a:cubicBezTo>
                    <a:pt x="4" y="3"/>
                    <a:pt x="4" y="1"/>
                    <a:pt x="3" y="0"/>
                  </a:cubicBezTo>
                  <a:cubicBezTo>
                    <a:pt x="2" y="2"/>
                    <a:pt x="1" y="3"/>
                    <a:pt x="0" y="4"/>
                  </a:cubicBezTo>
                  <a:cubicBezTo>
                    <a:pt x="1" y="5"/>
                    <a:pt x="2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5" name="Freeform 1723"/>
            <p:cNvSpPr>
              <a:spLocks/>
            </p:cNvSpPr>
            <p:nvPr userDrawn="1"/>
          </p:nvSpPr>
          <p:spPr bwMode="auto">
            <a:xfrm>
              <a:off x="364" y="202"/>
              <a:ext cx="3" cy="3"/>
            </a:xfrm>
            <a:custGeom>
              <a:avLst/>
              <a:gdLst>
                <a:gd name="T0" fmla="*/ 3 w 5"/>
                <a:gd name="T1" fmla="*/ 7 h 7"/>
                <a:gd name="T2" fmla="*/ 3 w 5"/>
                <a:gd name="T3" fmla="*/ 7 h 7"/>
                <a:gd name="T4" fmla="*/ 5 w 5"/>
                <a:gd name="T5" fmla="*/ 4 h 7"/>
                <a:gd name="T6" fmla="*/ 3 w 5"/>
                <a:gd name="T7" fmla="*/ 0 h 7"/>
                <a:gd name="T8" fmla="*/ 0 w 5"/>
                <a:gd name="T9" fmla="*/ 4 h 7"/>
                <a:gd name="T10" fmla="*/ 3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3" y="7"/>
                  </a:moveTo>
                  <a:lnTo>
                    <a:pt x="3" y="7"/>
                  </a:lnTo>
                  <a:cubicBezTo>
                    <a:pt x="3" y="6"/>
                    <a:pt x="4" y="5"/>
                    <a:pt x="5" y="4"/>
                  </a:cubicBezTo>
                  <a:cubicBezTo>
                    <a:pt x="4" y="3"/>
                    <a:pt x="3" y="1"/>
                    <a:pt x="3" y="0"/>
                  </a:cubicBezTo>
                  <a:cubicBezTo>
                    <a:pt x="2" y="2"/>
                    <a:pt x="1" y="3"/>
                    <a:pt x="0" y="4"/>
                  </a:cubicBezTo>
                  <a:cubicBezTo>
                    <a:pt x="1" y="5"/>
                    <a:pt x="2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6" name="Freeform 1724"/>
            <p:cNvSpPr>
              <a:spLocks/>
            </p:cNvSpPr>
            <p:nvPr userDrawn="1"/>
          </p:nvSpPr>
          <p:spPr bwMode="auto">
            <a:xfrm>
              <a:off x="366" y="204"/>
              <a:ext cx="2" cy="3"/>
            </a:xfrm>
            <a:custGeom>
              <a:avLst/>
              <a:gdLst>
                <a:gd name="T0" fmla="*/ 3 w 5"/>
                <a:gd name="T1" fmla="*/ 6 h 6"/>
                <a:gd name="T2" fmla="*/ 3 w 5"/>
                <a:gd name="T3" fmla="*/ 6 h 6"/>
                <a:gd name="T4" fmla="*/ 5 w 5"/>
                <a:gd name="T5" fmla="*/ 3 h 6"/>
                <a:gd name="T6" fmla="*/ 3 w 5"/>
                <a:gd name="T7" fmla="*/ 0 h 6"/>
                <a:gd name="T8" fmla="*/ 0 w 5"/>
                <a:gd name="T9" fmla="*/ 3 h 6"/>
                <a:gd name="T10" fmla="*/ 3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3" y="6"/>
                  </a:moveTo>
                  <a:lnTo>
                    <a:pt x="3" y="6"/>
                  </a:lnTo>
                  <a:cubicBezTo>
                    <a:pt x="3" y="5"/>
                    <a:pt x="4" y="4"/>
                    <a:pt x="5" y="3"/>
                  </a:cubicBezTo>
                  <a:cubicBezTo>
                    <a:pt x="4" y="2"/>
                    <a:pt x="3" y="1"/>
                    <a:pt x="3" y="0"/>
                  </a:cubicBezTo>
                  <a:cubicBezTo>
                    <a:pt x="2" y="1"/>
                    <a:pt x="1" y="2"/>
                    <a:pt x="0" y="3"/>
                  </a:cubicBezTo>
                  <a:cubicBezTo>
                    <a:pt x="1" y="4"/>
                    <a:pt x="2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7" name="Freeform 1725"/>
            <p:cNvSpPr>
              <a:spLocks/>
            </p:cNvSpPr>
            <p:nvPr userDrawn="1"/>
          </p:nvSpPr>
          <p:spPr bwMode="auto">
            <a:xfrm>
              <a:off x="367" y="206"/>
              <a:ext cx="2" cy="2"/>
            </a:xfrm>
            <a:custGeom>
              <a:avLst/>
              <a:gdLst>
                <a:gd name="T0" fmla="*/ 3 w 5"/>
                <a:gd name="T1" fmla="*/ 5 h 5"/>
                <a:gd name="T2" fmla="*/ 3 w 5"/>
                <a:gd name="T3" fmla="*/ 5 h 5"/>
                <a:gd name="T4" fmla="*/ 5 w 5"/>
                <a:gd name="T5" fmla="*/ 2 h 5"/>
                <a:gd name="T6" fmla="*/ 3 w 5"/>
                <a:gd name="T7" fmla="*/ 0 h 5"/>
                <a:gd name="T8" fmla="*/ 0 w 5"/>
                <a:gd name="T9" fmla="*/ 3 h 5"/>
                <a:gd name="T10" fmla="*/ 3 w 5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3" y="5"/>
                  </a:moveTo>
                  <a:lnTo>
                    <a:pt x="3" y="5"/>
                  </a:lnTo>
                  <a:cubicBezTo>
                    <a:pt x="3" y="4"/>
                    <a:pt x="4" y="3"/>
                    <a:pt x="5" y="2"/>
                  </a:cubicBezTo>
                  <a:cubicBezTo>
                    <a:pt x="4" y="1"/>
                    <a:pt x="3" y="0"/>
                    <a:pt x="3" y="0"/>
                  </a:cubicBezTo>
                  <a:cubicBezTo>
                    <a:pt x="2" y="1"/>
                    <a:pt x="1" y="2"/>
                    <a:pt x="0" y="3"/>
                  </a:cubicBezTo>
                  <a:cubicBezTo>
                    <a:pt x="1" y="3"/>
                    <a:pt x="2" y="4"/>
                    <a:pt x="3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8" name="Freeform 1726"/>
            <p:cNvSpPr>
              <a:spLocks/>
            </p:cNvSpPr>
            <p:nvPr userDrawn="1"/>
          </p:nvSpPr>
          <p:spPr bwMode="auto">
            <a:xfrm>
              <a:off x="362" y="202"/>
              <a:ext cx="2" cy="4"/>
            </a:xfrm>
            <a:custGeom>
              <a:avLst/>
              <a:gdLst>
                <a:gd name="T0" fmla="*/ 3 w 5"/>
                <a:gd name="T1" fmla="*/ 8 h 8"/>
                <a:gd name="T2" fmla="*/ 3 w 5"/>
                <a:gd name="T3" fmla="*/ 8 h 8"/>
                <a:gd name="T4" fmla="*/ 5 w 5"/>
                <a:gd name="T5" fmla="*/ 4 h 8"/>
                <a:gd name="T6" fmla="*/ 3 w 5"/>
                <a:gd name="T7" fmla="*/ 0 h 8"/>
                <a:gd name="T8" fmla="*/ 0 w 5"/>
                <a:gd name="T9" fmla="*/ 4 h 8"/>
                <a:gd name="T10" fmla="*/ 3 w 5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3" y="8"/>
                  </a:moveTo>
                  <a:lnTo>
                    <a:pt x="3" y="8"/>
                  </a:lnTo>
                  <a:cubicBezTo>
                    <a:pt x="3" y="6"/>
                    <a:pt x="4" y="5"/>
                    <a:pt x="5" y="4"/>
                  </a:cubicBezTo>
                  <a:cubicBezTo>
                    <a:pt x="4" y="3"/>
                    <a:pt x="4" y="2"/>
                    <a:pt x="3" y="0"/>
                  </a:cubicBezTo>
                  <a:cubicBezTo>
                    <a:pt x="2" y="2"/>
                    <a:pt x="1" y="3"/>
                    <a:pt x="0" y="4"/>
                  </a:cubicBezTo>
                  <a:cubicBezTo>
                    <a:pt x="1" y="6"/>
                    <a:pt x="2" y="7"/>
                    <a:pt x="3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9" name="Freeform 1727"/>
            <p:cNvSpPr>
              <a:spLocks/>
            </p:cNvSpPr>
            <p:nvPr userDrawn="1"/>
          </p:nvSpPr>
          <p:spPr bwMode="auto">
            <a:xfrm>
              <a:off x="363" y="204"/>
              <a:ext cx="2" cy="3"/>
            </a:xfrm>
            <a:custGeom>
              <a:avLst/>
              <a:gdLst>
                <a:gd name="T0" fmla="*/ 2 w 5"/>
                <a:gd name="T1" fmla="*/ 7 h 7"/>
                <a:gd name="T2" fmla="*/ 2 w 5"/>
                <a:gd name="T3" fmla="*/ 7 h 7"/>
                <a:gd name="T4" fmla="*/ 5 w 5"/>
                <a:gd name="T5" fmla="*/ 3 h 7"/>
                <a:gd name="T6" fmla="*/ 3 w 5"/>
                <a:gd name="T7" fmla="*/ 0 h 7"/>
                <a:gd name="T8" fmla="*/ 0 w 5"/>
                <a:gd name="T9" fmla="*/ 4 h 7"/>
                <a:gd name="T10" fmla="*/ 2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2" y="7"/>
                  </a:moveTo>
                  <a:lnTo>
                    <a:pt x="2" y="7"/>
                  </a:lnTo>
                  <a:cubicBezTo>
                    <a:pt x="3" y="6"/>
                    <a:pt x="4" y="5"/>
                    <a:pt x="5" y="3"/>
                  </a:cubicBezTo>
                  <a:cubicBezTo>
                    <a:pt x="4" y="2"/>
                    <a:pt x="3" y="1"/>
                    <a:pt x="3" y="0"/>
                  </a:cubicBezTo>
                  <a:cubicBezTo>
                    <a:pt x="2" y="2"/>
                    <a:pt x="1" y="3"/>
                    <a:pt x="0" y="4"/>
                  </a:cubicBezTo>
                  <a:cubicBezTo>
                    <a:pt x="1" y="5"/>
                    <a:pt x="2" y="6"/>
                    <a:pt x="2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0" name="Freeform 1728"/>
            <p:cNvSpPr>
              <a:spLocks/>
            </p:cNvSpPr>
            <p:nvPr userDrawn="1"/>
          </p:nvSpPr>
          <p:spPr bwMode="auto">
            <a:xfrm>
              <a:off x="364" y="206"/>
              <a:ext cx="3" cy="3"/>
            </a:xfrm>
            <a:custGeom>
              <a:avLst/>
              <a:gdLst>
                <a:gd name="T0" fmla="*/ 2 w 5"/>
                <a:gd name="T1" fmla="*/ 7 h 7"/>
                <a:gd name="T2" fmla="*/ 2 w 5"/>
                <a:gd name="T3" fmla="*/ 7 h 7"/>
                <a:gd name="T4" fmla="*/ 3 w 5"/>
                <a:gd name="T5" fmla="*/ 6 h 7"/>
                <a:gd name="T6" fmla="*/ 2 w 5"/>
                <a:gd name="T7" fmla="*/ 5 h 7"/>
                <a:gd name="T8" fmla="*/ 3 w 5"/>
                <a:gd name="T9" fmla="*/ 5 h 7"/>
                <a:gd name="T10" fmla="*/ 3 w 5"/>
                <a:gd name="T11" fmla="*/ 5 h 7"/>
                <a:gd name="T12" fmla="*/ 5 w 5"/>
                <a:gd name="T13" fmla="*/ 3 h 7"/>
                <a:gd name="T14" fmla="*/ 3 w 5"/>
                <a:gd name="T15" fmla="*/ 0 h 7"/>
                <a:gd name="T16" fmla="*/ 0 w 5"/>
                <a:gd name="T17" fmla="*/ 4 h 7"/>
                <a:gd name="T18" fmla="*/ 2 w 5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7">
                  <a:moveTo>
                    <a:pt x="2" y="7"/>
                  </a:moveTo>
                  <a:lnTo>
                    <a:pt x="2" y="7"/>
                  </a:lnTo>
                  <a:lnTo>
                    <a:pt x="3" y="6"/>
                  </a:lnTo>
                  <a:cubicBezTo>
                    <a:pt x="3" y="6"/>
                    <a:pt x="2" y="6"/>
                    <a:pt x="2" y="5"/>
                  </a:cubicBezTo>
                  <a:lnTo>
                    <a:pt x="3" y="5"/>
                  </a:lnTo>
                  <a:lnTo>
                    <a:pt x="3" y="5"/>
                  </a:lnTo>
                  <a:cubicBezTo>
                    <a:pt x="4" y="4"/>
                    <a:pt x="5" y="4"/>
                    <a:pt x="5" y="3"/>
                  </a:cubicBezTo>
                  <a:cubicBezTo>
                    <a:pt x="4" y="2"/>
                    <a:pt x="3" y="1"/>
                    <a:pt x="3" y="0"/>
                  </a:cubicBezTo>
                  <a:cubicBezTo>
                    <a:pt x="2" y="1"/>
                    <a:pt x="1" y="2"/>
                    <a:pt x="0" y="4"/>
                  </a:cubicBezTo>
                  <a:cubicBezTo>
                    <a:pt x="1" y="5"/>
                    <a:pt x="2" y="6"/>
                    <a:pt x="2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1" name="Freeform 1729"/>
            <p:cNvSpPr>
              <a:spLocks/>
            </p:cNvSpPr>
            <p:nvPr userDrawn="1"/>
          </p:nvSpPr>
          <p:spPr bwMode="auto">
            <a:xfrm>
              <a:off x="366" y="207"/>
              <a:ext cx="2" cy="2"/>
            </a:xfrm>
            <a:custGeom>
              <a:avLst/>
              <a:gdLst>
                <a:gd name="T0" fmla="*/ 0 w 4"/>
                <a:gd name="T1" fmla="*/ 3 h 4"/>
                <a:gd name="T2" fmla="*/ 0 w 4"/>
                <a:gd name="T3" fmla="*/ 3 h 4"/>
                <a:gd name="T4" fmla="*/ 4 w 4"/>
                <a:gd name="T5" fmla="*/ 4 h 4"/>
                <a:gd name="T6" fmla="*/ 4 w 4"/>
                <a:gd name="T7" fmla="*/ 2 h 4"/>
                <a:gd name="T8" fmla="*/ 2 w 4"/>
                <a:gd name="T9" fmla="*/ 0 h 4"/>
                <a:gd name="T10" fmla="*/ 0 w 4"/>
                <a:gd name="T11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0" y="3"/>
                  </a:moveTo>
                  <a:lnTo>
                    <a:pt x="0" y="3"/>
                  </a:lnTo>
                  <a:cubicBezTo>
                    <a:pt x="1" y="3"/>
                    <a:pt x="2" y="3"/>
                    <a:pt x="4" y="4"/>
                  </a:cubicBezTo>
                  <a:lnTo>
                    <a:pt x="4" y="2"/>
                  </a:lnTo>
                  <a:cubicBezTo>
                    <a:pt x="3" y="2"/>
                    <a:pt x="3" y="1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2" name="Rectangle 1730"/>
            <p:cNvSpPr>
              <a:spLocks noChangeArrowheads="1"/>
            </p:cNvSpPr>
            <p:nvPr userDrawn="1"/>
          </p:nvSpPr>
          <p:spPr bwMode="auto">
            <a:xfrm>
              <a:off x="366" y="209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3" name="Freeform 1731"/>
            <p:cNvSpPr>
              <a:spLocks/>
            </p:cNvSpPr>
            <p:nvPr userDrawn="1"/>
          </p:nvSpPr>
          <p:spPr bwMode="auto">
            <a:xfrm>
              <a:off x="368" y="209"/>
              <a:ext cx="1" cy="1"/>
            </a:xfrm>
            <a:custGeom>
              <a:avLst/>
              <a:gdLst>
                <a:gd name="T0" fmla="*/ 0 w 3"/>
                <a:gd name="T1" fmla="*/ 1 h 3"/>
                <a:gd name="T2" fmla="*/ 0 w 3"/>
                <a:gd name="T3" fmla="*/ 1 h 3"/>
                <a:gd name="T4" fmla="*/ 2 w 3"/>
                <a:gd name="T5" fmla="*/ 2 h 3"/>
                <a:gd name="T6" fmla="*/ 3 w 3"/>
                <a:gd name="T7" fmla="*/ 3 h 3"/>
                <a:gd name="T8" fmla="*/ 3 w 3"/>
                <a:gd name="T9" fmla="*/ 2 h 3"/>
                <a:gd name="T10" fmla="*/ 1 w 3"/>
                <a:gd name="T11" fmla="*/ 0 h 3"/>
                <a:gd name="T12" fmla="*/ 0 w 3"/>
                <a:gd name="T1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lnTo>
                    <a:pt x="0" y="1"/>
                  </a:lnTo>
                  <a:cubicBezTo>
                    <a:pt x="1" y="1"/>
                    <a:pt x="2" y="2"/>
                    <a:pt x="2" y="2"/>
                  </a:cubicBezTo>
                  <a:lnTo>
                    <a:pt x="3" y="3"/>
                  </a:lnTo>
                  <a:lnTo>
                    <a:pt x="3" y="2"/>
                  </a:lnTo>
                  <a:cubicBezTo>
                    <a:pt x="3" y="1"/>
                    <a:pt x="2" y="1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4" name="Freeform 1732"/>
            <p:cNvSpPr>
              <a:spLocks/>
            </p:cNvSpPr>
            <p:nvPr userDrawn="1"/>
          </p:nvSpPr>
          <p:spPr bwMode="auto">
            <a:xfrm>
              <a:off x="367" y="210"/>
              <a:ext cx="0" cy="1"/>
            </a:xfrm>
            <a:custGeom>
              <a:avLst/>
              <a:gdLst>
                <a:gd name="T0" fmla="*/ 1 h 1"/>
                <a:gd name="T1" fmla="*/ 1 h 1"/>
                <a:gd name="T2" fmla="*/ 1 h 1"/>
                <a:gd name="T3" fmla="*/ 0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5" name="Freeform 1733"/>
            <p:cNvSpPr>
              <a:spLocks/>
            </p:cNvSpPr>
            <p:nvPr userDrawn="1"/>
          </p:nvSpPr>
          <p:spPr bwMode="auto">
            <a:xfrm>
              <a:off x="366" y="212"/>
              <a:ext cx="1" cy="1"/>
            </a:xfrm>
            <a:custGeom>
              <a:avLst/>
              <a:gdLst>
                <a:gd name="T0" fmla="*/ 2 w 3"/>
                <a:gd name="T1" fmla="*/ 2 h 2"/>
                <a:gd name="T2" fmla="*/ 2 w 3"/>
                <a:gd name="T3" fmla="*/ 2 h 2"/>
                <a:gd name="T4" fmla="*/ 3 w 3"/>
                <a:gd name="T5" fmla="*/ 2 h 2"/>
                <a:gd name="T6" fmla="*/ 0 w 3"/>
                <a:gd name="T7" fmla="*/ 0 h 2"/>
                <a:gd name="T8" fmla="*/ 0 w 3"/>
                <a:gd name="T9" fmla="*/ 0 h 2"/>
                <a:gd name="T10" fmla="*/ 2 w 3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2" y="2"/>
                  </a:moveTo>
                  <a:lnTo>
                    <a:pt x="2" y="2"/>
                  </a:lnTo>
                  <a:cubicBezTo>
                    <a:pt x="2" y="2"/>
                    <a:pt x="3" y="2"/>
                    <a:pt x="3" y="2"/>
                  </a:cubicBezTo>
                  <a:cubicBezTo>
                    <a:pt x="2" y="1"/>
                    <a:pt x="1" y="1"/>
                    <a:pt x="0" y="0"/>
                  </a:cubicBezTo>
                  <a:lnTo>
                    <a:pt x="0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6" name="Freeform 1734"/>
            <p:cNvSpPr>
              <a:spLocks/>
            </p:cNvSpPr>
            <p:nvPr userDrawn="1"/>
          </p:nvSpPr>
          <p:spPr bwMode="auto">
            <a:xfrm>
              <a:off x="362" y="206"/>
              <a:ext cx="2" cy="3"/>
            </a:xfrm>
            <a:custGeom>
              <a:avLst/>
              <a:gdLst>
                <a:gd name="T0" fmla="*/ 2 w 4"/>
                <a:gd name="T1" fmla="*/ 6 h 6"/>
                <a:gd name="T2" fmla="*/ 2 w 4"/>
                <a:gd name="T3" fmla="*/ 6 h 6"/>
                <a:gd name="T4" fmla="*/ 4 w 4"/>
                <a:gd name="T5" fmla="*/ 3 h 6"/>
                <a:gd name="T6" fmla="*/ 2 w 4"/>
                <a:gd name="T7" fmla="*/ 0 h 6"/>
                <a:gd name="T8" fmla="*/ 0 w 4"/>
                <a:gd name="T9" fmla="*/ 3 h 6"/>
                <a:gd name="T10" fmla="*/ 2 w 4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2" y="6"/>
                  </a:moveTo>
                  <a:lnTo>
                    <a:pt x="2" y="6"/>
                  </a:lnTo>
                  <a:cubicBezTo>
                    <a:pt x="3" y="5"/>
                    <a:pt x="3" y="4"/>
                    <a:pt x="4" y="3"/>
                  </a:cubicBezTo>
                  <a:cubicBezTo>
                    <a:pt x="3" y="2"/>
                    <a:pt x="2" y="1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4"/>
                    <a:pt x="1" y="5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7" name="Freeform 1735"/>
            <p:cNvSpPr>
              <a:spLocks/>
            </p:cNvSpPr>
            <p:nvPr userDrawn="1"/>
          </p:nvSpPr>
          <p:spPr bwMode="auto">
            <a:xfrm>
              <a:off x="363" y="208"/>
              <a:ext cx="2" cy="2"/>
            </a:xfrm>
            <a:custGeom>
              <a:avLst/>
              <a:gdLst>
                <a:gd name="T0" fmla="*/ 2 w 4"/>
                <a:gd name="T1" fmla="*/ 6 h 6"/>
                <a:gd name="T2" fmla="*/ 2 w 4"/>
                <a:gd name="T3" fmla="*/ 6 h 6"/>
                <a:gd name="T4" fmla="*/ 4 w 4"/>
                <a:gd name="T5" fmla="*/ 3 h 6"/>
                <a:gd name="T6" fmla="*/ 1 w 4"/>
                <a:gd name="T7" fmla="*/ 0 h 6"/>
                <a:gd name="T8" fmla="*/ 0 w 4"/>
                <a:gd name="T9" fmla="*/ 3 h 6"/>
                <a:gd name="T10" fmla="*/ 2 w 4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2" y="6"/>
                  </a:moveTo>
                  <a:lnTo>
                    <a:pt x="2" y="6"/>
                  </a:lnTo>
                  <a:cubicBezTo>
                    <a:pt x="3" y="5"/>
                    <a:pt x="3" y="4"/>
                    <a:pt x="4" y="3"/>
                  </a:cubicBezTo>
                  <a:cubicBezTo>
                    <a:pt x="3" y="2"/>
                    <a:pt x="2" y="1"/>
                    <a:pt x="1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4"/>
                    <a:pt x="1" y="5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8" name="Freeform 1736"/>
            <p:cNvSpPr>
              <a:spLocks/>
            </p:cNvSpPr>
            <p:nvPr userDrawn="1"/>
          </p:nvSpPr>
          <p:spPr bwMode="auto">
            <a:xfrm>
              <a:off x="365" y="209"/>
              <a:ext cx="2" cy="3"/>
            </a:xfrm>
            <a:custGeom>
              <a:avLst/>
              <a:gdLst>
                <a:gd name="T0" fmla="*/ 3 w 4"/>
                <a:gd name="T1" fmla="*/ 6 h 6"/>
                <a:gd name="T2" fmla="*/ 3 w 4"/>
                <a:gd name="T3" fmla="*/ 6 h 6"/>
                <a:gd name="T4" fmla="*/ 3 w 4"/>
                <a:gd name="T5" fmla="*/ 6 h 6"/>
                <a:gd name="T6" fmla="*/ 2 w 4"/>
                <a:gd name="T7" fmla="*/ 4 h 6"/>
                <a:gd name="T8" fmla="*/ 2 w 4"/>
                <a:gd name="T9" fmla="*/ 4 h 6"/>
                <a:gd name="T10" fmla="*/ 4 w 4"/>
                <a:gd name="T11" fmla="*/ 4 h 6"/>
                <a:gd name="T12" fmla="*/ 4 w 4"/>
                <a:gd name="T13" fmla="*/ 3 h 6"/>
                <a:gd name="T14" fmla="*/ 1 w 4"/>
                <a:gd name="T15" fmla="*/ 0 h 6"/>
                <a:gd name="T16" fmla="*/ 0 w 4"/>
                <a:gd name="T17" fmla="*/ 3 h 6"/>
                <a:gd name="T18" fmla="*/ 3 w 4"/>
                <a:gd name="T1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">
                  <a:moveTo>
                    <a:pt x="3" y="6"/>
                  </a:moveTo>
                  <a:lnTo>
                    <a:pt x="3" y="6"/>
                  </a:lnTo>
                  <a:lnTo>
                    <a:pt x="3" y="6"/>
                  </a:lnTo>
                  <a:cubicBezTo>
                    <a:pt x="2" y="5"/>
                    <a:pt x="2" y="5"/>
                    <a:pt x="2" y="4"/>
                  </a:cubicBezTo>
                  <a:lnTo>
                    <a:pt x="2" y="4"/>
                  </a:lnTo>
                  <a:cubicBezTo>
                    <a:pt x="2" y="4"/>
                    <a:pt x="3" y="4"/>
                    <a:pt x="4" y="4"/>
                  </a:cubicBezTo>
                  <a:lnTo>
                    <a:pt x="4" y="3"/>
                  </a:lnTo>
                  <a:cubicBezTo>
                    <a:pt x="3" y="2"/>
                    <a:pt x="2" y="1"/>
                    <a:pt x="1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4"/>
                    <a:pt x="2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9" name="Freeform 1737"/>
            <p:cNvSpPr>
              <a:spLocks/>
            </p:cNvSpPr>
            <p:nvPr userDrawn="1"/>
          </p:nvSpPr>
          <p:spPr bwMode="auto">
            <a:xfrm>
              <a:off x="365" y="212"/>
              <a:ext cx="2" cy="2"/>
            </a:xfrm>
            <a:custGeom>
              <a:avLst/>
              <a:gdLst>
                <a:gd name="T0" fmla="*/ 2 w 4"/>
                <a:gd name="T1" fmla="*/ 0 h 3"/>
                <a:gd name="T2" fmla="*/ 2 w 4"/>
                <a:gd name="T3" fmla="*/ 0 h 3"/>
                <a:gd name="T4" fmla="*/ 0 w 4"/>
                <a:gd name="T5" fmla="*/ 2 h 3"/>
                <a:gd name="T6" fmla="*/ 1 w 4"/>
                <a:gd name="T7" fmla="*/ 3 h 3"/>
                <a:gd name="T8" fmla="*/ 4 w 4"/>
                <a:gd name="T9" fmla="*/ 3 h 3"/>
                <a:gd name="T10" fmla="*/ 4 w 4"/>
                <a:gd name="T11" fmla="*/ 3 h 3"/>
                <a:gd name="T12" fmla="*/ 3 w 4"/>
                <a:gd name="T13" fmla="*/ 1 h 3"/>
                <a:gd name="T14" fmla="*/ 4 w 4"/>
                <a:gd name="T15" fmla="*/ 1 h 3"/>
                <a:gd name="T16" fmla="*/ 2 w 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2"/>
                    <a:pt x="0" y="2"/>
                  </a:cubicBezTo>
                  <a:lnTo>
                    <a:pt x="1" y="3"/>
                  </a:lnTo>
                  <a:cubicBezTo>
                    <a:pt x="2" y="3"/>
                    <a:pt x="3" y="3"/>
                    <a:pt x="4" y="3"/>
                  </a:cubicBezTo>
                  <a:lnTo>
                    <a:pt x="4" y="3"/>
                  </a:lnTo>
                  <a:cubicBezTo>
                    <a:pt x="4" y="2"/>
                    <a:pt x="3" y="2"/>
                    <a:pt x="3" y="1"/>
                  </a:cubicBezTo>
                  <a:lnTo>
                    <a:pt x="4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0" name="Freeform 1738"/>
            <p:cNvSpPr>
              <a:spLocks/>
            </p:cNvSpPr>
            <p:nvPr userDrawn="1"/>
          </p:nvSpPr>
          <p:spPr bwMode="auto">
            <a:xfrm>
              <a:off x="364" y="211"/>
              <a:ext cx="2" cy="2"/>
            </a:xfrm>
            <a:custGeom>
              <a:avLst/>
              <a:gdLst>
                <a:gd name="T0" fmla="*/ 1 w 4"/>
                <a:gd name="T1" fmla="*/ 0 h 5"/>
                <a:gd name="T2" fmla="*/ 1 w 4"/>
                <a:gd name="T3" fmla="*/ 0 h 5"/>
                <a:gd name="T4" fmla="*/ 0 w 4"/>
                <a:gd name="T5" fmla="*/ 3 h 5"/>
                <a:gd name="T6" fmla="*/ 3 w 4"/>
                <a:gd name="T7" fmla="*/ 5 h 5"/>
                <a:gd name="T8" fmla="*/ 4 w 4"/>
                <a:gd name="T9" fmla="*/ 2 h 5"/>
                <a:gd name="T10" fmla="*/ 1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0" y="2"/>
                    <a:pt x="0" y="3"/>
                  </a:cubicBezTo>
                  <a:cubicBezTo>
                    <a:pt x="0" y="4"/>
                    <a:pt x="2" y="4"/>
                    <a:pt x="3" y="5"/>
                  </a:cubicBezTo>
                  <a:cubicBezTo>
                    <a:pt x="3" y="4"/>
                    <a:pt x="4" y="3"/>
                    <a:pt x="4" y="2"/>
                  </a:cubicBezTo>
                  <a:cubicBezTo>
                    <a:pt x="3" y="1"/>
                    <a:pt x="2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1" name="Freeform 1739"/>
            <p:cNvSpPr>
              <a:spLocks/>
            </p:cNvSpPr>
            <p:nvPr userDrawn="1"/>
          </p:nvSpPr>
          <p:spPr bwMode="auto">
            <a:xfrm>
              <a:off x="371" y="20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0 w 2"/>
                <a:gd name="T5" fmla="*/ 0 h 2"/>
                <a:gd name="T6" fmla="*/ 1 w 2"/>
                <a:gd name="T7" fmla="*/ 2 h 2"/>
                <a:gd name="T8" fmla="*/ 2 w 2"/>
                <a:gd name="T9" fmla="*/ 2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2"/>
                  </a:lnTo>
                  <a:lnTo>
                    <a:pt x="2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2" name="Freeform 1740"/>
            <p:cNvSpPr>
              <a:spLocks/>
            </p:cNvSpPr>
            <p:nvPr userDrawn="1"/>
          </p:nvSpPr>
          <p:spPr bwMode="auto">
            <a:xfrm>
              <a:off x="371" y="205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0 w 1"/>
                <a:gd name="T5" fmla="*/ 1 h 2"/>
                <a:gd name="T6" fmla="*/ 0 w 1"/>
                <a:gd name="T7" fmla="*/ 2 h 2"/>
                <a:gd name="T8" fmla="*/ 1 w 1"/>
                <a:gd name="T9" fmla="*/ 2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3" name="Freeform 1741"/>
            <p:cNvSpPr>
              <a:spLocks/>
            </p:cNvSpPr>
            <p:nvPr userDrawn="1"/>
          </p:nvSpPr>
          <p:spPr bwMode="auto">
            <a:xfrm>
              <a:off x="371" y="204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0 w 1"/>
                <a:gd name="T5" fmla="*/ 0 h 2"/>
                <a:gd name="T6" fmla="*/ 0 w 1"/>
                <a:gd name="T7" fmla="*/ 2 h 2"/>
                <a:gd name="T8" fmla="*/ 1 w 1"/>
                <a:gd name="T9" fmla="*/ 1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1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4" name="Freeform 1742"/>
            <p:cNvSpPr>
              <a:spLocks/>
            </p:cNvSpPr>
            <p:nvPr userDrawn="1"/>
          </p:nvSpPr>
          <p:spPr bwMode="auto">
            <a:xfrm>
              <a:off x="371" y="203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0 w 2"/>
                <a:gd name="T5" fmla="*/ 1 h 2"/>
                <a:gd name="T6" fmla="*/ 0 w 2"/>
                <a:gd name="T7" fmla="*/ 2 h 2"/>
                <a:gd name="T8" fmla="*/ 2 w 2"/>
                <a:gd name="T9" fmla="*/ 2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5" name="Freeform 1743"/>
            <p:cNvSpPr>
              <a:spLocks/>
            </p:cNvSpPr>
            <p:nvPr userDrawn="1"/>
          </p:nvSpPr>
          <p:spPr bwMode="auto">
            <a:xfrm>
              <a:off x="371" y="202"/>
              <a:ext cx="1" cy="0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  <a:gd name="T4" fmla="*/ 0 w 2"/>
                <a:gd name="T5" fmla="*/ 0 h 1"/>
                <a:gd name="T6" fmla="*/ 0 w 2"/>
                <a:gd name="T7" fmla="*/ 1 h 1"/>
                <a:gd name="T8" fmla="*/ 2 w 2"/>
                <a:gd name="T9" fmla="*/ 1 h 1"/>
                <a:gd name="T10" fmla="*/ 2 w 2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2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6" name="Freeform 1744"/>
            <p:cNvSpPr>
              <a:spLocks/>
            </p:cNvSpPr>
            <p:nvPr userDrawn="1"/>
          </p:nvSpPr>
          <p:spPr bwMode="auto">
            <a:xfrm>
              <a:off x="371" y="200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0 w 2"/>
                <a:gd name="T5" fmla="*/ 0 h 2"/>
                <a:gd name="T6" fmla="*/ 0 w 2"/>
                <a:gd name="T7" fmla="*/ 2 h 2"/>
                <a:gd name="T8" fmla="*/ 2 w 2"/>
                <a:gd name="T9" fmla="*/ 1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2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7" name="Freeform 1745"/>
            <p:cNvSpPr>
              <a:spLocks/>
            </p:cNvSpPr>
            <p:nvPr userDrawn="1"/>
          </p:nvSpPr>
          <p:spPr bwMode="auto">
            <a:xfrm>
              <a:off x="371" y="199"/>
              <a:ext cx="1" cy="1"/>
            </a:xfrm>
            <a:custGeom>
              <a:avLst/>
              <a:gdLst>
                <a:gd name="T0" fmla="*/ 3 w 3"/>
                <a:gd name="T1" fmla="*/ 0 h 2"/>
                <a:gd name="T2" fmla="*/ 3 w 3"/>
                <a:gd name="T3" fmla="*/ 0 h 2"/>
                <a:gd name="T4" fmla="*/ 0 w 3"/>
                <a:gd name="T5" fmla="*/ 1 h 2"/>
                <a:gd name="T6" fmla="*/ 0 w 3"/>
                <a:gd name="T7" fmla="*/ 2 h 2"/>
                <a:gd name="T8" fmla="*/ 3 w 3"/>
                <a:gd name="T9" fmla="*/ 1 h 2"/>
                <a:gd name="T10" fmla="*/ 3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3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8" name="Freeform 1746"/>
            <p:cNvSpPr>
              <a:spLocks/>
            </p:cNvSpPr>
            <p:nvPr userDrawn="1"/>
          </p:nvSpPr>
          <p:spPr bwMode="auto">
            <a:xfrm>
              <a:off x="366" y="201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9" name="Freeform 1747"/>
            <p:cNvSpPr>
              <a:spLocks/>
            </p:cNvSpPr>
            <p:nvPr userDrawn="1"/>
          </p:nvSpPr>
          <p:spPr bwMode="auto">
            <a:xfrm>
              <a:off x="365" y="203"/>
              <a:ext cx="0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0" name="Freeform 1748"/>
            <p:cNvSpPr>
              <a:spLocks/>
            </p:cNvSpPr>
            <p:nvPr userDrawn="1"/>
          </p:nvSpPr>
          <p:spPr bwMode="auto">
            <a:xfrm>
              <a:off x="363" y="205"/>
              <a:ext cx="1" cy="2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0 w 2"/>
                <a:gd name="T5" fmla="*/ 1 h 3"/>
                <a:gd name="T6" fmla="*/ 2 w 2"/>
                <a:gd name="T7" fmla="*/ 3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lnTo>
                    <a:pt x="0" y="1"/>
                  </a:lnTo>
                  <a:lnTo>
                    <a:pt x="2" y="3"/>
                  </a:lnTo>
                  <a:cubicBezTo>
                    <a:pt x="1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1" name="Freeform 1749"/>
            <p:cNvSpPr>
              <a:spLocks/>
            </p:cNvSpPr>
            <p:nvPr userDrawn="1"/>
          </p:nvSpPr>
          <p:spPr bwMode="auto">
            <a:xfrm>
              <a:off x="362" y="207"/>
              <a:ext cx="1" cy="1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2 w 2"/>
                <a:gd name="T7" fmla="*/ 3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2" y="3"/>
                  </a:ln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2" name="Freeform 1750"/>
            <p:cNvSpPr>
              <a:spLocks/>
            </p:cNvSpPr>
            <p:nvPr userDrawn="1"/>
          </p:nvSpPr>
          <p:spPr bwMode="auto">
            <a:xfrm>
              <a:off x="364" y="207"/>
              <a:ext cx="1" cy="1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0 w 2"/>
                <a:gd name="T5" fmla="*/ 2 h 3"/>
                <a:gd name="T6" fmla="*/ 2 w 2"/>
                <a:gd name="T7" fmla="*/ 3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2" y="3"/>
                  </a:lnTo>
                  <a:cubicBezTo>
                    <a:pt x="1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3" name="Freeform 1751"/>
            <p:cNvSpPr>
              <a:spLocks/>
            </p:cNvSpPr>
            <p:nvPr userDrawn="1"/>
          </p:nvSpPr>
          <p:spPr bwMode="auto">
            <a:xfrm>
              <a:off x="367" y="206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4" name="Freeform 1752"/>
            <p:cNvSpPr>
              <a:spLocks/>
            </p:cNvSpPr>
            <p:nvPr userDrawn="1"/>
          </p:nvSpPr>
          <p:spPr bwMode="auto">
            <a:xfrm>
              <a:off x="366" y="205"/>
              <a:ext cx="1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1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5" name="Freeform 1753"/>
            <p:cNvSpPr>
              <a:spLocks/>
            </p:cNvSpPr>
            <p:nvPr userDrawn="1"/>
          </p:nvSpPr>
          <p:spPr bwMode="auto">
            <a:xfrm>
              <a:off x="367" y="203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6" name="Freeform 1754"/>
            <p:cNvSpPr>
              <a:spLocks/>
            </p:cNvSpPr>
            <p:nvPr userDrawn="1"/>
          </p:nvSpPr>
          <p:spPr bwMode="auto">
            <a:xfrm>
              <a:off x="365" y="200"/>
              <a:ext cx="0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7" name="Freeform 1755"/>
            <p:cNvSpPr>
              <a:spLocks/>
            </p:cNvSpPr>
            <p:nvPr userDrawn="1"/>
          </p:nvSpPr>
          <p:spPr bwMode="auto">
            <a:xfrm>
              <a:off x="363" y="201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8" name="Freeform 1756"/>
            <p:cNvSpPr>
              <a:spLocks/>
            </p:cNvSpPr>
            <p:nvPr userDrawn="1"/>
          </p:nvSpPr>
          <p:spPr bwMode="auto">
            <a:xfrm>
              <a:off x="362" y="204"/>
              <a:ext cx="1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1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9" name="Freeform 1757"/>
            <p:cNvSpPr>
              <a:spLocks/>
            </p:cNvSpPr>
            <p:nvPr userDrawn="1"/>
          </p:nvSpPr>
          <p:spPr bwMode="auto">
            <a:xfrm>
              <a:off x="363" y="208"/>
              <a:ext cx="1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2 w 2"/>
                <a:gd name="T7" fmla="*/ 3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2" y="3"/>
                  </a:lnTo>
                  <a:cubicBezTo>
                    <a:pt x="1" y="2"/>
                    <a:pt x="1" y="2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0" name="Freeform 1758"/>
            <p:cNvSpPr>
              <a:spLocks/>
            </p:cNvSpPr>
            <p:nvPr userDrawn="1"/>
          </p:nvSpPr>
          <p:spPr bwMode="auto">
            <a:xfrm>
              <a:off x="364" y="211"/>
              <a:ext cx="1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2 w 2"/>
                <a:gd name="T7" fmla="*/ 3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2" y="3"/>
                  </a:ln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1" name="Freeform 1759"/>
            <p:cNvSpPr>
              <a:spLocks/>
            </p:cNvSpPr>
            <p:nvPr userDrawn="1"/>
          </p:nvSpPr>
          <p:spPr bwMode="auto">
            <a:xfrm>
              <a:off x="369" y="208"/>
              <a:ext cx="0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0 w 1"/>
                <a:gd name="T5" fmla="*/ 1 h 2"/>
                <a:gd name="T6" fmla="*/ 1 w 1"/>
                <a:gd name="T7" fmla="*/ 2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2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2" name="Freeform 1760"/>
            <p:cNvSpPr>
              <a:spLocks/>
            </p:cNvSpPr>
            <p:nvPr userDrawn="1"/>
          </p:nvSpPr>
          <p:spPr bwMode="auto">
            <a:xfrm>
              <a:off x="365" y="210"/>
              <a:ext cx="1" cy="1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2 w 2"/>
                <a:gd name="T7" fmla="*/ 3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2" y="3"/>
                  </a:lnTo>
                  <a:cubicBezTo>
                    <a:pt x="1" y="2"/>
                    <a:pt x="1" y="2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3" name="Freeform 1761"/>
            <p:cNvSpPr>
              <a:spLocks/>
            </p:cNvSpPr>
            <p:nvPr userDrawn="1"/>
          </p:nvSpPr>
          <p:spPr bwMode="auto">
            <a:xfrm>
              <a:off x="366" y="214"/>
              <a:ext cx="2" cy="0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3" y="0"/>
                    <a:pt x="1" y="1"/>
                    <a:pt x="0" y="1"/>
                  </a:cubicBezTo>
                  <a:cubicBezTo>
                    <a:pt x="2" y="1"/>
                    <a:pt x="3" y="1"/>
                    <a:pt x="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4" name="Freeform 1762"/>
            <p:cNvSpPr>
              <a:spLocks/>
            </p:cNvSpPr>
            <p:nvPr userDrawn="1"/>
          </p:nvSpPr>
          <p:spPr bwMode="auto">
            <a:xfrm>
              <a:off x="366" y="209"/>
              <a:ext cx="4" cy="2"/>
            </a:xfrm>
            <a:custGeom>
              <a:avLst/>
              <a:gdLst>
                <a:gd name="T0" fmla="*/ 9 w 9"/>
                <a:gd name="T1" fmla="*/ 4 h 5"/>
                <a:gd name="T2" fmla="*/ 9 w 9"/>
                <a:gd name="T3" fmla="*/ 4 h 5"/>
                <a:gd name="T4" fmla="*/ 0 w 9"/>
                <a:gd name="T5" fmla="*/ 0 h 5"/>
                <a:gd name="T6" fmla="*/ 4 w 9"/>
                <a:gd name="T7" fmla="*/ 5 h 5"/>
                <a:gd name="T8" fmla="*/ 6 w 9"/>
                <a:gd name="T9" fmla="*/ 5 h 5"/>
                <a:gd name="T10" fmla="*/ 6 w 9"/>
                <a:gd name="T11" fmla="*/ 4 h 5"/>
                <a:gd name="T12" fmla="*/ 6 w 9"/>
                <a:gd name="T13" fmla="*/ 4 h 5"/>
                <a:gd name="T14" fmla="*/ 9 w 9"/>
                <a:gd name="T1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5">
                  <a:moveTo>
                    <a:pt x="9" y="4"/>
                  </a:moveTo>
                  <a:lnTo>
                    <a:pt x="9" y="4"/>
                  </a:lnTo>
                  <a:cubicBezTo>
                    <a:pt x="6" y="2"/>
                    <a:pt x="3" y="1"/>
                    <a:pt x="0" y="0"/>
                  </a:cubicBezTo>
                  <a:cubicBezTo>
                    <a:pt x="1" y="2"/>
                    <a:pt x="3" y="4"/>
                    <a:pt x="4" y="5"/>
                  </a:cubicBezTo>
                  <a:cubicBezTo>
                    <a:pt x="5" y="5"/>
                    <a:pt x="6" y="5"/>
                    <a:pt x="6" y="5"/>
                  </a:cubicBezTo>
                  <a:cubicBezTo>
                    <a:pt x="6" y="5"/>
                    <a:pt x="6" y="4"/>
                    <a:pt x="6" y="4"/>
                  </a:cubicBezTo>
                  <a:lnTo>
                    <a:pt x="6" y="4"/>
                  </a:lnTo>
                  <a:cubicBezTo>
                    <a:pt x="6" y="4"/>
                    <a:pt x="7" y="4"/>
                    <a:pt x="9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5" name="Freeform 1763"/>
            <p:cNvSpPr>
              <a:spLocks/>
            </p:cNvSpPr>
            <p:nvPr userDrawn="1"/>
          </p:nvSpPr>
          <p:spPr bwMode="auto">
            <a:xfrm>
              <a:off x="372" y="208"/>
              <a:ext cx="1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2 h 3"/>
                <a:gd name="T10" fmla="*/ 0 w 1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1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6" name="Freeform 1764"/>
            <p:cNvSpPr>
              <a:spLocks/>
            </p:cNvSpPr>
            <p:nvPr userDrawn="1"/>
          </p:nvSpPr>
          <p:spPr bwMode="auto">
            <a:xfrm>
              <a:off x="370" y="210"/>
              <a:ext cx="1" cy="1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1 w 2"/>
                <a:gd name="T5" fmla="*/ 3 h 4"/>
                <a:gd name="T6" fmla="*/ 2 w 2"/>
                <a:gd name="T7" fmla="*/ 4 h 4"/>
                <a:gd name="T8" fmla="*/ 1 w 2"/>
                <a:gd name="T9" fmla="*/ 1 h 4"/>
                <a:gd name="T10" fmla="*/ 0 w 2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cubicBezTo>
                    <a:pt x="0" y="1"/>
                    <a:pt x="0" y="2"/>
                    <a:pt x="1" y="3"/>
                  </a:cubicBezTo>
                  <a:cubicBezTo>
                    <a:pt x="1" y="3"/>
                    <a:pt x="2" y="4"/>
                    <a:pt x="2" y="4"/>
                  </a:cubicBezTo>
                  <a:cubicBezTo>
                    <a:pt x="2" y="3"/>
                    <a:pt x="1" y="2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7" name="Freeform 1765"/>
            <p:cNvSpPr>
              <a:spLocks/>
            </p:cNvSpPr>
            <p:nvPr userDrawn="1"/>
          </p:nvSpPr>
          <p:spPr bwMode="auto">
            <a:xfrm>
              <a:off x="366" y="211"/>
              <a:ext cx="4" cy="2"/>
            </a:xfrm>
            <a:custGeom>
              <a:avLst/>
              <a:gdLst>
                <a:gd name="T0" fmla="*/ 6 w 9"/>
                <a:gd name="T1" fmla="*/ 1 h 4"/>
                <a:gd name="T2" fmla="*/ 6 w 9"/>
                <a:gd name="T3" fmla="*/ 1 h 4"/>
                <a:gd name="T4" fmla="*/ 0 w 9"/>
                <a:gd name="T5" fmla="*/ 1 h 4"/>
                <a:gd name="T6" fmla="*/ 5 w 9"/>
                <a:gd name="T7" fmla="*/ 4 h 4"/>
                <a:gd name="T8" fmla="*/ 9 w 9"/>
                <a:gd name="T9" fmla="*/ 4 h 4"/>
                <a:gd name="T10" fmla="*/ 6 w 9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4">
                  <a:moveTo>
                    <a:pt x="6" y="1"/>
                  </a:moveTo>
                  <a:lnTo>
                    <a:pt x="6" y="1"/>
                  </a:lnTo>
                  <a:cubicBezTo>
                    <a:pt x="4" y="1"/>
                    <a:pt x="2" y="0"/>
                    <a:pt x="0" y="1"/>
                  </a:cubicBezTo>
                  <a:cubicBezTo>
                    <a:pt x="1" y="2"/>
                    <a:pt x="3" y="3"/>
                    <a:pt x="5" y="4"/>
                  </a:cubicBezTo>
                  <a:cubicBezTo>
                    <a:pt x="6" y="4"/>
                    <a:pt x="7" y="4"/>
                    <a:pt x="9" y="4"/>
                  </a:cubicBezTo>
                  <a:cubicBezTo>
                    <a:pt x="8" y="3"/>
                    <a:pt x="7" y="2"/>
                    <a:pt x="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8" name="Freeform 1766"/>
            <p:cNvSpPr>
              <a:spLocks/>
            </p:cNvSpPr>
            <p:nvPr userDrawn="1"/>
          </p:nvSpPr>
          <p:spPr bwMode="auto">
            <a:xfrm>
              <a:off x="371" y="208"/>
              <a:ext cx="2" cy="5"/>
            </a:xfrm>
            <a:custGeom>
              <a:avLst/>
              <a:gdLst>
                <a:gd name="T0" fmla="*/ 5 w 5"/>
                <a:gd name="T1" fmla="*/ 5 h 11"/>
                <a:gd name="T2" fmla="*/ 5 w 5"/>
                <a:gd name="T3" fmla="*/ 5 h 11"/>
                <a:gd name="T4" fmla="*/ 1 w 5"/>
                <a:gd name="T5" fmla="*/ 0 h 11"/>
                <a:gd name="T6" fmla="*/ 2 w 5"/>
                <a:gd name="T7" fmla="*/ 8 h 11"/>
                <a:gd name="T8" fmla="*/ 5 w 5"/>
                <a:gd name="T9" fmla="*/ 11 h 11"/>
                <a:gd name="T10" fmla="*/ 5 w 5"/>
                <a:gd name="T11" fmla="*/ 6 h 11"/>
                <a:gd name="T12" fmla="*/ 5 w 5"/>
                <a:gd name="T13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1">
                  <a:moveTo>
                    <a:pt x="5" y="5"/>
                  </a:moveTo>
                  <a:lnTo>
                    <a:pt x="5" y="5"/>
                  </a:lnTo>
                  <a:cubicBezTo>
                    <a:pt x="4" y="3"/>
                    <a:pt x="2" y="1"/>
                    <a:pt x="1" y="0"/>
                  </a:cubicBezTo>
                  <a:cubicBezTo>
                    <a:pt x="0" y="3"/>
                    <a:pt x="1" y="5"/>
                    <a:pt x="2" y="8"/>
                  </a:cubicBezTo>
                  <a:cubicBezTo>
                    <a:pt x="4" y="9"/>
                    <a:pt x="5" y="10"/>
                    <a:pt x="5" y="11"/>
                  </a:cubicBezTo>
                  <a:cubicBezTo>
                    <a:pt x="5" y="9"/>
                    <a:pt x="5" y="7"/>
                    <a:pt x="5" y="6"/>
                  </a:cubicBezTo>
                  <a:lnTo>
                    <a:pt x="5" y="5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9" name="Freeform 1767"/>
            <p:cNvSpPr>
              <a:spLocks/>
            </p:cNvSpPr>
            <p:nvPr userDrawn="1"/>
          </p:nvSpPr>
          <p:spPr bwMode="auto">
            <a:xfrm>
              <a:off x="367" y="213"/>
              <a:ext cx="5" cy="1"/>
            </a:xfrm>
            <a:custGeom>
              <a:avLst/>
              <a:gdLst>
                <a:gd name="T0" fmla="*/ 0 w 10"/>
                <a:gd name="T1" fmla="*/ 1 h 3"/>
                <a:gd name="T2" fmla="*/ 0 w 10"/>
                <a:gd name="T3" fmla="*/ 1 h 3"/>
                <a:gd name="T4" fmla="*/ 3 w 10"/>
                <a:gd name="T5" fmla="*/ 3 h 3"/>
                <a:gd name="T6" fmla="*/ 10 w 10"/>
                <a:gd name="T7" fmla="*/ 3 h 3"/>
                <a:gd name="T8" fmla="*/ 10 w 10"/>
                <a:gd name="T9" fmla="*/ 3 h 3"/>
                <a:gd name="T10" fmla="*/ 0 w 10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3">
                  <a:moveTo>
                    <a:pt x="0" y="1"/>
                  </a:moveTo>
                  <a:lnTo>
                    <a:pt x="0" y="1"/>
                  </a:lnTo>
                  <a:cubicBezTo>
                    <a:pt x="1" y="2"/>
                    <a:pt x="2" y="3"/>
                    <a:pt x="3" y="3"/>
                  </a:cubicBezTo>
                  <a:cubicBezTo>
                    <a:pt x="5" y="3"/>
                    <a:pt x="7" y="3"/>
                    <a:pt x="10" y="3"/>
                  </a:cubicBezTo>
                  <a:lnTo>
                    <a:pt x="10" y="3"/>
                  </a:lnTo>
                  <a:cubicBezTo>
                    <a:pt x="7" y="1"/>
                    <a:pt x="3" y="0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0" name="Freeform 1768"/>
            <p:cNvSpPr>
              <a:spLocks/>
            </p:cNvSpPr>
            <p:nvPr userDrawn="1"/>
          </p:nvSpPr>
          <p:spPr bwMode="auto">
            <a:xfrm>
              <a:off x="369" y="211"/>
              <a:ext cx="4" cy="3"/>
            </a:xfrm>
            <a:custGeom>
              <a:avLst/>
              <a:gdLst>
                <a:gd name="T0" fmla="*/ 0 w 10"/>
                <a:gd name="T1" fmla="*/ 0 h 7"/>
                <a:gd name="T2" fmla="*/ 0 w 10"/>
                <a:gd name="T3" fmla="*/ 0 h 7"/>
                <a:gd name="T4" fmla="*/ 10 w 10"/>
                <a:gd name="T5" fmla="*/ 7 h 7"/>
                <a:gd name="T6" fmla="*/ 0 w 10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7">
                  <a:moveTo>
                    <a:pt x="0" y="0"/>
                  </a:moveTo>
                  <a:lnTo>
                    <a:pt x="0" y="0"/>
                  </a:lnTo>
                  <a:cubicBezTo>
                    <a:pt x="2" y="3"/>
                    <a:pt x="6" y="6"/>
                    <a:pt x="10" y="7"/>
                  </a:cubicBezTo>
                  <a:cubicBezTo>
                    <a:pt x="8" y="3"/>
                    <a:pt x="4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1" name="Freeform 1769"/>
            <p:cNvSpPr>
              <a:spLocks/>
            </p:cNvSpPr>
            <p:nvPr userDrawn="1"/>
          </p:nvSpPr>
          <p:spPr bwMode="auto">
            <a:xfrm>
              <a:off x="375" y="208"/>
              <a:ext cx="0" cy="1"/>
            </a:xfrm>
            <a:custGeom>
              <a:avLst/>
              <a:gdLst>
                <a:gd name="T0" fmla="*/ 2 h 2"/>
                <a:gd name="T1" fmla="*/ 2 h 2"/>
                <a:gd name="T2" fmla="*/ 0 h 2"/>
                <a:gd name="T3" fmla="*/ 0 h 2"/>
                <a:gd name="T4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2" name="Freeform 1770"/>
            <p:cNvSpPr>
              <a:spLocks/>
            </p:cNvSpPr>
            <p:nvPr userDrawn="1"/>
          </p:nvSpPr>
          <p:spPr bwMode="auto">
            <a:xfrm>
              <a:off x="384" y="208"/>
              <a:ext cx="2" cy="2"/>
            </a:xfrm>
            <a:custGeom>
              <a:avLst/>
              <a:gdLst>
                <a:gd name="T0" fmla="*/ 2 w 3"/>
                <a:gd name="T1" fmla="*/ 2 h 5"/>
                <a:gd name="T2" fmla="*/ 2 w 3"/>
                <a:gd name="T3" fmla="*/ 2 h 5"/>
                <a:gd name="T4" fmla="*/ 3 w 3"/>
                <a:gd name="T5" fmla="*/ 1 h 5"/>
                <a:gd name="T6" fmla="*/ 3 w 3"/>
                <a:gd name="T7" fmla="*/ 0 h 5"/>
                <a:gd name="T8" fmla="*/ 0 w 3"/>
                <a:gd name="T9" fmla="*/ 3 h 5"/>
                <a:gd name="T10" fmla="*/ 1 w 3"/>
                <a:gd name="T11" fmla="*/ 5 h 5"/>
                <a:gd name="T12" fmla="*/ 2 w 3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5">
                  <a:moveTo>
                    <a:pt x="2" y="2"/>
                  </a:moveTo>
                  <a:lnTo>
                    <a:pt x="2" y="2"/>
                  </a:lnTo>
                  <a:cubicBezTo>
                    <a:pt x="3" y="1"/>
                    <a:pt x="3" y="1"/>
                    <a:pt x="3" y="1"/>
                  </a:cubicBezTo>
                  <a:lnTo>
                    <a:pt x="3" y="0"/>
                  </a:lnTo>
                  <a:cubicBezTo>
                    <a:pt x="2" y="1"/>
                    <a:pt x="1" y="2"/>
                    <a:pt x="0" y="3"/>
                  </a:cubicBezTo>
                  <a:cubicBezTo>
                    <a:pt x="1" y="4"/>
                    <a:pt x="1" y="4"/>
                    <a:pt x="1" y="5"/>
                  </a:cubicBezTo>
                  <a:cubicBezTo>
                    <a:pt x="2" y="4"/>
                    <a:pt x="2" y="3"/>
                    <a:pt x="2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3" name="Freeform 1771"/>
            <p:cNvSpPr>
              <a:spLocks/>
            </p:cNvSpPr>
            <p:nvPr userDrawn="1"/>
          </p:nvSpPr>
          <p:spPr bwMode="auto">
            <a:xfrm>
              <a:off x="385" y="205"/>
              <a:ext cx="1" cy="2"/>
            </a:xfrm>
            <a:custGeom>
              <a:avLst/>
              <a:gdLst>
                <a:gd name="T0" fmla="*/ 2 w 3"/>
                <a:gd name="T1" fmla="*/ 6 h 6"/>
                <a:gd name="T2" fmla="*/ 2 w 3"/>
                <a:gd name="T3" fmla="*/ 6 h 6"/>
                <a:gd name="T4" fmla="*/ 3 w 3"/>
                <a:gd name="T5" fmla="*/ 2 h 6"/>
                <a:gd name="T6" fmla="*/ 2 w 3"/>
                <a:gd name="T7" fmla="*/ 0 h 6"/>
                <a:gd name="T8" fmla="*/ 0 w 3"/>
                <a:gd name="T9" fmla="*/ 3 h 6"/>
                <a:gd name="T10" fmla="*/ 2 w 3"/>
                <a:gd name="T11" fmla="*/ 6 h 6"/>
                <a:gd name="T12" fmla="*/ 2 w 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2" y="6"/>
                  </a:moveTo>
                  <a:lnTo>
                    <a:pt x="2" y="6"/>
                  </a:lnTo>
                  <a:cubicBezTo>
                    <a:pt x="3" y="5"/>
                    <a:pt x="3" y="3"/>
                    <a:pt x="3" y="2"/>
                  </a:cubicBezTo>
                  <a:lnTo>
                    <a:pt x="2" y="0"/>
                  </a:lnTo>
                  <a:cubicBezTo>
                    <a:pt x="1" y="1"/>
                    <a:pt x="1" y="2"/>
                    <a:pt x="0" y="3"/>
                  </a:cubicBezTo>
                  <a:cubicBezTo>
                    <a:pt x="0" y="4"/>
                    <a:pt x="1" y="5"/>
                    <a:pt x="2" y="6"/>
                  </a:cubicBezTo>
                  <a:lnTo>
                    <a:pt x="2" y="6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4" name="Freeform 1772"/>
            <p:cNvSpPr>
              <a:spLocks/>
            </p:cNvSpPr>
            <p:nvPr userDrawn="1"/>
          </p:nvSpPr>
          <p:spPr bwMode="auto">
            <a:xfrm>
              <a:off x="386" y="204"/>
              <a:ext cx="0" cy="1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1 w 1"/>
                <a:gd name="T5" fmla="*/ 0 h 2"/>
                <a:gd name="T6" fmla="*/ 0 w 1"/>
                <a:gd name="T7" fmla="*/ 1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1" y="2"/>
                  </a:lnTo>
                  <a:cubicBezTo>
                    <a:pt x="1" y="1"/>
                    <a:pt x="1" y="0"/>
                    <a:pt x="1" y="0"/>
                  </a:cubicBezTo>
                  <a:lnTo>
                    <a:pt x="0" y="1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5" name="Freeform 1773"/>
            <p:cNvSpPr>
              <a:spLocks/>
            </p:cNvSpPr>
            <p:nvPr userDrawn="1"/>
          </p:nvSpPr>
          <p:spPr bwMode="auto">
            <a:xfrm>
              <a:off x="385" y="201"/>
              <a:ext cx="1" cy="3"/>
            </a:xfrm>
            <a:custGeom>
              <a:avLst/>
              <a:gdLst>
                <a:gd name="T0" fmla="*/ 3 w 3"/>
                <a:gd name="T1" fmla="*/ 5 h 6"/>
                <a:gd name="T2" fmla="*/ 3 w 3"/>
                <a:gd name="T3" fmla="*/ 5 h 6"/>
                <a:gd name="T4" fmla="*/ 1 w 3"/>
                <a:gd name="T5" fmla="*/ 0 h 6"/>
                <a:gd name="T6" fmla="*/ 0 w 3"/>
                <a:gd name="T7" fmla="*/ 2 h 6"/>
                <a:gd name="T8" fmla="*/ 2 w 3"/>
                <a:gd name="T9" fmla="*/ 6 h 6"/>
                <a:gd name="T10" fmla="*/ 3 w 3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5"/>
                  </a:moveTo>
                  <a:lnTo>
                    <a:pt x="3" y="5"/>
                  </a:lnTo>
                  <a:cubicBezTo>
                    <a:pt x="3" y="3"/>
                    <a:pt x="2" y="2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3"/>
                    <a:pt x="1" y="4"/>
                    <a:pt x="2" y="6"/>
                  </a:cubicBezTo>
                  <a:lnTo>
                    <a:pt x="3" y="5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6" name="Freeform 1774"/>
            <p:cNvSpPr>
              <a:spLocks/>
            </p:cNvSpPr>
            <p:nvPr userDrawn="1"/>
          </p:nvSpPr>
          <p:spPr bwMode="auto">
            <a:xfrm>
              <a:off x="383" y="200"/>
              <a:ext cx="2" cy="2"/>
            </a:xfrm>
            <a:custGeom>
              <a:avLst/>
              <a:gdLst>
                <a:gd name="T0" fmla="*/ 4 w 4"/>
                <a:gd name="T1" fmla="*/ 3 h 4"/>
                <a:gd name="T2" fmla="*/ 4 w 4"/>
                <a:gd name="T3" fmla="*/ 3 h 4"/>
                <a:gd name="T4" fmla="*/ 4 w 4"/>
                <a:gd name="T5" fmla="*/ 3 h 4"/>
                <a:gd name="T6" fmla="*/ 1 w 4"/>
                <a:gd name="T7" fmla="*/ 0 h 4"/>
                <a:gd name="T8" fmla="*/ 0 w 4"/>
                <a:gd name="T9" fmla="*/ 1 h 4"/>
                <a:gd name="T10" fmla="*/ 3 w 4"/>
                <a:gd name="T11" fmla="*/ 4 h 4"/>
                <a:gd name="T12" fmla="*/ 4 w 4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lnTo>
                    <a:pt x="4" y="3"/>
                  </a:lnTo>
                  <a:lnTo>
                    <a:pt x="4" y="3"/>
                  </a:lnTo>
                  <a:cubicBezTo>
                    <a:pt x="3" y="2"/>
                    <a:pt x="2" y="1"/>
                    <a:pt x="1" y="0"/>
                  </a:cubicBezTo>
                  <a:lnTo>
                    <a:pt x="0" y="1"/>
                  </a:lnTo>
                  <a:cubicBezTo>
                    <a:pt x="2" y="2"/>
                    <a:pt x="3" y="3"/>
                    <a:pt x="3" y="4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7" name="Rectangle 1775"/>
            <p:cNvSpPr>
              <a:spLocks noChangeArrowheads="1"/>
            </p:cNvSpPr>
            <p:nvPr userDrawn="1"/>
          </p:nvSpPr>
          <p:spPr bwMode="auto">
            <a:xfrm>
              <a:off x="383" y="200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8" name="Freeform 1776"/>
            <p:cNvSpPr>
              <a:spLocks/>
            </p:cNvSpPr>
            <p:nvPr userDrawn="1"/>
          </p:nvSpPr>
          <p:spPr bwMode="auto">
            <a:xfrm>
              <a:off x="381" y="199"/>
              <a:ext cx="2" cy="3"/>
            </a:xfrm>
            <a:custGeom>
              <a:avLst/>
              <a:gdLst>
                <a:gd name="T0" fmla="*/ 3 w 5"/>
                <a:gd name="T1" fmla="*/ 1 h 6"/>
                <a:gd name="T2" fmla="*/ 3 w 5"/>
                <a:gd name="T3" fmla="*/ 1 h 6"/>
                <a:gd name="T4" fmla="*/ 2 w 5"/>
                <a:gd name="T5" fmla="*/ 0 h 6"/>
                <a:gd name="T6" fmla="*/ 0 w 5"/>
                <a:gd name="T7" fmla="*/ 3 h 6"/>
                <a:gd name="T8" fmla="*/ 2 w 5"/>
                <a:gd name="T9" fmla="*/ 6 h 6"/>
                <a:gd name="T10" fmla="*/ 5 w 5"/>
                <a:gd name="T11" fmla="*/ 3 h 6"/>
                <a:gd name="T12" fmla="*/ 3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3" y="1"/>
                  </a:moveTo>
                  <a:lnTo>
                    <a:pt x="3" y="1"/>
                  </a:lnTo>
                  <a:cubicBezTo>
                    <a:pt x="3" y="1"/>
                    <a:pt x="2" y="1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4"/>
                    <a:pt x="1" y="5"/>
                    <a:pt x="2" y="6"/>
                  </a:cubicBezTo>
                  <a:cubicBezTo>
                    <a:pt x="3" y="5"/>
                    <a:pt x="4" y="4"/>
                    <a:pt x="5" y="3"/>
                  </a:cubicBezTo>
                  <a:cubicBezTo>
                    <a:pt x="4" y="2"/>
                    <a:pt x="4" y="2"/>
                    <a:pt x="3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9" name="Freeform 1777"/>
            <p:cNvSpPr>
              <a:spLocks/>
            </p:cNvSpPr>
            <p:nvPr userDrawn="1"/>
          </p:nvSpPr>
          <p:spPr bwMode="auto">
            <a:xfrm>
              <a:off x="380" y="199"/>
              <a:ext cx="1" cy="1"/>
            </a:xfrm>
            <a:custGeom>
              <a:avLst/>
              <a:gdLst>
                <a:gd name="T0" fmla="*/ 4 w 4"/>
                <a:gd name="T1" fmla="*/ 1 h 4"/>
                <a:gd name="T2" fmla="*/ 4 w 4"/>
                <a:gd name="T3" fmla="*/ 1 h 4"/>
                <a:gd name="T4" fmla="*/ 0 w 4"/>
                <a:gd name="T5" fmla="*/ 0 h 4"/>
                <a:gd name="T6" fmla="*/ 0 w 4"/>
                <a:gd name="T7" fmla="*/ 1 h 4"/>
                <a:gd name="T8" fmla="*/ 2 w 4"/>
                <a:gd name="T9" fmla="*/ 4 h 4"/>
                <a:gd name="T10" fmla="*/ 4 w 4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lnTo>
                    <a:pt x="4" y="1"/>
                  </a:lnTo>
                  <a:cubicBezTo>
                    <a:pt x="3" y="1"/>
                    <a:pt x="1" y="0"/>
                    <a:pt x="0" y="0"/>
                  </a:cubicBezTo>
                  <a:lnTo>
                    <a:pt x="0" y="1"/>
                  </a:lnTo>
                  <a:cubicBezTo>
                    <a:pt x="1" y="2"/>
                    <a:pt x="1" y="3"/>
                    <a:pt x="2" y="4"/>
                  </a:cubicBezTo>
                  <a:cubicBezTo>
                    <a:pt x="3" y="3"/>
                    <a:pt x="4" y="2"/>
                    <a:pt x="4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0" name="Freeform 1778"/>
            <p:cNvSpPr>
              <a:spLocks/>
            </p:cNvSpPr>
            <p:nvPr userDrawn="1"/>
          </p:nvSpPr>
          <p:spPr bwMode="auto">
            <a:xfrm>
              <a:off x="379" y="200"/>
              <a:ext cx="1" cy="2"/>
            </a:xfrm>
            <a:custGeom>
              <a:avLst/>
              <a:gdLst>
                <a:gd name="T0" fmla="*/ 1 w 3"/>
                <a:gd name="T1" fmla="*/ 0 h 6"/>
                <a:gd name="T2" fmla="*/ 1 w 3"/>
                <a:gd name="T3" fmla="*/ 0 h 6"/>
                <a:gd name="T4" fmla="*/ 0 w 3"/>
                <a:gd name="T5" fmla="*/ 5 h 6"/>
                <a:gd name="T6" fmla="*/ 0 w 3"/>
                <a:gd name="T7" fmla="*/ 6 h 6"/>
                <a:gd name="T8" fmla="*/ 3 w 3"/>
                <a:gd name="T9" fmla="*/ 2 h 6"/>
                <a:gd name="T10" fmla="*/ 1 w 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1" y="0"/>
                  </a:moveTo>
                  <a:lnTo>
                    <a:pt x="1" y="0"/>
                  </a:lnTo>
                  <a:lnTo>
                    <a:pt x="0" y="5"/>
                  </a:lnTo>
                  <a:lnTo>
                    <a:pt x="0" y="6"/>
                  </a:lnTo>
                  <a:cubicBezTo>
                    <a:pt x="1" y="5"/>
                    <a:pt x="2" y="3"/>
                    <a:pt x="3" y="2"/>
                  </a:cubicBezTo>
                  <a:cubicBezTo>
                    <a:pt x="2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1" name="Freeform 1779"/>
            <p:cNvSpPr>
              <a:spLocks/>
            </p:cNvSpPr>
            <p:nvPr userDrawn="1"/>
          </p:nvSpPr>
          <p:spPr bwMode="auto">
            <a:xfrm>
              <a:off x="379" y="202"/>
              <a:ext cx="0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1 h 1"/>
                <a:gd name="T6" fmla="*/ 1 w 1"/>
                <a:gd name="T7" fmla="*/ 0 h 1"/>
                <a:gd name="T8" fmla="*/ 0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2" name="Freeform 1780"/>
            <p:cNvSpPr>
              <a:spLocks/>
            </p:cNvSpPr>
            <p:nvPr userDrawn="1"/>
          </p:nvSpPr>
          <p:spPr bwMode="auto">
            <a:xfrm>
              <a:off x="378" y="203"/>
              <a:ext cx="2" cy="2"/>
            </a:xfrm>
            <a:custGeom>
              <a:avLst/>
              <a:gdLst>
                <a:gd name="T0" fmla="*/ 1 w 5"/>
                <a:gd name="T1" fmla="*/ 1 h 6"/>
                <a:gd name="T2" fmla="*/ 1 w 5"/>
                <a:gd name="T3" fmla="*/ 1 h 6"/>
                <a:gd name="T4" fmla="*/ 0 w 5"/>
                <a:gd name="T5" fmla="*/ 3 h 6"/>
                <a:gd name="T6" fmla="*/ 3 w 5"/>
                <a:gd name="T7" fmla="*/ 6 h 6"/>
                <a:gd name="T8" fmla="*/ 5 w 5"/>
                <a:gd name="T9" fmla="*/ 3 h 6"/>
                <a:gd name="T10" fmla="*/ 2 w 5"/>
                <a:gd name="T11" fmla="*/ 0 h 6"/>
                <a:gd name="T12" fmla="*/ 1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1" y="1"/>
                  </a:moveTo>
                  <a:lnTo>
                    <a:pt x="1" y="1"/>
                  </a:lnTo>
                  <a:lnTo>
                    <a:pt x="0" y="3"/>
                  </a:lnTo>
                  <a:cubicBezTo>
                    <a:pt x="1" y="4"/>
                    <a:pt x="2" y="5"/>
                    <a:pt x="3" y="6"/>
                  </a:cubicBezTo>
                  <a:cubicBezTo>
                    <a:pt x="3" y="5"/>
                    <a:pt x="4" y="4"/>
                    <a:pt x="5" y="3"/>
                  </a:cubicBezTo>
                  <a:cubicBezTo>
                    <a:pt x="4" y="2"/>
                    <a:pt x="3" y="1"/>
                    <a:pt x="2" y="0"/>
                  </a:cubicBezTo>
                  <a:cubicBezTo>
                    <a:pt x="2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3" name="Freeform 1781"/>
            <p:cNvSpPr>
              <a:spLocks/>
            </p:cNvSpPr>
            <p:nvPr userDrawn="1"/>
          </p:nvSpPr>
          <p:spPr bwMode="auto">
            <a:xfrm>
              <a:off x="378" y="205"/>
              <a:ext cx="1" cy="2"/>
            </a:xfrm>
            <a:custGeom>
              <a:avLst/>
              <a:gdLst>
                <a:gd name="T0" fmla="*/ 1 w 3"/>
                <a:gd name="T1" fmla="*/ 0 h 5"/>
                <a:gd name="T2" fmla="*/ 1 w 3"/>
                <a:gd name="T3" fmla="*/ 0 h 5"/>
                <a:gd name="T4" fmla="*/ 0 w 3"/>
                <a:gd name="T5" fmla="*/ 5 h 5"/>
                <a:gd name="T6" fmla="*/ 3 w 3"/>
                <a:gd name="T7" fmla="*/ 2 h 5"/>
                <a:gd name="T8" fmla="*/ 1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lnTo>
                    <a:pt x="1" y="0"/>
                  </a:lnTo>
                  <a:lnTo>
                    <a:pt x="0" y="5"/>
                  </a:lnTo>
                  <a:cubicBezTo>
                    <a:pt x="1" y="4"/>
                    <a:pt x="2" y="3"/>
                    <a:pt x="3" y="2"/>
                  </a:cubicBezTo>
                  <a:cubicBezTo>
                    <a:pt x="3" y="1"/>
                    <a:pt x="2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4" name="Freeform 1782"/>
            <p:cNvSpPr>
              <a:spLocks/>
            </p:cNvSpPr>
            <p:nvPr userDrawn="1"/>
          </p:nvSpPr>
          <p:spPr bwMode="auto">
            <a:xfrm>
              <a:off x="377" y="207"/>
              <a:ext cx="2" cy="3"/>
            </a:xfrm>
            <a:custGeom>
              <a:avLst/>
              <a:gdLst>
                <a:gd name="T0" fmla="*/ 1 w 4"/>
                <a:gd name="T1" fmla="*/ 0 h 5"/>
                <a:gd name="T2" fmla="*/ 1 w 4"/>
                <a:gd name="T3" fmla="*/ 0 h 5"/>
                <a:gd name="T4" fmla="*/ 0 w 4"/>
                <a:gd name="T5" fmla="*/ 4 h 5"/>
                <a:gd name="T6" fmla="*/ 1 w 4"/>
                <a:gd name="T7" fmla="*/ 4 h 5"/>
                <a:gd name="T8" fmla="*/ 1 w 4"/>
                <a:gd name="T9" fmla="*/ 4 h 5"/>
                <a:gd name="T10" fmla="*/ 1 w 4"/>
                <a:gd name="T11" fmla="*/ 5 h 5"/>
                <a:gd name="T12" fmla="*/ 4 w 4"/>
                <a:gd name="T13" fmla="*/ 2 h 5"/>
                <a:gd name="T14" fmla="*/ 1 w 4"/>
                <a:gd name="T15" fmla="*/ 0 h 5"/>
                <a:gd name="T16" fmla="*/ 1 w 4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lnTo>
                    <a:pt x="1" y="0"/>
                  </a:lnTo>
                  <a:lnTo>
                    <a:pt x="0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5"/>
                  </a:lnTo>
                  <a:cubicBezTo>
                    <a:pt x="2" y="4"/>
                    <a:pt x="3" y="3"/>
                    <a:pt x="4" y="2"/>
                  </a:cubicBezTo>
                  <a:cubicBezTo>
                    <a:pt x="3" y="1"/>
                    <a:pt x="2" y="0"/>
                    <a:pt x="1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5" name="Freeform 1783"/>
            <p:cNvSpPr>
              <a:spLocks/>
            </p:cNvSpPr>
            <p:nvPr userDrawn="1"/>
          </p:nvSpPr>
          <p:spPr bwMode="auto">
            <a:xfrm>
              <a:off x="378" y="210"/>
              <a:ext cx="0" cy="0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1 h 2"/>
                <a:gd name="T4" fmla="*/ 0 w 1"/>
                <a:gd name="T5" fmla="*/ 0 h 2"/>
                <a:gd name="T6" fmla="*/ 0 w 1"/>
                <a:gd name="T7" fmla="*/ 2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lnTo>
                    <a:pt x="1" y="1"/>
                  </a:lnTo>
                  <a:lnTo>
                    <a:pt x="0" y="0"/>
                  </a:lnTo>
                  <a:cubicBezTo>
                    <a:pt x="0" y="1"/>
                    <a:pt x="0" y="1"/>
                    <a:pt x="0" y="2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6" name="Freeform 1784"/>
            <p:cNvSpPr>
              <a:spLocks/>
            </p:cNvSpPr>
            <p:nvPr userDrawn="1"/>
          </p:nvSpPr>
          <p:spPr bwMode="auto">
            <a:xfrm>
              <a:off x="382" y="214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0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1" y="0"/>
                  </a:lnTo>
                  <a:lnTo>
                    <a:pt x="0" y="0"/>
                  </a:ln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7" name="Freeform 1785"/>
            <p:cNvSpPr>
              <a:spLocks/>
            </p:cNvSpPr>
            <p:nvPr userDrawn="1"/>
          </p:nvSpPr>
          <p:spPr bwMode="auto">
            <a:xfrm>
              <a:off x="382" y="213"/>
              <a:ext cx="2" cy="1"/>
            </a:xfrm>
            <a:custGeom>
              <a:avLst/>
              <a:gdLst>
                <a:gd name="T0" fmla="*/ 0 w 4"/>
                <a:gd name="T1" fmla="*/ 2 h 3"/>
                <a:gd name="T2" fmla="*/ 0 w 4"/>
                <a:gd name="T3" fmla="*/ 2 h 3"/>
                <a:gd name="T4" fmla="*/ 1 w 4"/>
                <a:gd name="T5" fmla="*/ 3 h 3"/>
                <a:gd name="T6" fmla="*/ 1 w 4"/>
                <a:gd name="T7" fmla="*/ 3 h 3"/>
                <a:gd name="T8" fmla="*/ 2 w 4"/>
                <a:gd name="T9" fmla="*/ 3 h 3"/>
                <a:gd name="T10" fmla="*/ 4 w 4"/>
                <a:gd name="T11" fmla="*/ 0 h 3"/>
                <a:gd name="T12" fmla="*/ 0 w 4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lnTo>
                    <a:pt x="0" y="2"/>
                  </a:lnTo>
                  <a:cubicBezTo>
                    <a:pt x="1" y="2"/>
                    <a:pt x="1" y="3"/>
                    <a:pt x="1" y="3"/>
                  </a:cubicBezTo>
                  <a:lnTo>
                    <a:pt x="1" y="3"/>
                  </a:lnTo>
                  <a:lnTo>
                    <a:pt x="2" y="3"/>
                  </a:lnTo>
                  <a:cubicBezTo>
                    <a:pt x="3" y="2"/>
                    <a:pt x="3" y="1"/>
                    <a:pt x="4" y="0"/>
                  </a:cubicBezTo>
                  <a:cubicBezTo>
                    <a:pt x="3" y="0"/>
                    <a:pt x="2" y="1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sp>
        <p:nvSpPr>
          <p:cNvPr id="987" name="Freeform 1787"/>
          <p:cNvSpPr>
            <a:spLocks/>
          </p:cNvSpPr>
          <p:nvPr/>
        </p:nvSpPr>
        <p:spPr bwMode="auto">
          <a:xfrm>
            <a:off x="608013" y="333375"/>
            <a:ext cx="3175" cy="3175"/>
          </a:xfrm>
          <a:custGeom>
            <a:avLst/>
            <a:gdLst>
              <a:gd name="T0" fmla="*/ 2 w 4"/>
              <a:gd name="T1" fmla="*/ 5 h 6"/>
              <a:gd name="T2" fmla="*/ 2 w 4"/>
              <a:gd name="T3" fmla="*/ 5 h 6"/>
              <a:gd name="T4" fmla="*/ 4 w 4"/>
              <a:gd name="T5" fmla="*/ 2 h 6"/>
              <a:gd name="T6" fmla="*/ 3 w 4"/>
              <a:gd name="T7" fmla="*/ 0 h 6"/>
              <a:gd name="T8" fmla="*/ 0 w 4"/>
              <a:gd name="T9" fmla="*/ 2 h 6"/>
              <a:gd name="T10" fmla="*/ 2 w 4"/>
              <a:gd name="T11" fmla="*/ 6 h 6"/>
              <a:gd name="T12" fmla="*/ 2 w 4"/>
              <a:gd name="T13" fmla="*/ 5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6">
                <a:moveTo>
                  <a:pt x="2" y="5"/>
                </a:moveTo>
                <a:lnTo>
                  <a:pt x="2" y="5"/>
                </a:lnTo>
                <a:cubicBezTo>
                  <a:pt x="3" y="4"/>
                  <a:pt x="3" y="3"/>
                  <a:pt x="4" y="2"/>
                </a:cubicBezTo>
                <a:cubicBezTo>
                  <a:pt x="4" y="1"/>
                  <a:pt x="3" y="0"/>
                  <a:pt x="3" y="0"/>
                </a:cubicBezTo>
                <a:cubicBezTo>
                  <a:pt x="2" y="1"/>
                  <a:pt x="1" y="1"/>
                  <a:pt x="0" y="2"/>
                </a:cubicBezTo>
                <a:cubicBezTo>
                  <a:pt x="1" y="3"/>
                  <a:pt x="1" y="4"/>
                  <a:pt x="2" y="6"/>
                </a:cubicBezTo>
                <a:lnTo>
                  <a:pt x="2" y="5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88" name="Freeform 1788"/>
          <p:cNvSpPr>
            <a:spLocks/>
          </p:cNvSpPr>
          <p:nvPr/>
        </p:nvSpPr>
        <p:spPr bwMode="auto">
          <a:xfrm>
            <a:off x="596901" y="314325"/>
            <a:ext cx="4763" cy="15875"/>
          </a:xfrm>
          <a:custGeom>
            <a:avLst/>
            <a:gdLst>
              <a:gd name="T0" fmla="*/ 3 w 5"/>
              <a:gd name="T1" fmla="*/ 0 h 22"/>
              <a:gd name="T2" fmla="*/ 3 w 5"/>
              <a:gd name="T3" fmla="*/ 0 h 22"/>
              <a:gd name="T4" fmla="*/ 0 w 5"/>
              <a:gd name="T5" fmla="*/ 22 h 22"/>
              <a:gd name="T6" fmla="*/ 1 w 5"/>
              <a:gd name="T7" fmla="*/ 21 h 22"/>
              <a:gd name="T8" fmla="*/ 1 w 5"/>
              <a:gd name="T9" fmla="*/ 21 h 22"/>
              <a:gd name="T10" fmla="*/ 1 w 5"/>
              <a:gd name="T11" fmla="*/ 22 h 22"/>
              <a:gd name="T12" fmla="*/ 5 w 5"/>
              <a:gd name="T13" fmla="*/ 1 h 22"/>
              <a:gd name="T14" fmla="*/ 3 w 5"/>
              <a:gd name="T15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" h="22">
                <a:moveTo>
                  <a:pt x="3" y="0"/>
                </a:moveTo>
                <a:lnTo>
                  <a:pt x="3" y="0"/>
                </a:lnTo>
                <a:lnTo>
                  <a:pt x="0" y="22"/>
                </a:lnTo>
                <a:cubicBezTo>
                  <a:pt x="0" y="21"/>
                  <a:pt x="1" y="21"/>
                  <a:pt x="1" y="21"/>
                </a:cubicBezTo>
                <a:lnTo>
                  <a:pt x="1" y="21"/>
                </a:lnTo>
                <a:cubicBezTo>
                  <a:pt x="1" y="21"/>
                  <a:pt x="1" y="21"/>
                  <a:pt x="1" y="22"/>
                </a:cubicBezTo>
                <a:lnTo>
                  <a:pt x="5" y="1"/>
                </a:lnTo>
                <a:cubicBezTo>
                  <a:pt x="5" y="0"/>
                  <a:pt x="4" y="0"/>
                  <a:pt x="3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89" name="Freeform 1789"/>
          <p:cNvSpPr>
            <a:spLocks/>
          </p:cNvSpPr>
          <p:nvPr/>
        </p:nvSpPr>
        <p:spPr bwMode="auto">
          <a:xfrm>
            <a:off x="603251" y="319088"/>
            <a:ext cx="3175" cy="4763"/>
          </a:xfrm>
          <a:custGeom>
            <a:avLst/>
            <a:gdLst>
              <a:gd name="T0" fmla="*/ 2 w 5"/>
              <a:gd name="T1" fmla="*/ 0 h 6"/>
              <a:gd name="T2" fmla="*/ 2 w 5"/>
              <a:gd name="T3" fmla="*/ 0 h 6"/>
              <a:gd name="T4" fmla="*/ 0 w 5"/>
              <a:gd name="T5" fmla="*/ 3 h 6"/>
              <a:gd name="T6" fmla="*/ 2 w 5"/>
              <a:gd name="T7" fmla="*/ 6 h 6"/>
              <a:gd name="T8" fmla="*/ 5 w 5"/>
              <a:gd name="T9" fmla="*/ 3 h 6"/>
              <a:gd name="T10" fmla="*/ 2 w 5"/>
              <a:gd name="T11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6">
                <a:moveTo>
                  <a:pt x="2" y="0"/>
                </a:moveTo>
                <a:lnTo>
                  <a:pt x="2" y="0"/>
                </a:lnTo>
                <a:cubicBezTo>
                  <a:pt x="1" y="1"/>
                  <a:pt x="0" y="2"/>
                  <a:pt x="0" y="3"/>
                </a:cubicBezTo>
                <a:cubicBezTo>
                  <a:pt x="1" y="4"/>
                  <a:pt x="2" y="5"/>
                  <a:pt x="2" y="6"/>
                </a:cubicBezTo>
                <a:cubicBezTo>
                  <a:pt x="3" y="5"/>
                  <a:pt x="4" y="4"/>
                  <a:pt x="5" y="3"/>
                </a:cubicBezTo>
                <a:cubicBezTo>
                  <a:pt x="4" y="2"/>
                  <a:pt x="3" y="1"/>
                  <a:pt x="2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0" name="Freeform 1790"/>
          <p:cNvSpPr>
            <a:spLocks/>
          </p:cNvSpPr>
          <p:nvPr/>
        </p:nvSpPr>
        <p:spPr bwMode="auto">
          <a:xfrm>
            <a:off x="606426" y="317500"/>
            <a:ext cx="3175" cy="6350"/>
          </a:xfrm>
          <a:custGeom>
            <a:avLst/>
            <a:gdLst>
              <a:gd name="T0" fmla="*/ 2 w 5"/>
              <a:gd name="T1" fmla="*/ 7 h 7"/>
              <a:gd name="T2" fmla="*/ 2 w 5"/>
              <a:gd name="T3" fmla="*/ 7 h 7"/>
              <a:gd name="T4" fmla="*/ 5 w 5"/>
              <a:gd name="T5" fmla="*/ 4 h 7"/>
              <a:gd name="T6" fmla="*/ 2 w 5"/>
              <a:gd name="T7" fmla="*/ 0 h 7"/>
              <a:gd name="T8" fmla="*/ 0 w 5"/>
              <a:gd name="T9" fmla="*/ 4 h 7"/>
              <a:gd name="T10" fmla="*/ 2 w 5"/>
              <a:gd name="T11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7">
                <a:moveTo>
                  <a:pt x="2" y="7"/>
                </a:moveTo>
                <a:lnTo>
                  <a:pt x="2" y="7"/>
                </a:lnTo>
                <a:cubicBezTo>
                  <a:pt x="3" y="6"/>
                  <a:pt x="4" y="5"/>
                  <a:pt x="5" y="4"/>
                </a:cubicBezTo>
                <a:cubicBezTo>
                  <a:pt x="4" y="3"/>
                  <a:pt x="3" y="2"/>
                  <a:pt x="2" y="0"/>
                </a:cubicBezTo>
                <a:cubicBezTo>
                  <a:pt x="1" y="1"/>
                  <a:pt x="1" y="3"/>
                  <a:pt x="0" y="4"/>
                </a:cubicBezTo>
                <a:cubicBezTo>
                  <a:pt x="1" y="5"/>
                  <a:pt x="2" y="6"/>
                  <a:pt x="2" y="7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1" name="Freeform 1791"/>
          <p:cNvSpPr>
            <a:spLocks/>
          </p:cNvSpPr>
          <p:nvPr/>
        </p:nvSpPr>
        <p:spPr bwMode="auto">
          <a:xfrm>
            <a:off x="604838" y="320675"/>
            <a:ext cx="3175" cy="4763"/>
          </a:xfrm>
          <a:custGeom>
            <a:avLst/>
            <a:gdLst>
              <a:gd name="T0" fmla="*/ 2 w 5"/>
              <a:gd name="T1" fmla="*/ 7 h 7"/>
              <a:gd name="T2" fmla="*/ 2 w 5"/>
              <a:gd name="T3" fmla="*/ 7 h 7"/>
              <a:gd name="T4" fmla="*/ 5 w 5"/>
              <a:gd name="T5" fmla="*/ 4 h 7"/>
              <a:gd name="T6" fmla="*/ 2 w 5"/>
              <a:gd name="T7" fmla="*/ 0 h 7"/>
              <a:gd name="T8" fmla="*/ 0 w 5"/>
              <a:gd name="T9" fmla="*/ 4 h 7"/>
              <a:gd name="T10" fmla="*/ 2 w 5"/>
              <a:gd name="T11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7">
                <a:moveTo>
                  <a:pt x="2" y="7"/>
                </a:moveTo>
                <a:lnTo>
                  <a:pt x="2" y="7"/>
                </a:lnTo>
                <a:cubicBezTo>
                  <a:pt x="3" y="6"/>
                  <a:pt x="4" y="5"/>
                  <a:pt x="5" y="4"/>
                </a:cubicBezTo>
                <a:cubicBezTo>
                  <a:pt x="4" y="3"/>
                  <a:pt x="3" y="2"/>
                  <a:pt x="2" y="0"/>
                </a:cubicBezTo>
                <a:cubicBezTo>
                  <a:pt x="2" y="1"/>
                  <a:pt x="1" y="3"/>
                  <a:pt x="0" y="4"/>
                </a:cubicBezTo>
                <a:cubicBezTo>
                  <a:pt x="1" y="5"/>
                  <a:pt x="2" y="6"/>
                  <a:pt x="2" y="7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2" name="Freeform 1792"/>
          <p:cNvSpPr>
            <a:spLocks/>
          </p:cNvSpPr>
          <p:nvPr/>
        </p:nvSpPr>
        <p:spPr bwMode="auto">
          <a:xfrm>
            <a:off x="603251" y="323850"/>
            <a:ext cx="3175" cy="4763"/>
          </a:xfrm>
          <a:custGeom>
            <a:avLst/>
            <a:gdLst>
              <a:gd name="T0" fmla="*/ 2 w 5"/>
              <a:gd name="T1" fmla="*/ 6 h 6"/>
              <a:gd name="T2" fmla="*/ 2 w 5"/>
              <a:gd name="T3" fmla="*/ 6 h 6"/>
              <a:gd name="T4" fmla="*/ 5 w 5"/>
              <a:gd name="T5" fmla="*/ 3 h 6"/>
              <a:gd name="T6" fmla="*/ 2 w 5"/>
              <a:gd name="T7" fmla="*/ 0 h 6"/>
              <a:gd name="T8" fmla="*/ 0 w 5"/>
              <a:gd name="T9" fmla="*/ 3 h 6"/>
              <a:gd name="T10" fmla="*/ 2 w 5"/>
              <a:gd name="T11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6">
                <a:moveTo>
                  <a:pt x="2" y="6"/>
                </a:moveTo>
                <a:lnTo>
                  <a:pt x="2" y="6"/>
                </a:lnTo>
                <a:cubicBezTo>
                  <a:pt x="3" y="5"/>
                  <a:pt x="4" y="4"/>
                  <a:pt x="5" y="3"/>
                </a:cubicBezTo>
                <a:cubicBezTo>
                  <a:pt x="4" y="2"/>
                  <a:pt x="3" y="1"/>
                  <a:pt x="2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4"/>
                  <a:pt x="2" y="5"/>
                  <a:pt x="2" y="6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3" name="Freeform 1793"/>
          <p:cNvSpPr>
            <a:spLocks/>
          </p:cNvSpPr>
          <p:nvPr/>
        </p:nvSpPr>
        <p:spPr bwMode="auto">
          <a:xfrm>
            <a:off x="600076" y="327025"/>
            <a:ext cx="3175" cy="3175"/>
          </a:xfrm>
          <a:custGeom>
            <a:avLst/>
            <a:gdLst>
              <a:gd name="T0" fmla="*/ 2 w 5"/>
              <a:gd name="T1" fmla="*/ 5 h 5"/>
              <a:gd name="T2" fmla="*/ 2 w 5"/>
              <a:gd name="T3" fmla="*/ 5 h 5"/>
              <a:gd name="T4" fmla="*/ 5 w 5"/>
              <a:gd name="T5" fmla="*/ 3 h 5"/>
              <a:gd name="T6" fmla="*/ 2 w 5"/>
              <a:gd name="T7" fmla="*/ 0 h 5"/>
              <a:gd name="T8" fmla="*/ 0 w 5"/>
              <a:gd name="T9" fmla="*/ 2 h 5"/>
              <a:gd name="T10" fmla="*/ 2 w 5"/>
              <a:gd name="T11" fmla="*/ 5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5">
                <a:moveTo>
                  <a:pt x="2" y="5"/>
                </a:moveTo>
                <a:lnTo>
                  <a:pt x="2" y="5"/>
                </a:lnTo>
                <a:cubicBezTo>
                  <a:pt x="3" y="4"/>
                  <a:pt x="4" y="3"/>
                  <a:pt x="5" y="3"/>
                </a:cubicBezTo>
                <a:cubicBezTo>
                  <a:pt x="4" y="2"/>
                  <a:pt x="3" y="1"/>
                  <a:pt x="2" y="0"/>
                </a:cubicBezTo>
                <a:cubicBezTo>
                  <a:pt x="2" y="0"/>
                  <a:pt x="1" y="1"/>
                  <a:pt x="0" y="2"/>
                </a:cubicBezTo>
                <a:cubicBezTo>
                  <a:pt x="1" y="3"/>
                  <a:pt x="2" y="4"/>
                  <a:pt x="2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4" name="Freeform 1794"/>
          <p:cNvSpPr>
            <a:spLocks/>
          </p:cNvSpPr>
          <p:nvPr/>
        </p:nvSpPr>
        <p:spPr bwMode="auto">
          <a:xfrm>
            <a:off x="609601" y="320675"/>
            <a:ext cx="3175" cy="6350"/>
          </a:xfrm>
          <a:custGeom>
            <a:avLst/>
            <a:gdLst>
              <a:gd name="T0" fmla="*/ 2 w 5"/>
              <a:gd name="T1" fmla="*/ 8 h 8"/>
              <a:gd name="T2" fmla="*/ 2 w 5"/>
              <a:gd name="T3" fmla="*/ 8 h 8"/>
              <a:gd name="T4" fmla="*/ 5 w 5"/>
              <a:gd name="T5" fmla="*/ 4 h 8"/>
              <a:gd name="T6" fmla="*/ 2 w 5"/>
              <a:gd name="T7" fmla="*/ 0 h 8"/>
              <a:gd name="T8" fmla="*/ 0 w 5"/>
              <a:gd name="T9" fmla="*/ 4 h 8"/>
              <a:gd name="T10" fmla="*/ 2 w 5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8">
                <a:moveTo>
                  <a:pt x="2" y="8"/>
                </a:moveTo>
                <a:lnTo>
                  <a:pt x="2" y="8"/>
                </a:lnTo>
                <a:cubicBezTo>
                  <a:pt x="3" y="7"/>
                  <a:pt x="4" y="6"/>
                  <a:pt x="5" y="4"/>
                </a:cubicBezTo>
                <a:cubicBezTo>
                  <a:pt x="4" y="3"/>
                  <a:pt x="3" y="2"/>
                  <a:pt x="2" y="0"/>
                </a:cubicBezTo>
                <a:cubicBezTo>
                  <a:pt x="1" y="2"/>
                  <a:pt x="1" y="3"/>
                  <a:pt x="0" y="4"/>
                </a:cubicBezTo>
                <a:cubicBezTo>
                  <a:pt x="1" y="5"/>
                  <a:pt x="2" y="6"/>
                  <a:pt x="2" y="8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5" name="Freeform 1795"/>
          <p:cNvSpPr>
            <a:spLocks/>
          </p:cNvSpPr>
          <p:nvPr/>
        </p:nvSpPr>
        <p:spPr bwMode="auto">
          <a:xfrm>
            <a:off x="606426" y="323850"/>
            <a:ext cx="3175" cy="4763"/>
          </a:xfrm>
          <a:custGeom>
            <a:avLst/>
            <a:gdLst>
              <a:gd name="T0" fmla="*/ 3 w 5"/>
              <a:gd name="T1" fmla="*/ 7 h 7"/>
              <a:gd name="T2" fmla="*/ 3 w 5"/>
              <a:gd name="T3" fmla="*/ 7 h 7"/>
              <a:gd name="T4" fmla="*/ 5 w 5"/>
              <a:gd name="T5" fmla="*/ 4 h 7"/>
              <a:gd name="T6" fmla="*/ 2 w 5"/>
              <a:gd name="T7" fmla="*/ 0 h 7"/>
              <a:gd name="T8" fmla="*/ 0 w 5"/>
              <a:gd name="T9" fmla="*/ 3 h 7"/>
              <a:gd name="T10" fmla="*/ 3 w 5"/>
              <a:gd name="T11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7">
                <a:moveTo>
                  <a:pt x="3" y="7"/>
                </a:moveTo>
                <a:lnTo>
                  <a:pt x="3" y="7"/>
                </a:lnTo>
                <a:cubicBezTo>
                  <a:pt x="3" y="6"/>
                  <a:pt x="4" y="5"/>
                  <a:pt x="5" y="4"/>
                </a:cubicBezTo>
                <a:cubicBezTo>
                  <a:pt x="4" y="3"/>
                  <a:pt x="3" y="2"/>
                  <a:pt x="2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5"/>
                  <a:pt x="2" y="6"/>
                  <a:pt x="3" y="7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6" name="Freeform 1796"/>
          <p:cNvSpPr>
            <a:spLocks/>
          </p:cNvSpPr>
          <p:nvPr/>
        </p:nvSpPr>
        <p:spPr bwMode="auto">
          <a:xfrm>
            <a:off x="604838" y="327025"/>
            <a:ext cx="3175" cy="4763"/>
          </a:xfrm>
          <a:custGeom>
            <a:avLst/>
            <a:gdLst>
              <a:gd name="T0" fmla="*/ 3 w 5"/>
              <a:gd name="T1" fmla="*/ 7 h 7"/>
              <a:gd name="T2" fmla="*/ 3 w 5"/>
              <a:gd name="T3" fmla="*/ 7 h 7"/>
              <a:gd name="T4" fmla="*/ 5 w 5"/>
              <a:gd name="T5" fmla="*/ 4 h 7"/>
              <a:gd name="T6" fmla="*/ 2 w 5"/>
              <a:gd name="T7" fmla="*/ 0 h 7"/>
              <a:gd name="T8" fmla="*/ 0 w 5"/>
              <a:gd name="T9" fmla="*/ 3 h 7"/>
              <a:gd name="T10" fmla="*/ 2 w 5"/>
              <a:gd name="T11" fmla="*/ 5 h 7"/>
              <a:gd name="T12" fmla="*/ 2 w 5"/>
              <a:gd name="T13" fmla="*/ 5 h 7"/>
              <a:gd name="T14" fmla="*/ 3 w 5"/>
              <a:gd name="T15" fmla="*/ 5 h 7"/>
              <a:gd name="T16" fmla="*/ 2 w 5"/>
              <a:gd name="T17" fmla="*/ 6 h 7"/>
              <a:gd name="T18" fmla="*/ 3 w 5"/>
              <a:gd name="T19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" h="7">
                <a:moveTo>
                  <a:pt x="3" y="7"/>
                </a:moveTo>
                <a:lnTo>
                  <a:pt x="3" y="7"/>
                </a:lnTo>
                <a:cubicBezTo>
                  <a:pt x="4" y="6"/>
                  <a:pt x="4" y="5"/>
                  <a:pt x="5" y="4"/>
                </a:cubicBezTo>
                <a:cubicBezTo>
                  <a:pt x="4" y="2"/>
                  <a:pt x="3" y="1"/>
                  <a:pt x="2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4"/>
                  <a:pt x="1" y="4"/>
                  <a:pt x="2" y="5"/>
                </a:cubicBezTo>
                <a:lnTo>
                  <a:pt x="2" y="5"/>
                </a:lnTo>
                <a:lnTo>
                  <a:pt x="3" y="5"/>
                </a:lnTo>
                <a:cubicBezTo>
                  <a:pt x="3" y="6"/>
                  <a:pt x="2" y="6"/>
                  <a:pt x="2" y="6"/>
                </a:cubicBezTo>
                <a:lnTo>
                  <a:pt x="3" y="7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7" name="Freeform 1797"/>
          <p:cNvSpPr>
            <a:spLocks/>
          </p:cNvSpPr>
          <p:nvPr/>
        </p:nvSpPr>
        <p:spPr bwMode="auto">
          <a:xfrm>
            <a:off x="603251" y="328613"/>
            <a:ext cx="1588" cy="3175"/>
          </a:xfrm>
          <a:custGeom>
            <a:avLst/>
            <a:gdLst>
              <a:gd name="T0" fmla="*/ 4 w 4"/>
              <a:gd name="T1" fmla="*/ 3 h 4"/>
              <a:gd name="T2" fmla="*/ 4 w 4"/>
              <a:gd name="T3" fmla="*/ 3 h 4"/>
              <a:gd name="T4" fmla="*/ 2 w 4"/>
              <a:gd name="T5" fmla="*/ 0 h 4"/>
              <a:gd name="T6" fmla="*/ 0 w 4"/>
              <a:gd name="T7" fmla="*/ 2 h 4"/>
              <a:gd name="T8" fmla="*/ 0 w 4"/>
              <a:gd name="T9" fmla="*/ 4 h 4"/>
              <a:gd name="T10" fmla="*/ 4 w 4"/>
              <a:gd name="T11" fmla="*/ 3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4">
                <a:moveTo>
                  <a:pt x="4" y="3"/>
                </a:moveTo>
                <a:lnTo>
                  <a:pt x="4" y="3"/>
                </a:lnTo>
                <a:cubicBezTo>
                  <a:pt x="4" y="2"/>
                  <a:pt x="3" y="1"/>
                  <a:pt x="2" y="0"/>
                </a:cubicBezTo>
                <a:cubicBezTo>
                  <a:pt x="1" y="1"/>
                  <a:pt x="1" y="2"/>
                  <a:pt x="0" y="2"/>
                </a:cubicBezTo>
                <a:lnTo>
                  <a:pt x="0" y="4"/>
                </a:lnTo>
                <a:cubicBezTo>
                  <a:pt x="2" y="3"/>
                  <a:pt x="3" y="3"/>
                  <a:pt x="4" y="3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8" name="Rectangle 1798"/>
          <p:cNvSpPr>
            <a:spLocks noChangeArrowheads="1"/>
          </p:cNvSpPr>
          <p:nvPr/>
        </p:nvSpPr>
        <p:spPr bwMode="auto">
          <a:xfrm>
            <a:off x="606426" y="331788"/>
            <a:ext cx="1588" cy="1588"/>
          </a:xfrm>
          <a:prstGeom prst="rect">
            <a:avLst/>
          </a:prstGeom>
          <a:solidFill>
            <a:srgbClr val="D5A03C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9" name="Freeform 1799"/>
          <p:cNvSpPr>
            <a:spLocks/>
          </p:cNvSpPr>
          <p:nvPr/>
        </p:nvSpPr>
        <p:spPr bwMode="auto">
          <a:xfrm>
            <a:off x="600076" y="331788"/>
            <a:ext cx="3175" cy="1588"/>
          </a:xfrm>
          <a:custGeom>
            <a:avLst/>
            <a:gdLst>
              <a:gd name="T0" fmla="*/ 3 w 3"/>
              <a:gd name="T1" fmla="*/ 1 h 3"/>
              <a:gd name="T2" fmla="*/ 3 w 3"/>
              <a:gd name="T3" fmla="*/ 1 h 3"/>
              <a:gd name="T4" fmla="*/ 2 w 3"/>
              <a:gd name="T5" fmla="*/ 0 h 3"/>
              <a:gd name="T6" fmla="*/ 0 w 3"/>
              <a:gd name="T7" fmla="*/ 2 h 3"/>
              <a:gd name="T8" fmla="*/ 0 w 3"/>
              <a:gd name="T9" fmla="*/ 3 h 3"/>
              <a:gd name="T10" fmla="*/ 1 w 3"/>
              <a:gd name="T11" fmla="*/ 2 h 3"/>
              <a:gd name="T12" fmla="*/ 3 w 3"/>
              <a:gd name="T13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3">
                <a:moveTo>
                  <a:pt x="3" y="1"/>
                </a:moveTo>
                <a:lnTo>
                  <a:pt x="3" y="1"/>
                </a:lnTo>
                <a:lnTo>
                  <a:pt x="2" y="0"/>
                </a:lnTo>
                <a:cubicBezTo>
                  <a:pt x="1" y="1"/>
                  <a:pt x="0" y="1"/>
                  <a:pt x="0" y="2"/>
                </a:cubicBezTo>
                <a:lnTo>
                  <a:pt x="0" y="3"/>
                </a:lnTo>
                <a:lnTo>
                  <a:pt x="1" y="2"/>
                </a:lnTo>
                <a:cubicBezTo>
                  <a:pt x="1" y="2"/>
                  <a:pt x="2" y="1"/>
                  <a:pt x="3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0" name="Freeform 1800"/>
          <p:cNvSpPr>
            <a:spLocks/>
          </p:cNvSpPr>
          <p:nvPr/>
        </p:nvSpPr>
        <p:spPr bwMode="auto">
          <a:xfrm>
            <a:off x="603251" y="333375"/>
            <a:ext cx="0" cy="1588"/>
          </a:xfrm>
          <a:custGeom>
            <a:avLst/>
            <a:gdLst>
              <a:gd name="T0" fmla="*/ 1 h 1"/>
              <a:gd name="T1" fmla="*/ 1 h 1"/>
              <a:gd name="T2" fmla="*/ 0 h 1"/>
              <a:gd name="T3" fmla="*/ 1 h 1"/>
              <a:gd name="T4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1"/>
                </a:moveTo>
                <a:lnTo>
                  <a:pt x="0" y="1"/>
                </a:lnTo>
                <a:lnTo>
                  <a:pt x="0" y="0"/>
                </a:lnTo>
                <a:lnTo>
                  <a:pt x="0" y="1"/>
                </a:ln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1" name="Freeform 1801"/>
          <p:cNvSpPr>
            <a:spLocks/>
          </p:cNvSpPr>
          <p:nvPr/>
        </p:nvSpPr>
        <p:spPr bwMode="auto">
          <a:xfrm>
            <a:off x="603251" y="336550"/>
            <a:ext cx="1588" cy="1588"/>
          </a:xfrm>
          <a:custGeom>
            <a:avLst/>
            <a:gdLst>
              <a:gd name="T0" fmla="*/ 1 w 3"/>
              <a:gd name="T1" fmla="*/ 2 h 2"/>
              <a:gd name="T2" fmla="*/ 1 w 3"/>
              <a:gd name="T3" fmla="*/ 2 h 2"/>
              <a:gd name="T4" fmla="*/ 3 w 3"/>
              <a:gd name="T5" fmla="*/ 0 h 2"/>
              <a:gd name="T6" fmla="*/ 3 w 3"/>
              <a:gd name="T7" fmla="*/ 0 h 2"/>
              <a:gd name="T8" fmla="*/ 0 w 3"/>
              <a:gd name="T9" fmla="*/ 2 h 2"/>
              <a:gd name="T10" fmla="*/ 1 w 3"/>
              <a:gd name="T11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2">
                <a:moveTo>
                  <a:pt x="1" y="2"/>
                </a:moveTo>
                <a:lnTo>
                  <a:pt x="1" y="2"/>
                </a:lnTo>
                <a:lnTo>
                  <a:pt x="3" y="0"/>
                </a:lnTo>
                <a:lnTo>
                  <a:pt x="3" y="0"/>
                </a:lnTo>
                <a:cubicBezTo>
                  <a:pt x="2" y="1"/>
                  <a:pt x="1" y="1"/>
                  <a:pt x="0" y="2"/>
                </a:cubicBezTo>
                <a:cubicBezTo>
                  <a:pt x="0" y="2"/>
                  <a:pt x="1" y="2"/>
                  <a:pt x="1" y="2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2" name="Freeform 1802"/>
          <p:cNvSpPr>
            <a:spLocks/>
          </p:cNvSpPr>
          <p:nvPr/>
        </p:nvSpPr>
        <p:spPr bwMode="auto">
          <a:xfrm>
            <a:off x="609601" y="327025"/>
            <a:ext cx="1588" cy="4763"/>
          </a:xfrm>
          <a:custGeom>
            <a:avLst/>
            <a:gdLst>
              <a:gd name="T0" fmla="*/ 2 w 4"/>
              <a:gd name="T1" fmla="*/ 6 h 6"/>
              <a:gd name="T2" fmla="*/ 2 w 4"/>
              <a:gd name="T3" fmla="*/ 6 h 6"/>
              <a:gd name="T4" fmla="*/ 4 w 4"/>
              <a:gd name="T5" fmla="*/ 3 h 6"/>
              <a:gd name="T6" fmla="*/ 2 w 4"/>
              <a:gd name="T7" fmla="*/ 0 h 6"/>
              <a:gd name="T8" fmla="*/ 0 w 4"/>
              <a:gd name="T9" fmla="*/ 3 h 6"/>
              <a:gd name="T10" fmla="*/ 2 w 4"/>
              <a:gd name="T11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6">
                <a:moveTo>
                  <a:pt x="2" y="6"/>
                </a:moveTo>
                <a:lnTo>
                  <a:pt x="2" y="6"/>
                </a:lnTo>
                <a:cubicBezTo>
                  <a:pt x="3" y="5"/>
                  <a:pt x="4" y="4"/>
                  <a:pt x="4" y="3"/>
                </a:cubicBezTo>
                <a:cubicBezTo>
                  <a:pt x="4" y="2"/>
                  <a:pt x="3" y="1"/>
                  <a:pt x="2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4"/>
                  <a:pt x="1" y="5"/>
                  <a:pt x="2" y="6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3" name="Freeform 1803"/>
          <p:cNvSpPr>
            <a:spLocks/>
          </p:cNvSpPr>
          <p:nvPr/>
        </p:nvSpPr>
        <p:spPr bwMode="auto">
          <a:xfrm>
            <a:off x="606426" y="330200"/>
            <a:ext cx="3175" cy="3175"/>
          </a:xfrm>
          <a:custGeom>
            <a:avLst/>
            <a:gdLst>
              <a:gd name="T0" fmla="*/ 2 w 4"/>
              <a:gd name="T1" fmla="*/ 6 h 6"/>
              <a:gd name="T2" fmla="*/ 2 w 4"/>
              <a:gd name="T3" fmla="*/ 6 h 6"/>
              <a:gd name="T4" fmla="*/ 4 w 4"/>
              <a:gd name="T5" fmla="*/ 3 h 6"/>
              <a:gd name="T6" fmla="*/ 3 w 4"/>
              <a:gd name="T7" fmla="*/ 0 h 6"/>
              <a:gd name="T8" fmla="*/ 0 w 4"/>
              <a:gd name="T9" fmla="*/ 3 h 6"/>
              <a:gd name="T10" fmla="*/ 2 w 4"/>
              <a:gd name="T11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6">
                <a:moveTo>
                  <a:pt x="2" y="6"/>
                </a:moveTo>
                <a:lnTo>
                  <a:pt x="2" y="6"/>
                </a:lnTo>
                <a:cubicBezTo>
                  <a:pt x="3" y="5"/>
                  <a:pt x="4" y="4"/>
                  <a:pt x="4" y="3"/>
                </a:cubicBezTo>
                <a:cubicBezTo>
                  <a:pt x="4" y="2"/>
                  <a:pt x="3" y="1"/>
                  <a:pt x="3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4"/>
                  <a:pt x="1" y="5"/>
                  <a:pt x="2" y="6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4" name="Freeform 1804"/>
          <p:cNvSpPr>
            <a:spLocks/>
          </p:cNvSpPr>
          <p:nvPr/>
        </p:nvSpPr>
        <p:spPr bwMode="auto">
          <a:xfrm>
            <a:off x="604838" y="331788"/>
            <a:ext cx="3175" cy="4763"/>
          </a:xfrm>
          <a:custGeom>
            <a:avLst/>
            <a:gdLst>
              <a:gd name="T0" fmla="*/ 1 w 4"/>
              <a:gd name="T1" fmla="*/ 6 h 6"/>
              <a:gd name="T2" fmla="*/ 1 w 4"/>
              <a:gd name="T3" fmla="*/ 6 h 6"/>
              <a:gd name="T4" fmla="*/ 4 w 4"/>
              <a:gd name="T5" fmla="*/ 3 h 6"/>
              <a:gd name="T6" fmla="*/ 3 w 4"/>
              <a:gd name="T7" fmla="*/ 0 h 6"/>
              <a:gd name="T8" fmla="*/ 0 w 4"/>
              <a:gd name="T9" fmla="*/ 3 h 6"/>
              <a:gd name="T10" fmla="*/ 0 w 4"/>
              <a:gd name="T11" fmla="*/ 4 h 6"/>
              <a:gd name="T12" fmla="*/ 2 w 4"/>
              <a:gd name="T13" fmla="*/ 4 h 6"/>
              <a:gd name="T14" fmla="*/ 2 w 4"/>
              <a:gd name="T15" fmla="*/ 4 h 6"/>
              <a:gd name="T16" fmla="*/ 1 w 4"/>
              <a:gd name="T17" fmla="*/ 6 h 6"/>
              <a:gd name="T18" fmla="*/ 1 w 4"/>
              <a:gd name="T19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" h="6">
                <a:moveTo>
                  <a:pt x="1" y="6"/>
                </a:moveTo>
                <a:lnTo>
                  <a:pt x="1" y="6"/>
                </a:lnTo>
                <a:cubicBezTo>
                  <a:pt x="2" y="5"/>
                  <a:pt x="3" y="4"/>
                  <a:pt x="4" y="3"/>
                </a:cubicBezTo>
                <a:cubicBezTo>
                  <a:pt x="4" y="2"/>
                  <a:pt x="3" y="1"/>
                  <a:pt x="3" y="0"/>
                </a:cubicBezTo>
                <a:cubicBezTo>
                  <a:pt x="2" y="1"/>
                  <a:pt x="1" y="2"/>
                  <a:pt x="0" y="3"/>
                </a:cubicBezTo>
                <a:lnTo>
                  <a:pt x="0" y="4"/>
                </a:lnTo>
                <a:cubicBezTo>
                  <a:pt x="1" y="4"/>
                  <a:pt x="2" y="4"/>
                  <a:pt x="2" y="4"/>
                </a:cubicBezTo>
                <a:lnTo>
                  <a:pt x="2" y="4"/>
                </a:lnTo>
                <a:cubicBezTo>
                  <a:pt x="2" y="5"/>
                  <a:pt x="2" y="5"/>
                  <a:pt x="1" y="6"/>
                </a:cubicBezTo>
                <a:lnTo>
                  <a:pt x="1" y="6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5" name="Freeform 1805"/>
          <p:cNvSpPr>
            <a:spLocks/>
          </p:cNvSpPr>
          <p:nvPr/>
        </p:nvSpPr>
        <p:spPr bwMode="auto">
          <a:xfrm>
            <a:off x="603251" y="336550"/>
            <a:ext cx="3175" cy="3175"/>
          </a:xfrm>
          <a:custGeom>
            <a:avLst/>
            <a:gdLst>
              <a:gd name="T0" fmla="*/ 2 w 4"/>
              <a:gd name="T1" fmla="*/ 0 h 3"/>
              <a:gd name="T2" fmla="*/ 2 w 4"/>
              <a:gd name="T3" fmla="*/ 0 h 3"/>
              <a:gd name="T4" fmla="*/ 0 w 4"/>
              <a:gd name="T5" fmla="*/ 1 h 3"/>
              <a:gd name="T6" fmla="*/ 1 w 4"/>
              <a:gd name="T7" fmla="*/ 1 h 3"/>
              <a:gd name="T8" fmla="*/ 0 w 4"/>
              <a:gd name="T9" fmla="*/ 3 h 3"/>
              <a:gd name="T10" fmla="*/ 0 w 4"/>
              <a:gd name="T11" fmla="*/ 3 h 3"/>
              <a:gd name="T12" fmla="*/ 3 w 4"/>
              <a:gd name="T13" fmla="*/ 3 h 3"/>
              <a:gd name="T14" fmla="*/ 4 w 4"/>
              <a:gd name="T15" fmla="*/ 2 h 3"/>
              <a:gd name="T16" fmla="*/ 2 w 4"/>
              <a:gd name="T17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" h="3">
                <a:moveTo>
                  <a:pt x="2" y="0"/>
                </a:moveTo>
                <a:lnTo>
                  <a:pt x="2" y="0"/>
                </a:lnTo>
                <a:lnTo>
                  <a:pt x="0" y="1"/>
                </a:lnTo>
                <a:lnTo>
                  <a:pt x="1" y="1"/>
                </a:lnTo>
                <a:cubicBezTo>
                  <a:pt x="1" y="2"/>
                  <a:pt x="0" y="2"/>
                  <a:pt x="0" y="3"/>
                </a:cubicBezTo>
                <a:lnTo>
                  <a:pt x="0" y="3"/>
                </a:lnTo>
                <a:cubicBezTo>
                  <a:pt x="1" y="3"/>
                  <a:pt x="2" y="3"/>
                  <a:pt x="3" y="3"/>
                </a:cubicBezTo>
                <a:lnTo>
                  <a:pt x="4" y="2"/>
                </a:lnTo>
                <a:cubicBezTo>
                  <a:pt x="3" y="2"/>
                  <a:pt x="3" y="1"/>
                  <a:pt x="2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6" name="Freeform 1806"/>
          <p:cNvSpPr>
            <a:spLocks/>
          </p:cNvSpPr>
          <p:nvPr/>
        </p:nvSpPr>
        <p:spPr bwMode="auto">
          <a:xfrm>
            <a:off x="606426" y="334963"/>
            <a:ext cx="3175" cy="3175"/>
          </a:xfrm>
          <a:custGeom>
            <a:avLst/>
            <a:gdLst>
              <a:gd name="T0" fmla="*/ 3 w 4"/>
              <a:gd name="T1" fmla="*/ 0 h 5"/>
              <a:gd name="T2" fmla="*/ 3 w 4"/>
              <a:gd name="T3" fmla="*/ 0 h 5"/>
              <a:gd name="T4" fmla="*/ 0 w 4"/>
              <a:gd name="T5" fmla="*/ 2 h 5"/>
              <a:gd name="T6" fmla="*/ 1 w 4"/>
              <a:gd name="T7" fmla="*/ 5 h 5"/>
              <a:gd name="T8" fmla="*/ 4 w 4"/>
              <a:gd name="T9" fmla="*/ 3 h 5"/>
              <a:gd name="T10" fmla="*/ 3 w 4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5">
                <a:moveTo>
                  <a:pt x="3" y="0"/>
                </a:moveTo>
                <a:lnTo>
                  <a:pt x="3" y="0"/>
                </a:lnTo>
                <a:cubicBezTo>
                  <a:pt x="2" y="1"/>
                  <a:pt x="1" y="1"/>
                  <a:pt x="0" y="2"/>
                </a:cubicBezTo>
                <a:cubicBezTo>
                  <a:pt x="0" y="3"/>
                  <a:pt x="1" y="4"/>
                  <a:pt x="1" y="5"/>
                </a:cubicBezTo>
                <a:cubicBezTo>
                  <a:pt x="2" y="4"/>
                  <a:pt x="4" y="4"/>
                  <a:pt x="4" y="3"/>
                </a:cubicBezTo>
                <a:cubicBezTo>
                  <a:pt x="4" y="2"/>
                  <a:pt x="3" y="1"/>
                  <a:pt x="3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7" name="Freeform 1807"/>
          <p:cNvSpPr>
            <a:spLocks/>
          </p:cNvSpPr>
          <p:nvPr/>
        </p:nvSpPr>
        <p:spPr bwMode="auto">
          <a:xfrm>
            <a:off x="595313" y="327025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2 h 2"/>
              <a:gd name="T6" fmla="*/ 1 w 2"/>
              <a:gd name="T7" fmla="*/ 2 h 2"/>
              <a:gd name="T8" fmla="*/ 2 w 2"/>
              <a:gd name="T9" fmla="*/ 0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lnTo>
                  <a:pt x="0" y="2"/>
                </a:lnTo>
                <a:lnTo>
                  <a:pt x="1" y="2"/>
                </a:lnTo>
                <a:lnTo>
                  <a:pt x="2" y="0"/>
                </a:lnTo>
                <a:lnTo>
                  <a:pt x="1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8" name="Freeform 1808"/>
          <p:cNvSpPr>
            <a:spLocks/>
          </p:cNvSpPr>
          <p:nvPr/>
        </p:nvSpPr>
        <p:spPr bwMode="auto">
          <a:xfrm>
            <a:off x="595313" y="325438"/>
            <a:ext cx="1588" cy="1588"/>
          </a:xfrm>
          <a:custGeom>
            <a:avLst/>
            <a:gdLst>
              <a:gd name="T0" fmla="*/ 0 w 1"/>
              <a:gd name="T1" fmla="*/ 0 h 2"/>
              <a:gd name="T2" fmla="*/ 0 w 1"/>
              <a:gd name="T3" fmla="*/ 0 h 2"/>
              <a:gd name="T4" fmla="*/ 0 w 1"/>
              <a:gd name="T5" fmla="*/ 2 h 2"/>
              <a:gd name="T6" fmla="*/ 1 w 1"/>
              <a:gd name="T7" fmla="*/ 2 h 2"/>
              <a:gd name="T8" fmla="*/ 1 w 1"/>
              <a:gd name="T9" fmla="*/ 1 h 2"/>
              <a:gd name="T10" fmla="*/ 0 w 1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2">
                <a:moveTo>
                  <a:pt x="0" y="0"/>
                </a:moveTo>
                <a:lnTo>
                  <a:pt x="0" y="0"/>
                </a:lnTo>
                <a:lnTo>
                  <a:pt x="0" y="2"/>
                </a:lnTo>
                <a:lnTo>
                  <a:pt x="1" y="2"/>
                </a:ln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9" name="Freeform 1809"/>
          <p:cNvSpPr>
            <a:spLocks/>
          </p:cNvSpPr>
          <p:nvPr/>
        </p:nvSpPr>
        <p:spPr bwMode="auto">
          <a:xfrm>
            <a:off x="595313" y="323850"/>
            <a:ext cx="1588" cy="1588"/>
          </a:xfrm>
          <a:custGeom>
            <a:avLst/>
            <a:gdLst>
              <a:gd name="T0" fmla="*/ 0 w 1"/>
              <a:gd name="T1" fmla="*/ 0 h 2"/>
              <a:gd name="T2" fmla="*/ 0 w 1"/>
              <a:gd name="T3" fmla="*/ 0 h 2"/>
              <a:gd name="T4" fmla="*/ 0 w 1"/>
              <a:gd name="T5" fmla="*/ 1 h 2"/>
              <a:gd name="T6" fmla="*/ 1 w 1"/>
              <a:gd name="T7" fmla="*/ 2 h 2"/>
              <a:gd name="T8" fmla="*/ 1 w 1"/>
              <a:gd name="T9" fmla="*/ 0 h 2"/>
              <a:gd name="T10" fmla="*/ 0 w 1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2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1" y="2"/>
                </a:lnTo>
                <a:lnTo>
                  <a:pt x="1" y="0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0" name="Freeform 1810"/>
          <p:cNvSpPr>
            <a:spLocks/>
          </p:cNvSpPr>
          <p:nvPr/>
        </p:nvSpPr>
        <p:spPr bwMode="auto">
          <a:xfrm>
            <a:off x="595313" y="322263"/>
            <a:ext cx="1588" cy="1588"/>
          </a:xfrm>
          <a:custGeom>
            <a:avLst/>
            <a:gdLst>
              <a:gd name="T0" fmla="*/ 0 w 2"/>
              <a:gd name="T1" fmla="*/ 0 h 2"/>
              <a:gd name="T2" fmla="*/ 0 w 2"/>
              <a:gd name="T3" fmla="*/ 0 h 2"/>
              <a:gd name="T4" fmla="*/ 0 w 2"/>
              <a:gd name="T5" fmla="*/ 2 h 2"/>
              <a:gd name="T6" fmla="*/ 2 w 2"/>
              <a:gd name="T7" fmla="*/ 2 h 2"/>
              <a:gd name="T8" fmla="*/ 2 w 2"/>
              <a:gd name="T9" fmla="*/ 1 h 2"/>
              <a:gd name="T10" fmla="*/ 0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1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1" name="Freeform 1811"/>
          <p:cNvSpPr>
            <a:spLocks/>
          </p:cNvSpPr>
          <p:nvPr/>
        </p:nvSpPr>
        <p:spPr bwMode="auto">
          <a:xfrm>
            <a:off x="595313" y="320675"/>
            <a:ext cx="1588" cy="0"/>
          </a:xfrm>
          <a:custGeom>
            <a:avLst/>
            <a:gdLst>
              <a:gd name="T0" fmla="*/ 0 w 2"/>
              <a:gd name="T1" fmla="*/ 0 h 1"/>
              <a:gd name="T2" fmla="*/ 0 w 2"/>
              <a:gd name="T3" fmla="*/ 0 h 1"/>
              <a:gd name="T4" fmla="*/ 0 w 2"/>
              <a:gd name="T5" fmla="*/ 1 h 1"/>
              <a:gd name="T6" fmla="*/ 2 w 2"/>
              <a:gd name="T7" fmla="*/ 1 h 1"/>
              <a:gd name="T8" fmla="*/ 2 w 2"/>
              <a:gd name="T9" fmla="*/ 0 h 1"/>
              <a:gd name="T10" fmla="*/ 0 w 2"/>
              <a:gd name="T11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1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2" y="1"/>
                </a:lnTo>
                <a:lnTo>
                  <a:pt x="2" y="0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2" name="Freeform 1812"/>
          <p:cNvSpPr>
            <a:spLocks/>
          </p:cNvSpPr>
          <p:nvPr/>
        </p:nvSpPr>
        <p:spPr bwMode="auto">
          <a:xfrm>
            <a:off x="595313" y="317500"/>
            <a:ext cx="1588" cy="1588"/>
          </a:xfrm>
          <a:custGeom>
            <a:avLst/>
            <a:gdLst>
              <a:gd name="T0" fmla="*/ 0 w 2"/>
              <a:gd name="T1" fmla="*/ 0 h 2"/>
              <a:gd name="T2" fmla="*/ 0 w 2"/>
              <a:gd name="T3" fmla="*/ 0 h 2"/>
              <a:gd name="T4" fmla="*/ 0 w 2"/>
              <a:gd name="T5" fmla="*/ 1 h 2"/>
              <a:gd name="T6" fmla="*/ 2 w 2"/>
              <a:gd name="T7" fmla="*/ 2 h 2"/>
              <a:gd name="T8" fmla="*/ 2 w 2"/>
              <a:gd name="T9" fmla="*/ 0 h 2"/>
              <a:gd name="T10" fmla="*/ 0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3" name="Freeform 1813"/>
          <p:cNvSpPr>
            <a:spLocks/>
          </p:cNvSpPr>
          <p:nvPr/>
        </p:nvSpPr>
        <p:spPr bwMode="auto">
          <a:xfrm>
            <a:off x="595313" y="315913"/>
            <a:ext cx="3175" cy="1588"/>
          </a:xfrm>
          <a:custGeom>
            <a:avLst/>
            <a:gdLst>
              <a:gd name="T0" fmla="*/ 0 w 3"/>
              <a:gd name="T1" fmla="*/ 0 h 2"/>
              <a:gd name="T2" fmla="*/ 0 w 3"/>
              <a:gd name="T3" fmla="*/ 0 h 2"/>
              <a:gd name="T4" fmla="*/ 0 w 3"/>
              <a:gd name="T5" fmla="*/ 1 h 2"/>
              <a:gd name="T6" fmla="*/ 3 w 3"/>
              <a:gd name="T7" fmla="*/ 2 h 2"/>
              <a:gd name="T8" fmla="*/ 3 w 3"/>
              <a:gd name="T9" fmla="*/ 1 h 2"/>
              <a:gd name="T10" fmla="*/ 0 w 3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2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3" y="2"/>
                </a:lnTo>
                <a:lnTo>
                  <a:pt x="3" y="1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4" name="Freeform 1814"/>
          <p:cNvSpPr>
            <a:spLocks/>
          </p:cNvSpPr>
          <p:nvPr/>
        </p:nvSpPr>
        <p:spPr bwMode="auto">
          <a:xfrm>
            <a:off x="604838" y="319088"/>
            <a:ext cx="0" cy="3175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5" name="Freeform 1815"/>
          <p:cNvSpPr>
            <a:spLocks/>
          </p:cNvSpPr>
          <p:nvPr/>
        </p:nvSpPr>
        <p:spPr bwMode="auto">
          <a:xfrm>
            <a:off x="606426" y="322263"/>
            <a:ext cx="1588" cy="3175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6" name="Freeform 1816"/>
          <p:cNvSpPr>
            <a:spLocks/>
          </p:cNvSpPr>
          <p:nvPr/>
        </p:nvSpPr>
        <p:spPr bwMode="auto">
          <a:xfrm>
            <a:off x="609601" y="325438"/>
            <a:ext cx="0" cy="3175"/>
          </a:xfrm>
          <a:custGeom>
            <a:avLst/>
            <a:gdLst>
              <a:gd name="T0" fmla="*/ 0 w 2"/>
              <a:gd name="T1" fmla="*/ 0 h 3"/>
              <a:gd name="T2" fmla="*/ 0 w 2"/>
              <a:gd name="T3" fmla="*/ 0 h 3"/>
              <a:gd name="T4" fmla="*/ 0 w 2"/>
              <a:gd name="T5" fmla="*/ 3 h 3"/>
              <a:gd name="T6" fmla="*/ 2 w 2"/>
              <a:gd name="T7" fmla="*/ 1 h 3"/>
              <a:gd name="T8" fmla="*/ 0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0" y="0"/>
                </a:moveTo>
                <a:lnTo>
                  <a:pt x="0" y="0"/>
                </a:lnTo>
                <a:cubicBezTo>
                  <a:pt x="1" y="0"/>
                  <a:pt x="1" y="1"/>
                  <a:pt x="0" y="3"/>
                </a:cubicBezTo>
                <a:lnTo>
                  <a:pt x="2" y="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7" name="Freeform 1817"/>
          <p:cNvSpPr>
            <a:spLocks/>
          </p:cNvSpPr>
          <p:nvPr/>
        </p:nvSpPr>
        <p:spPr bwMode="auto">
          <a:xfrm>
            <a:off x="611188" y="328613"/>
            <a:ext cx="0" cy="1588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0" y="1"/>
                  <a:pt x="0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8" name="Freeform 1818"/>
          <p:cNvSpPr>
            <a:spLocks/>
          </p:cNvSpPr>
          <p:nvPr/>
        </p:nvSpPr>
        <p:spPr bwMode="auto">
          <a:xfrm>
            <a:off x="606426" y="328613"/>
            <a:ext cx="1588" cy="1588"/>
          </a:xfrm>
          <a:custGeom>
            <a:avLst/>
            <a:gdLst>
              <a:gd name="T0" fmla="*/ 0 w 2"/>
              <a:gd name="T1" fmla="*/ 0 h 3"/>
              <a:gd name="T2" fmla="*/ 0 w 2"/>
              <a:gd name="T3" fmla="*/ 0 h 3"/>
              <a:gd name="T4" fmla="*/ 0 w 2"/>
              <a:gd name="T5" fmla="*/ 3 h 3"/>
              <a:gd name="T6" fmla="*/ 2 w 2"/>
              <a:gd name="T7" fmla="*/ 2 h 3"/>
              <a:gd name="T8" fmla="*/ 0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2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9" name="Freeform 1819"/>
          <p:cNvSpPr>
            <a:spLocks/>
          </p:cNvSpPr>
          <p:nvPr/>
        </p:nvSpPr>
        <p:spPr bwMode="auto">
          <a:xfrm>
            <a:off x="603251" y="327025"/>
            <a:ext cx="0" cy="3175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0" name="Freeform 1820"/>
          <p:cNvSpPr>
            <a:spLocks/>
          </p:cNvSpPr>
          <p:nvPr/>
        </p:nvSpPr>
        <p:spPr bwMode="auto">
          <a:xfrm>
            <a:off x="604838" y="325438"/>
            <a:ext cx="0" cy="1588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1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1" name="Freeform 1821"/>
          <p:cNvSpPr>
            <a:spLocks/>
          </p:cNvSpPr>
          <p:nvPr/>
        </p:nvSpPr>
        <p:spPr bwMode="auto">
          <a:xfrm>
            <a:off x="603251" y="322263"/>
            <a:ext cx="0" cy="3175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2" name="Freeform 1822"/>
          <p:cNvSpPr>
            <a:spLocks/>
          </p:cNvSpPr>
          <p:nvPr/>
        </p:nvSpPr>
        <p:spPr bwMode="auto">
          <a:xfrm>
            <a:off x="606426" y="317500"/>
            <a:ext cx="1588" cy="1588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0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3" name="Freeform 1823"/>
          <p:cNvSpPr>
            <a:spLocks/>
          </p:cNvSpPr>
          <p:nvPr/>
        </p:nvSpPr>
        <p:spPr bwMode="auto">
          <a:xfrm>
            <a:off x="609601" y="319088"/>
            <a:ext cx="0" cy="3175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4" name="Freeform 1824"/>
          <p:cNvSpPr>
            <a:spLocks/>
          </p:cNvSpPr>
          <p:nvPr/>
        </p:nvSpPr>
        <p:spPr bwMode="auto">
          <a:xfrm>
            <a:off x="611188" y="323850"/>
            <a:ext cx="0" cy="1588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1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5" name="Freeform 1825"/>
          <p:cNvSpPr>
            <a:spLocks/>
          </p:cNvSpPr>
          <p:nvPr/>
        </p:nvSpPr>
        <p:spPr bwMode="auto">
          <a:xfrm>
            <a:off x="608013" y="330200"/>
            <a:ext cx="1588" cy="3175"/>
          </a:xfrm>
          <a:custGeom>
            <a:avLst/>
            <a:gdLst>
              <a:gd name="T0" fmla="*/ 1 w 2"/>
              <a:gd name="T1" fmla="*/ 0 h 3"/>
              <a:gd name="T2" fmla="*/ 1 w 2"/>
              <a:gd name="T3" fmla="*/ 0 h 3"/>
              <a:gd name="T4" fmla="*/ 0 w 2"/>
              <a:gd name="T5" fmla="*/ 3 h 3"/>
              <a:gd name="T6" fmla="*/ 2 w 2"/>
              <a:gd name="T7" fmla="*/ 2 h 3"/>
              <a:gd name="T8" fmla="*/ 1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1" y="0"/>
                </a:moveTo>
                <a:lnTo>
                  <a:pt x="1" y="0"/>
                </a:lnTo>
                <a:cubicBezTo>
                  <a:pt x="1" y="2"/>
                  <a:pt x="1" y="2"/>
                  <a:pt x="0" y="3"/>
                </a:cubicBezTo>
                <a:lnTo>
                  <a:pt x="2" y="2"/>
                </a:lnTo>
                <a:lnTo>
                  <a:pt x="1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6" name="Freeform 1826"/>
          <p:cNvSpPr>
            <a:spLocks/>
          </p:cNvSpPr>
          <p:nvPr/>
        </p:nvSpPr>
        <p:spPr bwMode="auto">
          <a:xfrm>
            <a:off x="608013" y="334963"/>
            <a:ext cx="1588" cy="3175"/>
          </a:xfrm>
          <a:custGeom>
            <a:avLst/>
            <a:gdLst>
              <a:gd name="T0" fmla="*/ 1 w 2"/>
              <a:gd name="T1" fmla="*/ 0 h 3"/>
              <a:gd name="T2" fmla="*/ 1 w 2"/>
              <a:gd name="T3" fmla="*/ 0 h 3"/>
              <a:gd name="T4" fmla="*/ 0 w 2"/>
              <a:gd name="T5" fmla="*/ 3 h 3"/>
              <a:gd name="T6" fmla="*/ 2 w 2"/>
              <a:gd name="T7" fmla="*/ 2 h 3"/>
              <a:gd name="T8" fmla="*/ 1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1" y="0"/>
                </a:moveTo>
                <a:lnTo>
                  <a:pt x="1" y="0"/>
                </a:lnTo>
                <a:cubicBezTo>
                  <a:pt x="1" y="1"/>
                  <a:pt x="1" y="2"/>
                  <a:pt x="0" y="3"/>
                </a:cubicBezTo>
                <a:lnTo>
                  <a:pt x="2" y="2"/>
                </a:lnTo>
                <a:lnTo>
                  <a:pt x="1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7" name="Freeform 1827"/>
          <p:cNvSpPr>
            <a:spLocks/>
          </p:cNvSpPr>
          <p:nvPr/>
        </p:nvSpPr>
        <p:spPr bwMode="auto">
          <a:xfrm>
            <a:off x="600076" y="330200"/>
            <a:ext cx="1588" cy="1588"/>
          </a:xfrm>
          <a:custGeom>
            <a:avLst/>
            <a:gdLst>
              <a:gd name="T0" fmla="*/ 0 w 1"/>
              <a:gd name="T1" fmla="*/ 0 h 2"/>
              <a:gd name="T2" fmla="*/ 0 w 1"/>
              <a:gd name="T3" fmla="*/ 0 h 2"/>
              <a:gd name="T4" fmla="*/ 0 w 1"/>
              <a:gd name="T5" fmla="*/ 2 h 2"/>
              <a:gd name="T6" fmla="*/ 1 w 1"/>
              <a:gd name="T7" fmla="*/ 1 h 2"/>
              <a:gd name="T8" fmla="*/ 0 w 1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2"/>
                </a:cubicBez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8" name="Freeform 1828"/>
          <p:cNvSpPr>
            <a:spLocks/>
          </p:cNvSpPr>
          <p:nvPr/>
        </p:nvSpPr>
        <p:spPr bwMode="auto">
          <a:xfrm>
            <a:off x="606426" y="333375"/>
            <a:ext cx="1588" cy="1588"/>
          </a:xfrm>
          <a:custGeom>
            <a:avLst/>
            <a:gdLst>
              <a:gd name="T0" fmla="*/ 1 w 2"/>
              <a:gd name="T1" fmla="*/ 0 h 3"/>
              <a:gd name="T2" fmla="*/ 1 w 2"/>
              <a:gd name="T3" fmla="*/ 0 h 3"/>
              <a:gd name="T4" fmla="*/ 0 w 2"/>
              <a:gd name="T5" fmla="*/ 3 h 3"/>
              <a:gd name="T6" fmla="*/ 2 w 2"/>
              <a:gd name="T7" fmla="*/ 2 h 3"/>
              <a:gd name="T8" fmla="*/ 1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1" y="0"/>
                </a:moveTo>
                <a:lnTo>
                  <a:pt x="1" y="0"/>
                </a:lnTo>
                <a:cubicBezTo>
                  <a:pt x="1" y="2"/>
                  <a:pt x="1" y="2"/>
                  <a:pt x="0" y="3"/>
                </a:cubicBezTo>
                <a:lnTo>
                  <a:pt x="2" y="2"/>
                </a:lnTo>
                <a:lnTo>
                  <a:pt x="1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9" name="Freeform 1829"/>
          <p:cNvSpPr>
            <a:spLocks/>
          </p:cNvSpPr>
          <p:nvPr/>
        </p:nvSpPr>
        <p:spPr bwMode="auto">
          <a:xfrm>
            <a:off x="603251" y="339725"/>
            <a:ext cx="3175" cy="0"/>
          </a:xfrm>
          <a:custGeom>
            <a:avLst/>
            <a:gdLst>
              <a:gd name="T0" fmla="*/ 5 w 5"/>
              <a:gd name="T1" fmla="*/ 1 h 1"/>
              <a:gd name="T2" fmla="*/ 5 w 5"/>
              <a:gd name="T3" fmla="*/ 1 h 1"/>
              <a:gd name="T4" fmla="*/ 1 w 5"/>
              <a:gd name="T5" fmla="*/ 0 h 1"/>
              <a:gd name="T6" fmla="*/ 0 w 5"/>
              <a:gd name="T7" fmla="*/ 1 h 1"/>
              <a:gd name="T8" fmla="*/ 5 w 5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1">
                <a:moveTo>
                  <a:pt x="5" y="1"/>
                </a:moveTo>
                <a:lnTo>
                  <a:pt x="5" y="1"/>
                </a:lnTo>
                <a:cubicBezTo>
                  <a:pt x="4" y="1"/>
                  <a:pt x="2" y="0"/>
                  <a:pt x="1" y="0"/>
                </a:cubicBezTo>
                <a:cubicBezTo>
                  <a:pt x="0" y="1"/>
                  <a:pt x="0" y="1"/>
                  <a:pt x="0" y="1"/>
                </a:cubicBezTo>
                <a:cubicBezTo>
                  <a:pt x="2" y="1"/>
                  <a:pt x="3" y="1"/>
                  <a:pt x="5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0" name="Freeform 1830"/>
          <p:cNvSpPr>
            <a:spLocks/>
          </p:cNvSpPr>
          <p:nvPr/>
        </p:nvSpPr>
        <p:spPr bwMode="auto">
          <a:xfrm>
            <a:off x="600076" y="331788"/>
            <a:ext cx="6350" cy="3175"/>
          </a:xfrm>
          <a:custGeom>
            <a:avLst/>
            <a:gdLst>
              <a:gd name="T0" fmla="*/ 0 w 9"/>
              <a:gd name="T1" fmla="*/ 4 h 5"/>
              <a:gd name="T2" fmla="*/ 0 w 9"/>
              <a:gd name="T3" fmla="*/ 4 h 5"/>
              <a:gd name="T4" fmla="*/ 3 w 9"/>
              <a:gd name="T5" fmla="*/ 4 h 5"/>
              <a:gd name="T6" fmla="*/ 3 w 9"/>
              <a:gd name="T7" fmla="*/ 4 h 5"/>
              <a:gd name="T8" fmla="*/ 3 w 9"/>
              <a:gd name="T9" fmla="*/ 5 h 5"/>
              <a:gd name="T10" fmla="*/ 5 w 9"/>
              <a:gd name="T11" fmla="*/ 5 h 5"/>
              <a:gd name="T12" fmla="*/ 9 w 9"/>
              <a:gd name="T13" fmla="*/ 0 h 5"/>
              <a:gd name="T14" fmla="*/ 0 w 9"/>
              <a:gd name="T15" fmla="*/ 4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" h="5">
                <a:moveTo>
                  <a:pt x="0" y="4"/>
                </a:moveTo>
                <a:lnTo>
                  <a:pt x="0" y="4"/>
                </a:lnTo>
                <a:cubicBezTo>
                  <a:pt x="2" y="4"/>
                  <a:pt x="3" y="4"/>
                  <a:pt x="3" y="4"/>
                </a:cubicBezTo>
                <a:lnTo>
                  <a:pt x="3" y="4"/>
                </a:lnTo>
                <a:cubicBezTo>
                  <a:pt x="3" y="4"/>
                  <a:pt x="3" y="5"/>
                  <a:pt x="3" y="5"/>
                </a:cubicBezTo>
                <a:cubicBezTo>
                  <a:pt x="3" y="5"/>
                  <a:pt x="4" y="5"/>
                  <a:pt x="5" y="5"/>
                </a:cubicBezTo>
                <a:cubicBezTo>
                  <a:pt x="6" y="4"/>
                  <a:pt x="8" y="2"/>
                  <a:pt x="9" y="0"/>
                </a:cubicBezTo>
                <a:cubicBezTo>
                  <a:pt x="6" y="1"/>
                  <a:pt x="3" y="2"/>
                  <a:pt x="0" y="4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1" name="Freeform 1831"/>
          <p:cNvSpPr>
            <a:spLocks/>
          </p:cNvSpPr>
          <p:nvPr/>
        </p:nvSpPr>
        <p:spPr bwMode="auto">
          <a:xfrm>
            <a:off x="595313" y="330200"/>
            <a:ext cx="0" cy="3175"/>
          </a:xfrm>
          <a:custGeom>
            <a:avLst/>
            <a:gdLst>
              <a:gd name="T0" fmla="*/ 1 w 1"/>
              <a:gd name="T1" fmla="*/ 0 h 3"/>
              <a:gd name="T2" fmla="*/ 1 w 1"/>
              <a:gd name="T3" fmla="*/ 0 h 3"/>
              <a:gd name="T4" fmla="*/ 0 w 1"/>
              <a:gd name="T5" fmla="*/ 2 h 3"/>
              <a:gd name="T6" fmla="*/ 0 w 1"/>
              <a:gd name="T7" fmla="*/ 3 h 3"/>
              <a:gd name="T8" fmla="*/ 1 w 1"/>
              <a:gd name="T9" fmla="*/ 2 h 3"/>
              <a:gd name="T10" fmla="*/ 1 w 1"/>
              <a:gd name="T11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3">
                <a:moveTo>
                  <a:pt x="1" y="0"/>
                </a:moveTo>
                <a:lnTo>
                  <a:pt x="1" y="0"/>
                </a:lnTo>
                <a:cubicBezTo>
                  <a:pt x="1" y="1"/>
                  <a:pt x="0" y="1"/>
                  <a:pt x="0" y="2"/>
                </a:cubicBezTo>
                <a:cubicBezTo>
                  <a:pt x="0" y="2"/>
                  <a:pt x="0" y="3"/>
                  <a:pt x="0" y="3"/>
                </a:cubicBezTo>
                <a:cubicBezTo>
                  <a:pt x="1" y="3"/>
                  <a:pt x="1" y="2"/>
                  <a:pt x="1" y="2"/>
                </a:cubicBezTo>
                <a:cubicBezTo>
                  <a:pt x="1" y="1"/>
                  <a:pt x="1" y="1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2" name="Freeform 1832"/>
          <p:cNvSpPr>
            <a:spLocks/>
          </p:cNvSpPr>
          <p:nvPr/>
        </p:nvSpPr>
        <p:spPr bwMode="auto">
          <a:xfrm>
            <a:off x="596901" y="333375"/>
            <a:ext cx="1588" cy="1588"/>
          </a:xfrm>
          <a:custGeom>
            <a:avLst/>
            <a:gdLst>
              <a:gd name="T0" fmla="*/ 2 w 2"/>
              <a:gd name="T1" fmla="*/ 0 h 4"/>
              <a:gd name="T2" fmla="*/ 2 w 2"/>
              <a:gd name="T3" fmla="*/ 0 h 4"/>
              <a:gd name="T4" fmla="*/ 1 w 2"/>
              <a:gd name="T5" fmla="*/ 1 h 4"/>
              <a:gd name="T6" fmla="*/ 0 w 2"/>
              <a:gd name="T7" fmla="*/ 4 h 4"/>
              <a:gd name="T8" fmla="*/ 1 w 2"/>
              <a:gd name="T9" fmla="*/ 3 h 4"/>
              <a:gd name="T10" fmla="*/ 2 w 2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2" y="0"/>
                </a:moveTo>
                <a:lnTo>
                  <a:pt x="2" y="0"/>
                </a:lnTo>
                <a:cubicBezTo>
                  <a:pt x="2" y="0"/>
                  <a:pt x="1" y="1"/>
                  <a:pt x="1" y="1"/>
                </a:cubicBezTo>
                <a:cubicBezTo>
                  <a:pt x="1" y="2"/>
                  <a:pt x="0" y="3"/>
                  <a:pt x="0" y="4"/>
                </a:cubicBezTo>
                <a:cubicBezTo>
                  <a:pt x="0" y="4"/>
                  <a:pt x="1" y="3"/>
                  <a:pt x="1" y="3"/>
                </a:cubicBezTo>
                <a:cubicBezTo>
                  <a:pt x="2" y="2"/>
                  <a:pt x="2" y="1"/>
                  <a:pt x="2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3" name="Freeform 1833"/>
          <p:cNvSpPr>
            <a:spLocks/>
          </p:cNvSpPr>
          <p:nvPr/>
        </p:nvSpPr>
        <p:spPr bwMode="auto">
          <a:xfrm>
            <a:off x="600076" y="334963"/>
            <a:ext cx="4763" cy="3175"/>
          </a:xfrm>
          <a:custGeom>
            <a:avLst/>
            <a:gdLst>
              <a:gd name="T0" fmla="*/ 2 w 8"/>
              <a:gd name="T1" fmla="*/ 1 h 4"/>
              <a:gd name="T2" fmla="*/ 2 w 8"/>
              <a:gd name="T3" fmla="*/ 1 h 4"/>
              <a:gd name="T4" fmla="*/ 0 w 8"/>
              <a:gd name="T5" fmla="*/ 4 h 4"/>
              <a:gd name="T6" fmla="*/ 4 w 8"/>
              <a:gd name="T7" fmla="*/ 4 h 4"/>
              <a:gd name="T8" fmla="*/ 8 w 8"/>
              <a:gd name="T9" fmla="*/ 1 h 4"/>
              <a:gd name="T10" fmla="*/ 2 w 8"/>
              <a:gd name="T11" fmla="*/ 1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4">
                <a:moveTo>
                  <a:pt x="2" y="1"/>
                </a:moveTo>
                <a:lnTo>
                  <a:pt x="2" y="1"/>
                </a:lnTo>
                <a:cubicBezTo>
                  <a:pt x="1" y="2"/>
                  <a:pt x="0" y="3"/>
                  <a:pt x="0" y="4"/>
                </a:cubicBezTo>
                <a:cubicBezTo>
                  <a:pt x="1" y="4"/>
                  <a:pt x="2" y="4"/>
                  <a:pt x="4" y="4"/>
                </a:cubicBezTo>
                <a:cubicBezTo>
                  <a:pt x="5" y="3"/>
                  <a:pt x="7" y="2"/>
                  <a:pt x="8" y="1"/>
                </a:cubicBezTo>
                <a:cubicBezTo>
                  <a:pt x="6" y="0"/>
                  <a:pt x="4" y="1"/>
                  <a:pt x="2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4" name="Freeform 1834"/>
          <p:cNvSpPr>
            <a:spLocks/>
          </p:cNvSpPr>
          <p:nvPr/>
        </p:nvSpPr>
        <p:spPr bwMode="auto">
          <a:xfrm>
            <a:off x="595313" y="330200"/>
            <a:ext cx="3175" cy="7938"/>
          </a:xfrm>
          <a:custGeom>
            <a:avLst/>
            <a:gdLst>
              <a:gd name="T0" fmla="*/ 0 w 5"/>
              <a:gd name="T1" fmla="*/ 5 h 11"/>
              <a:gd name="T2" fmla="*/ 0 w 5"/>
              <a:gd name="T3" fmla="*/ 5 h 11"/>
              <a:gd name="T4" fmla="*/ 0 w 5"/>
              <a:gd name="T5" fmla="*/ 6 h 11"/>
              <a:gd name="T6" fmla="*/ 0 w 5"/>
              <a:gd name="T7" fmla="*/ 11 h 11"/>
              <a:gd name="T8" fmla="*/ 3 w 5"/>
              <a:gd name="T9" fmla="*/ 8 h 11"/>
              <a:gd name="T10" fmla="*/ 4 w 5"/>
              <a:gd name="T11" fmla="*/ 0 h 11"/>
              <a:gd name="T12" fmla="*/ 0 w 5"/>
              <a:gd name="T13" fmla="*/ 5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11">
                <a:moveTo>
                  <a:pt x="0" y="5"/>
                </a:moveTo>
                <a:lnTo>
                  <a:pt x="0" y="5"/>
                </a:lnTo>
                <a:lnTo>
                  <a:pt x="0" y="6"/>
                </a:lnTo>
                <a:cubicBezTo>
                  <a:pt x="0" y="7"/>
                  <a:pt x="0" y="9"/>
                  <a:pt x="0" y="11"/>
                </a:cubicBezTo>
                <a:cubicBezTo>
                  <a:pt x="0" y="10"/>
                  <a:pt x="1" y="9"/>
                  <a:pt x="3" y="8"/>
                </a:cubicBezTo>
                <a:cubicBezTo>
                  <a:pt x="4" y="5"/>
                  <a:pt x="5" y="3"/>
                  <a:pt x="4" y="0"/>
                </a:cubicBezTo>
                <a:cubicBezTo>
                  <a:pt x="3" y="1"/>
                  <a:pt x="1" y="3"/>
                  <a:pt x="0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5" name="Freeform 1835"/>
          <p:cNvSpPr>
            <a:spLocks/>
          </p:cNvSpPr>
          <p:nvPr/>
        </p:nvSpPr>
        <p:spPr bwMode="auto">
          <a:xfrm>
            <a:off x="595313" y="338138"/>
            <a:ext cx="7938" cy="1588"/>
          </a:xfrm>
          <a:custGeom>
            <a:avLst/>
            <a:gdLst>
              <a:gd name="T0" fmla="*/ 11 w 11"/>
              <a:gd name="T1" fmla="*/ 1 h 3"/>
              <a:gd name="T2" fmla="*/ 11 w 11"/>
              <a:gd name="T3" fmla="*/ 1 h 3"/>
              <a:gd name="T4" fmla="*/ 0 w 11"/>
              <a:gd name="T5" fmla="*/ 3 h 3"/>
              <a:gd name="T6" fmla="*/ 1 w 11"/>
              <a:gd name="T7" fmla="*/ 3 h 3"/>
              <a:gd name="T8" fmla="*/ 7 w 11"/>
              <a:gd name="T9" fmla="*/ 3 h 3"/>
              <a:gd name="T10" fmla="*/ 11 w 11"/>
              <a:gd name="T11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" h="3">
                <a:moveTo>
                  <a:pt x="11" y="1"/>
                </a:moveTo>
                <a:lnTo>
                  <a:pt x="11" y="1"/>
                </a:lnTo>
                <a:cubicBezTo>
                  <a:pt x="7" y="0"/>
                  <a:pt x="3" y="1"/>
                  <a:pt x="0" y="3"/>
                </a:cubicBezTo>
                <a:lnTo>
                  <a:pt x="1" y="3"/>
                </a:lnTo>
                <a:cubicBezTo>
                  <a:pt x="3" y="3"/>
                  <a:pt x="5" y="3"/>
                  <a:pt x="7" y="3"/>
                </a:cubicBezTo>
                <a:cubicBezTo>
                  <a:pt x="8" y="3"/>
                  <a:pt x="10" y="2"/>
                  <a:pt x="11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6" name="Freeform 1836"/>
          <p:cNvSpPr>
            <a:spLocks/>
          </p:cNvSpPr>
          <p:nvPr/>
        </p:nvSpPr>
        <p:spPr bwMode="auto">
          <a:xfrm>
            <a:off x="593726" y="334963"/>
            <a:ext cx="7938" cy="4763"/>
          </a:xfrm>
          <a:custGeom>
            <a:avLst/>
            <a:gdLst>
              <a:gd name="T0" fmla="*/ 10 w 10"/>
              <a:gd name="T1" fmla="*/ 0 h 7"/>
              <a:gd name="T2" fmla="*/ 10 w 10"/>
              <a:gd name="T3" fmla="*/ 0 h 7"/>
              <a:gd name="T4" fmla="*/ 0 w 10"/>
              <a:gd name="T5" fmla="*/ 7 h 7"/>
              <a:gd name="T6" fmla="*/ 10 w 10"/>
              <a:gd name="T7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" h="7">
                <a:moveTo>
                  <a:pt x="10" y="0"/>
                </a:moveTo>
                <a:lnTo>
                  <a:pt x="10" y="0"/>
                </a:lnTo>
                <a:cubicBezTo>
                  <a:pt x="6" y="0"/>
                  <a:pt x="2" y="3"/>
                  <a:pt x="0" y="7"/>
                </a:cubicBezTo>
                <a:cubicBezTo>
                  <a:pt x="4" y="6"/>
                  <a:pt x="8" y="3"/>
                  <a:pt x="1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7" name="Freeform 1837"/>
          <p:cNvSpPr>
            <a:spLocks/>
          </p:cNvSpPr>
          <p:nvPr/>
        </p:nvSpPr>
        <p:spPr bwMode="auto">
          <a:xfrm>
            <a:off x="590551" y="314325"/>
            <a:ext cx="4763" cy="17463"/>
          </a:xfrm>
          <a:custGeom>
            <a:avLst/>
            <a:gdLst>
              <a:gd name="T0" fmla="*/ 3 w 6"/>
              <a:gd name="T1" fmla="*/ 20 h 24"/>
              <a:gd name="T2" fmla="*/ 3 w 6"/>
              <a:gd name="T3" fmla="*/ 20 h 24"/>
              <a:gd name="T4" fmla="*/ 5 w 6"/>
              <a:gd name="T5" fmla="*/ 24 h 24"/>
              <a:gd name="T6" fmla="*/ 6 w 6"/>
              <a:gd name="T7" fmla="*/ 0 h 24"/>
              <a:gd name="T8" fmla="*/ 3 w 6"/>
              <a:gd name="T9" fmla="*/ 1 h 24"/>
              <a:gd name="T10" fmla="*/ 0 w 6"/>
              <a:gd name="T11" fmla="*/ 0 h 24"/>
              <a:gd name="T12" fmla="*/ 1 w 6"/>
              <a:gd name="T13" fmla="*/ 24 h 24"/>
              <a:gd name="T14" fmla="*/ 3 w 6"/>
              <a:gd name="T15" fmla="*/ 2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" h="24">
                <a:moveTo>
                  <a:pt x="3" y="20"/>
                </a:moveTo>
                <a:lnTo>
                  <a:pt x="3" y="20"/>
                </a:lnTo>
                <a:cubicBezTo>
                  <a:pt x="4" y="21"/>
                  <a:pt x="4" y="22"/>
                  <a:pt x="5" y="24"/>
                </a:cubicBezTo>
                <a:lnTo>
                  <a:pt x="6" y="0"/>
                </a:lnTo>
                <a:cubicBezTo>
                  <a:pt x="5" y="1"/>
                  <a:pt x="4" y="1"/>
                  <a:pt x="3" y="1"/>
                </a:cubicBezTo>
                <a:cubicBezTo>
                  <a:pt x="2" y="1"/>
                  <a:pt x="1" y="1"/>
                  <a:pt x="0" y="0"/>
                </a:cubicBezTo>
                <a:lnTo>
                  <a:pt x="1" y="24"/>
                </a:lnTo>
                <a:cubicBezTo>
                  <a:pt x="2" y="22"/>
                  <a:pt x="2" y="21"/>
                  <a:pt x="3" y="2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8" name="Freeform 1838"/>
          <p:cNvSpPr>
            <a:spLocks/>
          </p:cNvSpPr>
          <p:nvPr/>
        </p:nvSpPr>
        <p:spPr bwMode="auto">
          <a:xfrm>
            <a:off x="592138" y="330200"/>
            <a:ext cx="3175" cy="9525"/>
          </a:xfrm>
          <a:custGeom>
            <a:avLst/>
            <a:gdLst>
              <a:gd name="T0" fmla="*/ 0 w 4"/>
              <a:gd name="T1" fmla="*/ 7 h 13"/>
              <a:gd name="T2" fmla="*/ 0 w 4"/>
              <a:gd name="T3" fmla="*/ 7 h 13"/>
              <a:gd name="T4" fmla="*/ 2 w 4"/>
              <a:gd name="T5" fmla="*/ 13 h 13"/>
              <a:gd name="T6" fmla="*/ 4 w 4"/>
              <a:gd name="T7" fmla="*/ 7 h 13"/>
              <a:gd name="T8" fmla="*/ 2 w 4"/>
              <a:gd name="T9" fmla="*/ 0 h 13"/>
              <a:gd name="T10" fmla="*/ 0 w 4"/>
              <a:gd name="T11" fmla="*/ 7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13">
                <a:moveTo>
                  <a:pt x="0" y="7"/>
                </a:moveTo>
                <a:lnTo>
                  <a:pt x="0" y="7"/>
                </a:lnTo>
                <a:cubicBezTo>
                  <a:pt x="0" y="9"/>
                  <a:pt x="1" y="11"/>
                  <a:pt x="2" y="13"/>
                </a:cubicBezTo>
                <a:cubicBezTo>
                  <a:pt x="3" y="11"/>
                  <a:pt x="4" y="9"/>
                  <a:pt x="4" y="7"/>
                </a:cubicBezTo>
                <a:cubicBezTo>
                  <a:pt x="4" y="4"/>
                  <a:pt x="3" y="2"/>
                  <a:pt x="2" y="0"/>
                </a:cubicBezTo>
                <a:cubicBezTo>
                  <a:pt x="1" y="2"/>
                  <a:pt x="0" y="4"/>
                  <a:pt x="0" y="7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9" name="Freeform 1839"/>
          <p:cNvSpPr>
            <a:spLocks/>
          </p:cNvSpPr>
          <p:nvPr/>
        </p:nvSpPr>
        <p:spPr bwMode="auto">
          <a:xfrm>
            <a:off x="588963" y="295275"/>
            <a:ext cx="7938" cy="9525"/>
          </a:xfrm>
          <a:custGeom>
            <a:avLst/>
            <a:gdLst>
              <a:gd name="T0" fmla="*/ 4 w 12"/>
              <a:gd name="T1" fmla="*/ 2 h 12"/>
              <a:gd name="T2" fmla="*/ 4 w 12"/>
              <a:gd name="T3" fmla="*/ 2 h 12"/>
              <a:gd name="T4" fmla="*/ 5 w 12"/>
              <a:gd name="T5" fmla="*/ 4 h 12"/>
              <a:gd name="T6" fmla="*/ 0 w 12"/>
              <a:gd name="T7" fmla="*/ 3 h 12"/>
              <a:gd name="T8" fmla="*/ 0 w 12"/>
              <a:gd name="T9" fmla="*/ 9 h 12"/>
              <a:gd name="T10" fmla="*/ 4 w 12"/>
              <a:gd name="T11" fmla="*/ 7 h 12"/>
              <a:gd name="T12" fmla="*/ 3 w 12"/>
              <a:gd name="T13" fmla="*/ 12 h 12"/>
              <a:gd name="T14" fmla="*/ 9 w 12"/>
              <a:gd name="T15" fmla="*/ 12 h 12"/>
              <a:gd name="T16" fmla="*/ 7 w 12"/>
              <a:gd name="T17" fmla="*/ 8 h 12"/>
              <a:gd name="T18" fmla="*/ 12 w 12"/>
              <a:gd name="T19" fmla="*/ 9 h 12"/>
              <a:gd name="T20" fmla="*/ 12 w 12"/>
              <a:gd name="T21" fmla="*/ 3 h 12"/>
              <a:gd name="T22" fmla="*/ 8 w 12"/>
              <a:gd name="T23" fmla="*/ 5 h 12"/>
              <a:gd name="T24" fmla="*/ 9 w 12"/>
              <a:gd name="T25" fmla="*/ 0 h 12"/>
              <a:gd name="T26" fmla="*/ 3 w 12"/>
              <a:gd name="T27" fmla="*/ 0 h 12"/>
              <a:gd name="T28" fmla="*/ 4 w 12"/>
              <a:gd name="T29" fmla="*/ 2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" h="12">
                <a:moveTo>
                  <a:pt x="4" y="2"/>
                </a:moveTo>
                <a:lnTo>
                  <a:pt x="4" y="2"/>
                </a:lnTo>
                <a:cubicBezTo>
                  <a:pt x="5" y="3"/>
                  <a:pt x="5" y="4"/>
                  <a:pt x="5" y="4"/>
                </a:cubicBezTo>
                <a:cubicBezTo>
                  <a:pt x="5" y="7"/>
                  <a:pt x="1" y="4"/>
                  <a:pt x="0" y="3"/>
                </a:cubicBezTo>
                <a:lnTo>
                  <a:pt x="0" y="9"/>
                </a:lnTo>
                <a:cubicBezTo>
                  <a:pt x="1" y="9"/>
                  <a:pt x="3" y="7"/>
                  <a:pt x="4" y="7"/>
                </a:cubicBezTo>
                <a:cubicBezTo>
                  <a:pt x="7" y="8"/>
                  <a:pt x="4" y="12"/>
                  <a:pt x="3" y="12"/>
                </a:cubicBezTo>
                <a:lnTo>
                  <a:pt x="9" y="12"/>
                </a:lnTo>
                <a:cubicBezTo>
                  <a:pt x="8" y="12"/>
                  <a:pt x="7" y="10"/>
                  <a:pt x="7" y="8"/>
                </a:cubicBezTo>
                <a:cubicBezTo>
                  <a:pt x="7" y="6"/>
                  <a:pt x="11" y="9"/>
                  <a:pt x="12" y="9"/>
                </a:cubicBezTo>
                <a:lnTo>
                  <a:pt x="12" y="3"/>
                </a:lnTo>
                <a:cubicBezTo>
                  <a:pt x="11" y="4"/>
                  <a:pt x="9" y="6"/>
                  <a:pt x="8" y="5"/>
                </a:cubicBezTo>
                <a:cubicBezTo>
                  <a:pt x="5" y="5"/>
                  <a:pt x="8" y="1"/>
                  <a:pt x="9" y="0"/>
                </a:cubicBezTo>
                <a:lnTo>
                  <a:pt x="3" y="0"/>
                </a:lnTo>
                <a:cubicBezTo>
                  <a:pt x="4" y="1"/>
                  <a:pt x="4" y="2"/>
                  <a:pt x="4" y="2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0" name="Freeform 1840"/>
          <p:cNvSpPr>
            <a:spLocks/>
          </p:cNvSpPr>
          <p:nvPr/>
        </p:nvSpPr>
        <p:spPr bwMode="auto">
          <a:xfrm>
            <a:off x="588963" y="306388"/>
            <a:ext cx="7938" cy="6350"/>
          </a:xfrm>
          <a:custGeom>
            <a:avLst/>
            <a:gdLst>
              <a:gd name="T0" fmla="*/ 5 w 10"/>
              <a:gd name="T1" fmla="*/ 0 h 9"/>
              <a:gd name="T2" fmla="*/ 5 w 10"/>
              <a:gd name="T3" fmla="*/ 0 h 9"/>
              <a:gd name="T4" fmla="*/ 0 w 10"/>
              <a:gd name="T5" fmla="*/ 5 h 9"/>
              <a:gd name="T6" fmla="*/ 5 w 10"/>
              <a:gd name="T7" fmla="*/ 9 h 9"/>
              <a:gd name="T8" fmla="*/ 10 w 10"/>
              <a:gd name="T9" fmla="*/ 5 h 9"/>
              <a:gd name="T10" fmla="*/ 5 w 10"/>
              <a:gd name="T11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" h="9">
                <a:moveTo>
                  <a:pt x="5" y="0"/>
                </a:moveTo>
                <a:lnTo>
                  <a:pt x="5" y="0"/>
                </a:lnTo>
                <a:cubicBezTo>
                  <a:pt x="2" y="0"/>
                  <a:pt x="0" y="2"/>
                  <a:pt x="0" y="5"/>
                </a:cubicBezTo>
                <a:cubicBezTo>
                  <a:pt x="0" y="7"/>
                  <a:pt x="2" y="9"/>
                  <a:pt x="5" y="9"/>
                </a:cubicBezTo>
                <a:cubicBezTo>
                  <a:pt x="8" y="9"/>
                  <a:pt x="10" y="7"/>
                  <a:pt x="10" y="5"/>
                </a:cubicBezTo>
                <a:cubicBezTo>
                  <a:pt x="10" y="2"/>
                  <a:pt x="8" y="0"/>
                  <a:pt x="5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1" name="Freeform 1841"/>
          <p:cNvSpPr>
            <a:spLocks/>
          </p:cNvSpPr>
          <p:nvPr/>
        </p:nvSpPr>
        <p:spPr bwMode="auto">
          <a:xfrm>
            <a:off x="579438" y="342900"/>
            <a:ext cx="0" cy="1588"/>
          </a:xfrm>
          <a:custGeom>
            <a:avLst/>
            <a:gdLst>
              <a:gd name="T0" fmla="*/ 0 h 1"/>
              <a:gd name="T1" fmla="*/ 0 h 1"/>
              <a:gd name="T2" fmla="*/ 1 h 1"/>
              <a:gd name="T3" fmla="*/ 1 h 1"/>
              <a:gd name="T4" fmla="*/ 0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0"/>
                  <a:pt x="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2" name="Freeform 1842"/>
          <p:cNvSpPr>
            <a:spLocks/>
          </p:cNvSpPr>
          <p:nvPr/>
        </p:nvSpPr>
        <p:spPr bwMode="auto">
          <a:xfrm>
            <a:off x="590551" y="341313"/>
            <a:ext cx="1588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cubicBezTo>
                  <a:pt x="1" y="1"/>
                  <a:pt x="1" y="1"/>
                  <a:pt x="1" y="0"/>
                </a:cubicBezTo>
                <a:cubicBezTo>
                  <a:pt x="1" y="0"/>
                  <a:pt x="1" y="0"/>
                  <a:pt x="0" y="0"/>
                </a:cubicBezTo>
                <a:cubicBezTo>
                  <a:pt x="1" y="1"/>
                  <a:pt x="1" y="1"/>
                  <a:pt x="1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3" name="Freeform 1843"/>
          <p:cNvSpPr>
            <a:spLocks/>
          </p:cNvSpPr>
          <p:nvPr/>
        </p:nvSpPr>
        <p:spPr bwMode="auto">
          <a:xfrm>
            <a:off x="590551" y="342900"/>
            <a:ext cx="1588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1 h 1"/>
              <a:gd name="T6" fmla="*/ 1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lnTo>
                  <a:pt x="1" y="1"/>
                </a:lnTo>
                <a:cubicBezTo>
                  <a:pt x="1" y="1"/>
                  <a:pt x="1" y="1"/>
                  <a:pt x="1" y="0"/>
                </a:cubicBezTo>
                <a:cubicBezTo>
                  <a:pt x="1" y="1"/>
                  <a:pt x="1" y="1"/>
                  <a:pt x="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4" name="Freeform 1844"/>
          <p:cNvSpPr>
            <a:spLocks/>
          </p:cNvSpPr>
          <p:nvPr/>
        </p:nvSpPr>
        <p:spPr bwMode="auto">
          <a:xfrm>
            <a:off x="588963" y="341313"/>
            <a:ext cx="0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cubicBezTo>
                  <a:pt x="1" y="1"/>
                  <a:pt x="1" y="1"/>
                  <a:pt x="1" y="0"/>
                </a:cubicBezTo>
                <a:cubicBezTo>
                  <a:pt x="1" y="0"/>
                  <a:pt x="1" y="0"/>
                  <a:pt x="0" y="0"/>
                </a:cubicBezTo>
                <a:cubicBezTo>
                  <a:pt x="0" y="1"/>
                  <a:pt x="1" y="1"/>
                  <a:pt x="1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5" name="Freeform 1845"/>
          <p:cNvSpPr>
            <a:spLocks/>
          </p:cNvSpPr>
          <p:nvPr/>
        </p:nvSpPr>
        <p:spPr bwMode="auto">
          <a:xfrm>
            <a:off x="588963" y="342900"/>
            <a:ext cx="0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1 h 1"/>
              <a:gd name="T6" fmla="*/ 1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0"/>
                </a:cubicBezTo>
                <a:cubicBezTo>
                  <a:pt x="1" y="1"/>
                  <a:pt x="1" y="1"/>
                  <a:pt x="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6" name="Rectangle 1846"/>
          <p:cNvSpPr>
            <a:spLocks noChangeArrowheads="1"/>
          </p:cNvSpPr>
          <p:nvPr/>
        </p:nvSpPr>
        <p:spPr bwMode="auto">
          <a:xfrm>
            <a:off x="585788" y="341313"/>
            <a:ext cx="1588" cy="1588"/>
          </a:xfrm>
          <a:prstGeom prst="rect">
            <a:avLst/>
          </a:prstGeom>
          <a:solidFill>
            <a:srgbClr val="D5A03C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7" name="Freeform 1847"/>
          <p:cNvSpPr>
            <a:spLocks/>
          </p:cNvSpPr>
          <p:nvPr/>
        </p:nvSpPr>
        <p:spPr bwMode="auto">
          <a:xfrm>
            <a:off x="585788" y="342900"/>
            <a:ext cx="1588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1 h 1"/>
              <a:gd name="T6" fmla="*/ 0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lnTo>
                  <a:pt x="1" y="1"/>
                </a:lnTo>
                <a:lnTo>
                  <a:pt x="0" y="0"/>
                </a:ln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8" name="Freeform 1848"/>
          <p:cNvSpPr>
            <a:spLocks/>
          </p:cNvSpPr>
          <p:nvPr/>
        </p:nvSpPr>
        <p:spPr bwMode="auto">
          <a:xfrm>
            <a:off x="582613" y="341313"/>
            <a:ext cx="1588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lnTo>
                  <a:pt x="1" y="0"/>
                </a:lnTo>
                <a:lnTo>
                  <a:pt x="0" y="0"/>
                </a:lnTo>
                <a:lnTo>
                  <a:pt x="1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9" name="Freeform 1849"/>
          <p:cNvSpPr>
            <a:spLocks/>
          </p:cNvSpPr>
          <p:nvPr/>
        </p:nvSpPr>
        <p:spPr bwMode="auto">
          <a:xfrm>
            <a:off x="584201" y="342900"/>
            <a:ext cx="0" cy="1588"/>
          </a:xfrm>
          <a:custGeom>
            <a:avLst/>
            <a:gdLst>
              <a:gd name="T0" fmla="*/ 1 h 1"/>
              <a:gd name="T1" fmla="*/ 1 h 1"/>
              <a:gd name="T2" fmla="*/ 1 h 1"/>
              <a:gd name="T3" fmla="*/ 0 h 1"/>
              <a:gd name="T4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1"/>
                </a:moveTo>
                <a:lnTo>
                  <a:pt x="0" y="1"/>
                </a:lnTo>
                <a:lnTo>
                  <a:pt x="0" y="1"/>
                </a:lnTo>
                <a:cubicBezTo>
                  <a:pt x="0" y="1"/>
                  <a:pt x="0" y="0"/>
                  <a:pt x="0" y="0"/>
                </a:cubicBez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0" name="Freeform 1850"/>
          <p:cNvSpPr>
            <a:spLocks/>
          </p:cNvSpPr>
          <p:nvPr/>
        </p:nvSpPr>
        <p:spPr bwMode="auto">
          <a:xfrm>
            <a:off x="581026" y="341313"/>
            <a:ext cx="1588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0 h 1"/>
              <a:gd name="T6" fmla="*/ 0 w 1"/>
              <a:gd name="T7" fmla="*/ 1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cubicBezTo>
                  <a:pt x="1" y="1"/>
                  <a:pt x="1" y="1"/>
                  <a:pt x="1" y="0"/>
                </a:cubicBezTo>
                <a:cubicBezTo>
                  <a:pt x="0" y="0"/>
                  <a:pt x="0" y="0"/>
                  <a:pt x="0" y="1"/>
                </a:cubicBez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1" name="Freeform 1851"/>
          <p:cNvSpPr>
            <a:spLocks/>
          </p:cNvSpPr>
          <p:nvPr/>
        </p:nvSpPr>
        <p:spPr bwMode="auto">
          <a:xfrm>
            <a:off x="582613" y="342900"/>
            <a:ext cx="0" cy="1588"/>
          </a:xfrm>
          <a:custGeom>
            <a:avLst/>
            <a:gdLst>
              <a:gd name="T0" fmla="*/ 1 h 1"/>
              <a:gd name="T1" fmla="*/ 1 h 1"/>
              <a:gd name="T2" fmla="*/ 1 h 1"/>
              <a:gd name="T3" fmla="*/ 0 h 1"/>
              <a:gd name="T4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1"/>
                </a:moveTo>
                <a:lnTo>
                  <a:pt x="0" y="1"/>
                </a:lnTo>
                <a:cubicBezTo>
                  <a:pt x="0" y="1"/>
                  <a:pt x="0" y="1"/>
                  <a:pt x="0" y="1"/>
                </a:cubicBezTo>
                <a:lnTo>
                  <a:pt x="0" y="0"/>
                </a:ln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2" name="Freeform 1852"/>
          <p:cNvSpPr>
            <a:spLocks/>
          </p:cNvSpPr>
          <p:nvPr/>
        </p:nvSpPr>
        <p:spPr bwMode="auto">
          <a:xfrm>
            <a:off x="588963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3" name="Freeform 1853"/>
          <p:cNvSpPr>
            <a:spLocks/>
          </p:cNvSpPr>
          <p:nvPr/>
        </p:nvSpPr>
        <p:spPr bwMode="auto">
          <a:xfrm>
            <a:off x="587376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4" name="Freeform 1854"/>
          <p:cNvSpPr>
            <a:spLocks/>
          </p:cNvSpPr>
          <p:nvPr/>
        </p:nvSpPr>
        <p:spPr bwMode="auto">
          <a:xfrm>
            <a:off x="584201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0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1" y="2"/>
                </a:cubicBezTo>
                <a:cubicBezTo>
                  <a:pt x="1" y="2"/>
                  <a:pt x="2" y="1"/>
                  <a:pt x="2" y="1"/>
                </a:cubicBezTo>
                <a:cubicBezTo>
                  <a:pt x="2" y="0"/>
                  <a:pt x="1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5" name="Freeform 1855"/>
          <p:cNvSpPr>
            <a:spLocks/>
          </p:cNvSpPr>
          <p:nvPr/>
        </p:nvSpPr>
        <p:spPr bwMode="auto">
          <a:xfrm>
            <a:off x="582613" y="342900"/>
            <a:ext cx="0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0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1" y="0"/>
                  <a:pt x="0" y="0"/>
                  <a:pt x="0" y="0"/>
                </a:cubicBezTo>
                <a:cubicBezTo>
                  <a:pt x="0" y="1"/>
                  <a:pt x="1" y="1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6" name="Freeform 1856"/>
          <p:cNvSpPr>
            <a:spLocks/>
          </p:cNvSpPr>
          <p:nvPr/>
        </p:nvSpPr>
        <p:spPr bwMode="auto">
          <a:xfrm>
            <a:off x="579438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1" y="0"/>
                  <a:pt x="0" y="0"/>
                  <a:pt x="0" y="1"/>
                </a:cubicBezTo>
                <a:cubicBezTo>
                  <a:pt x="0" y="1"/>
                  <a:pt x="1" y="1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1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7" name="Freeform 1857"/>
          <p:cNvSpPr>
            <a:spLocks/>
          </p:cNvSpPr>
          <p:nvPr/>
        </p:nvSpPr>
        <p:spPr bwMode="auto">
          <a:xfrm>
            <a:off x="606426" y="342900"/>
            <a:ext cx="1588" cy="1588"/>
          </a:xfrm>
          <a:custGeom>
            <a:avLst/>
            <a:gdLst>
              <a:gd name="T0" fmla="*/ 1 w 1"/>
              <a:gd name="T1" fmla="*/ 0 h 1"/>
              <a:gd name="T2" fmla="*/ 1 w 1"/>
              <a:gd name="T3" fmla="*/ 0 h 1"/>
              <a:gd name="T4" fmla="*/ 0 w 1"/>
              <a:gd name="T5" fmla="*/ 1 h 1"/>
              <a:gd name="T6" fmla="*/ 1 w 1"/>
              <a:gd name="T7" fmla="*/ 1 h 1"/>
              <a:gd name="T8" fmla="*/ 1 w 1"/>
              <a:gd name="T9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1"/>
                  <a:pt x="0" y="1"/>
                </a:cubicBezTo>
                <a:cubicBezTo>
                  <a:pt x="0" y="1"/>
                  <a:pt x="0" y="1"/>
                  <a:pt x="1" y="1"/>
                </a:cubicBezTo>
                <a:lnTo>
                  <a:pt x="1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8" name="Freeform 1858"/>
          <p:cNvSpPr>
            <a:spLocks/>
          </p:cNvSpPr>
          <p:nvPr/>
        </p:nvSpPr>
        <p:spPr bwMode="auto">
          <a:xfrm>
            <a:off x="595313" y="341313"/>
            <a:ext cx="0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cubicBezTo>
                  <a:pt x="0" y="1"/>
                  <a:pt x="0" y="1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9" name="Freeform 1859"/>
          <p:cNvSpPr>
            <a:spLocks/>
          </p:cNvSpPr>
          <p:nvPr/>
        </p:nvSpPr>
        <p:spPr bwMode="auto">
          <a:xfrm>
            <a:off x="595313" y="342900"/>
            <a:ext cx="0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0 w 1"/>
              <a:gd name="T5" fmla="*/ 0 h 1"/>
              <a:gd name="T6" fmla="*/ 0 w 1"/>
              <a:gd name="T7" fmla="*/ 1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cubicBezTo>
                  <a:pt x="0" y="1"/>
                  <a:pt x="0" y="1"/>
                  <a:pt x="0" y="0"/>
                </a:cubicBezTo>
                <a:cubicBezTo>
                  <a:pt x="0" y="1"/>
                  <a:pt x="0" y="1"/>
                  <a:pt x="0" y="1"/>
                </a:cubicBezTo>
                <a:lnTo>
                  <a:pt x="1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0" name="Freeform 1860"/>
          <p:cNvSpPr>
            <a:spLocks/>
          </p:cNvSpPr>
          <p:nvPr/>
        </p:nvSpPr>
        <p:spPr bwMode="auto">
          <a:xfrm>
            <a:off x="596901" y="341313"/>
            <a:ext cx="1588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cubicBezTo>
                  <a:pt x="0" y="1"/>
                  <a:pt x="1" y="1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1" name="Freeform 1861"/>
          <p:cNvSpPr>
            <a:spLocks/>
          </p:cNvSpPr>
          <p:nvPr/>
        </p:nvSpPr>
        <p:spPr bwMode="auto">
          <a:xfrm>
            <a:off x="596901" y="342900"/>
            <a:ext cx="1588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0 w 1"/>
              <a:gd name="T5" fmla="*/ 0 h 1"/>
              <a:gd name="T6" fmla="*/ 0 w 1"/>
              <a:gd name="T7" fmla="*/ 1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cubicBezTo>
                  <a:pt x="0" y="1"/>
                  <a:pt x="0" y="1"/>
                  <a:pt x="0" y="0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1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2" name="Rectangle 1862"/>
          <p:cNvSpPr>
            <a:spLocks noChangeArrowheads="1"/>
          </p:cNvSpPr>
          <p:nvPr/>
        </p:nvSpPr>
        <p:spPr bwMode="auto">
          <a:xfrm>
            <a:off x="600076" y="341313"/>
            <a:ext cx="1588" cy="1588"/>
          </a:xfrm>
          <a:prstGeom prst="rect">
            <a:avLst/>
          </a:prstGeom>
          <a:solidFill>
            <a:srgbClr val="D5A03C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3" name="Freeform 1863"/>
          <p:cNvSpPr>
            <a:spLocks/>
          </p:cNvSpPr>
          <p:nvPr/>
        </p:nvSpPr>
        <p:spPr bwMode="auto">
          <a:xfrm>
            <a:off x="600076" y="342900"/>
            <a:ext cx="0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1 w 1"/>
              <a:gd name="T5" fmla="*/ 0 h 1"/>
              <a:gd name="T6" fmla="*/ 0 w 1"/>
              <a:gd name="T7" fmla="*/ 1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lnTo>
                  <a:pt x="1" y="0"/>
                </a:lnTo>
                <a:lnTo>
                  <a:pt x="0" y="1"/>
                </a:lnTo>
                <a:lnTo>
                  <a:pt x="1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4" name="Freeform 1864"/>
          <p:cNvSpPr>
            <a:spLocks/>
          </p:cNvSpPr>
          <p:nvPr/>
        </p:nvSpPr>
        <p:spPr bwMode="auto">
          <a:xfrm>
            <a:off x="603251" y="341313"/>
            <a:ext cx="0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lnTo>
                  <a:pt x="1" y="0"/>
                </a:lnTo>
                <a:lnTo>
                  <a:pt x="0" y="0"/>
                </a:ln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5" name="Freeform 1865"/>
          <p:cNvSpPr>
            <a:spLocks/>
          </p:cNvSpPr>
          <p:nvPr/>
        </p:nvSpPr>
        <p:spPr bwMode="auto">
          <a:xfrm>
            <a:off x="603251" y="342900"/>
            <a:ext cx="0" cy="1588"/>
          </a:xfrm>
          <a:custGeom>
            <a:avLst/>
            <a:gdLst>
              <a:gd name="T0" fmla="*/ 1 h 1"/>
              <a:gd name="T1" fmla="*/ 1 h 1"/>
              <a:gd name="T2" fmla="*/ 0 h 1"/>
              <a:gd name="T3" fmla="*/ 1 h 1"/>
              <a:gd name="T4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1"/>
                </a:moveTo>
                <a:lnTo>
                  <a:pt x="0" y="1"/>
                </a:lnTo>
                <a:lnTo>
                  <a:pt x="0" y="0"/>
                </a:lnTo>
                <a:lnTo>
                  <a:pt x="0" y="1"/>
                </a:ln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6" name="Freeform 1866"/>
          <p:cNvSpPr>
            <a:spLocks/>
          </p:cNvSpPr>
          <p:nvPr/>
        </p:nvSpPr>
        <p:spPr bwMode="auto">
          <a:xfrm>
            <a:off x="604838" y="341313"/>
            <a:ext cx="0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1 w 1"/>
              <a:gd name="T5" fmla="*/ 1 h 1"/>
              <a:gd name="T6" fmla="*/ 0 w 1"/>
              <a:gd name="T7" fmla="*/ 0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lnTo>
                  <a:pt x="0" y="0"/>
                </a:lnTo>
                <a:lnTo>
                  <a:pt x="1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7" name="Freeform 1867"/>
          <p:cNvSpPr>
            <a:spLocks/>
          </p:cNvSpPr>
          <p:nvPr/>
        </p:nvSpPr>
        <p:spPr bwMode="auto">
          <a:xfrm>
            <a:off x="604838" y="342900"/>
            <a:ext cx="0" cy="1588"/>
          </a:xfrm>
          <a:custGeom>
            <a:avLst/>
            <a:gdLst>
              <a:gd name="T0" fmla="*/ 1 h 1"/>
              <a:gd name="T1" fmla="*/ 1 h 1"/>
              <a:gd name="T2" fmla="*/ 0 h 1"/>
              <a:gd name="T3" fmla="*/ 1 h 1"/>
              <a:gd name="T4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1"/>
                </a:moveTo>
                <a:lnTo>
                  <a:pt x="0" y="1"/>
                </a:lnTo>
                <a:lnTo>
                  <a:pt x="0" y="0"/>
                </a:lnTo>
                <a:cubicBezTo>
                  <a:pt x="0" y="1"/>
                  <a:pt x="0" y="1"/>
                  <a:pt x="0" y="1"/>
                </a:cubicBez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8" name="Freeform 1868"/>
          <p:cNvSpPr>
            <a:spLocks/>
          </p:cNvSpPr>
          <p:nvPr/>
        </p:nvSpPr>
        <p:spPr bwMode="auto">
          <a:xfrm>
            <a:off x="595313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1" y="0"/>
                  <a:pt x="0" y="0"/>
                  <a:pt x="0" y="1"/>
                </a:cubicBezTo>
                <a:cubicBezTo>
                  <a:pt x="0" y="1"/>
                  <a:pt x="1" y="2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9" name="Freeform 1869"/>
          <p:cNvSpPr>
            <a:spLocks/>
          </p:cNvSpPr>
          <p:nvPr/>
        </p:nvSpPr>
        <p:spPr bwMode="auto">
          <a:xfrm>
            <a:off x="598488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0" name="Freeform 1870"/>
          <p:cNvSpPr>
            <a:spLocks/>
          </p:cNvSpPr>
          <p:nvPr/>
        </p:nvSpPr>
        <p:spPr bwMode="auto">
          <a:xfrm>
            <a:off x="601663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0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1" y="1"/>
                  <a:pt x="2" y="1"/>
                  <a:pt x="2" y="0"/>
                </a:cubicBezTo>
                <a:cubicBezTo>
                  <a:pt x="2" y="0"/>
                  <a:pt x="1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1" name="Freeform 1871"/>
          <p:cNvSpPr>
            <a:spLocks/>
          </p:cNvSpPr>
          <p:nvPr/>
        </p:nvSpPr>
        <p:spPr bwMode="auto">
          <a:xfrm>
            <a:off x="603251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0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1" y="1"/>
                  <a:pt x="2" y="1"/>
                  <a:pt x="2" y="0"/>
                </a:cubicBezTo>
                <a:cubicBezTo>
                  <a:pt x="2" y="0"/>
                  <a:pt x="1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2" name="Freeform 1872"/>
          <p:cNvSpPr>
            <a:spLocks/>
          </p:cNvSpPr>
          <p:nvPr/>
        </p:nvSpPr>
        <p:spPr bwMode="auto">
          <a:xfrm>
            <a:off x="604838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1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1" y="1"/>
                  <a:pt x="2" y="1"/>
                  <a:pt x="2" y="1"/>
                </a:cubicBezTo>
                <a:cubicBezTo>
                  <a:pt x="2" y="0"/>
                  <a:pt x="1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3" name="Freeform 1873"/>
          <p:cNvSpPr>
            <a:spLocks/>
          </p:cNvSpPr>
          <p:nvPr/>
        </p:nvSpPr>
        <p:spPr bwMode="auto">
          <a:xfrm>
            <a:off x="592138" y="342900"/>
            <a:ext cx="1588" cy="1588"/>
          </a:xfrm>
          <a:custGeom>
            <a:avLst/>
            <a:gdLst>
              <a:gd name="T0" fmla="*/ 0 w 2"/>
              <a:gd name="T1" fmla="*/ 1 h 2"/>
              <a:gd name="T2" fmla="*/ 0 w 2"/>
              <a:gd name="T3" fmla="*/ 1 h 2"/>
              <a:gd name="T4" fmla="*/ 1 w 2"/>
              <a:gd name="T5" fmla="*/ 2 h 2"/>
              <a:gd name="T6" fmla="*/ 2 w 2"/>
              <a:gd name="T7" fmla="*/ 1 h 2"/>
              <a:gd name="T8" fmla="*/ 1 w 2"/>
              <a:gd name="T9" fmla="*/ 0 h 2"/>
              <a:gd name="T10" fmla="*/ 0 w 2"/>
              <a:gd name="T11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0" y="1"/>
                </a:moveTo>
                <a:lnTo>
                  <a:pt x="0" y="1"/>
                </a:lnTo>
                <a:cubicBezTo>
                  <a:pt x="0" y="1"/>
                  <a:pt x="0" y="2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ubicBezTo>
                  <a:pt x="0" y="0"/>
                  <a:pt x="0" y="0"/>
                  <a:pt x="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4" name="Freeform 1874"/>
          <p:cNvSpPr>
            <a:spLocks/>
          </p:cNvSpPr>
          <p:nvPr/>
        </p:nvSpPr>
        <p:spPr bwMode="auto">
          <a:xfrm>
            <a:off x="579438" y="341313"/>
            <a:ext cx="28575" cy="0"/>
          </a:xfrm>
          <a:custGeom>
            <a:avLst/>
            <a:gdLst>
              <a:gd name="T0" fmla="*/ 19 w 39"/>
              <a:gd name="T1" fmla="*/ 2 h 2"/>
              <a:gd name="T2" fmla="*/ 19 w 39"/>
              <a:gd name="T3" fmla="*/ 2 h 2"/>
              <a:gd name="T4" fmla="*/ 39 w 39"/>
              <a:gd name="T5" fmla="*/ 2 h 2"/>
              <a:gd name="T6" fmla="*/ 39 w 39"/>
              <a:gd name="T7" fmla="*/ 1 h 2"/>
              <a:gd name="T8" fmla="*/ 19 w 39"/>
              <a:gd name="T9" fmla="*/ 1 h 2"/>
              <a:gd name="T10" fmla="*/ 0 w 39"/>
              <a:gd name="T11" fmla="*/ 1 h 2"/>
              <a:gd name="T12" fmla="*/ 0 w 39"/>
              <a:gd name="T13" fmla="*/ 2 h 2"/>
              <a:gd name="T14" fmla="*/ 19 w 39"/>
              <a:gd name="T15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9" h="2">
                <a:moveTo>
                  <a:pt x="19" y="2"/>
                </a:moveTo>
                <a:lnTo>
                  <a:pt x="19" y="2"/>
                </a:lnTo>
                <a:cubicBezTo>
                  <a:pt x="28" y="2"/>
                  <a:pt x="35" y="1"/>
                  <a:pt x="39" y="2"/>
                </a:cubicBezTo>
                <a:lnTo>
                  <a:pt x="39" y="1"/>
                </a:lnTo>
                <a:cubicBezTo>
                  <a:pt x="35" y="0"/>
                  <a:pt x="28" y="1"/>
                  <a:pt x="19" y="1"/>
                </a:cubicBezTo>
                <a:cubicBezTo>
                  <a:pt x="10" y="1"/>
                  <a:pt x="3" y="0"/>
                  <a:pt x="0" y="1"/>
                </a:cubicBezTo>
                <a:lnTo>
                  <a:pt x="0" y="2"/>
                </a:lnTo>
                <a:cubicBezTo>
                  <a:pt x="3" y="1"/>
                  <a:pt x="10" y="2"/>
                  <a:pt x="19" y="2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5" name="Freeform 1875"/>
          <p:cNvSpPr>
            <a:spLocks/>
          </p:cNvSpPr>
          <p:nvPr/>
        </p:nvSpPr>
        <p:spPr bwMode="auto">
          <a:xfrm>
            <a:off x="579438" y="344488"/>
            <a:ext cx="28575" cy="1588"/>
          </a:xfrm>
          <a:custGeom>
            <a:avLst/>
            <a:gdLst>
              <a:gd name="T0" fmla="*/ 19 w 39"/>
              <a:gd name="T1" fmla="*/ 2 h 2"/>
              <a:gd name="T2" fmla="*/ 19 w 39"/>
              <a:gd name="T3" fmla="*/ 2 h 2"/>
              <a:gd name="T4" fmla="*/ 39 w 39"/>
              <a:gd name="T5" fmla="*/ 2 h 2"/>
              <a:gd name="T6" fmla="*/ 39 w 39"/>
              <a:gd name="T7" fmla="*/ 1 h 2"/>
              <a:gd name="T8" fmla="*/ 19 w 39"/>
              <a:gd name="T9" fmla="*/ 1 h 2"/>
              <a:gd name="T10" fmla="*/ 0 w 39"/>
              <a:gd name="T11" fmla="*/ 1 h 2"/>
              <a:gd name="T12" fmla="*/ 0 w 39"/>
              <a:gd name="T13" fmla="*/ 2 h 2"/>
              <a:gd name="T14" fmla="*/ 19 w 39"/>
              <a:gd name="T15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9" h="2">
                <a:moveTo>
                  <a:pt x="19" y="2"/>
                </a:moveTo>
                <a:lnTo>
                  <a:pt x="19" y="2"/>
                </a:lnTo>
                <a:cubicBezTo>
                  <a:pt x="28" y="2"/>
                  <a:pt x="35" y="1"/>
                  <a:pt x="39" y="2"/>
                </a:cubicBezTo>
                <a:lnTo>
                  <a:pt x="39" y="1"/>
                </a:lnTo>
                <a:cubicBezTo>
                  <a:pt x="35" y="0"/>
                  <a:pt x="28" y="1"/>
                  <a:pt x="19" y="1"/>
                </a:cubicBezTo>
                <a:cubicBezTo>
                  <a:pt x="10" y="1"/>
                  <a:pt x="3" y="0"/>
                  <a:pt x="0" y="1"/>
                </a:cubicBezTo>
                <a:lnTo>
                  <a:pt x="0" y="2"/>
                </a:lnTo>
                <a:cubicBezTo>
                  <a:pt x="3" y="1"/>
                  <a:pt x="10" y="2"/>
                  <a:pt x="19" y="2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6" name="Freeform 1876"/>
          <p:cNvSpPr>
            <a:spLocks noEditPoints="1"/>
          </p:cNvSpPr>
          <p:nvPr/>
        </p:nvSpPr>
        <p:spPr bwMode="auto">
          <a:xfrm>
            <a:off x="592138" y="314325"/>
            <a:ext cx="3175" cy="14288"/>
          </a:xfrm>
          <a:custGeom>
            <a:avLst/>
            <a:gdLst>
              <a:gd name="T0" fmla="*/ 2 w 5"/>
              <a:gd name="T1" fmla="*/ 1 h 21"/>
              <a:gd name="T2" fmla="*/ 2 w 5"/>
              <a:gd name="T3" fmla="*/ 4 h 21"/>
              <a:gd name="T4" fmla="*/ 2 w 5"/>
              <a:gd name="T5" fmla="*/ 1 h 21"/>
              <a:gd name="T6" fmla="*/ 2 w 5"/>
              <a:gd name="T7" fmla="*/ 8 h 21"/>
              <a:gd name="T8" fmla="*/ 1 w 5"/>
              <a:gd name="T9" fmla="*/ 7 h 21"/>
              <a:gd name="T10" fmla="*/ 2 w 5"/>
              <a:gd name="T11" fmla="*/ 5 h 21"/>
              <a:gd name="T12" fmla="*/ 3 w 5"/>
              <a:gd name="T13" fmla="*/ 7 h 21"/>
              <a:gd name="T14" fmla="*/ 2 w 5"/>
              <a:gd name="T15" fmla="*/ 9 h 21"/>
              <a:gd name="T16" fmla="*/ 3 w 5"/>
              <a:gd name="T17" fmla="*/ 10 h 21"/>
              <a:gd name="T18" fmla="*/ 1 w 5"/>
              <a:gd name="T19" fmla="*/ 10 h 21"/>
              <a:gd name="T20" fmla="*/ 2 w 5"/>
              <a:gd name="T21" fmla="*/ 9 h 21"/>
              <a:gd name="T22" fmla="*/ 2 w 5"/>
              <a:gd name="T23" fmla="*/ 12 h 21"/>
              <a:gd name="T24" fmla="*/ 3 w 5"/>
              <a:gd name="T25" fmla="*/ 13 h 21"/>
              <a:gd name="T26" fmla="*/ 1 w 5"/>
              <a:gd name="T27" fmla="*/ 13 h 21"/>
              <a:gd name="T28" fmla="*/ 2 w 5"/>
              <a:gd name="T29" fmla="*/ 12 h 21"/>
              <a:gd name="T30" fmla="*/ 2 w 5"/>
              <a:gd name="T31" fmla="*/ 18 h 21"/>
              <a:gd name="T32" fmla="*/ 2 w 5"/>
              <a:gd name="T33" fmla="*/ 18 h 21"/>
              <a:gd name="T34" fmla="*/ 3 w 5"/>
              <a:gd name="T35" fmla="*/ 19 h 21"/>
              <a:gd name="T36" fmla="*/ 1 w 5"/>
              <a:gd name="T37" fmla="*/ 19 h 21"/>
              <a:gd name="T38" fmla="*/ 1 w 5"/>
              <a:gd name="T39" fmla="*/ 15 h 21"/>
              <a:gd name="T40" fmla="*/ 0 w 5"/>
              <a:gd name="T41" fmla="*/ 16 h 21"/>
              <a:gd name="T42" fmla="*/ 0 w 5"/>
              <a:gd name="T43" fmla="*/ 19 h 21"/>
              <a:gd name="T44" fmla="*/ 4 w 5"/>
              <a:gd name="T45" fmla="*/ 19 h 21"/>
              <a:gd name="T46" fmla="*/ 4 w 5"/>
              <a:gd name="T47" fmla="*/ 16 h 21"/>
              <a:gd name="T48" fmla="*/ 4 w 5"/>
              <a:gd name="T49" fmla="*/ 13 h 21"/>
              <a:gd name="T50" fmla="*/ 4 w 5"/>
              <a:gd name="T51" fmla="*/ 10 h 21"/>
              <a:gd name="T52" fmla="*/ 4 w 5"/>
              <a:gd name="T53" fmla="*/ 7 h 21"/>
              <a:gd name="T54" fmla="*/ 5 w 5"/>
              <a:gd name="T55" fmla="*/ 3 h 21"/>
              <a:gd name="T56" fmla="*/ 0 w 5"/>
              <a:gd name="T57" fmla="*/ 3 h 21"/>
              <a:gd name="T58" fmla="*/ 0 w 5"/>
              <a:gd name="T59" fmla="*/ 7 h 21"/>
              <a:gd name="T60" fmla="*/ 0 w 5"/>
              <a:gd name="T61" fmla="*/ 10 h 21"/>
              <a:gd name="T62" fmla="*/ 0 w 5"/>
              <a:gd name="T63" fmla="*/ 13 h 21"/>
              <a:gd name="T64" fmla="*/ 2 w 5"/>
              <a:gd name="T65" fmla="*/ 15 h 21"/>
              <a:gd name="T66" fmla="*/ 3 w 5"/>
              <a:gd name="T67" fmla="*/ 16 h 21"/>
              <a:gd name="T68" fmla="*/ 1 w 5"/>
              <a:gd name="T69" fmla="*/ 16 h 21"/>
              <a:gd name="T70" fmla="*/ 2 w 5"/>
              <a:gd name="T71" fmla="*/ 15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" h="21">
                <a:moveTo>
                  <a:pt x="2" y="1"/>
                </a:moveTo>
                <a:lnTo>
                  <a:pt x="2" y="1"/>
                </a:lnTo>
                <a:cubicBezTo>
                  <a:pt x="3" y="1"/>
                  <a:pt x="4" y="2"/>
                  <a:pt x="4" y="3"/>
                </a:cubicBezTo>
                <a:cubicBezTo>
                  <a:pt x="4" y="4"/>
                  <a:pt x="3" y="4"/>
                  <a:pt x="2" y="4"/>
                </a:cubicBezTo>
                <a:cubicBezTo>
                  <a:pt x="1" y="4"/>
                  <a:pt x="1" y="4"/>
                  <a:pt x="1" y="3"/>
                </a:cubicBezTo>
                <a:cubicBezTo>
                  <a:pt x="1" y="2"/>
                  <a:pt x="1" y="1"/>
                  <a:pt x="2" y="1"/>
                </a:cubicBezTo>
                <a:close/>
                <a:moveTo>
                  <a:pt x="2" y="8"/>
                </a:moveTo>
                <a:lnTo>
                  <a:pt x="2" y="8"/>
                </a:lnTo>
                <a:lnTo>
                  <a:pt x="2" y="8"/>
                </a:lnTo>
                <a:cubicBezTo>
                  <a:pt x="1" y="8"/>
                  <a:pt x="1" y="7"/>
                  <a:pt x="1" y="7"/>
                </a:cubicBezTo>
                <a:cubicBezTo>
                  <a:pt x="1" y="6"/>
                  <a:pt x="1" y="5"/>
                  <a:pt x="2" y="5"/>
                </a:cubicBezTo>
                <a:cubicBezTo>
                  <a:pt x="2" y="5"/>
                  <a:pt x="2" y="5"/>
                  <a:pt x="2" y="5"/>
                </a:cubicBezTo>
                <a:cubicBezTo>
                  <a:pt x="2" y="5"/>
                  <a:pt x="2" y="5"/>
                  <a:pt x="2" y="5"/>
                </a:cubicBezTo>
                <a:cubicBezTo>
                  <a:pt x="3" y="5"/>
                  <a:pt x="3" y="6"/>
                  <a:pt x="3" y="7"/>
                </a:cubicBezTo>
                <a:cubicBezTo>
                  <a:pt x="3" y="7"/>
                  <a:pt x="3" y="8"/>
                  <a:pt x="2" y="8"/>
                </a:cubicBezTo>
                <a:close/>
                <a:moveTo>
                  <a:pt x="2" y="9"/>
                </a:moveTo>
                <a:lnTo>
                  <a:pt x="2" y="9"/>
                </a:lnTo>
                <a:cubicBezTo>
                  <a:pt x="3" y="9"/>
                  <a:pt x="3" y="9"/>
                  <a:pt x="3" y="10"/>
                </a:cubicBezTo>
                <a:cubicBezTo>
                  <a:pt x="3" y="11"/>
                  <a:pt x="3" y="11"/>
                  <a:pt x="2" y="11"/>
                </a:cubicBezTo>
                <a:cubicBezTo>
                  <a:pt x="1" y="11"/>
                  <a:pt x="1" y="11"/>
                  <a:pt x="1" y="10"/>
                </a:cubicBezTo>
                <a:cubicBezTo>
                  <a:pt x="1" y="9"/>
                  <a:pt x="1" y="9"/>
                  <a:pt x="2" y="9"/>
                </a:cubicBezTo>
                <a:cubicBezTo>
                  <a:pt x="2" y="9"/>
                  <a:pt x="2" y="9"/>
                  <a:pt x="2" y="9"/>
                </a:cubicBezTo>
                <a:cubicBezTo>
                  <a:pt x="2" y="9"/>
                  <a:pt x="2" y="9"/>
                  <a:pt x="2" y="9"/>
                </a:cubicBezTo>
                <a:close/>
                <a:moveTo>
                  <a:pt x="2" y="12"/>
                </a:moveTo>
                <a:lnTo>
                  <a:pt x="2" y="12"/>
                </a:lnTo>
                <a:cubicBezTo>
                  <a:pt x="3" y="12"/>
                  <a:pt x="3" y="13"/>
                  <a:pt x="3" y="13"/>
                </a:cubicBezTo>
                <a:cubicBezTo>
                  <a:pt x="3" y="14"/>
                  <a:pt x="3" y="14"/>
                  <a:pt x="2" y="14"/>
                </a:cubicBezTo>
                <a:cubicBezTo>
                  <a:pt x="1" y="14"/>
                  <a:pt x="1" y="14"/>
                  <a:pt x="1" y="13"/>
                </a:cubicBezTo>
                <a:cubicBezTo>
                  <a:pt x="1" y="13"/>
                  <a:pt x="1" y="12"/>
                  <a:pt x="2" y="12"/>
                </a:cubicBezTo>
                <a:lnTo>
                  <a:pt x="2" y="12"/>
                </a:lnTo>
                <a:lnTo>
                  <a:pt x="2" y="12"/>
                </a:lnTo>
                <a:close/>
                <a:moveTo>
                  <a:pt x="2" y="18"/>
                </a:moveTo>
                <a:lnTo>
                  <a:pt x="2" y="18"/>
                </a:lnTo>
                <a:lnTo>
                  <a:pt x="2" y="18"/>
                </a:lnTo>
                <a:lnTo>
                  <a:pt x="2" y="18"/>
                </a:lnTo>
                <a:cubicBezTo>
                  <a:pt x="3" y="18"/>
                  <a:pt x="3" y="19"/>
                  <a:pt x="3" y="19"/>
                </a:cubicBezTo>
                <a:cubicBezTo>
                  <a:pt x="3" y="20"/>
                  <a:pt x="3" y="20"/>
                  <a:pt x="2" y="20"/>
                </a:cubicBezTo>
                <a:cubicBezTo>
                  <a:pt x="2" y="20"/>
                  <a:pt x="1" y="20"/>
                  <a:pt x="1" y="19"/>
                </a:cubicBezTo>
                <a:cubicBezTo>
                  <a:pt x="1" y="19"/>
                  <a:pt x="1" y="18"/>
                  <a:pt x="2" y="18"/>
                </a:cubicBezTo>
                <a:close/>
                <a:moveTo>
                  <a:pt x="1" y="15"/>
                </a:moveTo>
                <a:lnTo>
                  <a:pt x="1" y="15"/>
                </a:lnTo>
                <a:cubicBezTo>
                  <a:pt x="1" y="15"/>
                  <a:pt x="0" y="16"/>
                  <a:pt x="0" y="16"/>
                </a:cubicBezTo>
                <a:cubicBezTo>
                  <a:pt x="0" y="17"/>
                  <a:pt x="1" y="17"/>
                  <a:pt x="1" y="18"/>
                </a:cubicBezTo>
                <a:cubicBezTo>
                  <a:pt x="1" y="18"/>
                  <a:pt x="0" y="19"/>
                  <a:pt x="0" y="19"/>
                </a:cubicBezTo>
                <a:cubicBezTo>
                  <a:pt x="0" y="20"/>
                  <a:pt x="1" y="21"/>
                  <a:pt x="2" y="21"/>
                </a:cubicBezTo>
                <a:cubicBezTo>
                  <a:pt x="3" y="21"/>
                  <a:pt x="4" y="20"/>
                  <a:pt x="4" y="19"/>
                </a:cubicBezTo>
                <a:cubicBezTo>
                  <a:pt x="4" y="19"/>
                  <a:pt x="4" y="18"/>
                  <a:pt x="3" y="18"/>
                </a:cubicBezTo>
                <a:cubicBezTo>
                  <a:pt x="4" y="17"/>
                  <a:pt x="4" y="17"/>
                  <a:pt x="4" y="16"/>
                </a:cubicBezTo>
                <a:cubicBezTo>
                  <a:pt x="4" y="16"/>
                  <a:pt x="4" y="15"/>
                  <a:pt x="3" y="15"/>
                </a:cubicBezTo>
                <a:cubicBezTo>
                  <a:pt x="4" y="14"/>
                  <a:pt x="4" y="14"/>
                  <a:pt x="4" y="13"/>
                </a:cubicBezTo>
                <a:cubicBezTo>
                  <a:pt x="4" y="13"/>
                  <a:pt x="4" y="12"/>
                  <a:pt x="3" y="12"/>
                </a:cubicBezTo>
                <a:cubicBezTo>
                  <a:pt x="4" y="11"/>
                  <a:pt x="4" y="11"/>
                  <a:pt x="4" y="10"/>
                </a:cubicBezTo>
                <a:cubicBezTo>
                  <a:pt x="4" y="9"/>
                  <a:pt x="4" y="9"/>
                  <a:pt x="3" y="8"/>
                </a:cubicBezTo>
                <a:cubicBezTo>
                  <a:pt x="4" y="8"/>
                  <a:pt x="4" y="7"/>
                  <a:pt x="4" y="7"/>
                </a:cubicBezTo>
                <a:cubicBezTo>
                  <a:pt x="4" y="6"/>
                  <a:pt x="4" y="5"/>
                  <a:pt x="4" y="5"/>
                </a:cubicBezTo>
                <a:cubicBezTo>
                  <a:pt x="4" y="4"/>
                  <a:pt x="5" y="4"/>
                  <a:pt x="5" y="3"/>
                </a:cubicBezTo>
                <a:cubicBezTo>
                  <a:pt x="5" y="2"/>
                  <a:pt x="3" y="0"/>
                  <a:pt x="2" y="0"/>
                </a:cubicBezTo>
                <a:cubicBezTo>
                  <a:pt x="1" y="0"/>
                  <a:pt x="0" y="2"/>
                  <a:pt x="0" y="3"/>
                </a:cubicBezTo>
                <a:cubicBezTo>
                  <a:pt x="0" y="4"/>
                  <a:pt x="0" y="4"/>
                  <a:pt x="1" y="5"/>
                </a:cubicBezTo>
                <a:cubicBezTo>
                  <a:pt x="0" y="5"/>
                  <a:pt x="0" y="6"/>
                  <a:pt x="0" y="7"/>
                </a:cubicBezTo>
                <a:cubicBezTo>
                  <a:pt x="0" y="7"/>
                  <a:pt x="0" y="8"/>
                  <a:pt x="1" y="8"/>
                </a:cubicBezTo>
                <a:cubicBezTo>
                  <a:pt x="0" y="9"/>
                  <a:pt x="0" y="9"/>
                  <a:pt x="0" y="10"/>
                </a:cubicBezTo>
                <a:cubicBezTo>
                  <a:pt x="0" y="11"/>
                  <a:pt x="0" y="11"/>
                  <a:pt x="1" y="12"/>
                </a:cubicBezTo>
                <a:cubicBezTo>
                  <a:pt x="0" y="12"/>
                  <a:pt x="0" y="13"/>
                  <a:pt x="0" y="13"/>
                </a:cubicBezTo>
                <a:cubicBezTo>
                  <a:pt x="0" y="14"/>
                  <a:pt x="0" y="14"/>
                  <a:pt x="1" y="15"/>
                </a:cubicBezTo>
                <a:close/>
                <a:moveTo>
                  <a:pt x="2" y="15"/>
                </a:moveTo>
                <a:lnTo>
                  <a:pt x="2" y="15"/>
                </a:lnTo>
                <a:cubicBezTo>
                  <a:pt x="3" y="15"/>
                  <a:pt x="3" y="16"/>
                  <a:pt x="3" y="16"/>
                </a:cubicBezTo>
                <a:cubicBezTo>
                  <a:pt x="3" y="17"/>
                  <a:pt x="3" y="17"/>
                  <a:pt x="2" y="17"/>
                </a:cubicBezTo>
                <a:cubicBezTo>
                  <a:pt x="2" y="17"/>
                  <a:pt x="1" y="17"/>
                  <a:pt x="1" y="16"/>
                </a:cubicBezTo>
                <a:cubicBezTo>
                  <a:pt x="1" y="16"/>
                  <a:pt x="1" y="15"/>
                  <a:pt x="2" y="15"/>
                </a:cubicBezTo>
                <a:lnTo>
                  <a:pt x="2" y="15"/>
                </a:lnTo>
                <a:lnTo>
                  <a:pt x="2" y="15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7" name="Freeform 1877"/>
          <p:cNvSpPr>
            <a:spLocks noEditPoints="1"/>
          </p:cNvSpPr>
          <p:nvPr/>
        </p:nvSpPr>
        <p:spPr bwMode="auto">
          <a:xfrm>
            <a:off x="315913" y="490538"/>
            <a:ext cx="165100" cy="193675"/>
          </a:xfrm>
          <a:custGeom>
            <a:avLst/>
            <a:gdLst>
              <a:gd name="T0" fmla="*/ 180 w 231"/>
              <a:gd name="T1" fmla="*/ 195 h 269"/>
              <a:gd name="T2" fmla="*/ 192 w 231"/>
              <a:gd name="T3" fmla="*/ 189 h 269"/>
              <a:gd name="T4" fmla="*/ 197 w 231"/>
              <a:gd name="T5" fmla="*/ 187 h 269"/>
              <a:gd name="T6" fmla="*/ 204 w 231"/>
              <a:gd name="T7" fmla="*/ 178 h 269"/>
              <a:gd name="T8" fmla="*/ 208 w 231"/>
              <a:gd name="T9" fmla="*/ 183 h 269"/>
              <a:gd name="T10" fmla="*/ 208 w 231"/>
              <a:gd name="T11" fmla="*/ 185 h 269"/>
              <a:gd name="T12" fmla="*/ 212 w 231"/>
              <a:gd name="T13" fmla="*/ 186 h 269"/>
              <a:gd name="T14" fmla="*/ 213 w 231"/>
              <a:gd name="T15" fmla="*/ 179 h 269"/>
              <a:gd name="T16" fmla="*/ 221 w 231"/>
              <a:gd name="T17" fmla="*/ 184 h 269"/>
              <a:gd name="T18" fmla="*/ 231 w 231"/>
              <a:gd name="T19" fmla="*/ 202 h 269"/>
              <a:gd name="T20" fmla="*/ 208 w 231"/>
              <a:gd name="T21" fmla="*/ 208 h 269"/>
              <a:gd name="T22" fmla="*/ 150 w 231"/>
              <a:gd name="T23" fmla="*/ 226 h 269"/>
              <a:gd name="T24" fmla="*/ 138 w 231"/>
              <a:gd name="T25" fmla="*/ 242 h 269"/>
              <a:gd name="T26" fmla="*/ 140 w 231"/>
              <a:gd name="T27" fmla="*/ 259 h 269"/>
              <a:gd name="T28" fmla="*/ 131 w 231"/>
              <a:gd name="T29" fmla="*/ 265 h 269"/>
              <a:gd name="T30" fmla="*/ 119 w 231"/>
              <a:gd name="T31" fmla="*/ 248 h 269"/>
              <a:gd name="T32" fmla="*/ 102 w 231"/>
              <a:gd name="T33" fmla="*/ 235 h 269"/>
              <a:gd name="T34" fmla="*/ 86 w 231"/>
              <a:gd name="T35" fmla="*/ 216 h 269"/>
              <a:gd name="T36" fmla="*/ 92 w 231"/>
              <a:gd name="T37" fmla="*/ 190 h 269"/>
              <a:gd name="T38" fmla="*/ 83 w 231"/>
              <a:gd name="T39" fmla="*/ 166 h 269"/>
              <a:gd name="T40" fmla="*/ 81 w 231"/>
              <a:gd name="T41" fmla="*/ 161 h 269"/>
              <a:gd name="T42" fmla="*/ 41 w 231"/>
              <a:gd name="T43" fmla="*/ 63 h 269"/>
              <a:gd name="T44" fmla="*/ 30 w 231"/>
              <a:gd name="T45" fmla="*/ 48 h 269"/>
              <a:gd name="T46" fmla="*/ 22 w 231"/>
              <a:gd name="T47" fmla="*/ 45 h 269"/>
              <a:gd name="T48" fmla="*/ 7 w 231"/>
              <a:gd name="T49" fmla="*/ 35 h 269"/>
              <a:gd name="T50" fmla="*/ 10 w 231"/>
              <a:gd name="T51" fmla="*/ 20 h 269"/>
              <a:gd name="T52" fmla="*/ 14 w 231"/>
              <a:gd name="T53" fmla="*/ 9 h 269"/>
              <a:gd name="T54" fmla="*/ 16 w 231"/>
              <a:gd name="T55" fmla="*/ 2 h 269"/>
              <a:gd name="T56" fmla="*/ 18 w 231"/>
              <a:gd name="T57" fmla="*/ 1 h 269"/>
              <a:gd name="T58" fmla="*/ 24 w 231"/>
              <a:gd name="T59" fmla="*/ 4 h 269"/>
              <a:gd name="T60" fmla="*/ 35 w 231"/>
              <a:gd name="T61" fmla="*/ 9 h 269"/>
              <a:gd name="T62" fmla="*/ 49 w 231"/>
              <a:gd name="T63" fmla="*/ 16 h 269"/>
              <a:gd name="T64" fmla="*/ 47 w 231"/>
              <a:gd name="T65" fmla="*/ 32 h 269"/>
              <a:gd name="T66" fmla="*/ 43 w 231"/>
              <a:gd name="T67" fmla="*/ 42 h 269"/>
              <a:gd name="T68" fmla="*/ 46 w 231"/>
              <a:gd name="T69" fmla="*/ 51 h 269"/>
              <a:gd name="T70" fmla="*/ 48 w 231"/>
              <a:gd name="T71" fmla="*/ 60 h 269"/>
              <a:gd name="T72" fmla="*/ 94 w 231"/>
              <a:gd name="T73" fmla="*/ 155 h 269"/>
              <a:gd name="T74" fmla="*/ 96 w 231"/>
              <a:gd name="T75" fmla="*/ 161 h 269"/>
              <a:gd name="T76" fmla="*/ 107 w 231"/>
              <a:gd name="T77" fmla="*/ 183 h 269"/>
              <a:gd name="T78" fmla="*/ 118 w 231"/>
              <a:gd name="T79" fmla="*/ 188 h 269"/>
              <a:gd name="T80" fmla="*/ 152 w 231"/>
              <a:gd name="T81" fmla="*/ 205 h 269"/>
              <a:gd name="T82" fmla="*/ 22 w 231"/>
              <a:gd name="T83" fmla="*/ 40 h 269"/>
              <a:gd name="T84" fmla="*/ 26 w 231"/>
              <a:gd name="T85" fmla="*/ 42 h 269"/>
              <a:gd name="T86" fmla="*/ 22 w 231"/>
              <a:gd name="T87" fmla="*/ 40 h 269"/>
              <a:gd name="T88" fmla="*/ 35 w 231"/>
              <a:gd name="T89" fmla="*/ 20 h 269"/>
              <a:gd name="T90" fmla="*/ 33 w 231"/>
              <a:gd name="T91" fmla="*/ 15 h 269"/>
              <a:gd name="T92" fmla="*/ 31 w 231"/>
              <a:gd name="T93" fmla="*/ 17 h 269"/>
              <a:gd name="T94" fmla="*/ 35 w 231"/>
              <a:gd name="T95" fmla="*/ 20 h 269"/>
              <a:gd name="T96" fmla="*/ 23 w 231"/>
              <a:gd name="T97" fmla="*/ 15 h 269"/>
              <a:gd name="T98" fmla="*/ 23 w 231"/>
              <a:gd name="T99" fmla="*/ 13 h 269"/>
              <a:gd name="T100" fmla="*/ 23 w 231"/>
              <a:gd name="T101" fmla="*/ 10 h 269"/>
              <a:gd name="T102" fmla="*/ 19 w 231"/>
              <a:gd name="T103" fmla="*/ 13 h 269"/>
              <a:gd name="T104" fmla="*/ 21 w 231"/>
              <a:gd name="T105" fmla="*/ 15 h 269"/>
              <a:gd name="T106" fmla="*/ 19 w 231"/>
              <a:gd name="T107" fmla="*/ 27 h 269"/>
              <a:gd name="T108" fmla="*/ 18 w 231"/>
              <a:gd name="T109" fmla="*/ 23 h 269"/>
              <a:gd name="T110" fmla="*/ 19 w 231"/>
              <a:gd name="T111" fmla="*/ 22 h 269"/>
              <a:gd name="T112" fmla="*/ 18 w 231"/>
              <a:gd name="T113" fmla="*/ 28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31" h="269">
                <a:moveTo>
                  <a:pt x="180" y="195"/>
                </a:moveTo>
                <a:lnTo>
                  <a:pt x="180" y="195"/>
                </a:lnTo>
                <a:cubicBezTo>
                  <a:pt x="185" y="192"/>
                  <a:pt x="188" y="191"/>
                  <a:pt x="192" y="188"/>
                </a:cubicBezTo>
                <a:lnTo>
                  <a:pt x="192" y="189"/>
                </a:lnTo>
                <a:cubicBezTo>
                  <a:pt x="194" y="189"/>
                  <a:pt x="194" y="189"/>
                  <a:pt x="195" y="189"/>
                </a:cubicBezTo>
                <a:cubicBezTo>
                  <a:pt x="195" y="189"/>
                  <a:pt x="196" y="188"/>
                  <a:pt x="197" y="187"/>
                </a:cubicBezTo>
                <a:cubicBezTo>
                  <a:pt x="200" y="185"/>
                  <a:pt x="201" y="182"/>
                  <a:pt x="203" y="179"/>
                </a:cubicBezTo>
                <a:lnTo>
                  <a:pt x="204" y="178"/>
                </a:lnTo>
                <a:cubicBezTo>
                  <a:pt x="206" y="179"/>
                  <a:pt x="207" y="180"/>
                  <a:pt x="208" y="182"/>
                </a:cubicBezTo>
                <a:cubicBezTo>
                  <a:pt x="208" y="182"/>
                  <a:pt x="208" y="183"/>
                  <a:pt x="208" y="183"/>
                </a:cubicBezTo>
                <a:lnTo>
                  <a:pt x="208" y="184"/>
                </a:lnTo>
                <a:cubicBezTo>
                  <a:pt x="208" y="184"/>
                  <a:pt x="208" y="185"/>
                  <a:pt x="208" y="185"/>
                </a:cubicBezTo>
                <a:cubicBezTo>
                  <a:pt x="209" y="187"/>
                  <a:pt x="210" y="188"/>
                  <a:pt x="211" y="187"/>
                </a:cubicBezTo>
                <a:cubicBezTo>
                  <a:pt x="211" y="187"/>
                  <a:pt x="211" y="186"/>
                  <a:pt x="212" y="186"/>
                </a:cubicBezTo>
                <a:cubicBezTo>
                  <a:pt x="212" y="186"/>
                  <a:pt x="212" y="185"/>
                  <a:pt x="212" y="185"/>
                </a:cubicBezTo>
                <a:cubicBezTo>
                  <a:pt x="212" y="183"/>
                  <a:pt x="212" y="181"/>
                  <a:pt x="213" y="179"/>
                </a:cubicBezTo>
                <a:lnTo>
                  <a:pt x="214" y="180"/>
                </a:lnTo>
                <a:cubicBezTo>
                  <a:pt x="216" y="181"/>
                  <a:pt x="218" y="183"/>
                  <a:pt x="221" y="184"/>
                </a:cubicBezTo>
                <a:cubicBezTo>
                  <a:pt x="222" y="185"/>
                  <a:pt x="223" y="189"/>
                  <a:pt x="224" y="191"/>
                </a:cubicBezTo>
                <a:cubicBezTo>
                  <a:pt x="226" y="195"/>
                  <a:pt x="230" y="198"/>
                  <a:pt x="231" y="202"/>
                </a:cubicBezTo>
                <a:cubicBezTo>
                  <a:pt x="231" y="204"/>
                  <a:pt x="230" y="206"/>
                  <a:pt x="229" y="207"/>
                </a:cubicBezTo>
                <a:cubicBezTo>
                  <a:pt x="223" y="211"/>
                  <a:pt x="214" y="209"/>
                  <a:pt x="208" y="208"/>
                </a:cubicBezTo>
                <a:cubicBezTo>
                  <a:pt x="203" y="208"/>
                  <a:pt x="196" y="208"/>
                  <a:pt x="192" y="209"/>
                </a:cubicBezTo>
                <a:cubicBezTo>
                  <a:pt x="176" y="210"/>
                  <a:pt x="162" y="217"/>
                  <a:pt x="150" y="226"/>
                </a:cubicBezTo>
                <a:cubicBezTo>
                  <a:pt x="148" y="228"/>
                  <a:pt x="141" y="232"/>
                  <a:pt x="136" y="235"/>
                </a:cubicBezTo>
                <a:cubicBezTo>
                  <a:pt x="137" y="237"/>
                  <a:pt x="138" y="240"/>
                  <a:pt x="138" y="242"/>
                </a:cubicBezTo>
                <a:cubicBezTo>
                  <a:pt x="140" y="244"/>
                  <a:pt x="142" y="248"/>
                  <a:pt x="140" y="252"/>
                </a:cubicBezTo>
                <a:cubicBezTo>
                  <a:pt x="141" y="255"/>
                  <a:pt x="142" y="258"/>
                  <a:pt x="140" y="259"/>
                </a:cubicBezTo>
                <a:cubicBezTo>
                  <a:pt x="143" y="263"/>
                  <a:pt x="140" y="267"/>
                  <a:pt x="139" y="268"/>
                </a:cubicBezTo>
                <a:cubicBezTo>
                  <a:pt x="137" y="269"/>
                  <a:pt x="133" y="269"/>
                  <a:pt x="131" y="265"/>
                </a:cubicBezTo>
                <a:cubicBezTo>
                  <a:pt x="127" y="265"/>
                  <a:pt x="125" y="262"/>
                  <a:pt x="124" y="260"/>
                </a:cubicBezTo>
                <a:cubicBezTo>
                  <a:pt x="118" y="258"/>
                  <a:pt x="116" y="253"/>
                  <a:pt x="119" y="248"/>
                </a:cubicBezTo>
                <a:cubicBezTo>
                  <a:pt x="115" y="247"/>
                  <a:pt x="114" y="246"/>
                  <a:pt x="111" y="243"/>
                </a:cubicBezTo>
                <a:cubicBezTo>
                  <a:pt x="107" y="243"/>
                  <a:pt x="102" y="241"/>
                  <a:pt x="102" y="235"/>
                </a:cubicBezTo>
                <a:cubicBezTo>
                  <a:pt x="95" y="235"/>
                  <a:pt x="91" y="231"/>
                  <a:pt x="92" y="223"/>
                </a:cubicBezTo>
                <a:cubicBezTo>
                  <a:pt x="89" y="222"/>
                  <a:pt x="87" y="221"/>
                  <a:pt x="86" y="216"/>
                </a:cubicBezTo>
                <a:cubicBezTo>
                  <a:pt x="85" y="210"/>
                  <a:pt x="91" y="205"/>
                  <a:pt x="94" y="201"/>
                </a:cubicBezTo>
                <a:cubicBezTo>
                  <a:pt x="94" y="199"/>
                  <a:pt x="92" y="192"/>
                  <a:pt x="92" y="190"/>
                </a:cubicBezTo>
                <a:cubicBezTo>
                  <a:pt x="87" y="188"/>
                  <a:pt x="86" y="184"/>
                  <a:pt x="86" y="180"/>
                </a:cubicBezTo>
                <a:cubicBezTo>
                  <a:pt x="80" y="175"/>
                  <a:pt x="84" y="169"/>
                  <a:pt x="83" y="166"/>
                </a:cubicBezTo>
                <a:cubicBezTo>
                  <a:pt x="82" y="164"/>
                  <a:pt x="80" y="164"/>
                  <a:pt x="79" y="165"/>
                </a:cubicBezTo>
                <a:cubicBezTo>
                  <a:pt x="79" y="163"/>
                  <a:pt x="80" y="162"/>
                  <a:pt x="81" y="161"/>
                </a:cubicBezTo>
                <a:cubicBezTo>
                  <a:pt x="77" y="159"/>
                  <a:pt x="76" y="156"/>
                  <a:pt x="77" y="152"/>
                </a:cubicBezTo>
                <a:lnTo>
                  <a:pt x="41" y="63"/>
                </a:lnTo>
                <a:cubicBezTo>
                  <a:pt x="36" y="62"/>
                  <a:pt x="35" y="60"/>
                  <a:pt x="36" y="57"/>
                </a:cubicBezTo>
                <a:cubicBezTo>
                  <a:pt x="32" y="56"/>
                  <a:pt x="30" y="52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27" y="49"/>
                  <a:pt x="24" y="49"/>
                  <a:pt x="22" y="45"/>
                </a:cubicBezTo>
                <a:lnTo>
                  <a:pt x="12" y="39"/>
                </a:lnTo>
                <a:cubicBezTo>
                  <a:pt x="13" y="38"/>
                  <a:pt x="10" y="39"/>
                  <a:pt x="7" y="35"/>
                </a:cubicBezTo>
                <a:cubicBezTo>
                  <a:pt x="0" y="29"/>
                  <a:pt x="1" y="18"/>
                  <a:pt x="1" y="16"/>
                </a:cubicBezTo>
                <a:lnTo>
                  <a:pt x="10" y="20"/>
                </a:lnTo>
                <a:cubicBezTo>
                  <a:pt x="10" y="19"/>
                  <a:pt x="11" y="18"/>
                  <a:pt x="12" y="17"/>
                </a:cubicBezTo>
                <a:cubicBezTo>
                  <a:pt x="9" y="13"/>
                  <a:pt x="11" y="10"/>
                  <a:pt x="14" y="9"/>
                </a:cubicBezTo>
                <a:cubicBezTo>
                  <a:pt x="13" y="6"/>
                  <a:pt x="13" y="4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5" y="1"/>
                  <a:pt x="16" y="0"/>
                  <a:pt x="16" y="0"/>
                </a:cubicBezTo>
                <a:cubicBezTo>
                  <a:pt x="17" y="0"/>
                  <a:pt x="18" y="0"/>
                  <a:pt x="18" y="1"/>
                </a:cubicBezTo>
                <a:cubicBezTo>
                  <a:pt x="18" y="1"/>
                  <a:pt x="18" y="1"/>
                  <a:pt x="18" y="1"/>
                </a:cubicBezTo>
                <a:cubicBezTo>
                  <a:pt x="21" y="0"/>
                  <a:pt x="23" y="1"/>
                  <a:pt x="24" y="4"/>
                </a:cubicBezTo>
                <a:cubicBezTo>
                  <a:pt x="27" y="3"/>
                  <a:pt x="31" y="4"/>
                  <a:pt x="32" y="8"/>
                </a:cubicBezTo>
                <a:cubicBezTo>
                  <a:pt x="33" y="8"/>
                  <a:pt x="34" y="8"/>
                  <a:pt x="35" y="9"/>
                </a:cubicBezTo>
                <a:lnTo>
                  <a:pt x="38" y="0"/>
                </a:lnTo>
                <a:cubicBezTo>
                  <a:pt x="40" y="0"/>
                  <a:pt x="48" y="7"/>
                  <a:pt x="49" y="16"/>
                </a:cubicBezTo>
                <a:cubicBezTo>
                  <a:pt x="49" y="21"/>
                  <a:pt x="46" y="27"/>
                  <a:pt x="44" y="30"/>
                </a:cubicBezTo>
                <a:cubicBezTo>
                  <a:pt x="46" y="30"/>
                  <a:pt x="47" y="31"/>
                  <a:pt x="47" y="32"/>
                </a:cubicBezTo>
                <a:cubicBezTo>
                  <a:pt x="48" y="34"/>
                  <a:pt x="48" y="35"/>
                  <a:pt x="47" y="37"/>
                </a:cubicBezTo>
                <a:cubicBezTo>
                  <a:pt x="47" y="39"/>
                  <a:pt x="45" y="41"/>
                  <a:pt x="43" y="42"/>
                </a:cubicBezTo>
                <a:cubicBezTo>
                  <a:pt x="45" y="43"/>
                  <a:pt x="47" y="46"/>
                  <a:pt x="47" y="48"/>
                </a:cubicBezTo>
                <a:cubicBezTo>
                  <a:pt x="47" y="49"/>
                  <a:pt x="46" y="50"/>
                  <a:pt x="46" y="51"/>
                </a:cubicBezTo>
                <a:cubicBezTo>
                  <a:pt x="46" y="52"/>
                  <a:pt x="46" y="52"/>
                  <a:pt x="46" y="52"/>
                </a:cubicBezTo>
                <a:cubicBezTo>
                  <a:pt x="49" y="53"/>
                  <a:pt x="50" y="57"/>
                  <a:pt x="48" y="60"/>
                </a:cubicBezTo>
                <a:lnTo>
                  <a:pt x="89" y="146"/>
                </a:lnTo>
                <a:cubicBezTo>
                  <a:pt x="94" y="147"/>
                  <a:pt x="95" y="151"/>
                  <a:pt x="94" y="155"/>
                </a:cubicBezTo>
                <a:cubicBezTo>
                  <a:pt x="95" y="155"/>
                  <a:pt x="97" y="155"/>
                  <a:pt x="98" y="157"/>
                </a:cubicBezTo>
                <a:cubicBezTo>
                  <a:pt x="96" y="157"/>
                  <a:pt x="95" y="159"/>
                  <a:pt x="96" y="161"/>
                </a:cubicBezTo>
                <a:cubicBezTo>
                  <a:pt x="98" y="164"/>
                  <a:pt x="103" y="164"/>
                  <a:pt x="104" y="172"/>
                </a:cubicBezTo>
                <a:cubicBezTo>
                  <a:pt x="107" y="174"/>
                  <a:pt x="109" y="179"/>
                  <a:pt x="107" y="183"/>
                </a:cubicBezTo>
                <a:cubicBezTo>
                  <a:pt x="109" y="185"/>
                  <a:pt x="111" y="189"/>
                  <a:pt x="111" y="189"/>
                </a:cubicBezTo>
                <a:cubicBezTo>
                  <a:pt x="112" y="186"/>
                  <a:pt x="116" y="187"/>
                  <a:pt x="118" y="188"/>
                </a:cubicBezTo>
                <a:cubicBezTo>
                  <a:pt x="123" y="183"/>
                  <a:pt x="130" y="186"/>
                  <a:pt x="132" y="194"/>
                </a:cubicBezTo>
                <a:cubicBezTo>
                  <a:pt x="135" y="202"/>
                  <a:pt x="146" y="206"/>
                  <a:pt x="152" y="205"/>
                </a:cubicBezTo>
                <a:cubicBezTo>
                  <a:pt x="160" y="204"/>
                  <a:pt x="173" y="199"/>
                  <a:pt x="180" y="195"/>
                </a:cubicBezTo>
                <a:close/>
                <a:moveTo>
                  <a:pt x="22" y="40"/>
                </a:moveTo>
                <a:lnTo>
                  <a:pt x="22" y="40"/>
                </a:lnTo>
                <a:lnTo>
                  <a:pt x="26" y="42"/>
                </a:lnTo>
                <a:cubicBezTo>
                  <a:pt x="26" y="41"/>
                  <a:pt x="26" y="40"/>
                  <a:pt x="26" y="39"/>
                </a:cubicBezTo>
                <a:cubicBezTo>
                  <a:pt x="25" y="38"/>
                  <a:pt x="23" y="38"/>
                  <a:pt x="22" y="40"/>
                </a:cubicBezTo>
                <a:close/>
                <a:moveTo>
                  <a:pt x="35" y="20"/>
                </a:moveTo>
                <a:lnTo>
                  <a:pt x="35" y="20"/>
                </a:lnTo>
                <a:cubicBezTo>
                  <a:pt x="35" y="20"/>
                  <a:pt x="35" y="20"/>
                  <a:pt x="36" y="20"/>
                </a:cubicBezTo>
                <a:cubicBezTo>
                  <a:pt x="37" y="18"/>
                  <a:pt x="35" y="17"/>
                  <a:pt x="33" y="15"/>
                </a:cubicBezTo>
                <a:cubicBezTo>
                  <a:pt x="33" y="16"/>
                  <a:pt x="32" y="16"/>
                  <a:pt x="31" y="16"/>
                </a:cubicBezTo>
                <a:cubicBezTo>
                  <a:pt x="31" y="17"/>
                  <a:pt x="31" y="17"/>
                  <a:pt x="31" y="17"/>
                </a:cubicBezTo>
                <a:lnTo>
                  <a:pt x="32" y="17"/>
                </a:lnTo>
                <a:cubicBezTo>
                  <a:pt x="33" y="18"/>
                  <a:pt x="34" y="19"/>
                  <a:pt x="35" y="20"/>
                </a:cubicBezTo>
                <a:close/>
                <a:moveTo>
                  <a:pt x="23" y="15"/>
                </a:moveTo>
                <a:lnTo>
                  <a:pt x="23" y="15"/>
                </a:lnTo>
                <a:cubicBezTo>
                  <a:pt x="23" y="15"/>
                  <a:pt x="24" y="14"/>
                  <a:pt x="24" y="13"/>
                </a:cubicBezTo>
                <a:cubicBezTo>
                  <a:pt x="24" y="13"/>
                  <a:pt x="23" y="13"/>
                  <a:pt x="23" y="13"/>
                </a:cubicBezTo>
                <a:lnTo>
                  <a:pt x="24" y="11"/>
                </a:lnTo>
                <a:lnTo>
                  <a:pt x="23" y="10"/>
                </a:lnTo>
                <a:lnTo>
                  <a:pt x="19" y="12"/>
                </a:lnTo>
                <a:lnTo>
                  <a:pt x="19" y="13"/>
                </a:lnTo>
                <a:lnTo>
                  <a:pt x="21" y="14"/>
                </a:lnTo>
                <a:cubicBezTo>
                  <a:pt x="21" y="14"/>
                  <a:pt x="21" y="14"/>
                  <a:pt x="21" y="15"/>
                </a:cubicBezTo>
                <a:cubicBezTo>
                  <a:pt x="21" y="15"/>
                  <a:pt x="23" y="15"/>
                  <a:pt x="23" y="15"/>
                </a:cubicBezTo>
                <a:close/>
                <a:moveTo>
                  <a:pt x="19" y="27"/>
                </a:moveTo>
                <a:lnTo>
                  <a:pt x="19" y="27"/>
                </a:lnTo>
                <a:cubicBezTo>
                  <a:pt x="19" y="26"/>
                  <a:pt x="18" y="24"/>
                  <a:pt x="18" y="23"/>
                </a:cubicBezTo>
                <a:lnTo>
                  <a:pt x="19" y="22"/>
                </a:lnTo>
                <a:cubicBezTo>
                  <a:pt x="19" y="22"/>
                  <a:pt x="19" y="22"/>
                  <a:pt x="19" y="22"/>
                </a:cubicBezTo>
                <a:cubicBezTo>
                  <a:pt x="18" y="23"/>
                  <a:pt x="17" y="23"/>
                  <a:pt x="16" y="23"/>
                </a:cubicBezTo>
                <a:cubicBezTo>
                  <a:pt x="16" y="25"/>
                  <a:pt x="16" y="27"/>
                  <a:pt x="18" y="28"/>
                </a:cubicBezTo>
                <a:cubicBezTo>
                  <a:pt x="18" y="28"/>
                  <a:pt x="19" y="27"/>
                  <a:pt x="19" y="27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8" name="Freeform 1878"/>
          <p:cNvSpPr>
            <a:spLocks/>
          </p:cNvSpPr>
          <p:nvPr/>
        </p:nvSpPr>
        <p:spPr bwMode="auto">
          <a:xfrm>
            <a:off x="339726" y="520700"/>
            <a:ext cx="7938" cy="7938"/>
          </a:xfrm>
          <a:custGeom>
            <a:avLst/>
            <a:gdLst>
              <a:gd name="T0" fmla="*/ 0 w 11"/>
              <a:gd name="T1" fmla="*/ 5 h 11"/>
              <a:gd name="T2" fmla="*/ 0 w 11"/>
              <a:gd name="T3" fmla="*/ 5 h 11"/>
              <a:gd name="T4" fmla="*/ 5 w 11"/>
              <a:gd name="T5" fmla="*/ 0 h 11"/>
              <a:gd name="T6" fmla="*/ 11 w 11"/>
              <a:gd name="T7" fmla="*/ 5 h 11"/>
              <a:gd name="T8" fmla="*/ 5 w 11"/>
              <a:gd name="T9" fmla="*/ 11 h 11"/>
              <a:gd name="T10" fmla="*/ 0 w 11"/>
              <a:gd name="T11" fmla="*/ 5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" h="11">
                <a:moveTo>
                  <a:pt x="0" y="5"/>
                </a:moveTo>
                <a:lnTo>
                  <a:pt x="0" y="5"/>
                </a:lnTo>
                <a:cubicBezTo>
                  <a:pt x="0" y="2"/>
                  <a:pt x="2" y="0"/>
                  <a:pt x="5" y="0"/>
                </a:cubicBezTo>
                <a:cubicBezTo>
                  <a:pt x="8" y="0"/>
                  <a:pt x="11" y="2"/>
                  <a:pt x="11" y="5"/>
                </a:cubicBezTo>
                <a:cubicBezTo>
                  <a:pt x="11" y="8"/>
                  <a:pt x="8" y="11"/>
                  <a:pt x="5" y="11"/>
                </a:cubicBezTo>
                <a:cubicBezTo>
                  <a:pt x="2" y="11"/>
                  <a:pt x="0" y="8"/>
                  <a:pt x="0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9" name="Freeform 1879"/>
          <p:cNvSpPr>
            <a:spLocks/>
          </p:cNvSpPr>
          <p:nvPr/>
        </p:nvSpPr>
        <p:spPr bwMode="auto">
          <a:xfrm>
            <a:off x="407988" y="674688"/>
            <a:ext cx="7938" cy="4763"/>
          </a:xfrm>
          <a:custGeom>
            <a:avLst/>
            <a:gdLst>
              <a:gd name="T0" fmla="*/ 10 w 11"/>
              <a:gd name="T1" fmla="*/ 0 h 7"/>
              <a:gd name="T2" fmla="*/ 10 w 11"/>
              <a:gd name="T3" fmla="*/ 0 h 7"/>
              <a:gd name="T4" fmla="*/ 8 w 11"/>
              <a:gd name="T5" fmla="*/ 6 h 7"/>
              <a:gd name="T6" fmla="*/ 0 w 11"/>
              <a:gd name="T7" fmla="*/ 4 h 7"/>
              <a:gd name="T8" fmla="*/ 10 w 11"/>
              <a:gd name="T9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7">
                <a:moveTo>
                  <a:pt x="10" y="0"/>
                </a:moveTo>
                <a:lnTo>
                  <a:pt x="10" y="0"/>
                </a:lnTo>
                <a:cubicBezTo>
                  <a:pt x="11" y="2"/>
                  <a:pt x="10" y="5"/>
                  <a:pt x="8" y="6"/>
                </a:cubicBezTo>
                <a:cubicBezTo>
                  <a:pt x="6" y="7"/>
                  <a:pt x="2" y="7"/>
                  <a:pt x="0" y="4"/>
                </a:cubicBezTo>
                <a:cubicBezTo>
                  <a:pt x="4" y="5"/>
                  <a:pt x="8" y="2"/>
                  <a:pt x="1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0" name="Freeform 1880"/>
          <p:cNvSpPr>
            <a:spLocks/>
          </p:cNvSpPr>
          <p:nvPr/>
        </p:nvSpPr>
        <p:spPr bwMode="auto">
          <a:xfrm>
            <a:off x="395288" y="660400"/>
            <a:ext cx="14288" cy="7938"/>
          </a:xfrm>
          <a:custGeom>
            <a:avLst/>
            <a:gdLst>
              <a:gd name="T0" fmla="*/ 10 w 20"/>
              <a:gd name="T1" fmla="*/ 1 h 12"/>
              <a:gd name="T2" fmla="*/ 10 w 20"/>
              <a:gd name="T3" fmla="*/ 1 h 12"/>
              <a:gd name="T4" fmla="*/ 16 w 20"/>
              <a:gd name="T5" fmla="*/ 9 h 12"/>
              <a:gd name="T6" fmla="*/ 4 w 20"/>
              <a:gd name="T7" fmla="*/ 6 h 12"/>
              <a:gd name="T8" fmla="*/ 1 w 20"/>
              <a:gd name="T9" fmla="*/ 4 h 12"/>
              <a:gd name="T10" fmla="*/ 1 w 20"/>
              <a:gd name="T11" fmla="*/ 3 h 12"/>
              <a:gd name="T12" fmla="*/ 3 w 20"/>
              <a:gd name="T13" fmla="*/ 3 h 12"/>
              <a:gd name="T14" fmla="*/ 4 w 20"/>
              <a:gd name="T15" fmla="*/ 5 h 12"/>
              <a:gd name="T16" fmla="*/ 6 w 20"/>
              <a:gd name="T17" fmla="*/ 4 h 12"/>
              <a:gd name="T18" fmla="*/ 7 w 20"/>
              <a:gd name="T19" fmla="*/ 6 h 12"/>
              <a:gd name="T20" fmla="*/ 8 w 20"/>
              <a:gd name="T21" fmla="*/ 3 h 12"/>
              <a:gd name="T22" fmla="*/ 10 w 20"/>
              <a:gd name="T23" fmla="*/ 1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0" h="12">
                <a:moveTo>
                  <a:pt x="10" y="1"/>
                </a:moveTo>
                <a:lnTo>
                  <a:pt x="10" y="1"/>
                </a:lnTo>
                <a:cubicBezTo>
                  <a:pt x="15" y="0"/>
                  <a:pt x="20" y="4"/>
                  <a:pt x="16" y="9"/>
                </a:cubicBezTo>
                <a:cubicBezTo>
                  <a:pt x="13" y="12"/>
                  <a:pt x="6" y="8"/>
                  <a:pt x="4" y="6"/>
                </a:cubicBezTo>
                <a:lnTo>
                  <a:pt x="1" y="4"/>
                </a:lnTo>
                <a:cubicBezTo>
                  <a:pt x="1" y="4"/>
                  <a:pt x="0" y="3"/>
                  <a:pt x="1" y="3"/>
                </a:cubicBezTo>
                <a:lnTo>
                  <a:pt x="3" y="3"/>
                </a:lnTo>
                <a:cubicBezTo>
                  <a:pt x="3" y="4"/>
                  <a:pt x="3" y="4"/>
                  <a:pt x="4" y="5"/>
                </a:cubicBezTo>
                <a:cubicBezTo>
                  <a:pt x="4" y="4"/>
                  <a:pt x="5" y="3"/>
                  <a:pt x="6" y="4"/>
                </a:cubicBezTo>
                <a:cubicBezTo>
                  <a:pt x="6" y="5"/>
                  <a:pt x="6" y="6"/>
                  <a:pt x="7" y="6"/>
                </a:cubicBezTo>
                <a:cubicBezTo>
                  <a:pt x="7" y="6"/>
                  <a:pt x="7" y="4"/>
                  <a:pt x="8" y="3"/>
                </a:cubicBezTo>
                <a:cubicBezTo>
                  <a:pt x="9" y="3"/>
                  <a:pt x="10" y="2"/>
                  <a:pt x="1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1" name="Freeform 1881"/>
          <p:cNvSpPr>
            <a:spLocks/>
          </p:cNvSpPr>
          <p:nvPr/>
        </p:nvSpPr>
        <p:spPr bwMode="auto">
          <a:xfrm>
            <a:off x="401638" y="652463"/>
            <a:ext cx="3175" cy="3175"/>
          </a:xfrm>
          <a:custGeom>
            <a:avLst/>
            <a:gdLst>
              <a:gd name="T0" fmla="*/ 3 w 3"/>
              <a:gd name="T1" fmla="*/ 0 h 4"/>
              <a:gd name="T2" fmla="*/ 3 w 3"/>
              <a:gd name="T3" fmla="*/ 0 h 4"/>
              <a:gd name="T4" fmla="*/ 1 w 3"/>
              <a:gd name="T5" fmla="*/ 4 h 4"/>
              <a:gd name="T6" fmla="*/ 0 w 3"/>
              <a:gd name="T7" fmla="*/ 2 h 4"/>
              <a:gd name="T8" fmla="*/ 3 w 3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4">
                <a:moveTo>
                  <a:pt x="3" y="0"/>
                </a:moveTo>
                <a:lnTo>
                  <a:pt x="3" y="0"/>
                </a:lnTo>
                <a:cubicBezTo>
                  <a:pt x="3" y="1"/>
                  <a:pt x="3" y="3"/>
                  <a:pt x="1" y="4"/>
                </a:cubicBezTo>
                <a:cubicBezTo>
                  <a:pt x="1" y="3"/>
                  <a:pt x="1" y="3"/>
                  <a:pt x="0" y="2"/>
                </a:cubicBezTo>
                <a:cubicBezTo>
                  <a:pt x="1" y="2"/>
                  <a:pt x="2" y="0"/>
                  <a:pt x="3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2" name="Freeform 1882"/>
          <p:cNvSpPr>
            <a:spLocks/>
          </p:cNvSpPr>
          <p:nvPr/>
        </p:nvSpPr>
        <p:spPr bwMode="auto">
          <a:xfrm>
            <a:off x="384176" y="650875"/>
            <a:ext cx="17463" cy="9525"/>
          </a:xfrm>
          <a:custGeom>
            <a:avLst/>
            <a:gdLst>
              <a:gd name="T0" fmla="*/ 1 w 25"/>
              <a:gd name="T1" fmla="*/ 0 h 14"/>
              <a:gd name="T2" fmla="*/ 1 w 25"/>
              <a:gd name="T3" fmla="*/ 0 h 14"/>
              <a:gd name="T4" fmla="*/ 5 w 25"/>
              <a:gd name="T5" fmla="*/ 1 h 14"/>
              <a:gd name="T6" fmla="*/ 5 w 25"/>
              <a:gd name="T7" fmla="*/ 5 h 14"/>
              <a:gd name="T8" fmla="*/ 8 w 25"/>
              <a:gd name="T9" fmla="*/ 3 h 14"/>
              <a:gd name="T10" fmla="*/ 8 w 25"/>
              <a:gd name="T11" fmla="*/ 7 h 14"/>
              <a:gd name="T12" fmla="*/ 11 w 25"/>
              <a:gd name="T13" fmla="*/ 6 h 14"/>
              <a:gd name="T14" fmla="*/ 11 w 25"/>
              <a:gd name="T15" fmla="*/ 8 h 14"/>
              <a:gd name="T16" fmla="*/ 14 w 25"/>
              <a:gd name="T17" fmla="*/ 7 h 14"/>
              <a:gd name="T18" fmla="*/ 22 w 25"/>
              <a:gd name="T19" fmla="*/ 5 h 14"/>
              <a:gd name="T20" fmla="*/ 25 w 25"/>
              <a:gd name="T21" fmla="*/ 10 h 14"/>
              <a:gd name="T22" fmla="*/ 17 w 25"/>
              <a:gd name="T23" fmla="*/ 12 h 14"/>
              <a:gd name="T24" fmla="*/ 3 w 25"/>
              <a:gd name="T25" fmla="*/ 7 h 14"/>
              <a:gd name="T26" fmla="*/ 1 w 25"/>
              <a:gd name="T27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5" h="14">
                <a:moveTo>
                  <a:pt x="1" y="0"/>
                </a:moveTo>
                <a:lnTo>
                  <a:pt x="1" y="0"/>
                </a:lnTo>
                <a:cubicBezTo>
                  <a:pt x="4" y="0"/>
                  <a:pt x="5" y="1"/>
                  <a:pt x="5" y="1"/>
                </a:cubicBezTo>
                <a:cubicBezTo>
                  <a:pt x="5" y="1"/>
                  <a:pt x="4" y="4"/>
                  <a:pt x="5" y="5"/>
                </a:cubicBezTo>
                <a:cubicBezTo>
                  <a:pt x="5" y="3"/>
                  <a:pt x="7" y="2"/>
                  <a:pt x="8" y="3"/>
                </a:cubicBezTo>
                <a:cubicBezTo>
                  <a:pt x="7" y="4"/>
                  <a:pt x="7" y="6"/>
                  <a:pt x="8" y="7"/>
                </a:cubicBezTo>
                <a:cubicBezTo>
                  <a:pt x="8" y="5"/>
                  <a:pt x="10" y="4"/>
                  <a:pt x="11" y="6"/>
                </a:cubicBezTo>
                <a:cubicBezTo>
                  <a:pt x="11" y="6"/>
                  <a:pt x="10" y="7"/>
                  <a:pt x="11" y="8"/>
                </a:cubicBezTo>
                <a:cubicBezTo>
                  <a:pt x="12" y="6"/>
                  <a:pt x="13" y="6"/>
                  <a:pt x="14" y="7"/>
                </a:cubicBezTo>
                <a:cubicBezTo>
                  <a:pt x="14" y="7"/>
                  <a:pt x="17" y="8"/>
                  <a:pt x="22" y="5"/>
                </a:cubicBezTo>
                <a:cubicBezTo>
                  <a:pt x="24" y="6"/>
                  <a:pt x="25" y="8"/>
                  <a:pt x="25" y="10"/>
                </a:cubicBezTo>
                <a:cubicBezTo>
                  <a:pt x="24" y="14"/>
                  <a:pt x="20" y="14"/>
                  <a:pt x="17" y="12"/>
                </a:cubicBezTo>
                <a:cubicBezTo>
                  <a:pt x="11" y="8"/>
                  <a:pt x="5" y="10"/>
                  <a:pt x="3" y="7"/>
                </a:cubicBezTo>
                <a:cubicBezTo>
                  <a:pt x="1" y="6"/>
                  <a:pt x="0" y="3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3" name="Freeform 1883"/>
          <p:cNvSpPr>
            <a:spLocks/>
          </p:cNvSpPr>
          <p:nvPr/>
        </p:nvSpPr>
        <p:spPr bwMode="auto">
          <a:xfrm>
            <a:off x="398463" y="642938"/>
            <a:ext cx="3175" cy="3175"/>
          </a:xfrm>
          <a:custGeom>
            <a:avLst/>
            <a:gdLst>
              <a:gd name="T0" fmla="*/ 2 w 4"/>
              <a:gd name="T1" fmla="*/ 0 h 4"/>
              <a:gd name="T2" fmla="*/ 2 w 4"/>
              <a:gd name="T3" fmla="*/ 0 h 4"/>
              <a:gd name="T4" fmla="*/ 4 w 4"/>
              <a:gd name="T5" fmla="*/ 4 h 4"/>
              <a:gd name="T6" fmla="*/ 0 w 4"/>
              <a:gd name="T7" fmla="*/ 0 h 4"/>
              <a:gd name="T8" fmla="*/ 2 w 4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4">
                <a:moveTo>
                  <a:pt x="2" y="0"/>
                </a:moveTo>
                <a:lnTo>
                  <a:pt x="2" y="0"/>
                </a:lnTo>
                <a:cubicBezTo>
                  <a:pt x="2" y="1"/>
                  <a:pt x="3" y="2"/>
                  <a:pt x="4" y="4"/>
                </a:cubicBezTo>
                <a:cubicBezTo>
                  <a:pt x="2" y="3"/>
                  <a:pt x="0" y="2"/>
                  <a:pt x="0" y="0"/>
                </a:cubicBezTo>
                <a:lnTo>
                  <a:pt x="2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4" name="Freeform 1884"/>
          <p:cNvSpPr>
            <a:spLocks/>
          </p:cNvSpPr>
          <p:nvPr/>
        </p:nvSpPr>
        <p:spPr bwMode="auto">
          <a:xfrm>
            <a:off x="400051" y="641350"/>
            <a:ext cx="12700" cy="30163"/>
          </a:xfrm>
          <a:custGeom>
            <a:avLst/>
            <a:gdLst>
              <a:gd name="T0" fmla="*/ 4 w 19"/>
              <a:gd name="T1" fmla="*/ 0 h 42"/>
              <a:gd name="T2" fmla="*/ 4 w 19"/>
              <a:gd name="T3" fmla="*/ 0 h 42"/>
              <a:gd name="T4" fmla="*/ 18 w 19"/>
              <a:gd name="T5" fmla="*/ 33 h 42"/>
              <a:gd name="T6" fmla="*/ 12 w 19"/>
              <a:gd name="T7" fmla="*/ 40 h 42"/>
              <a:gd name="T8" fmla="*/ 4 w 19"/>
              <a:gd name="T9" fmla="*/ 38 h 42"/>
              <a:gd name="T10" fmla="*/ 13 w 19"/>
              <a:gd name="T11" fmla="*/ 28 h 42"/>
              <a:gd name="T12" fmla="*/ 11 w 19"/>
              <a:gd name="T13" fmla="*/ 18 h 42"/>
              <a:gd name="T14" fmla="*/ 9 w 19"/>
              <a:gd name="T15" fmla="*/ 24 h 42"/>
              <a:gd name="T16" fmla="*/ 4 w 19"/>
              <a:gd name="T17" fmla="*/ 23 h 42"/>
              <a:gd name="T18" fmla="*/ 5 w 19"/>
              <a:gd name="T19" fmla="*/ 21 h 42"/>
              <a:gd name="T20" fmla="*/ 6 w 19"/>
              <a:gd name="T21" fmla="*/ 10 h 42"/>
              <a:gd name="T22" fmla="*/ 2 w 19"/>
              <a:gd name="T23" fmla="*/ 15 h 42"/>
              <a:gd name="T24" fmla="*/ 0 w 19"/>
              <a:gd name="T25" fmla="*/ 15 h 42"/>
              <a:gd name="T26" fmla="*/ 0 w 19"/>
              <a:gd name="T27" fmla="*/ 6 h 42"/>
              <a:gd name="T28" fmla="*/ 6 w 19"/>
              <a:gd name="T29" fmla="*/ 8 h 42"/>
              <a:gd name="T30" fmla="*/ 4 w 19"/>
              <a:gd name="T31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9" h="42">
                <a:moveTo>
                  <a:pt x="4" y="0"/>
                </a:moveTo>
                <a:lnTo>
                  <a:pt x="4" y="0"/>
                </a:lnTo>
                <a:cubicBezTo>
                  <a:pt x="9" y="4"/>
                  <a:pt x="19" y="26"/>
                  <a:pt x="18" y="33"/>
                </a:cubicBezTo>
                <a:cubicBezTo>
                  <a:pt x="17" y="36"/>
                  <a:pt x="15" y="39"/>
                  <a:pt x="12" y="40"/>
                </a:cubicBezTo>
                <a:cubicBezTo>
                  <a:pt x="8" y="42"/>
                  <a:pt x="4" y="40"/>
                  <a:pt x="4" y="38"/>
                </a:cubicBezTo>
                <a:cubicBezTo>
                  <a:pt x="11" y="39"/>
                  <a:pt x="15" y="33"/>
                  <a:pt x="13" y="28"/>
                </a:cubicBezTo>
                <a:cubicBezTo>
                  <a:pt x="14" y="24"/>
                  <a:pt x="14" y="22"/>
                  <a:pt x="11" y="18"/>
                </a:cubicBezTo>
                <a:cubicBezTo>
                  <a:pt x="11" y="21"/>
                  <a:pt x="10" y="23"/>
                  <a:pt x="9" y="24"/>
                </a:cubicBezTo>
                <a:cubicBezTo>
                  <a:pt x="8" y="23"/>
                  <a:pt x="6" y="23"/>
                  <a:pt x="4" y="23"/>
                </a:cubicBezTo>
                <a:cubicBezTo>
                  <a:pt x="5" y="23"/>
                  <a:pt x="5" y="21"/>
                  <a:pt x="5" y="21"/>
                </a:cubicBezTo>
                <a:cubicBezTo>
                  <a:pt x="8" y="19"/>
                  <a:pt x="8" y="14"/>
                  <a:pt x="6" y="10"/>
                </a:cubicBezTo>
                <a:cubicBezTo>
                  <a:pt x="5" y="13"/>
                  <a:pt x="4" y="14"/>
                  <a:pt x="2" y="15"/>
                </a:cubicBezTo>
                <a:lnTo>
                  <a:pt x="0" y="15"/>
                </a:lnTo>
                <a:cubicBezTo>
                  <a:pt x="2" y="12"/>
                  <a:pt x="1" y="10"/>
                  <a:pt x="0" y="6"/>
                </a:cubicBezTo>
                <a:cubicBezTo>
                  <a:pt x="2" y="8"/>
                  <a:pt x="4" y="9"/>
                  <a:pt x="6" y="8"/>
                </a:cubicBezTo>
                <a:cubicBezTo>
                  <a:pt x="4" y="6"/>
                  <a:pt x="3" y="2"/>
                  <a:pt x="4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5" name="Freeform 1885"/>
          <p:cNvSpPr>
            <a:spLocks/>
          </p:cNvSpPr>
          <p:nvPr/>
        </p:nvSpPr>
        <p:spPr bwMode="auto">
          <a:xfrm>
            <a:off x="377826" y="638175"/>
            <a:ext cx="20638" cy="15875"/>
          </a:xfrm>
          <a:custGeom>
            <a:avLst/>
            <a:gdLst>
              <a:gd name="T0" fmla="*/ 9 w 31"/>
              <a:gd name="T1" fmla="*/ 0 h 22"/>
              <a:gd name="T2" fmla="*/ 9 w 31"/>
              <a:gd name="T3" fmla="*/ 0 h 22"/>
              <a:gd name="T4" fmla="*/ 7 w 31"/>
              <a:gd name="T5" fmla="*/ 10 h 22"/>
              <a:gd name="T6" fmla="*/ 7 w 31"/>
              <a:gd name="T7" fmla="*/ 10 h 22"/>
              <a:gd name="T8" fmla="*/ 7 w 31"/>
              <a:gd name="T9" fmla="*/ 11 h 22"/>
              <a:gd name="T10" fmla="*/ 8 w 31"/>
              <a:gd name="T11" fmla="*/ 11 h 22"/>
              <a:gd name="T12" fmla="*/ 9 w 31"/>
              <a:gd name="T13" fmla="*/ 8 h 22"/>
              <a:gd name="T14" fmla="*/ 11 w 31"/>
              <a:gd name="T15" fmla="*/ 10 h 22"/>
              <a:gd name="T16" fmla="*/ 11 w 31"/>
              <a:gd name="T17" fmla="*/ 11 h 22"/>
              <a:gd name="T18" fmla="*/ 10 w 31"/>
              <a:gd name="T19" fmla="*/ 12 h 22"/>
              <a:gd name="T20" fmla="*/ 11 w 31"/>
              <a:gd name="T21" fmla="*/ 12 h 22"/>
              <a:gd name="T22" fmla="*/ 13 w 31"/>
              <a:gd name="T23" fmla="*/ 10 h 22"/>
              <a:gd name="T24" fmla="*/ 15 w 31"/>
              <a:gd name="T25" fmla="*/ 13 h 22"/>
              <a:gd name="T26" fmla="*/ 15 w 31"/>
              <a:gd name="T27" fmla="*/ 13 h 22"/>
              <a:gd name="T28" fmla="*/ 16 w 31"/>
              <a:gd name="T29" fmla="*/ 13 h 22"/>
              <a:gd name="T30" fmla="*/ 16 w 31"/>
              <a:gd name="T31" fmla="*/ 12 h 22"/>
              <a:gd name="T32" fmla="*/ 16 w 31"/>
              <a:gd name="T33" fmla="*/ 11 h 22"/>
              <a:gd name="T34" fmla="*/ 20 w 31"/>
              <a:gd name="T35" fmla="*/ 14 h 22"/>
              <a:gd name="T36" fmla="*/ 26 w 31"/>
              <a:gd name="T37" fmla="*/ 11 h 22"/>
              <a:gd name="T38" fmla="*/ 30 w 31"/>
              <a:gd name="T39" fmla="*/ 14 h 22"/>
              <a:gd name="T40" fmla="*/ 26 w 31"/>
              <a:gd name="T41" fmla="*/ 21 h 22"/>
              <a:gd name="T42" fmla="*/ 14 w 31"/>
              <a:gd name="T43" fmla="*/ 15 h 22"/>
              <a:gd name="T44" fmla="*/ 7 w 31"/>
              <a:gd name="T45" fmla="*/ 13 h 22"/>
              <a:gd name="T46" fmla="*/ 9 w 31"/>
              <a:gd name="T47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1" h="22">
                <a:moveTo>
                  <a:pt x="9" y="0"/>
                </a:moveTo>
                <a:lnTo>
                  <a:pt x="9" y="0"/>
                </a:lnTo>
                <a:cubicBezTo>
                  <a:pt x="14" y="4"/>
                  <a:pt x="8" y="6"/>
                  <a:pt x="7" y="10"/>
                </a:cubicBezTo>
                <a:lnTo>
                  <a:pt x="7" y="10"/>
                </a:lnTo>
                <a:lnTo>
                  <a:pt x="7" y="11"/>
                </a:lnTo>
                <a:lnTo>
                  <a:pt x="8" y="11"/>
                </a:lnTo>
                <a:cubicBezTo>
                  <a:pt x="8" y="9"/>
                  <a:pt x="9" y="8"/>
                  <a:pt x="9" y="8"/>
                </a:cubicBezTo>
                <a:cubicBezTo>
                  <a:pt x="9" y="7"/>
                  <a:pt x="11" y="10"/>
                  <a:pt x="11" y="10"/>
                </a:cubicBezTo>
                <a:cubicBezTo>
                  <a:pt x="11" y="10"/>
                  <a:pt x="11" y="10"/>
                  <a:pt x="11" y="11"/>
                </a:cubicBezTo>
                <a:cubicBezTo>
                  <a:pt x="10" y="11"/>
                  <a:pt x="10" y="11"/>
                  <a:pt x="10" y="12"/>
                </a:cubicBezTo>
                <a:lnTo>
                  <a:pt x="11" y="12"/>
                </a:lnTo>
                <a:cubicBezTo>
                  <a:pt x="11" y="11"/>
                  <a:pt x="12" y="11"/>
                  <a:pt x="13" y="10"/>
                </a:cubicBezTo>
                <a:cubicBezTo>
                  <a:pt x="14" y="10"/>
                  <a:pt x="14" y="12"/>
                  <a:pt x="15" y="13"/>
                </a:cubicBezTo>
                <a:lnTo>
                  <a:pt x="15" y="13"/>
                </a:lnTo>
                <a:lnTo>
                  <a:pt x="16" y="13"/>
                </a:lnTo>
                <a:cubicBezTo>
                  <a:pt x="16" y="13"/>
                  <a:pt x="16" y="12"/>
                  <a:pt x="16" y="12"/>
                </a:cubicBezTo>
                <a:lnTo>
                  <a:pt x="16" y="11"/>
                </a:lnTo>
                <a:cubicBezTo>
                  <a:pt x="18" y="11"/>
                  <a:pt x="19" y="13"/>
                  <a:pt x="20" y="14"/>
                </a:cubicBezTo>
                <a:cubicBezTo>
                  <a:pt x="22" y="14"/>
                  <a:pt x="23" y="10"/>
                  <a:pt x="26" y="11"/>
                </a:cubicBezTo>
                <a:cubicBezTo>
                  <a:pt x="26" y="11"/>
                  <a:pt x="29" y="12"/>
                  <a:pt x="30" y="14"/>
                </a:cubicBezTo>
                <a:cubicBezTo>
                  <a:pt x="31" y="19"/>
                  <a:pt x="29" y="20"/>
                  <a:pt x="26" y="21"/>
                </a:cubicBezTo>
                <a:cubicBezTo>
                  <a:pt x="21" y="22"/>
                  <a:pt x="18" y="17"/>
                  <a:pt x="14" y="15"/>
                </a:cubicBezTo>
                <a:cubicBezTo>
                  <a:pt x="12" y="14"/>
                  <a:pt x="9" y="14"/>
                  <a:pt x="7" y="13"/>
                </a:cubicBezTo>
                <a:cubicBezTo>
                  <a:pt x="0" y="10"/>
                  <a:pt x="7" y="3"/>
                  <a:pt x="9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6" name="Freeform 1886"/>
          <p:cNvSpPr>
            <a:spLocks/>
          </p:cNvSpPr>
          <p:nvPr/>
        </p:nvSpPr>
        <p:spPr bwMode="auto">
          <a:xfrm>
            <a:off x="396876" y="625475"/>
            <a:ext cx="3175" cy="4763"/>
          </a:xfrm>
          <a:custGeom>
            <a:avLst/>
            <a:gdLst>
              <a:gd name="T0" fmla="*/ 5 w 5"/>
              <a:gd name="T1" fmla="*/ 1 h 5"/>
              <a:gd name="T2" fmla="*/ 5 w 5"/>
              <a:gd name="T3" fmla="*/ 1 h 5"/>
              <a:gd name="T4" fmla="*/ 2 w 5"/>
              <a:gd name="T5" fmla="*/ 5 h 5"/>
              <a:gd name="T6" fmla="*/ 0 w 5"/>
              <a:gd name="T7" fmla="*/ 2 h 5"/>
              <a:gd name="T8" fmla="*/ 5 w 5"/>
              <a:gd name="T9" fmla="*/ 1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5">
                <a:moveTo>
                  <a:pt x="5" y="1"/>
                </a:moveTo>
                <a:lnTo>
                  <a:pt x="5" y="1"/>
                </a:lnTo>
                <a:cubicBezTo>
                  <a:pt x="4" y="3"/>
                  <a:pt x="3" y="4"/>
                  <a:pt x="2" y="5"/>
                </a:cubicBezTo>
                <a:cubicBezTo>
                  <a:pt x="2" y="5"/>
                  <a:pt x="1" y="3"/>
                  <a:pt x="0" y="2"/>
                </a:cubicBezTo>
                <a:cubicBezTo>
                  <a:pt x="2" y="0"/>
                  <a:pt x="3" y="0"/>
                  <a:pt x="5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7" name="Freeform 1887"/>
          <p:cNvSpPr>
            <a:spLocks/>
          </p:cNvSpPr>
          <p:nvPr/>
        </p:nvSpPr>
        <p:spPr bwMode="auto">
          <a:xfrm>
            <a:off x="384176" y="623888"/>
            <a:ext cx="11113" cy="22225"/>
          </a:xfrm>
          <a:custGeom>
            <a:avLst/>
            <a:gdLst>
              <a:gd name="T0" fmla="*/ 10 w 16"/>
              <a:gd name="T1" fmla="*/ 0 h 31"/>
              <a:gd name="T2" fmla="*/ 10 w 16"/>
              <a:gd name="T3" fmla="*/ 0 h 31"/>
              <a:gd name="T4" fmla="*/ 16 w 16"/>
              <a:gd name="T5" fmla="*/ 11 h 31"/>
              <a:gd name="T6" fmla="*/ 12 w 16"/>
              <a:gd name="T7" fmla="*/ 15 h 31"/>
              <a:gd name="T8" fmla="*/ 15 w 16"/>
              <a:gd name="T9" fmla="*/ 28 h 31"/>
              <a:gd name="T10" fmla="*/ 9 w 16"/>
              <a:gd name="T11" fmla="*/ 30 h 31"/>
              <a:gd name="T12" fmla="*/ 0 w 16"/>
              <a:gd name="T13" fmla="*/ 5 h 31"/>
              <a:gd name="T14" fmla="*/ 10 w 16"/>
              <a:gd name="T15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6" h="31">
                <a:moveTo>
                  <a:pt x="10" y="0"/>
                </a:moveTo>
                <a:lnTo>
                  <a:pt x="10" y="0"/>
                </a:lnTo>
                <a:cubicBezTo>
                  <a:pt x="13" y="4"/>
                  <a:pt x="14" y="8"/>
                  <a:pt x="16" y="11"/>
                </a:cubicBezTo>
                <a:cubicBezTo>
                  <a:pt x="16" y="11"/>
                  <a:pt x="13" y="14"/>
                  <a:pt x="12" y="15"/>
                </a:cubicBezTo>
                <a:cubicBezTo>
                  <a:pt x="10" y="20"/>
                  <a:pt x="12" y="25"/>
                  <a:pt x="15" y="28"/>
                </a:cubicBezTo>
                <a:cubicBezTo>
                  <a:pt x="15" y="28"/>
                  <a:pt x="11" y="31"/>
                  <a:pt x="9" y="30"/>
                </a:cubicBezTo>
                <a:cubicBezTo>
                  <a:pt x="6" y="29"/>
                  <a:pt x="0" y="9"/>
                  <a:pt x="0" y="5"/>
                </a:cubicBezTo>
                <a:cubicBezTo>
                  <a:pt x="4" y="4"/>
                  <a:pt x="7" y="3"/>
                  <a:pt x="1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8" name="Freeform 1888"/>
          <p:cNvSpPr>
            <a:spLocks/>
          </p:cNvSpPr>
          <p:nvPr/>
        </p:nvSpPr>
        <p:spPr bwMode="auto">
          <a:xfrm>
            <a:off x="393701" y="619125"/>
            <a:ext cx="85725" cy="38100"/>
          </a:xfrm>
          <a:custGeom>
            <a:avLst/>
            <a:gdLst>
              <a:gd name="T0" fmla="*/ 110 w 119"/>
              <a:gd name="T1" fmla="*/ 6 h 52"/>
              <a:gd name="T2" fmla="*/ 110 w 119"/>
              <a:gd name="T3" fmla="*/ 6 h 52"/>
              <a:gd name="T4" fmla="*/ 112 w 119"/>
              <a:gd name="T5" fmla="*/ 13 h 52"/>
              <a:gd name="T6" fmla="*/ 117 w 119"/>
              <a:gd name="T7" fmla="*/ 20 h 52"/>
              <a:gd name="T8" fmla="*/ 113 w 119"/>
              <a:gd name="T9" fmla="*/ 26 h 52"/>
              <a:gd name="T10" fmla="*/ 89 w 119"/>
              <a:gd name="T11" fmla="*/ 25 h 52"/>
              <a:gd name="T12" fmla="*/ 83 w 119"/>
              <a:gd name="T13" fmla="*/ 25 h 52"/>
              <a:gd name="T14" fmla="*/ 81 w 119"/>
              <a:gd name="T15" fmla="*/ 21 h 52"/>
              <a:gd name="T16" fmla="*/ 77 w 119"/>
              <a:gd name="T17" fmla="*/ 27 h 52"/>
              <a:gd name="T18" fmla="*/ 75 w 119"/>
              <a:gd name="T19" fmla="*/ 22 h 52"/>
              <a:gd name="T20" fmla="*/ 71 w 119"/>
              <a:gd name="T21" fmla="*/ 28 h 52"/>
              <a:gd name="T22" fmla="*/ 70 w 119"/>
              <a:gd name="T23" fmla="*/ 23 h 52"/>
              <a:gd name="T24" fmla="*/ 66 w 119"/>
              <a:gd name="T25" fmla="*/ 30 h 52"/>
              <a:gd name="T26" fmla="*/ 64 w 119"/>
              <a:gd name="T27" fmla="*/ 25 h 52"/>
              <a:gd name="T28" fmla="*/ 60 w 119"/>
              <a:gd name="T29" fmla="*/ 32 h 52"/>
              <a:gd name="T30" fmla="*/ 58 w 119"/>
              <a:gd name="T31" fmla="*/ 27 h 52"/>
              <a:gd name="T32" fmla="*/ 55 w 119"/>
              <a:gd name="T33" fmla="*/ 34 h 52"/>
              <a:gd name="T34" fmla="*/ 53 w 119"/>
              <a:gd name="T35" fmla="*/ 30 h 52"/>
              <a:gd name="T36" fmla="*/ 49 w 119"/>
              <a:gd name="T37" fmla="*/ 37 h 52"/>
              <a:gd name="T38" fmla="*/ 48 w 119"/>
              <a:gd name="T39" fmla="*/ 32 h 52"/>
              <a:gd name="T40" fmla="*/ 43 w 119"/>
              <a:gd name="T41" fmla="*/ 42 h 52"/>
              <a:gd name="T42" fmla="*/ 26 w 119"/>
              <a:gd name="T43" fmla="*/ 52 h 52"/>
              <a:gd name="T44" fmla="*/ 21 w 119"/>
              <a:gd name="T45" fmla="*/ 39 h 52"/>
              <a:gd name="T46" fmla="*/ 31 w 119"/>
              <a:gd name="T47" fmla="*/ 39 h 52"/>
              <a:gd name="T48" fmla="*/ 39 w 119"/>
              <a:gd name="T49" fmla="*/ 35 h 52"/>
              <a:gd name="T50" fmla="*/ 31 w 119"/>
              <a:gd name="T51" fmla="*/ 37 h 52"/>
              <a:gd name="T52" fmla="*/ 15 w 119"/>
              <a:gd name="T53" fmla="*/ 29 h 52"/>
              <a:gd name="T54" fmla="*/ 16 w 119"/>
              <a:gd name="T55" fmla="*/ 28 h 52"/>
              <a:gd name="T56" fmla="*/ 27 w 119"/>
              <a:gd name="T57" fmla="*/ 31 h 52"/>
              <a:gd name="T58" fmla="*/ 16 w 119"/>
              <a:gd name="T59" fmla="*/ 23 h 52"/>
              <a:gd name="T60" fmla="*/ 15 w 119"/>
              <a:gd name="T61" fmla="*/ 17 h 52"/>
              <a:gd name="T62" fmla="*/ 15 w 119"/>
              <a:gd name="T63" fmla="*/ 22 h 52"/>
              <a:gd name="T64" fmla="*/ 10 w 119"/>
              <a:gd name="T65" fmla="*/ 18 h 52"/>
              <a:gd name="T66" fmla="*/ 10 w 119"/>
              <a:gd name="T67" fmla="*/ 20 h 52"/>
              <a:gd name="T68" fmla="*/ 7 w 119"/>
              <a:gd name="T69" fmla="*/ 20 h 52"/>
              <a:gd name="T70" fmla="*/ 11 w 119"/>
              <a:gd name="T71" fmla="*/ 23 h 52"/>
              <a:gd name="T72" fmla="*/ 2 w 119"/>
              <a:gd name="T73" fmla="*/ 29 h 52"/>
              <a:gd name="T74" fmla="*/ 2 w 119"/>
              <a:gd name="T75" fmla="*/ 20 h 52"/>
              <a:gd name="T76" fmla="*/ 11 w 119"/>
              <a:gd name="T77" fmla="*/ 11 h 52"/>
              <a:gd name="T78" fmla="*/ 19 w 119"/>
              <a:gd name="T79" fmla="*/ 13 h 52"/>
              <a:gd name="T80" fmla="*/ 36 w 119"/>
              <a:gd name="T81" fmla="*/ 27 h 52"/>
              <a:gd name="T82" fmla="*/ 63 w 119"/>
              <a:gd name="T83" fmla="*/ 21 h 52"/>
              <a:gd name="T84" fmla="*/ 69 w 119"/>
              <a:gd name="T85" fmla="*/ 22 h 52"/>
              <a:gd name="T86" fmla="*/ 69 w 119"/>
              <a:gd name="T87" fmla="*/ 19 h 52"/>
              <a:gd name="T88" fmla="*/ 73 w 119"/>
              <a:gd name="T89" fmla="*/ 19 h 52"/>
              <a:gd name="T90" fmla="*/ 74 w 119"/>
              <a:gd name="T91" fmla="*/ 17 h 52"/>
              <a:gd name="T92" fmla="*/ 78 w 119"/>
              <a:gd name="T93" fmla="*/ 17 h 52"/>
              <a:gd name="T94" fmla="*/ 79 w 119"/>
              <a:gd name="T95" fmla="*/ 14 h 52"/>
              <a:gd name="T96" fmla="*/ 82 w 119"/>
              <a:gd name="T97" fmla="*/ 12 h 52"/>
              <a:gd name="T98" fmla="*/ 95 w 119"/>
              <a:gd name="T99" fmla="*/ 0 h 52"/>
              <a:gd name="T100" fmla="*/ 100 w 119"/>
              <a:gd name="T101" fmla="*/ 11 h 52"/>
              <a:gd name="T102" fmla="*/ 105 w 119"/>
              <a:gd name="T103" fmla="*/ 3 h 52"/>
              <a:gd name="T104" fmla="*/ 110 w 119"/>
              <a:gd name="T105" fmla="*/ 6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19" h="52">
                <a:moveTo>
                  <a:pt x="110" y="6"/>
                </a:moveTo>
                <a:lnTo>
                  <a:pt x="110" y="6"/>
                </a:lnTo>
                <a:cubicBezTo>
                  <a:pt x="111" y="8"/>
                  <a:pt x="112" y="11"/>
                  <a:pt x="112" y="13"/>
                </a:cubicBezTo>
                <a:cubicBezTo>
                  <a:pt x="113" y="15"/>
                  <a:pt x="116" y="19"/>
                  <a:pt x="117" y="20"/>
                </a:cubicBezTo>
                <a:cubicBezTo>
                  <a:pt x="119" y="23"/>
                  <a:pt x="117" y="26"/>
                  <a:pt x="113" y="26"/>
                </a:cubicBezTo>
                <a:cubicBezTo>
                  <a:pt x="101" y="26"/>
                  <a:pt x="97" y="25"/>
                  <a:pt x="89" y="25"/>
                </a:cubicBezTo>
                <a:cubicBezTo>
                  <a:pt x="87" y="26"/>
                  <a:pt x="83" y="25"/>
                  <a:pt x="83" y="25"/>
                </a:cubicBezTo>
                <a:cubicBezTo>
                  <a:pt x="83" y="24"/>
                  <a:pt x="83" y="22"/>
                  <a:pt x="81" y="21"/>
                </a:cubicBezTo>
                <a:cubicBezTo>
                  <a:pt x="82" y="24"/>
                  <a:pt x="80" y="27"/>
                  <a:pt x="77" y="27"/>
                </a:cubicBezTo>
                <a:cubicBezTo>
                  <a:pt x="77" y="27"/>
                  <a:pt x="78" y="24"/>
                  <a:pt x="75" y="22"/>
                </a:cubicBezTo>
                <a:cubicBezTo>
                  <a:pt x="76" y="25"/>
                  <a:pt x="74" y="28"/>
                  <a:pt x="71" y="28"/>
                </a:cubicBezTo>
                <a:cubicBezTo>
                  <a:pt x="72" y="26"/>
                  <a:pt x="71" y="24"/>
                  <a:pt x="70" y="23"/>
                </a:cubicBezTo>
                <a:cubicBezTo>
                  <a:pt x="70" y="27"/>
                  <a:pt x="69" y="29"/>
                  <a:pt x="66" y="30"/>
                </a:cubicBezTo>
                <a:cubicBezTo>
                  <a:pt x="66" y="28"/>
                  <a:pt x="65" y="26"/>
                  <a:pt x="64" y="25"/>
                </a:cubicBezTo>
                <a:cubicBezTo>
                  <a:pt x="65" y="28"/>
                  <a:pt x="63" y="32"/>
                  <a:pt x="60" y="32"/>
                </a:cubicBezTo>
                <a:cubicBezTo>
                  <a:pt x="60" y="31"/>
                  <a:pt x="60" y="29"/>
                  <a:pt x="58" y="27"/>
                </a:cubicBezTo>
                <a:cubicBezTo>
                  <a:pt x="59" y="33"/>
                  <a:pt x="57" y="34"/>
                  <a:pt x="55" y="34"/>
                </a:cubicBezTo>
                <a:cubicBezTo>
                  <a:pt x="55" y="32"/>
                  <a:pt x="54" y="31"/>
                  <a:pt x="53" y="30"/>
                </a:cubicBezTo>
                <a:cubicBezTo>
                  <a:pt x="54" y="33"/>
                  <a:pt x="53" y="37"/>
                  <a:pt x="49" y="37"/>
                </a:cubicBezTo>
                <a:cubicBezTo>
                  <a:pt x="49" y="37"/>
                  <a:pt x="50" y="34"/>
                  <a:pt x="48" y="32"/>
                </a:cubicBezTo>
                <a:cubicBezTo>
                  <a:pt x="48" y="36"/>
                  <a:pt x="46" y="39"/>
                  <a:pt x="43" y="42"/>
                </a:cubicBezTo>
                <a:cubicBezTo>
                  <a:pt x="37" y="46"/>
                  <a:pt x="32" y="49"/>
                  <a:pt x="26" y="52"/>
                </a:cubicBezTo>
                <a:cubicBezTo>
                  <a:pt x="24" y="48"/>
                  <a:pt x="23" y="43"/>
                  <a:pt x="21" y="39"/>
                </a:cubicBezTo>
                <a:cubicBezTo>
                  <a:pt x="25" y="39"/>
                  <a:pt x="28" y="40"/>
                  <a:pt x="31" y="39"/>
                </a:cubicBezTo>
                <a:cubicBezTo>
                  <a:pt x="34" y="39"/>
                  <a:pt x="39" y="37"/>
                  <a:pt x="39" y="35"/>
                </a:cubicBezTo>
                <a:cubicBezTo>
                  <a:pt x="36" y="37"/>
                  <a:pt x="32" y="37"/>
                  <a:pt x="31" y="37"/>
                </a:cubicBezTo>
                <a:cubicBezTo>
                  <a:pt x="23" y="37"/>
                  <a:pt x="18" y="35"/>
                  <a:pt x="15" y="29"/>
                </a:cubicBezTo>
                <a:cubicBezTo>
                  <a:pt x="15" y="29"/>
                  <a:pt x="15" y="28"/>
                  <a:pt x="16" y="28"/>
                </a:cubicBezTo>
                <a:cubicBezTo>
                  <a:pt x="18" y="31"/>
                  <a:pt x="23" y="33"/>
                  <a:pt x="27" y="31"/>
                </a:cubicBezTo>
                <a:cubicBezTo>
                  <a:pt x="23" y="31"/>
                  <a:pt x="16" y="28"/>
                  <a:pt x="16" y="23"/>
                </a:cubicBezTo>
                <a:cubicBezTo>
                  <a:pt x="17" y="21"/>
                  <a:pt x="18" y="18"/>
                  <a:pt x="15" y="17"/>
                </a:cubicBezTo>
                <a:cubicBezTo>
                  <a:pt x="16" y="19"/>
                  <a:pt x="16" y="19"/>
                  <a:pt x="15" y="22"/>
                </a:cubicBezTo>
                <a:cubicBezTo>
                  <a:pt x="13" y="20"/>
                  <a:pt x="12" y="18"/>
                  <a:pt x="10" y="18"/>
                </a:cubicBezTo>
                <a:cubicBezTo>
                  <a:pt x="10" y="19"/>
                  <a:pt x="10" y="19"/>
                  <a:pt x="10" y="20"/>
                </a:cubicBezTo>
                <a:cubicBezTo>
                  <a:pt x="9" y="20"/>
                  <a:pt x="8" y="20"/>
                  <a:pt x="7" y="20"/>
                </a:cubicBezTo>
                <a:cubicBezTo>
                  <a:pt x="7" y="21"/>
                  <a:pt x="11" y="21"/>
                  <a:pt x="11" y="23"/>
                </a:cubicBezTo>
                <a:cubicBezTo>
                  <a:pt x="14" y="30"/>
                  <a:pt x="6" y="33"/>
                  <a:pt x="2" y="29"/>
                </a:cubicBezTo>
                <a:cubicBezTo>
                  <a:pt x="0" y="26"/>
                  <a:pt x="0" y="22"/>
                  <a:pt x="2" y="20"/>
                </a:cubicBezTo>
                <a:cubicBezTo>
                  <a:pt x="7" y="16"/>
                  <a:pt x="8" y="14"/>
                  <a:pt x="11" y="11"/>
                </a:cubicBezTo>
                <a:cubicBezTo>
                  <a:pt x="14" y="7"/>
                  <a:pt x="18" y="10"/>
                  <a:pt x="19" y="13"/>
                </a:cubicBezTo>
                <a:cubicBezTo>
                  <a:pt x="23" y="22"/>
                  <a:pt x="29" y="26"/>
                  <a:pt x="36" y="27"/>
                </a:cubicBezTo>
                <a:cubicBezTo>
                  <a:pt x="44" y="29"/>
                  <a:pt x="53" y="25"/>
                  <a:pt x="63" y="21"/>
                </a:cubicBezTo>
                <a:cubicBezTo>
                  <a:pt x="67" y="20"/>
                  <a:pt x="68" y="19"/>
                  <a:pt x="69" y="22"/>
                </a:cubicBezTo>
                <a:cubicBezTo>
                  <a:pt x="70" y="20"/>
                  <a:pt x="69" y="19"/>
                  <a:pt x="69" y="19"/>
                </a:cubicBezTo>
                <a:cubicBezTo>
                  <a:pt x="70" y="17"/>
                  <a:pt x="73" y="17"/>
                  <a:pt x="73" y="19"/>
                </a:cubicBezTo>
                <a:cubicBezTo>
                  <a:pt x="74" y="18"/>
                  <a:pt x="74" y="17"/>
                  <a:pt x="74" y="17"/>
                </a:cubicBezTo>
                <a:cubicBezTo>
                  <a:pt x="76" y="14"/>
                  <a:pt x="78" y="16"/>
                  <a:pt x="78" y="17"/>
                </a:cubicBezTo>
                <a:cubicBezTo>
                  <a:pt x="80" y="16"/>
                  <a:pt x="79" y="14"/>
                  <a:pt x="79" y="14"/>
                </a:cubicBezTo>
                <a:cubicBezTo>
                  <a:pt x="80" y="13"/>
                  <a:pt x="81" y="13"/>
                  <a:pt x="82" y="12"/>
                </a:cubicBezTo>
                <a:cubicBezTo>
                  <a:pt x="88" y="12"/>
                  <a:pt x="93" y="8"/>
                  <a:pt x="95" y="0"/>
                </a:cubicBezTo>
                <a:cubicBezTo>
                  <a:pt x="98" y="4"/>
                  <a:pt x="99" y="5"/>
                  <a:pt x="100" y="11"/>
                </a:cubicBezTo>
                <a:cubicBezTo>
                  <a:pt x="103" y="9"/>
                  <a:pt x="104" y="7"/>
                  <a:pt x="105" y="3"/>
                </a:cubicBezTo>
                <a:cubicBezTo>
                  <a:pt x="106" y="4"/>
                  <a:pt x="108" y="5"/>
                  <a:pt x="110" y="6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9" name="Freeform 1889"/>
          <p:cNvSpPr>
            <a:spLocks/>
          </p:cNvSpPr>
          <p:nvPr/>
        </p:nvSpPr>
        <p:spPr bwMode="auto">
          <a:xfrm>
            <a:off x="379413" y="615950"/>
            <a:ext cx="12700" cy="7938"/>
          </a:xfrm>
          <a:custGeom>
            <a:avLst/>
            <a:gdLst>
              <a:gd name="T0" fmla="*/ 0 w 17"/>
              <a:gd name="T1" fmla="*/ 6 h 11"/>
              <a:gd name="T2" fmla="*/ 0 w 17"/>
              <a:gd name="T3" fmla="*/ 6 h 11"/>
              <a:gd name="T4" fmla="*/ 9 w 17"/>
              <a:gd name="T5" fmla="*/ 6 h 11"/>
              <a:gd name="T6" fmla="*/ 15 w 17"/>
              <a:gd name="T7" fmla="*/ 0 h 11"/>
              <a:gd name="T8" fmla="*/ 10 w 17"/>
              <a:gd name="T9" fmla="*/ 9 h 11"/>
              <a:gd name="T10" fmla="*/ 0 w 17"/>
              <a:gd name="T11" fmla="*/ 6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" h="11">
                <a:moveTo>
                  <a:pt x="0" y="6"/>
                </a:moveTo>
                <a:lnTo>
                  <a:pt x="0" y="6"/>
                </a:lnTo>
                <a:cubicBezTo>
                  <a:pt x="1" y="7"/>
                  <a:pt x="6" y="8"/>
                  <a:pt x="9" y="6"/>
                </a:cubicBezTo>
                <a:cubicBezTo>
                  <a:pt x="13" y="5"/>
                  <a:pt x="15" y="2"/>
                  <a:pt x="15" y="0"/>
                </a:cubicBezTo>
                <a:cubicBezTo>
                  <a:pt x="17" y="3"/>
                  <a:pt x="14" y="7"/>
                  <a:pt x="10" y="9"/>
                </a:cubicBezTo>
                <a:cubicBezTo>
                  <a:pt x="7" y="11"/>
                  <a:pt x="1" y="11"/>
                  <a:pt x="0" y="6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0" name="Freeform 1890"/>
          <p:cNvSpPr>
            <a:spLocks/>
          </p:cNvSpPr>
          <p:nvPr/>
        </p:nvSpPr>
        <p:spPr bwMode="auto">
          <a:xfrm>
            <a:off x="377826" y="604838"/>
            <a:ext cx="11113" cy="15875"/>
          </a:xfrm>
          <a:custGeom>
            <a:avLst/>
            <a:gdLst>
              <a:gd name="T0" fmla="*/ 8 w 17"/>
              <a:gd name="T1" fmla="*/ 0 h 21"/>
              <a:gd name="T2" fmla="*/ 8 w 17"/>
              <a:gd name="T3" fmla="*/ 0 h 21"/>
              <a:gd name="T4" fmla="*/ 14 w 17"/>
              <a:gd name="T5" fmla="*/ 8 h 21"/>
              <a:gd name="T6" fmla="*/ 12 w 17"/>
              <a:gd name="T7" fmla="*/ 19 h 21"/>
              <a:gd name="T8" fmla="*/ 1 w 17"/>
              <a:gd name="T9" fmla="*/ 14 h 21"/>
              <a:gd name="T10" fmla="*/ 0 w 17"/>
              <a:gd name="T11" fmla="*/ 3 h 21"/>
              <a:gd name="T12" fmla="*/ 6 w 17"/>
              <a:gd name="T13" fmla="*/ 7 h 21"/>
              <a:gd name="T14" fmla="*/ 8 w 17"/>
              <a:gd name="T1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" h="21">
                <a:moveTo>
                  <a:pt x="8" y="0"/>
                </a:moveTo>
                <a:lnTo>
                  <a:pt x="8" y="0"/>
                </a:lnTo>
                <a:cubicBezTo>
                  <a:pt x="9" y="4"/>
                  <a:pt x="12" y="5"/>
                  <a:pt x="14" y="8"/>
                </a:cubicBezTo>
                <a:cubicBezTo>
                  <a:pt x="17" y="12"/>
                  <a:pt x="16" y="17"/>
                  <a:pt x="12" y="19"/>
                </a:cubicBezTo>
                <a:cubicBezTo>
                  <a:pt x="8" y="21"/>
                  <a:pt x="3" y="19"/>
                  <a:pt x="1" y="14"/>
                </a:cubicBezTo>
                <a:cubicBezTo>
                  <a:pt x="0" y="11"/>
                  <a:pt x="3" y="8"/>
                  <a:pt x="0" y="3"/>
                </a:cubicBezTo>
                <a:cubicBezTo>
                  <a:pt x="2" y="6"/>
                  <a:pt x="5" y="7"/>
                  <a:pt x="6" y="7"/>
                </a:cubicBezTo>
                <a:cubicBezTo>
                  <a:pt x="7" y="6"/>
                  <a:pt x="8" y="2"/>
                  <a:pt x="8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1" name="Freeform 1891"/>
          <p:cNvSpPr>
            <a:spLocks/>
          </p:cNvSpPr>
          <p:nvPr/>
        </p:nvSpPr>
        <p:spPr bwMode="auto">
          <a:xfrm>
            <a:off x="377826" y="604838"/>
            <a:ext cx="3175" cy="3175"/>
          </a:xfrm>
          <a:custGeom>
            <a:avLst/>
            <a:gdLst>
              <a:gd name="T0" fmla="*/ 4 w 4"/>
              <a:gd name="T1" fmla="*/ 0 h 3"/>
              <a:gd name="T2" fmla="*/ 4 w 4"/>
              <a:gd name="T3" fmla="*/ 0 h 3"/>
              <a:gd name="T4" fmla="*/ 4 w 4"/>
              <a:gd name="T5" fmla="*/ 3 h 3"/>
              <a:gd name="T6" fmla="*/ 0 w 4"/>
              <a:gd name="T7" fmla="*/ 1 h 3"/>
              <a:gd name="T8" fmla="*/ 4 w 4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3">
                <a:moveTo>
                  <a:pt x="4" y="0"/>
                </a:moveTo>
                <a:lnTo>
                  <a:pt x="4" y="0"/>
                </a:lnTo>
                <a:cubicBezTo>
                  <a:pt x="4" y="1"/>
                  <a:pt x="4" y="2"/>
                  <a:pt x="4" y="3"/>
                </a:cubicBezTo>
                <a:cubicBezTo>
                  <a:pt x="2" y="3"/>
                  <a:pt x="1" y="2"/>
                  <a:pt x="0" y="1"/>
                </a:cubicBezTo>
                <a:cubicBezTo>
                  <a:pt x="2" y="1"/>
                  <a:pt x="3" y="0"/>
                  <a:pt x="4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2" name="Freeform 1892"/>
          <p:cNvSpPr>
            <a:spLocks/>
          </p:cNvSpPr>
          <p:nvPr/>
        </p:nvSpPr>
        <p:spPr bwMode="auto">
          <a:xfrm>
            <a:off x="347663" y="534988"/>
            <a:ext cx="31750" cy="66675"/>
          </a:xfrm>
          <a:custGeom>
            <a:avLst/>
            <a:gdLst>
              <a:gd name="T0" fmla="*/ 0 w 46"/>
              <a:gd name="T1" fmla="*/ 1 h 93"/>
              <a:gd name="T2" fmla="*/ 0 w 46"/>
              <a:gd name="T3" fmla="*/ 1 h 93"/>
              <a:gd name="T4" fmla="*/ 3 w 46"/>
              <a:gd name="T5" fmla="*/ 0 h 93"/>
              <a:gd name="T6" fmla="*/ 45 w 46"/>
              <a:gd name="T7" fmla="*/ 87 h 93"/>
              <a:gd name="T8" fmla="*/ 43 w 46"/>
              <a:gd name="T9" fmla="*/ 92 h 93"/>
              <a:gd name="T10" fmla="*/ 37 w 46"/>
              <a:gd name="T11" fmla="*/ 90 h 93"/>
              <a:gd name="T12" fmla="*/ 0 w 46"/>
              <a:gd name="T13" fmla="*/ 1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6" h="93">
                <a:moveTo>
                  <a:pt x="0" y="1"/>
                </a:moveTo>
                <a:lnTo>
                  <a:pt x="0" y="1"/>
                </a:lnTo>
                <a:lnTo>
                  <a:pt x="3" y="0"/>
                </a:lnTo>
                <a:lnTo>
                  <a:pt x="45" y="87"/>
                </a:lnTo>
                <a:cubicBezTo>
                  <a:pt x="46" y="89"/>
                  <a:pt x="45" y="91"/>
                  <a:pt x="43" y="92"/>
                </a:cubicBezTo>
                <a:cubicBezTo>
                  <a:pt x="41" y="93"/>
                  <a:pt x="38" y="92"/>
                  <a:pt x="37" y="90"/>
                </a:cubicBez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3" name="Freeform 1893"/>
          <p:cNvSpPr>
            <a:spLocks/>
          </p:cNvSpPr>
          <p:nvPr/>
        </p:nvSpPr>
        <p:spPr bwMode="auto">
          <a:xfrm>
            <a:off x="411163" y="679450"/>
            <a:ext cx="4763" cy="1588"/>
          </a:xfrm>
          <a:custGeom>
            <a:avLst/>
            <a:gdLst>
              <a:gd name="T0" fmla="*/ 5 w 5"/>
              <a:gd name="T1" fmla="*/ 0 h 3"/>
              <a:gd name="T2" fmla="*/ 5 w 5"/>
              <a:gd name="T3" fmla="*/ 0 h 3"/>
              <a:gd name="T4" fmla="*/ 4 w 5"/>
              <a:gd name="T5" fmla="*/ 3 h 3"/>
              <a:gd name="T6" fmla="*/ 0 w 5"/>
              <a:gd name="T7" fmla="*/ 2 h 3"/>
              <a:gd name="T8" fmla="*/ 5 w 5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3">
                <a:moveTo>
                  <a:pt x="5" y="0"/>
                </a:moveTo>
                <a:lnTo>
                  <a:pt x="5" y="0"/>
                </a:lnTo>
                <a:cubicBezTo>
                  <a:pt x="5" y="1"/>
                  <a:pt x="4" y="2"/>
                  <a:pt x="4" y="3"/>
                </a:cubicBezTo>
                <a:cubicBezTo>
                  <a:pt x="3" y="3"/>
                  <a:pt x="1" y="3"/>
                  <a:pt x="0" y="2"/>
                </a:cubicBezTo>
                <a:cubicBezTo>
                  <a:pt x="2" y="2"/>
                  <a:pt x="4" y="1"/>
                  <a:pt x="5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4" name="Freeform 1894"/>
          <p:cNvSpPr>
            <a:spLocks/>
          </p:cNvSpPr>
          <p:nvPr/>
        </p:nvSpPr>
        <p:spPr bwMode="auto">
          <a:xfrm>
            <a:off x="373063" y="598488"/>
            <a:ext cx="9525" cy="6350"/>
          </a:xfrm>
          <a:custGeom>
            <a:avLst/>
            <a:gdLst>
              <a:gd name="T0" fmla="*/ 0 w 13"/>
              <a:gd name="T1" fmla="*/ 5 h 9"/>
              <a:gd name="T2" fmla="*/ 0 w 13"/>
              <a:gd name="T3" fmla="*/ 5 h 9"/>
              <a:gd name="T4" fmla="*/ 7 w 13"/>
              <a:gd name="T5" fmla="*/ 6 h 9"/>
              <a:gd name="T6" fmla="*/ 11 w 13"/>
              <a:gd name="T7" fmla="*/ 0 h 9"/>
              <a:gd name="T8" fmla="*/ 8 w 13"/>
              <a:gd name="T9" fmla="*/ 8 h 9"/>
              <a:gd name="T10" fmla="*/ 0 w 13"/>
              <a:gd name="T11" fmla="*/ 5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" h="9">
                <a:moveTo>
                  <a:pt x="0" y="5"/>
                </a:moveTo>
                <a:lnTo>
                  <a:pt x="0" y="5"/>
                </a:lnTo>
                <a:cubicBezTo>
                  <a:pt x="1" y="7"/>
                  <a:pt x="4" y="7"/>
                  <a:pt x="7" y="6"/>
                </a:cubicBezTo>
                <a:cubicBezTo>
                  <a:pt x="10" y="4"/>
                  <a:pt x="11" y="2"/>
                  <a:pt x="11" y="0"/>
                </a:cubicBezTo>
                <a:cubicBezTo>
                  <a:pt x="13" y="3"/>
                  <a:pt x="11" y="7"/>
                  <a:pt x="8" y="8"/>
                </a:cubicBezTo>
                <a:cubicBezTo>
                  <a:pt x="5" y="9"/>
                  <a:pt x="0" y="9"/>
                  <a:pt x="0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5" name="Freeform 1895"/>
          <p:cNvSpPr>
            <a:spLocks/>
          </p:cNvSpPr>
          <p:nvPr/>
        </p:nvSpPr>
        <p:spPr bwMode="auto">
          <a:xfrm>
            <a:off x="406401" y="657225"/>
            <a:ext cx="3175" cy="3175"/>
          </a:xfrm>
          <a:custGeom>
            <a:avLst/>
            <a:gdLst>
              <a:gd name="T0" fmla="*/ 2 w 3"/>
              <a:gd name="T1" fmla="*/ 0 h 4"/>
              <a:gd name="T2" fmla="*/ 2 w 3"/>
              <a:gd name="T3" fmla="*/ 0 h 4"/>
              <a:gd name="T4" fmla="*/ 2 w 3"/>
              <a:gd name="T5" fmla="*/ 4 h 4"/>
              <a:gd name="T6" fmla="*/ 0 w 3"/>
              <a:gd name="T7" fmla="*/ 3 h 4"/>
              <a:gd name="T8" fmla="*/ 2 w 3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4">
                <a:moveTo>
                  <a:pt x="2" y="0"/>
                </a:moveTo>
                <a:lnTo>
                  <a:pt x="2" y="0"/>
                </a:lnTo>
                <a:cubicBezTo>
                  <a:pt x="2" y="1"/>
                  <a:pt x="3" y="3"/>
                  <a:pt x="2" y="4"/>
                </a:cubicBezTo>
                <a:cubicBezTo>
                  <a:pt x="2" y="4"/>
                  <a:pt x="1" y="3"/>
                  <a:pt x="0" y="3"/>
                </a:cubicBezTo>
                <a:cubicBezTo>
                  <a:pt x="1" y="2"/>
                  <a:pt x="2" y="1"/>
                  <a:pt x="2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6" name="Freeform 1896"/>
          <p:cNvSpPr>
            <a:spLocks/>
          </p:cNvSpPr>
          <p:nvPr/>
        </p:nvSpPr>
        <p:spPr bwMode="auto">
          <a:xfrm>
            <a:off x="392113" y="660400"/>
            <a:ext cx="3175" cy="1588"/>
          </a:xfrm>
          <a:custGeom>
            <a:avLst/>
            <a:gdLst>
              <a:gd name="T0" fmla="*/ 0 w 5"/>
              <a:gd name="T1" fmla="*/ 0 h 4"/>
              <a:gd name="T2" fmla="*/ 0 w 5"/>
              <a:gd name="T3" fmla="*/ 0 h 4"/>
              <a:gd name="T4" fmla="*/ 4 w 5"/>
              <a:gd name="T5" fmla="*/ 2 h 4"/>
              <a:gd name="T6" fmla="*/ 5 w 5"/>
              <a:gd name="T7" fmla="*/ 4 h 4"/>
              <a:gd name="T8" fmla="*/ 0 w 5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4">
                <a:moveTo>
                  <a:pt x="0" y="0"/>
                </a:moveTo>
                <a:lnTo>
                  <a:pt x="0" y="0"/>
                </a:lnTo>
                <a:cubicBezTo>
                  <a:pt x="2" y="0"/>
                  <a:pt x="4" y="2"/>
                  <a:pt x="4" y="2"/>
                </a:cubicBezTo>
                <a:cubicBezTo>
                  <a:pt x="4" y="3"/>
                  <a:pt x="5" y="4"/>
                  <a:pt x="5" y="4"/>
                </a:cubicBezTo>
                <a:cubicBezTo>
                  <a:pt x="4" y="4"/>
                  <a:pt x="0" y="2"/>
                  <a:pt x="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7" name="Freeform 1897"/>
          <p:cNvSpPr>
            <a:spLocks/>
          </p:cNvSpPr>
          <p:nvPr/>
        </p:nvSpPr>
        <p:spPr bwMode="auto">
          <a:xfrm>
            <a:off x="403226" y="666750"/>
            <a:ext cx="12700" cy="9525"/>
          </a:xfrm>
          <a:custGeom>
            <a:avLst/>
            <a:gdLst>
              <a:gd name="T0" fmla="*/ 0 w 19"/>
              <a:gd name="T1" fmla="*/ 7 h 12"/>
              <a:gd name="T2" fmla="*/ 0 w 19"/>
              <a:gd name="T3" fmla="*/ 7 h 12"/>
              <a:gd name="T4" fmla="*/ 10 w 19"/>
              <a:gd name="T5" fmla="*/ 7 h 12"/>
              <a:gd name="T6" fmla="*/ 16 w 19"/>
              <a:gd name="T7" fmla="*/ 0 h 12"/>
              <a:gd name="T8" fmla="*/ 12 w 19"/>
              <a:gd name="T9" fmla="*/ 10 h 12"/>
              <a:gd name="T10" fmla="*/ 0 w 19"/>
              <a:gd name="T11" fmla="*/ 7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" h="12">
                <a:moveTo>
                  <a:pt x="0" y="7"/>
                </a:moveTo>
                <a:lnTo>
                  <a:pt x="0" y="7"/>
                </a:lnTo>
                <a:cubicBezTo>
                  <a:pt x="1" y="8"/>
                  <a:pt x="6" y="9"/>
                  <a:pt x="10" y="7"/>
                </a:cubicBezTo>
                <a:cubicBezTo>
                  <a:pt x="15" y="5"/>
                  <a:pt x="16" y="2"/>
                  <a:pt x="16" y="0"/>
                </a:cubicBezTo>
                <a:cubicBezTo>
                  <a:pt x="19" y="4"/>
                  <a:pt x="16" y="8"/>
                  <a:pt x="12" y="10"/>
                </a:cubicBezTo>
                <a:cubicBezTo>
                  <a:pt x="8" y="12"/>
                  <a:pt x="1" y="12"/>
                  <a:pt x="0" y="7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8" name="Freeform 1898"/>
          <p:cNvSpPr>
            <a:spLocks/>
          </p:cNvSpPr>
          <p:nvPr/>
        </p:nvSpPr>
        <p:spPr bwMode="auto">
          <a:xfrm>
            <a:off x="461963" y="633413"/>
            <a:ext cx="12700" cy="4763"/>
          </a:xfrm>
          <a:custGeom>
            <a:avLst/>
            <a:gdLst>
              <a:gd name="T0" fmla="*/ 16 w 18"/>
              <a:gd name="T1" fmla="*/ 0 h 6"/>
              <a:gd name="T2" fmla="*/ 16 w 18"/>
              <a:gd name="T3" fmla="*/ 0 h 6"/>
              <a:gd name="T4" fmla="*/ 17 w 18"/>
              <a:gd name="T5" fmla="*/ 4 h 6"/>
              <a:gd name="T6" fmla="*/ 0 w 18"/>
              <a:gd name="T7" fmla="*/ 4 h 6"/>
              <a:gd name="T8" fmla="*/ 16 w 18"/>
              <a:gd name="T9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6">
                <a:moveTo>
                  <a:pt x="16" y="0"/>
                </a:moveTo>
                <a:lnTo>
                  <a:pt x="16" y="0"/>
                </a:lnTo>
                <a:cubicBezTo>
                  <a:pt x="18" y="1"/>
                  <a:pt x="18" y="3"/>
                  <a:pt x="17" y="4"/>
                </a:cubicBezTo>
                <a:cubicBezTo>
                  <a:pt x="15" y="6"/>
                  <a:pt x="9" y="4"/>
                  <a:pt x="0" y="4"/>
                </a:cubicBezTo>
                <a:cubicBezTo>
                  <a:pt x="6" y="2"/>
                  <a:pt x="16" y="6"/>
                  <a:pt x="16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9" name="Freeform 1899"/>
          <p:cNvSpPr>
            <a:spLocks/>
          </p:cNvSpPr>
          <p:nvPr/>
        </p:nvSpPr>
        <p:spPr bwMode="auto">
          <a:xfrm>
            <a:off x="458788" y="633413"/>
            <a:ext cx="0" cy="1588"/>
          </a:xfrm>
          <a:custGeom>
            <a:avLst/>
            <a:gdLst>
              <a:gd name="T0" fmla="*/ 0 w 1"/>
              <a:gd name="T1" fmla="*/ 0 h 2"/>
              <a:gd name="T2" fmla="*/ 0 w 1"/>
              <a:gd name="T3" fmla="*/ 0 h 2"/>
              <a:gd name="T4" fmla="*/ 0 w 1"/>
              <a:gd name="T5" fmla="*/ 2 h 2"/>
              <a:gd name="T6" fmla="*/ 0 w 1"/>
              <a:gd name="T7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" h="2">
                <a:moveTo>
                  <a:pt x="0" y="0"/>
                </a:moveTo>
                <a:lnTo>
                  <a:pt x="0" y="0"/>
                </a:lnTo>
                <a:cubicBezTo>
                  <a:pt x="1" y="0"/>
                  <a:pt x="1" y="2"/>
                  <a:pt x="0" y="2"/>
                </a:cubicBezTo>
                <a:cubicBezTo>
                  <a:pt x="0" y="2"/>
                  <a:pt x="0" y="0"/>
                  <a:pt x="0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0" name="Freeform 1900"/>
          <p:cNvSpPr>
            <a:spLocks/>
          </p:cNvSpPr>
          <p:nvPr/>
        </p:nvSpPr>
        <p:spPr bwMode="auto">
          <a:xfrm>
            <a:off x="455613" y="633413"/>
            <a:ext cx="1588" cy="3175"/>
          </a:xfrm>
          <a:custGeom>
            <a:avLst/>
            <a:gdLst>
              <a:gd name="T0" fmla="*/ 0 w 2"/>
              <a:gd name="T1" fmla="*/ 0 h 4"/>
              <a:gd name="T2" fmla="*/ 0 w 2"/>
              <a:gd name="T3" fmla="*/ 0 h 4"/>
              <a:gd name="T4" fmla="*/ 0 w 2"/>
              <a:gd name="T5" fmla="*/ 4 h 4"/>
              <a:gd name="T6" fmla="*/ 0 w 2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" h="4">
                <a:moveTo>
                  <a:pt x="0" y="0"/>
                </a:moveTo>
                <a:lnTo>
                  <a:pt x="0" y="0"/>
                </a:lnTo>
                <a:cubicBezTo>
                  <a:pt x="2" y="1"/>
                  <a:pt x="2" y="3"/>
                  <a:pt x="0" y="4"/>
                </a:cubicBezTo>
                <a:cubicBezTo>
                  <a:pt x="1" y="3"/>
                  <a:pt x="0" y="0"/>
                  <a:pt x="0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1" name="Freeform 1901"/>
          <p:cNvSpPr>
            <a:spLocks/>
          </p:cNvSpPr>
          <p:nvPr/>
        </p:nvSpPr>
        <p:spPr bwMode="auto">
          <a:xfrm>
            <a:off x="468313" y="630238"/>
            <a:ext cx="4763" cy="4763"/>
          </a:xfrm>
          <a:custGeom>
            <a:avLst/>
            <a:gdLst>
              <a:gd name="T0" fmla="*/ 3 w 7"/>
              <a:gd name="T1" fmla="*/ 0 h 7"/>
              <a:gd name="T2" fmla="*/ 3 w 7"/>
              <a:gd name="T3" fmla="*/ 0 h 7"/>
              <a:gd name="T4" fmla="*/ 0 w 7"/>
              <a:gd name="T5" fmla="*/ 5 h 7"/>
              <a:gd name="T6" fmla="*/ 3 w 7"/>
              <a:gd name="T7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" h="7">
                <a:moveTo>
                  <a:pt x="3" y="0"/>
                </a:moveTo>
                <a:lnTo>
                  <a:pt x="3" y="0"/>
                </a:lnTo>
                <a:cubicBezTo>
                  <a:pt x="7" y="4"/>
                  <a:pt x="4" y="7"/>
                  <a:pt x="0" y="5"/>
                </a:cubicBezTo>
                <a:cubicBezTo>
                  <a:pt x="4" y="4"/>
                  <a:pt x="4" y="2"/>
                  <a:pt x="3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2" name="Freeform 1902"/>
          <p:cNvSpPr>
            <a:spLocks/>
          </p:cNvSpPr>
          <p:nvPr/>
        </p:nvSpPr>
        <p:spPr bwMode="auto">
          <a:xfrm>
            <a:off x="384176" y="614363"/>
            <a:ext cx="3175" cy="3175"/>
          </a:xfrm>
          <a:custGeom>
            <a:avLst/>
            <a:gdLst>
              <a:gd name="T0" fmla="*/ 3 w 4"/>
              <a:gd name="T1" fmla="*/ 0 h 6"/>
              <a:gd name="T2" fmla="*/ 3 w 4"/>
              <a:gd name="T3" fmla="*/ 0 h 6"/>
              <a:gd name="T4" fmla="*/ 3 w 4"/>
              <a:gd name="T5" fmla="*/ 4 h 6"/>
              <a:gd name="T6" fmla="*/ 0 w 4"/>
              <a:gd name="T7" fmla="*/ 6 h 6"/>
              <a:gd name="T8" fmla="*/ 3 w 4"/>
              <a:gd name="T9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6">
                <a:moveTo>
                  <a:pt x="3" y="0"/>
                </a:moveTo>
                <a:lnTo>
                  <a:pt x="3" y="0"/>
                </a:lnTo>
                <a:cubicBezTo>
                  <a:pt x="4" y="1"/>
                  <a:pt x="4" y="3"/>
                  <a:pt x="3" y="4"/>
                </a:cubicBezTo>
                <a:cubicBezTo>
                  <a:pt x="3" y="5"/>
                  <a:pt x="1" y="6"/>
                  <a:pt x="0" y="6"/>
                </a:cubicBezTo>
                <a:cubicBezTo>
                  <a:pt x="1" y="5"/>
                  <a:pt x="3" y="3"/>
                  <a:pt x="3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3" name="Freeform 1903"/>
          <p:cNvSpPr>
            <a:spLocks/>
          </p:cNvSpPr>
          <p:nvPr/>
        </p:nvSpPr>
        <p:spPr bwMode="auto">
          <a:xfrm>
            <a:off x="409576" y="671513"/>
            <a:ext cx="3175" cy="3175"/>
          </a:xfrm>
          <a:custGeom>
            <a:avLst/>
            <a:gdLst>
              <a:gd name="T0" fmla="*/ 5 w 5"/>
              <a:gd name="T1" fmla="*/ 0 h 4"/>
              <a:gd name="T2" fmla="*/ 5 w 5"/>
              <a:gd name="T3" fmla="*/ 0 h 4"/>
              <a:gd name="T4" fmla="*/ 0 w 5"/>
              <a:gd name="T5" fmla="*/ 3 h 4"/>
              <a:gd name="T6" fmla="*/ 5 w 5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4">
                <a:moveTo>
                  <a:pt x="5" y="0"/>
                </a:moveTo>
                <a:lnTo>
                  <a:pt x="5" y="0"/>
                </a:lnTo>
                <a:cubicBezTo>
                  <a:pt x="5" y="2"/>
                  <a:pt x="2" y="4"/>
                  <a:pt x="0" y="3"/>
                </a:cubicBezTo>
                <a:cubicBezTo>
                  <a:pt x="2" y="2"/>
                  <a:pt x="4" y="1"/>
                  <a:pt x="5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4" name="Freeform 1904"/>
          <p:cNvSpPr>
            <a:spLocks/>
          </p:cNvSpPr>
          <p:nvPr/>
        </p:nvSpPr>
        <p:spPr bwMode="auto">
          <a:xfrm>
            <a:off x="342901" y="528638"/>
            <a:ext cx="7938" cy="4763"/>
          </a:xfrm>
          <a:custGeom>
            <a:avLst/>
            <a:gdLst>
              <a:gd name="T0" fmla="*/ 1 w 9"/>
              <a:gd name="T1" fmla="*/ 5 h 7"/>
              <a:gd name="T2" fmla="*/ 1 w 9"/>
              <a:gd name="T3" fmla="*/ 5 h 7"/>
              <a:gd name="T4" fmla="*/ 1 w 9"/>
              <a:gd name="T5" fmla="*/ 3 h 7"/>
              <a:gd name="T6" fmla="*/ 7 w 9"/>
              <a:gd name="T7" fmla="*/ 0 h 7"/>
              <a:gd name="T8" fmla="*/ 8 w 9"/>
              <a:gd name="T9" fmla="*/ 2 h 7"/>
              <a:gd name="T10" fmla="*/ 6 w 9"/>
              <a:gd name="T11" fmla="*/ 6 h 7"/>
              <a:gd name="T12" fmla="*/ 1 w 9"/>
              <a:gd name="T13" fmla="*/ 5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" h="7">
                <a:moveTo>
                  <a:pt x="1" y="5"/>
                </a:moveTo>
                <a:lnTo>
                  <a:pt x="1" y="5"/>
                </a:lnTo>
                <a:cubicBezTo>
                  <a:pt x="0" y="5"/>
                  <a:pt x="0" y="4"/>
                  <a:pt x="1" y="3"/>
                </a:cubicBezTo>
                <a:cubicBezTo>
                  <a:pt x="3" y="3"/>
                  <a:pt x="5" y="2"/>
                  <a:pt x="7" y="0"/>
                </a:cubicBezTo>
                <a:cubicBezTo>
                  <a:pt x="7" y="0"/>
                  <a:pt x="8" y="1"/>
                  <a:pt x="8" y="2"/>
                </a:cubicBezTo>
                <a:cubicBezTo>
                  <a:pt x="9" y="3"/>
                  <a:pt x="8" y="5"/>
                  <a:pt x="6" y="6"/>
                </a:cubicBezTo>
                <a:cubicBezTo>
                  <a:pt x="4" y="7"/>
                  <a:pt x="1" y="7"/>
                  <a:pt x="1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5" name="Freeform 1905"/>
          <p:cNvSpPr>
            <a:spLocks/>
          </p:cNvSpPr>
          <p:nvPr/>
        </p:nvSpPr>
        <p:spPr bwMode="auto">
          <a:xfrm>
            <a:off x="341313" y="492125"/>
            <a:ext cx="7938" cy="22225"/>
          </a:xfrm>
          <a:custGeom>
            <a:avLst/>
            <a:gdLst>
              <a:gd name="T0" fmla="*/ 6 w 12"/>
              <a:gd name="T1" fmla="*/ 0 h 29"/>
              <a:gd name="T2" fmla="*/ 6 w 12"/>
              <a:gd name="T3" fmla="*/ 0 h 29"/>
              <a:gd name="T4" fmla="*/ 8 w 12"/>
              <a:gd name="T5" fmla="*/ 3 h 29"/>
              <a:gd name="T6" fmla="*/ 5 w 12"/>
              <a:gd name="T7" fmla="*/ 9 h 29"/>
              <a:gd name="T8" fmla="*/ 9 w 12"/>
              <a:gd name="T9" fmla="*/ 4 h 29"/>
              <a:gd name="T10" fmla="*/ 10 w 12"/>
              <a:gd name="T11" fmla="*/ 6 h 29"/>
              <a:gd name="T12" fmla="*/ 6 w 12"/>
              <a:gd name="T13" fmla="*/ 12 h 29"/>
              <a:gd name="T14" fmla="*/ 11 w 12"/>
              <a:gd name="T15" fmla="*/ 7 h 29"/>
              <a:gd name="T16" fmla="*/ 12 w 12"/>
              <a:gd name="T17" fmla="*/ 9 h 29"/>
              <a:gd name="T18" fmla="*/ 12 w 12"/>
              <a:gd name="T19" fmla="*/ 10 h 29"/>
              <a:gd name="T20" fmla="*/ 7 w 12"/>
              <a:gd name="T21" fmla="*/ 14 h 29"/>
              <a:gd name="T22" fmla="*/ 12 w 12"/>
              <a:gd name="T23" fmla="*/ 12 h 29"/>
              <a:gd name="T24" fmla="*/ 12 w 12"/>
              <a:gd name="T25" fmla="*/ 15 h 29"/>
              <a:gd name="T26" fmla="*/ 7 w 12"/>
              <a:gd name="T27" fmla="*/ 17 h 29"/>
              <a:gd name="T28" fmla="*/ 12 w 12"/>
              <a:gd name="T29" fmla="*/ 16 h 29"/>
              <a:gd name="T30" fmla="*/ 11 w 12"/>
              <a:gd name="T31" fmla="*/ 18 h 29"/>
              <a:gd name="T32" fmla="*/ 6 w 12"/>
              <a:gd name="T33" fmla="*/ 19 h 29"/>
              <a:gd name="T34" fmla="*/ 10 w 12"/>
              <a:gd name="T35" fmla="*/ 20 h 29"/>
              <a:gd name="T36" fmla="*/ 10 w 12"/>
              <a:gd name="T37" fmla="*/ 21 h 29"/>
              <a:gd name="T38" fmla="*/ 4 w 12"/>
              <a:gd name="T39" fmla="*/ 21 h 29"/>
              <a:gd name="T40" fmla="*/ 9 w 12"/>
              <a:gd name="T41" fmla="*/ 23 h 29"/>
              <a:gd name="T42" fmla="*/ 7 w 12"/>
              <a:gd name="T43" fmla="*/ 24 h 29"/>
              <a:gd name="T44" fmla="*/ 2 w 12"/>
              <a:gd name="T45" fmla="*/ 29 h 29"/>
              <a:gd name="T46" fmla="*/ 0 w 12"/>
              <a:gd name="T47" fmla="*/ 28 h 29"/>
              <a:gd name="T48" fmla="*/ 2 w 12"/>
              <a:gd name="T49" fmla="*/ 24 h 29"/>
              <a:gd name="T50" fmla="*/ 0 w 12"/>
              <a:gd name="T51" fmla="*/ 19 h 29"/>
              <a:gd name="T52" fmla="*/ 0 w 12"/>
              <a:gd name="T53" fmla="*/ 19 h 29"/>
              <a:gd name="T54" fmla="*/ 3 w 12"/>
              <a:gd name="T55" fmla="*/ 19 h 29"/>
              <a:gd name="T56" fmla="*/ 2 w 12"/>
              <a:gd name="T57" fmla="*/ 10 h 29"/>
              <a:gd name="T58" fmla="*/ 6 w 12"/>
              <a:gd name="T59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2" h="29">
                <a:moveTo>
                  <a:pt x="6" y="0"/>
                </a:moveTo>
                <a:lnTo>
                  <a:pt x="6" y="0"/>
                </a:lnTo>
                <a:cubicBezTo>
                  <a:pt x="6" y="0"/>
                  <a:pt x="6" y="1"/>
                  <a:pt x="8" y="3"/>
                </a:cubicBezTo>
                <a:lnTo>
                  <a:pt x="5" y="9"/>
                </a:lnTo>
                <a:lnTo>
                  <a:pt x="9" y="4"/>
                </a:lnTo>
                <a:cubicBezTo>
                  <a:pt x="9" y="4"/>
                  <a:pt x="9" y="5"/>
                  <a:pt x="10" y="6"/>
                </a:cubicBezTo>
                <a:lnTo>
                  <a:pt x="6" y="12"/>
                </a:lnTo>
                <a:lnTo>
                  <a:pt x="11" y="7"/>
                </a:lnTo>
                <a:cubicBezTo>
                  <a:pt x="11" y="8"/>
                  <a:pt x="11" y="9"/>
                  <a:pt x="12" y="9"/>
                </a:cubicBezTo>
                <a:cubicBezTo>
                  <a:pt x="12" y="9"/>
                  <a:pt x="12" y="10"/>
                  <a:pt x="12" y="10"/>
                </a:cubicBezTo>
                <a:lnTo>
                  <a:pt x="7" y="14"/>
                </a:lnTo>
                <a:lnTo>
                  <a:pt x="12" y="12"/>
                </a:lnTo>
                <a:cubicBezTo>
                  <a:pt x="12" y="13"/>
                  <a:pt x="12" y="14"/>
                  <a:pt x="12" y="15"/>
                </a:cubicBezTo>
                <a:lnTo>
                  <a:pt x="7" y="17"/>
                </a:lnTo>
                <a:lnTo>
                  <a:pt x="12" y="16"/>
                </a:lnTo>
                <a:cubicBezTo>
                  <a:pt x="11" y="17"/>
                  <a:pt x="11" y="18"/>
                  <a:pt x="11" y="18"/>
                </a:cubicBezTo>
                <a:lnTo>
                  <a:pt x="6" y="19"/>
                </a:lnTo>
                <a:lnTo>
                  <a:pt x="10" y="20"/>
                </a:lnTo>
                <a:cubicBezTo>
                  <a:pt x="10" y="20"/>
                  <a:pt x="10" y="21"/>
                  <a:pt x="10" y="21"/>
                </a:cubicBezTo>
                <a:lnTo>
                  <a:pt x="4" y="21"/>
                </a:lnTo>
                <a:lnTo>
                  <a:pt x="9" y="23"/>
                </a:lnTo>
                <a:cubicBezTo>
                  <a:pt x="8" y="23"/>
                  <a:pt x="8" y="24"/>
                  <a:pt x="7" y="24"/>
                </a:cubicBezTo>
                <a:cubicBezTo>
                  <a:pt x="5" y="25"/>
                  <a:pt x="3" y="26"/>
                  <a:pt x="2" y="29"/>
                </a:cubicBezTo>
                <a:cubicBezTo>
                  <a:pt x="2" y="29"/>
                  <a:pt x="1" y="28"/>
                  <a:pt x="0" y="28"/>
                </a:cubicBezTo>
                <a:cubicBezTo>
                  <a:pt x="1" y="27"/>
                  <a:pt x="2" y="26"/>
                  <a:pt x="2" y="24"/>
                </a:cubicBezTo>
                <a:cubicBezTo>
                  <a:pt x="2" y="22"/>
                  <a:pt x="1" y="20"/>
                  <a:pt x="0" y="19"/>
                </a:cubicBezTo>
                <a:lnTo>
                  <a:pt x="0" y="19"/>
                </a:lnTo>
                <a:cubicBezTo>
                  <a:pt x="1" y="19"/>
                  <a:pt x="2" y="19"/>
                  <a:pt x="3" y="19"/>
                </a:cubicBezTo>
                <a:cubicBezTo>
                  <a:pt x="7" y="16"/>
                  <a:pt x="4" y="12"/>
                  <a:pt x="2" y="10"/>
                </a:cubicBezTo>
                <a:lnTo>
                  <a:pt x="6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6" name="Freeform 1906"/>
          <p:cNvSpPr>
            <a:spLocks/>
          </p:cNvSpPr>
          <p:nvPr/>
        </p:nvSpPr>
        <p:spPr bwMode="auto">
          <a:xfrm>
            <a:off x="327026" y="490538"/>
            <a:ext cx="4763" cy="6350"/>
          </a:xfrm>
          <a:custGeom>
            <a:avLst/>
            <a:gdLst>
              <a:gd name="T0" fmla="*/ 5 w 8"/>
              <a:gd name="T1" fmla="*/ 8 h 8"/>
              <a:gd name="T2" fmla="*/ 5 w 8"/>
              <a:gd name="T3" fmla="*/ 8 h 8"/>
              <a:gd name="T4" fmla="*/ 4 w 8"/>
              <a:gd name="T5" fmla="*/ 2 h 8"/>
              <a:gd name="T6" fmla="*/ 8 w 8"/>
              <a:gd name="T7" fmla="*/ 6 h 8"/>
              <a:gd name="T8" fmla="*/ 5 w 8"/>
              <a:gd name="T9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8">
                <a:moveTo>
                  <a:pt x="5" y="8"/>
                </a:moveTo>
                <a:lnTo>
                  <a:pt x="5" y="8"/>
                </a:lnTo>
                <a:cubicBezTo>
                  <a:pt x="0" y="4"/>
                  <a:pt x="4" y="3"/>
                  <a:pt x="4" y="2"/>
                </a:cubicBezTo>
                <a:cubicBezTo>
                  <a:pt x="5" y="2"/>
                  <a:pt x="8" y="0"/>
                  <a:pt x="8" y="6"/>
                </a:cubicBezTo>
                <a:lnTo>
                  <a:pt x="5" y="8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7" name="Freeform 1907"/>
          <p:cNvSpPr>
            <a:spLocks/>
          </p:cNvSpPr>
          <p:nvPr/>
        </p:nvSpPr>
        <p:spPr bwMode="auto">
          <a:xfrm>
            <a:off x="319088" y="504825"/>
            <a:ext cx="17463" cy="12700"/>
          </a:xfrm>
          <a:custGeom>
            <a:avLst/>
            <a:gdLst>
              <a:gd name="T0" fmla="*/ 0 w 24"/>
              <a:gd name="T1" fmla="*/ 0 h 18"/>
              <a:gd name="T2" fmla="*/ 0 w 24"/>
              <a:gd name="T3" fmla="*/ 0 h 18"/>
              <a:gd name="T4" fmla="*/ 9 w 24"/>
              <a:gd name="T5" fmla="*/ 4 h 18"/>
              <a:gd name="T6" fmla="*/ 15 w 24"/>
              <a:gd name="T7" fmla="*/ 11 h 18"/>
              <a:gd name="T8" fmla="*/ 17 w 24"/>
              <a:gd name="T9" fmla="*/ 8 h 18"/>
              <a:gd name="T10" fmla="*/ 17 w 24"/>
              <a:gd name="T11" fmla="*/ 9 h 18"/>
              <a:gd name="T12" fmla="*/ 20 w 24"/>
              <a:gd name="T13" fmla="*/ 13 h 18"/>
              <a:gd name="T14" fmla="*/ 24 w 24"/>
              <a:gd name="T15" fmla="*/ 15 h 18"/>
              <a:gd name="T16" fmla="*/ 23 w 24"/>
              <a:gd name="T17" fmla="*/ 17 h 18"/>
              <a:gd name="T18" fmla="*/ 17 w 24"/>
              <a:gd name="T19" fmla="*/ 18 h 18"/>
              <a:gd name="T20" fmla="*/ 14 w 24"/>
              <a:gd name="T21" fmla="*/ 18 h 18"/>
              <a:gd name="T22" fmla="*/ 16 w 24"/>
              <a:gd name="T23" fmla="*/ 13 h 18"/>
              <a:gd name="T24" fmla="*/ 13 w 24"/>
              <a:gd name="T25" fmla="*/ 17 h 18"/>
              <a:gd name="T26" fmla="*/ 11 w 24"/>
              <a:gd name="T27" fmla="*/ 17 h 18"/>
              <a:gd name="T28" fmla="*/ 13 w 24"/>
              <a:gd name="T29" fmla="*/ 13 h 18"/>
              <a:gd name="T30" fmla="*/ 10 w 24"/>
              <a:gd name="T31" fmla="*/ 16 h 18"/>
              <a:gd name="T32" fmla="*/ 8 w 24"/>
              <a:gd name="T33" fmla="*/ 15 h 18"/>
              <a:gd name="T34" fmla="*/ 11 w 24"/>
              <a:gd name="T35" fmla="*/ 12 h 18"/>
              <a:gd name="T36" fmla="*/ 6 w 24"/>
              <a:gd name="T37" fmla="*/ 15 h 18"/>
              <a:gd name="T38" fmla="*/ 4 w 24"/>
              <a:gd name="T39" fmla="*/ 13 h 18"/>
              <a:gd name="T40" fmla="*/ 9 w 24"/>
              <a:gd name="T41" fmla="*/ 11 h 18"/>
              <a:gd name="T42" fmla="*/ 3 w 24"/>
              <a:gd name="T43" fmla="*/ 11 h 18"/>
              <a:gd name="T44" fmla="*/ 2 w 24"/>
              <a:gd name="T45" fmla="*/ 11 h 18"/>
              <a:gd name="T46" fmla="*/ 2 w 24"/>
              <a:gd name="T47" fmla="*/ 9 h 18"/>
              <a:gd name="T48" fmla="*/ 8 w 24"/>
              <a:gd name="T49" fmla="*/ 9 h 18"/>
              <a:gd name="T50" fmla="*/ 1 w 24"/>
              <a:gd name="T51" fmla="*/ 7 h 18"/>
              <a:gd name="T52" fmla="*/ 0 w 24"/>
              <a:gd name="T53" fmla="*/ 5 h 18"/>
              <a:gd name="T54" fmla="*/ 7 w 24"/>
              <a:gd name="T55" fmla="*/ 6 h 18"/>
              <a:gd name="T56" fmla="*/ 0 w 24"/>
              <a:gd name="T57" fmla="*/ 3 h 18"/>
              <a:gd name="T58" fmla="*/ 0 w 24"/>
              <a:gd name="T59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4" h="18">
                <a:moveTo>
                  <a:pt x="0" y="0"/>
                </a:moveTo>
                <a:lnTo>
                  <a:pt x="0" y="0"/>
                </a:lnTo>
                <a:lnTo>
                  <a:pt x="9" y="4"/>
                </a:lnTo>
                <a:cubicBezTo>
                  <a:pt x="9" y="7"/>
                  <a:pt x="11" y="11"/>
                  <a:pt x="15" y="11"/>
                </a:cubicBezTo>
                <a:cubicBezTo>
                  <a:pt x="16" y="10"/>
                  <a:pt x="17" y="9"/>
                  <a:pt x="17" y="8"/>
                </a:cubicBezTo>
                <a:lnTo>
                  <a:pt x="17" y="9"/>
                </a:lnTo>
                <a:cubicBezTo>
                  <a:pt x="18" y="10"/>
                  <a:pt x="18" y="12"/>
                  <a:pt x="20" y="13"/>
                </a:cubicBezTo>
                <a:cubicBezTo>
                  <a:pt x="21" y="14"/>
                  <a:pt x="23" y="15"/>
                  <a:pt x="24" y="15"/>
                </a:cubicBezTo>
                <a:cubicBezTo>
                  <a:pt x="24" y="15"/>
                  <a:pt x="23" y="16"/>
                  <a:pt x="23" y="17"/>
                </a:cubicBezTo>
                <a:cubicBezTo>
                  <a:pt x="21" y="15"/>
                  <a:pt x="19" y="16"/>
                  <a:pt x="17" y="18"/>
                </a:cubicBezTo>
                <a:cubicBezTo>
                  <a:pt x="16" y="18"/>
                  <a:pt x="15" y="18"/>
                  <a:pt x="14" y="18"/>
                </a:cubicBezTo>
                <a:lnTo>
                  <a:pt x="16" y="13"/>
                </a:lnTo>
                <a:lnTo>
                  <a:pt x="13" y="17"/>
                </a:lnTo>
                <a:cubicBezTo>
                  <a:pt x="12" y="17"/>
                  <a:pt x="12" y="17"/>
                  <a:pt x="11" y="17"/>
                </a:cubicBezTo>
                <a:lnTo>
                  <a:pt x="13" y="13"/>
                </a:lnTo>
                <a:lnTo>
                  <a:pt x="10" y="16"/>
                </a:lnTo>
                <a:cubicBezTo>
                  <a:pt x="9" y="16"/>
                  <a:pt x="8" y="16"/>
                  <a:pt x="8" y="15"/>
                </a:cubicBezTo>
                <a:lnTo>
                  <a:pt x="11" y="12"/>
                </a:lnTo>
                <a:lnTo>
                  <a:pt x="6" y="15"/>
                </a:lnTo>
                <a:cubicBezTo>
                  <a:pt x="6" y="14"/>
                  <a:pt x="5" y="13"/>
                  <a:pt x="4" y="13"/>
                </a:cubicBezTo>
                <a:lnTo>
                  <a:pt x="9" y="11"/>
                </a:lnTo>
                <a:lnTo>
                  <a:pt x="3" y="11"/>
                </a:lnTo>
                <a:cubicBezTo>
                  <a:pt x="3" y="11"/>
                  <a:pt x="3" y="11"/>
                  <a:pt x="2" y="11"/>
                </a:cubicBezTo>
                <a:cubicBezTo>
                  <a:pt x="2" y="10"/>
                  <a:pt x="2" y="9"/>
                  <a:pt x="2" y="9"/>
                </a:cubicBezTo>
                <a:lnTo>
                  <a:pt x="8" y="9"/>
                </a:lnTo>
                <a:lnTo>
                  <a:pt x="1" y="7"/>
                </a:lnTo>
                <a:cubicBezTo>
                  <a:pt x="1" y="6"/>
                  <a:pt x="1" y="5"/>
                  <a:pt x="0" y="5"/>
                </a:cubicBezTo>
                <a:lnTo>
                  <a:pt x="7" y="6"/>
                </a:lnTo>
                <a:lnTo>
                  <a:pt x="0" y="3"/>
                </a:lnTo>
                <a:cubicBezTo>
                  <a:pt x="0" y="1"/>
                  <a:pt x="0" y="0"/>
                  <a:pt x="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8" name="Freeform 1908"/>
          <p:cNvSpPr>
            <a:spLocks/>
          </p:cNvSpPr>
          <p:nvPr/>
        </p:nvSpPr>
        <p:spPr bwMode="auto">
          <a:xfrm>
            <a:off x="327026" y="517525"/>
            <a:ext cx="7938" cy="4763"/>
          </a:xfrm>
          <a:custGeom>
            <a:avLst/>
            <a:gdLst>
              <a:gd name="T0" fmla="*/ 1 w 10"/>
              <a:gd name="T1" fmla="*/ 0 h 7"/>
              <a:gd name="T2" fmla="*/ 1 w 10"/>
              <a:gd name="T3" fmla="*/ 0 h 7"/>
              <a:gd name="T4" fmla="*/ 10 w 10"/>
              <a:gd name="T5" fmla="*/ 6 h 7"/>
              <a:gd name="T6" fmla="*/ 10 w 10"/>
              <a:gd name="T7" fmla="*/ 7 h 7"/>
              <a:gd name="T8" fmla="*/ 0 w 10"/>
              <a:gd name="T9" fmla="*/ 1 h 7"/>
              <a:gd name="T10" fmla="*/ 1 w 10"/>
              <a:gd name="T11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" h="7">
                <a:moveTo>
                  <a:pt x="1" y="0"/>
                </a:moveTo>
                <a:lnTo>
                  <a:pt x="1" y="0"/>
                </a:lnTo>
                <a:lnTo>
                  <a:pt x="10" y="6"/>
                </a:lnTo>
                <a:lnTo>
                  <a:pt x="10" y="7"/>
                </a:lnTo>
                <a:lnTo>
                  <a:pt x="0" y="1"/>
                </a:lnTo>
                <a:lnTo>
                  <a:pt x="1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9" name="Freeform 1909"/>
          <p:cNvSpPr>
            <a:spLocks/>
          </p:cNvSpPr>
          <p:nvPr/>
        </p:nvSpPr>
        <p:spPr bwMode="auto">
          <a:xfrm>
            <a:off x="344488" y="512763"/>
            <a:ext cx="4763" cy="3175"/>
          </a:xfrm>
          <a:custGeom>
            <a:avLst/>
            <a:gdLst>
              <a:gd name="T0" fmla="*/ 1 w 5"/>
              <a:gd name="T1" fmla="*/ 3 h 5"/>
              <a:gd name="T2" fmla="*/ 1 w 5"/>
              <a:gd name="T3" fmla="*/ 3 h 5"/>
              <a:gd name="T4" fmla="*/ 2 w 5"/>
              <a:gd name="T5" fmla="*/ 0 h 5"/>
              <a:gd name="T6" fmla="*/ 4 w 5"/>
              <a:gd name="T7" fmla="*/ 1 h 5"/>
              <a:gd name="T8" fmla="*/ 3 w 5"/>
              <a:gd name="T9" fmla="*/ 4 h 5"/>
              <a:gd name="T10" fmla="*/ 1 w 5"/>
              <a:gd name="T11" fmla="*/ 3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5">
                <a:moveTo>
                  <a:pt x="1" y="3"/>
                </a:moveTo>
                <a:lnTo>
                  <a:pt x="1" y="3"/>
                </a:lnTo>
                <a:cubicBezTo>
                  <a:pt x="0" y="2"/>
                  <a:pt x="1" y="1"/>
                  <a:pt x="2" y="0"/>
                </a:cubicBezTo>
                <a:cubicBezTo>
                  <a:pt x="3" y="0"/>
                  <a:pt x="4" y="0"/>
                  <a:pt x="4" y="1"/>
                </a:cubicBezTo>
                <a:cubicBezTo>
                  <a:pt x="5" y="3"/>
                  <a:pt x="4" y="4"/>
                  <a:pt x="3" y="4"/>
                </a:cubicBezTo>
                <a:cubicBezTo>
                  <a:pt x="2" y="5"/>
                  <a:pt x="1" y="4"/>
                  <a:pt x="1" y="3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0" name="Freeform 1910"/>
          <p:cNvSpPr>
            <a:spLocks/>
          </p:cNvSpPr>
          <p:nvPr/>
        </p:nvSpPr>
        <p:spPr bwMode="auto">
          <a:xfrm>
            <a:off x="334963" y="514350"/>
            <a:ext cx="12700" cy="7938"/>
          </a:xfrm>
          <a:custGeom>
            <a:avLst/>
            <a:gdLst>
              <a:gd name="T0" fmla="*/ 9 w 19"/>
              <a:gd name="T1" fmla="*/ 0 h 13"/>
              <a:gd name="T2" fmla="*/ 9 w 19"/>
              <a:gd name="T3" fmla="*/ 0 h 13"/>
              <a:gd name="T4" fmla="*/ 11 w 19"/>
              <a:gd name="T5" fmla="*/ 1 h 13"/>
              <a:gd name="T6" fmla="*/ 19 w 19"/>
              <a:gd name="T7" fmla="*/ 4 h 13"/>
              <a:gd name="T8" fmla="*/ 15 w 19"/>
              <a:gd name="T9" fmla="*/ 7 h 13"/>
              <a:gd name="T10" fmla="*/ 8 w 19"/>
              <a:gd name="T11" fmla="*/ 4 h 13"/>
              <a:gd name="T12" fmla="*/ 5 w 19"/>
              <a:gd name="T13" fmla="*/ 11 h 13"/>
              <a:gd name="T14" fmla="*/ 0 w 19"/>
              <a:gd name="T15" fmla="*/ 12 h 13"/>
              <a:gd name="T16" fmla="*/ 3 w 19"/>
              <a:gd name="T17" fmla="*/ 5 h 13"/>
              <a:gd name="T18" fmla="*/ 4 w 19"/>
              <a:gd name="T19" fmla="*/ 2 h 13"/>
              <a:gd name="T20" fmla="*/ 5 w 19"/>
              <a:gd name="T21" fmla="*/ 2 h 13"/>
              <a:gd name="T22" fmla="*/ 6 w 19"/>
              <a:gd name="T23" fmla="*/ 2 h 13"/>
              <a:gd name="T24" fmla="*/ 7 w 19"/>
              <a:gd name="T25" fmla="*/ 3 h 13"/>
              <a:gd name="T26" fmla="*/ 7 w 19"/>
              <a:gd name="T27" fmla="*/ 2 h 13"/>
              <a:gd name="T28" fmla="*/ 8 w 19"/>
              <a:gd name="T29" fmla="*/ 0 h 13"/>
              <a:gd name="T30" fmla="*/ 9 w 19"/>
              <a:gd name="T31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9" h="13">
                <a:moveTo>
                  <a:pt x="9" y="0"/>
                </a:moveTo>
                <a:lnTo>
                  <a:pt x="9" y="0"/>
                </a:lnTo>
                <a:lnTo>
                  <a:pt x="11" y="1"/>
                </a:lnTo>
                <a:cubicBezTo>
                  <a:pt x="11" y="1"/>
                  <a:pt x="14" y="6"/>
                  <a:pt x="19" y="4"/>
                </a:cubicBezTo>
                <a:cubicBezTo>
                  <a:pt x="19" y="5"/>
                  <a:pt x="17" y="7"/>
                  <a:pt x="15" y="7"/>
                </a:cubicBezTo>
                <a:cubicBezTo>
                  <a:pt x="11" y="7"/>
                  <a:pt x="8" y="4"/>
                  <a:pt x="8" y="4"/>
                </a:cubicBezTo>
                <a:cubicBezTo>
                  <a:pt x="8" y="4"/>
                  <a:pt x="8" y="8"/>
                  <a:pt x="5" y="11"/>
                </a:cubicBezTo>
                <a:cubicBezTo>
                  <a:pt x="4" y="13"/>
                  <a:pt x="1" y="13"/>
                  <a:pt x="0" y="12"/>
                </a:cubicBezTo>
                <a:cubicBezTo>
                  <a:pt x="5" y="10"/>
                  <a:pt x="3" y="5"/>
                  <a:pt x="3" y="5"/>
                </a:cubicBezTo>
                <a:lnTo>
                  <a:pt x="4" y="2"/>
                </a:lnTo>
                <a:cubicBezTo>
                  <a:pt x="4" y="2"/>
                  <a:pt x="4" y="2"/>
                  <a:pt x="5" y="2"/>
                </a:cubicBezTo>
                <a:cubicBezTo>
                  <a:pt x="5" y="2"/>
                  <a:pt x="6" y="2"/>
                  <a:pt x="6" y="2"/>
                </a:cubicBezTo>
                <a:lnTo>
                  <a:pt x="7" y="3"/>
                </a:lnTo>
                <a:lnTo>
                  <a:pt x="7" y="2"/>
                </a:lnTo>
                <a:cubicBezTo>
                  <a:pt x="7" y="1"/>
                  <a:pt x="8" y="1"/>
                  <a:pt x="8" y="0"/>
                </a:cubicBezTo>
                <a:cubicBezTo>
                  <a:pt x="8" y="0"/>
                  <a:pt x="8" y="0"/>
                  <a:pt x="9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1" name="Freeform 1911"/>
          <p:cNvSpPr>
            <a:spLocks/>
          </p:cNvSpPr>
          <p:nvPr/>
        </p:nvSpPr>
        <p:spPr bwMode="auto">
          <a:xfrm>
            <a:off x="325438" y="496888"/>
            <a:ext cx="15875" cy="9525"/>
          </a:xfrm>
          <a:custGeom>
            <a:avLst/>
            <a:gdLst>
              <a:gd name="T0" fmla="*/ 9 w 21"/>
              <a:gd name="T1" fmla="*/ 13 h 13"/>
              <a:gd name="T2" fmla="*/ 9 w 21"/>
              <a:gd name="T3" fmla="*/ 13 h 13"/>
              <a:gd name="T4" fmla="*/ 9 w 21"/>
              <a:gd name="T5" fmla="*/ 10 h 13"/>
              <a:gd name="T6" fmla="*/ 4 w 21"/>
              <a:gd name="T7" fmla="*/ 9 h 13"/>
              <a:gd name="T8" fmla="*/ 0 w 21"/>
              <a:gd name="T9" fmla="*/ 11 h 13"/>
              <a:gd name="T10" fmla="*/ 2 w 21"/>
              <a:gd name="T11" fmla="*/ 8 h 13"/>
              <a:gd name="T12" fmla="*/ 2 w 21"/>
              <a:gd name="T13" fmla="*/ 7 h 13"/>
              <a:gd name="T14" fmla="*/ 7 w 21"/>
              <a:gd name="T15" fmla="*/ 5 h 13"/>
              <a:gd name="T16" fmla="*/ 6 w 21"/>
              <a:gd name="T17" fmla="*/ 6 h 13"/>
              <a:gd name="T18" fmla="*/ 11 w 21"/>
              <a:gd name="T19" fmla="*/ 8 h 13"/>
              <a:gd name="T20" fmla="*/ 14 w 21"/>
              <a:gd name="T21" fmla="*/ 3 h 13"/>
              <a:gd name="T22" fmla="*/ 12 w 21"/>
              <a:gd name="T23" fmla="*/ 2 h 13"/>
              <a:gd name="T24" fmla="*/ 16 w 21"/>
              <a:gd name="T25" fmla="*/ 0 h 13"/>
              <a:gd name="T26" fmla="*/ 18 w 21"/>
              <a:gd name="T27" fmla="*/ 1 h 13"/>
              <a:gd name="T28" fmla="*/ 21 w 21"/>
              <a:gd name="T29" fmla="*/ 2 h 13"/>
              <a:gd name="T30" fmla="*/ 17 w 21"/>
              <a:gd name="T31" fmla="*/ 3 h 13"/>
              <a:gd name="T32" fmla="*/ 15 w 21"/>
              <a:gd name="T33" fmla="*/ 8 h 13"/>
              <a:gd name="T34" fmla="*/ 16 w 21"/>
              <a:gd name="T35" fmla="*/ 10 h 13"/>
              <a:gd name="T36" fmla="*/ 9 w 21"/>
              <a:gd name="T37" fmla="*/ 13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1" h="13">
                <a:moveTo>
                  <a:pt x="9" y="13"/>
                </a:moveTo>
                <a:lnTo>
                  <a:pt x="9" y="13"/>
                </a:lnTo>
                <a:lnTo>
                  <a:pt x="9" y="10"/>
                </a:lnTo>
                <a:cubicBezTo>
                  <a:pt x="7" y="9"/>
                  <a:pt x="5" y="9"/>
                  <a:pt x="4" y="9"/>
                </a:cubicBezTo>
                <a:cubicBezTo>
                  <a:pt x="3" y="11"/>
                  <a:pt x="2" y="10"/>
                  <a:pt x="0" y="11"/>
                </a:cubicBezTo>
                <a:cubicBezTo>
                  <a:pt x="0" y="10"/>
                  <a:pt x="0" y="9"/>
                  <a:pt x="2" y="8"/>
                </a:cubicBezTo>
                <a:cubicBezTo>
                  <a:pt x="1" y="8"/>
                  <a:pt x="2" y="7"/>
                  <a:pt x="2" y="7"/>
                </a:cubicBezTo>
                <a:lnTo>
                  <a:pt x="7" y="5"/>
                </a:lnTo>
                <a:cubicBezTo>
                  <a:pt x="6" y="5"/>
                  <a:pt x="6" y="6"/>
                  <a:pt x="6" y="6"/>
                </a:cubicBezTo>
                <a:cubicBezTo>
                  <a:pt x="9" y="6"/>
                  <a:pt x="11" y="8"/>
                  <a:pt x="11" y="8"/>
                </a:cubicBezTo>
                <a:cubicBezTo>
                  <a:pt x="11" y="8"/>
                  <a:pt x="11" y="5"/>
                  <a:pt x="14" y="3"/>
                </a:cubicBezTo>
                <a:cubicBezTo>
                  <a:pt x="13" y="2"/>
                  <a:pt x="13" y="2"/>
                  <a:pt x="12" y="2"/>
                </a:cubicBezTo>
                <a:lnTo>
                  <a:pt x="16" y="0"/>
                </a:lnTo>
                <a:cubicBezTo>
                  <a:pt x="17" y="0"/>
                  <a:pt x="18" y="0"/>
                  <a:pt x="18" y="1"/>
                </a:cubicBezTo>
                <a:cubicBezTo>
                  <a:pt x="19" y="1"/>
                  <a:pt x="20" y="1"/>
                  <a:pt x="21" y="2"/>
                </a:cubicBezTo>
                <a:cubicBezTo>
                  <a:pt x="19" y="2"/>
                  <a:pt x="19" y="4"/>
                  <a:pt x="17" y="3"/>
                </a:cubicBezTo>
                <a:cubicBezTo>
                  <a:pt x="16" y="4"/>
                  <a:pt x="14" y="6"/>
                  <a:pt x="15" y="8"/>
                </a:cubicBezTo>
                <a:lnTo>
                  <a:pt x="16" y="10"/>
                </a:lnTo>
                <a:lnTo>
                  <a:pt x="9" y="13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2" name="Freeform 1912"/>
          <p:cNvSpPr>
            <a:spLocks/>
          </p:cNvSpPr>
          <p:nvPr/>
        </p:nvSpPr>
        <p:spPr bwMode="auto">
          <a:xfrm>
            <a:off x="331788" y="504825"/>
            <a:ext cx="9525" cy="9525"/>
          </a:xfrm>
          <a:custGeom>
            <a:avLst/>
            <a:gdLst>
              <a:gd name="T0" fmla="*/ 10 w 14"/>
              <a:gd name="T1" fmla="*/ 0 h 15"/>
              <a:gd name="T2" fmla="*/ 10 w 14"/>
              <a:gd name="T3" fmla="*/ 0 h 15"/>
              <a:gd name="T4" fmla="*/ 14 w 14"/>
              <a:gd name="T5" fmla="*/ 8 h 15"/>
              <a:gd name="T6" fmla="*/ 11 w 14"/>
              <a:gd name="T7" fmla="*/ 14 h 15"/>
              <a:gd name="T8" fmla="*/ 3 w 14"/>
              <a:gd name="T9" fmla="*/ 13 h 15"/>
              <a:gd name="T10" fmla="*/ 0 w 14"/>
              <a:gd name="T11" fmla="*/ 4 h 15"/>
              <a:gd name="T12" fmla="*/ 10 w 14"/>
              <a:gd name="T13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" h="15">
                <a:moveTo>
                  <a:pt x="10" y="0"/>
                </a:moveTo>
                <a:lnTo>
                  <a:pt x="10" y="0"/>
                </a:lnTo>
                <a:cubicBezTo>
                  <a:pt x="11" y="2"/>
                  <a:pt x="14" y="5"/>
                  <a:pt x="14" y="8"/>
                </a:cubicBezTo>
                <a:cubicBezTo>
                  <a:pt x="14" y="12"/>
                  <a:pt x="12" y="12"/>
                  <a:pt x="11" y="14"/>
                </a:cubicBezTo>
                <a:cubicBezTo>
                  <a:pt x="8" y="13"/>
                  <a:pt x="7" y="15"/>
                  <a:pt x="3" y="13"/>
                </a:cubicBezTo>
                <a:cubicBezTo>
                  <a:pt x="1" y="11"/>
                  <a:pt x="1" y="7"/>
                  <a:pt x="0" y="4"/>
                </a:cubicBezTo>
                <a:lnTo>
                  <a:pt x="1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3" name="Freeform 1913"/>
          <p:cNvSpPr>
            <a:spLocks/>
          </p:cNvSpPr>
          <p:nvPr/>
        </p:nvSpPr>
        <p:spPr bwMode="auto">
          <a:xfrm>
            <a:off x="325438" y="496888"/>
            <a:ext cx="4763" cy="4763"/>
          </a:xfrm>
          <a:custGeom>
            <a:avLst/>
            <a:gdLst>
              <a:gd name="T0" fmla="*/ 5 w 6"/>
              <a:gd name="T1" fmla="*/ 5 h 6"/>
              <a:gd name="T2" fmla="*/ 5 w 6"/>
              <a:gd name="T3" fmla="*/ 5 h 6"/>
              <a:gd name="T4" fmla="*/ 3 w 6"/>
              <a:gd name="T5" fmla="*/ 6 h 6"/>
              <a:gd name="T6" fmla="*/ 2 w 6"/>
              <a:gd name="T7" fmla="*/ 1 h 6"/>
              <a:gd name="T8" fmla="*/ 5 w 6"/>
              <a:gd name="T9" fmla="*/ 5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6">
                <a:moveTo>
                  <a:pt x="5" y="5"/>
                </a:moveTo>
                <a:lnTo>
                  <a:pt x="5" y="5"/>
                </a:lnTo>
                <a:lnTo>
                  <a:pt x="3" y="6"/>
                </a:lnTo>
                <a:cubicBezTo>
                  <a:pt x="0" y="3"/>
                  <a:pt x="2" y="2"/>
                  <a:pt x="2" y="1"/>
                </a:cubicBezTo>
                <a:cubicBezTo>
                  <a:pt x="3" y="2"/>
                  <a:pt x="6" y="0"/>
                  <a:pt x="5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4" name="Freeform 1914"/>
          <p:cNvSpPr>
            <a:spLocks/>
          </p:cNvSpPr>
          <p:nvPr/>
        </p:nvSpPr>
        <p:spPr bwMode="auto">
          <a:xfrm>
            <a:off x="333376" y="493713"/>
            <a:ext cx="3175" cy="4763"/>
          </a:xfrm>
          <a:custGeom>
            <a:avLst/>
            <a:gdLst>
              <a:gd name="T0" fmla="*/ 3 w 6"/>
              <a:gd name="T1" fmla="*/ 6 h 6"/>
              <a:gd name="T2" fmla="*/ 3 w 6"/>
              <a:gd name="T3" fmla="*/ 6 h 6"/>
              <a:gd name="T4" fmla="*/ 3 w 6"/>
              <a:gd name="T5" fmla="*/ 1 h 6"/>
              <a:gd name="T6" fmla="*/ 6 w 6"/>
              <a:gd name="T7" fmla="*/ 5 h 6"/>
              <a:gd name="T8" fmla="*/ 3 w 6"/>
              <a:gd name="T9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6">
                <a:moveTo>
                  <a:pt x="3" y="6"/>
                </a:moveTo>
                <a:lnTo>
                  <a:pt x="3" y="6"/>
                </a:lnTo>
                <a:cubicBezTo>
                  <a:pt x="0" y="3"/>
                  <a:pt x="3" y="2"/>
                  <a:pt x="3" y="1"/>
                </a:cubicBezTo>
                <a:cubicBezTo>
                  <a:pt x="4" y="2"/>
                  <a:pt x="6" y="0"/>
                  <a:pt x="6" y="5"/>
                </a:cubicBezTo>
                <a:lnTo>
                  <a:pt x="3" y="6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5" name="Freeform 1915"/>
          <p:cNvSpPr>
            <a:spLocks noEditPoints="1"/>
          </p:cNvSpPr>
          <p:nvPr/>
        </p:nvSpPr>
        <p:spPr bwMode="auto">
          <a:xfrm>
            <a:off x="484188" y="476250"/>
            <a:ext cx="82550" cy="87313"/>
          </a:xfrm>
          <a:custGeom>
            <a:avLst/>
            <a:gdLst>
              <a:gd name="T0" fmla="*/ 81 w 116"/>
              <a:gd name="T1" fmla="*/ 68 h 121"/>
              <a:gd name="T2" fmla="*/ 79 w 116"/>
              <a:gd name="T3" fmla="*/ 61 h 121"/>
              <a:gd name="T4" fmla="*/ 82 w 116"/>
              <a:gd name="T5" fmla="*/ 25 h 121"/>
              <a:gd name="T6" fmla="*/ 71 w 116"/>
              <a:gd name="T7" fmla="*/ 67 h 121"/>
              <a:gd name="T8" fmla="*/ 64 w 116"/>
              <a:gd name="T9" fmla="*/ 29 h 121"/>
              <a:gd name="T10" fmla="*/ 90 w 116"/>
              <a:gd name="T11" fmla="*/ 27 h 121"/>
              <a:gd name="T12" fmla="*/ 89 w 116"/>
              <a:gd name="T13" fmla="*/ 67 h 121"/>
              <a:gd name="T14" fmla="*/ 97 w 116"/>
              <a:gd name="T15" fmla="*/ 60 h 121"/>
              <a:gd name="T16" fmla="*/ 102 w 116"/>
              <a:gd name="T17" fmla="*/ 46 h 121"/>
              <a:gd name="T18" fmla="*/ 65 w 116"/>
              <a:gd name="T19" fmla="*/ 93 h 121"/>
              <a:gd name="T20" fmla="*/ 64 w 116"/>
              <a:gd name="T21" fmla="*/ 89 h 121"/>
              <a:gd name="T22" fmla="*/ 69 w 116"/>
              <a:gd name="T23" fmla="*/ 75 h 121"/>
              <a:gd name="T24" fmla="*/ 53 w 116"/>
              <a:gd name="T25" fmla="*/ 99 h 121"/>
              <a:gd name="T26" fmla="*/ 63 w 116"/>
              <a:gd name="T27" fmla="*/ 99 h 121"/>
              <a:gd name="T28" fmla="*/ 53 w 116"/>
              <a:gd name="T29" fmla="*/ 99 h 121"/>
              <a:gd name="T30" fmla="*/ 52 w 116"/>
              <a:gd name="T31" fmla="*/ 72 h 121"/>
              <a:gd name="T32" fmla="*/ 51 w 116"/>
              <a:gd name="T33" fmla="*/ 93 h 121"/>
              <a:gd name="T34" fmla="*/ 52 w 116"/>
              <a:gd name="T35" fmla="*/ 72 h 121"/>
              <a:gd name="T36" fmla="*/ 34 w 116"/>
              <a:gd name="T37" fmla="*/ 68 h 121"/>
              <a:gd name="T38" fmla="*/ 18 w 116"/>
              <a:gd name="T39" fmla="*/ 34 h 121"/>
              <a:gd name="T40" fmla="*/ 22 w 116"/>
              <a:gd name="T41" fmla="*/ 64 h 121"/>
              <a:gd name="T42" fmla="*/ 28 w 116"/>
              <a:gd name="T43" fmla="*/ 58 h 121"/>
              <a:gd name="T44" fmla="*/ 34 w 116"/>
              <a:gd name="T45" fmla="*/ 25 h 121"/>
              <a:gd name="T46" fmla="*/ 52 w 116"/>
              <a:gd name="T47" fmla="*/ 64 h 121"/>
              <a:gd name="T48" fmla="*/ 36 w 116"/>
              <a:gd name="T49" fmla="*/ 34 h 121"/>
              <a:gd name="T50" fmla="*/ 27 w 116"/>
              <a:gd name="T51" fmla="*/ 27 h 121"/>
              <a:gd name="T52" fmla="*/ 38 w 116"/>
              <a:gd name="T53" fmla="*/ 68 h 121"/>
              <a:gd name="T54" fmla="*/ 24 w 116"/>
              <a:gd name="T55" fmla="*/ 18 h 121"/>
              <a:gd name="T56" fmla="*/ 25 w 116"/>
              <a:gd name="T57" fmla="*/ 18 h 121"/>
              <a:gd name="T58" fmla="*/ 24 w 116"/>
              <a:gd name="T59" fmla="*/ 18 h 121"/>
              <a:gd name="T60" fmla="*/ 48 w 116"/>
              <a:gd name="T61" fmla="*/ 96 h 121"/>
              <a:gd name="T62" fmla="*/ 48 w 116"/>
              <a:gd name="T63" fmla="*/ 96 h 121"/>
              <a:gd name="T64" fmla="*/ 68 w 116"/>
              <a:gd name="T65" fmla="*/ 96 h 121"/>
              <a:gd name="T66" fmla="*/ 68 w 116"/>
              <a:gd name="T67" fmla="*/ 96 h 121"/>
              <a:gd name="T68" fmla="*/ 91 w 116"/>
              <a:gd name="T69" fmla="*/ 18 h 121"/>
              <a:gd name="T70" fmla="*/ 91 w 116"/>
              <a:gd name="T71" fmla="*/ 18 h 121"/>
              <a:gd name="T72" fmla="*/ 113 w 116"/>
              <a:gd name="T73" fmla="*/ 103 h 121"/>
              <a:gd name="T74" fmla="*/ 104 w 116"/>
              <a:gd name="T75" fmla="*/ 90 h 121"/>
              <a:gd name="T76" fmla="*/ 113 w 116"/>
              <a:gd name="T77" fmla="*/ 46 h 121"/>
              <a:gd name="T78" fmla="*/ 106 w 116"/>
              <a:gd name="T79" fmla="*/ 3 h 121"/>
              <a:gd name="T80" fmla="*/ 92 w 116"/>
              <a:gd name="T81" fmla="*/ 1 h 121"/>
              <a:gd name="T82" fmla="*/ 64 w 116"/>
              <a:gd name="T83" fmla="*/ 21 h 121"/>
              <a:gd name="T84" fmla="*/ 52 w 116"/>
              <a:gd name="T85" fmla="*/ 1 h 121"/>
              <a:gd name="T86" fmla="*/ 30 w 116"/>
              <a:gd name="T87" fmla="*/ 17 h 121"/>
              <a:gd name="T88" fmla="*/ 10 w 116"/>
              <a:gd name="T89" fmla="*/ 1 h 121"/>
              <a:gd name="T90" fmla="*/ 17 w 116"/>
              <a:gd name="T91" fmla="*/ 22 h 121"/>
              <a:gd name="T92" fmla="*/ 17 w 116"/>
              <a:gd name="T93" fmla="*/ 72 h 121"/>
              <a:gd name="T94" fmla="*/ 2 w 116"/>
              <a:gd name="T95" fmla="*/ 103 h 121"/>
              <a:gd name="T96" fmla="*/ 21 w 116"/>
              <a:gd name="T97" fmla="*/ 105 h 121"/>
              <a:gd name="T98" fmla="*/ 30 w 116"/>
              <a:gd name="T99" fmla="*/ 76 h 121"/>
              <a:gd name="T100" fmla="*/ 58 w 116"/>
              <a:gd name="T101" fmla="*/ 121 h 121"/>
              <a:gd name="T102" fmla="*/ 85 w 116"/>
              <a:gd name="T103" fmla="*/ 76 h 121"/>
              <a:gd name="T104" fmla="*/ 95 w 116"/>
              <a:gd name="T105" fmla="*/ 105 h 121"/>
              <a:gd name="T106" fmla="*/ 113 w 116"/>
              <a:gd name="T107" fmla="*/ 103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6" h="121">
                <a:moveTo>
                  <a:pt x="81" y="68"/>
                </a:moveTo>
                <a:lnTo>
                  <a:pt x="81" y="68"/>
                </a:lnTo>
                <a:cubicBezTo>
                  <a:pt x="80" y="68"/>
                  <a:pt x="79" y="68"/>
                  <a:pt x="78" y="68"/>
                </a:cubicBezTo>
                <a:cubicBezTo>
                  <a:pt x="78" y="66"/>
                  <a:pt x="79" y="63"/>
                  <a:pt x="79" y="61"/>
                </a:cubicBezTo>
                <a:cubicBezTo>
                  <a:pt x="81" y="49"/>
                  <a:pt x="85" y="35"/>
                  <a:pt x="88" y="27"/>
                </a:cubicBezTo>
                <a:lnTo>
                  <a:pt x="82" y="25"/>
                </a:lnTo>
                <a:cubicBezTo>
                  <a:pt x="81" y="28"/>
                  <a:pt x="80" y="31"/>
                  <a:pt x="79" y="34"/>
                </a:cubicBezTo>
                <a:cubicBezTo>
                  <a:pt x="76" y="45"/>
                  <a:pt x="73" y="56"/>
                  <a:pt x="71" y="67"/>
                </a:cubicBezTo>
                <a:cubicBezTo>
                  <a:pt x="66" y="66"/>
                  <a:pt x="64" y="64"/>
                  <a:pt x="64" y="64"/>
                </a:cubicBezTo>
                <a:lnTo>
                  <a:pt x="64" y="29"/>
                </a:lnTo>
                <a:cubicBezTo>
                  <a:pt x="64" y="29"/>
                  <a:pt x="68" y="25"/>
                  <a:pt x="81" y="25"/>
                </a:cubicBezTo>
                <a:cubicBezTo>
                  <a:pt x="84" y="25"/>
                  <a:pt x="87" y="26"/>
                  <a:pt x="90" y="27"/>
                </a:cubicBezTo>
                <a:cubicBezTo>
                  <a:pt x="89" y="34"/>
                  <a:pt x="88" y="45"/>
                  <a:pt x="88" y="58"/>
                </a:cubicBezTo>
                <a:cubicBezTo>
                  <a:pt x="88" y="61"/>
                  <a:pt x="88" y="64"/>
                  <a:pt x="89" y="67"/>
                </a:cubicBezTo>
                <a:lnTo>
                  <a:pt x="93" y="64"/>
                </a:lnTo>
                <a:lnTo>
                  <a:pt x="97" y="60"/>
                </a:lnTo>
                <a:cubicBezTo>
                  <a:pt x="97" y="53"/>
                  <a:pt x="97" y="44"/>
                  <a:pt x="97" y="34"/>
                </a:cubicBezTo>
                <a:cubicBezTo>
                  <a:pt x="100" y="37"/>
                  <a:pt x="102" y="42"/>
                  <a:pt x="102" y="46"/>
                </a:cubicBezTo>
                <a:cubicBezTo>
                  <a:pt x="102" y="57"/>
                  <a:pt x="94" y="68"/>
                  <a:pt x="81" y="68"/>
                </a:cubicBezTo>
                <a:close/>
                <a:moveTo>
                  <a:pt x="65" y="93"/>
                </a:moveTo>
                <a:lnTo>
                  <a:pt x="65" y="93"/>
                </a:lnTo>
                <a:cubicBezTo>
                  <a:pt x="64" y="91"/>
                  <a:pt x="64" y="90"/>
                  <a:pt x="64" y="89"/>
                </a:cubicBezTo>
                <a:lnTo>
                  <a:pt x="64" y="72"/>
                </a:lnTo>
                <a:cubicBezTo>
                  <a:pt x="64" y="72"/>
                  <a:pt x="65" y="74"/>
                  <a:pt x="69" y="75"/>
                </a:cubicBezTo>
                <a:cubicBezTo>
                  <a:pt x="68" y="81"/>
                  <a:pt x="66" y="87"/>
                  <a:pt x="65" y="93"/>
                </a:cubicBezTo>
                <a:close/>
                <a:moveTo>
                  <a:pt x="53" y="99"/>
                </a:moveTo>
                <a:lnTo>
                  <a:pt x="53" y="99"/>
                </a:lnTo>
                <a:lnTo>
                  <a:pt x="63" y="99"/>
                </a:lnTo>
                <a:cubicBezTo>
                  <a:pt x="61" y="104"/>
                  <a:pt x="60" y="107"/>
                  <a:pt x="58" y="109"/>
                </a:cubicBezTo>
                <a:cubicBezTo>
                  <a:pt x="56" y="107"/>
                  <a:pt x="54" y="104"/>
                  <a:pt x="53" y="99"/>
                </a:cubicBezTo>
                <a:close/>
                <a:moveTo>
                  <a:pt x="52" y="72"/>
                </a:moveTo>
                <a:lnTo>
                  <a:pt x="52" y="72"/>
                </a:lnTo>
                <a:lnTo>
                  <a:pt x="52" y="89"/>
                </a:lnTo>
                <a:cubicBezTo>
                  <a:pt x="52" y="90"/>
                  <a:pt x="51" y="91"/>
                  <a:pt x="51" y="93"/>
                </a:cubicBezTo>
                <a:cubicBezTo>
                  <a:pt x="49" y="87"/>
                  <a:pt x="48" y="81"/>
                  <a:pt x="46" y="75"/>
                </a:cubicBezTo>
                <a:cubicBezTo>
                  <a:pt x="50" y="74"/>
                  <a:pt x="52" y="72"/>
                  <a:pt x="52" y="72"/>
                </a:cubicBezTo>
                <a:close/>
                <a:moveTo>
                  <a:pt x="34" y="68"/>
                </a:moveTo>
                <a:lnTo>
                  <a:pt x="34" y="68"/>
                </a:lnTo>
                <a:cubicBezTo>
                  <a:pt x="21" y="68"/>
                  <a:pt x="13" y="57"/>
                  <a:pt x="13" y="46"/>
                </a:cubicBezTo>
                <a:cubicBezTo>
                  <a:pt x="13" y="42"/>
                  <a:pt x="15" y="37"/>
                  <a:pt x="18" y="34"/>
                </a:cubicBezTo>
                <a:cubicBezTo>
                  <a:pt x="19" y="44"/>
                  <a:pt x="19" y="53"/>
                  <a:pt x="18" y="60"/>
                </a:cubicBezTo>
                <a:lnTo>
                  <a:pt x="22" y="64"/>
                </a:lnTo>
                <a:lnTo>
                  <a:pt x="27" y="67"/>
                </a:lnTo>
                <a:cubicBezTo>
                  <a:pt x="27" y="64"/>
                  <a:pt x="28" y="61"/>
                  <a:pt x="28" y="58"/>
                </a:cubicBezTo>
                <a:cubicBezTo>
                  <a:pt x="28" y="45"/>
                  <a:pt x="27" y="34"/>
                  <a:pt x="26" y="27"/>
                </a:cubicBezTo>
                <a:cubicBezTo>
                  <a:pt x="28" y="26"/>
                  <a:pt x="31" y="25"/>
                  <a:pt x="34" y="25"/>
                </a:cubicBezTo>
                <a:cubicBezTo>
                  <a:pt x="48" y="25"/>
                  <a:pt x="52" y="29"/>
                  <a:pt x="52" y="29"/>
                </a:cubicBezTo>
                <a:lnTo>
                  <a:pt x="52" y="64"/>
                </a:lnTo>
                <a:cubicBezTo>
                  <a:pt x="52" y="64"/>
                  <a:pt x="50" y="66"/>
                  <a:pt x="44" y="67"/>
                </a:cubicBezTo>
                <a:cubicBezTo>
                  <a:pt x="42" y="56"/>
                  <a:pt x="40" y="45"/>
                  <a:pt x="36" y="34"/>
                </a:cubicBezTo>
                <a:cubicBezTo>
                  <a:pt x="35" y="31"/>
                  <a:pt x="34" y="28"/>
                  <a:pt x="33" y="25"/>
                </a:cubicBezTo>
                <a:lnTo>
                  <a:pt x="27" y="27"/>
                </a:lnTo>
                <a:cubicBezTo>
                  <a:pt x="30" y="35"/>
                  <a:pt x="35" y="49"/>
                  <a:pt x="36" y="61"/>
                </a:cubicBezTo>
                <a:cubicBezTo>
                  <a:pt x="37" y="63"/>
                  <a:pt x="37" y="66"/>
                  <a:pt x="38" y="68"/>
                </a:cubicBezTo>
                <a:cubicBezTo>
                  <a:pt x="37" y="68"/>
                  <a:pt x="36" y="68"/>
                  <a:pt x="34" y="68"/>
                </a:cubicBezTo>
                <a:close/>
                <a:moveTo>
                  <a:pt x="24" y="18"/>
                </a:moveTo>
                <a:lnTo>
                  <a:pt x="24" y="18"/>
                </a:lnTo>
                <a:cubicBezTo>
                  <a:pt x="24" y="18"/>
                  <a:pt x="24" y="18"/>
                  <a:pt x="25" y="18"/>
                </a:cubicBezTo>
                <a:cubicBezTo>
                  <a:pt x="25" y="18"/>
                  <a:pt x="25" y="18"/>
                  <a:pt x="25" y="18"/>
                </a:cubicBezTo>
                <a:cubicBezTo>
                  <a:pt x="24" y="18"/>
                  <a:pt x="24" y="18"/>
                  <a:pt x="24" y="18"/>
                </a:cubicBezTo>
                <a:close/>
                <a:moveTo>
                  <a:pt x="48" y="96"/>
                </a:moveTo>
                <a:lnTo>
                  <a:pt x="48" y="96"/>
                </a:lnTo>
                <a:cubicBezTo>
                  <a:pt x="48" y="96"/>
                  <a:pt x="48" y="96"/>
                  <a:pt x="48" y="96"/>
                </a:cubicBezTo>
                <a:cubicBezTo>
                  <a:pt x="48" y="96"/>
                  <a:pt x="48" y="96"/>
                  <a:pt x="48" y="96"/>
                </a:cubicBezTo>
                <a:close/>
                <a:moveTo>
                  <a:pt x="68" y="96"/>
                </a:moveTo>
                <a:lnTo>
                  <a:pt x="68" y="96"/>
                </a:lnTo>
                <a:cubicBezTo>
                  <a:pt x="68" y="96"/>
                  <a:pt x="68" y="96"/>
                  <a:pt x="68" y="96"/>
                </a:cubicBezTo>
                <a:cubicBezTo>
                  <a:pt x="68" y="96"/>
                  <a:pt x="68" y="96"/>
                  <a:pt x="68" y="96"/>
                </a:cubicBezTo>
                <a:close/>
                <a:moveTo>
                  <a:pt x="91" y="18"/>
                </a:moveTo>
                <a:lnTo>
                  <a:pt x="91" y="18"/>
                </a:lnTo>
                <a:cubicBezTo>
                  <a:pt x="91" y="18"/>
                  <a:pt x="91" y="18"/>
                  <a:pt x="91" y="18"/>
                </a:cubicBezTo>
                <a:cubicBezTo>
                  <a:pt x="91" y="18"/>
                  <a:pt x="91" y="18"/>
                  <a:pt x="91" y="18"/>
                </a:cubicBezTo>
                <a:cubicBezTo>
                  <a:pt x="91" y="18"/>
                  <a:pt x="91" y="18"/>
                  <a:pt x="91" y="18"/>
                </a:cubicBezTo>
                <a:close/>
                <a:moveTo>
                  <a:pt x="113" y="103"/>
                </a:moveTo>
                <a:lnTo>
                  <a:pt x="113" y="103"/>
                </a:lnTo>
                <a:cubicBezTo>
                  <a:pt x="111" y="102"/>
                  <a:pt x="106" y="98"/>
                  <a:pt x="104" y="90"/>
                </a:cubicBezTo>
                <a:cubicBezTo>
                  <a:pt x="103" y="86"/>
                  <a:pt x="101" y="81"/>
                  <a:pt x="99" y="72"/>
                </a:cubicBezTo>
                <a:cubicBezTo>
                  <a:pt x="108" y="66"/>
                  <a:pt x="113" y="56"/>
                  <a:pt x="113" y="46"/>
                </a:cubicBezTo>
                <a:cubicBezTo>
                  <a:pt x="113" y="37"/>
                  <a:pt x="107" y="27"/>
                  <a:pt x="98" y="22"/>
                </a:cubicBezTo>
                <a:cubicBezTo>
                  <a:pt x="100" y="11"/>
                  <a:pt x="102" y="7"/>
                  <a:pt x="106" y="3"/>
                </a:cubicBezTo>
                <a:cubicBezTo>
                  <a:pt x="109" y="0"/>
                  <a:pt x="107" y="1"/>
                  <a:pt x="105" y="1"/>
                </a:cubicBezTo>
                <a:lnTo>
                  <a:pt x="92" y="1"/>
                </a:lnTo>
                <a:cubicBezTo>
                  <a:pt x="92" y="1"/>
                  <a:pt x="89" y="8"/>
                  <a:pt x="85" y="17"/>
                </a:cubicBezTo>
                <a:cubicBezTo>
                  <a:pt x="68" y="17"/>
                  <a:pt x="64" y="21"/>
                  <a:pt x="64" y="21"/>
                </a:cubicBezTo>
                <a:lnTo>
                  <a:pt x="64" y="1"/>
                </a:lnTo>
                <a:lnTo>
                  <a:pt x="52" y="1"/>
                </a:lnTo>
                <a:lnTo>
                  <a:pt x="52" y="21"/>
                </a:lnTo>
                <a:cubicBezTo>
                  <a:pt x="52" y="21"/>
                  <a:pt x="48" y="17"/>
                  <a:pt x="30" y="17"/>
                </a:cubicBezTo>
                <a:cubicBezTo>
                  <a:pt x="27" y="8"/>
                  <a:pt x="23" y="1"/>
                  <a:pt x="23" y="1"/>
                </a:cubicBezTo>
                <a:lnTo>
                  <a:pt x="10" y="1"/>
                </a:lnTo>
                <a:cubicBezTo>
                  <a:pt x="8" y="1"/>
                  <a:pt x="7" y="0"/>
                  <a:pt x="10" y="3"/>
                </a:cubicBezTo>
                <a:cubicBezTo>
                  <a:pt x="14" y="7"/>
                  <a:pt x="16" y="11"/>
                  <a:pt x="17" y="22"/>
                </a:cubicBezTo>
                <a:cubicBezTo>
                  <a:pt x="9" y="27"/>
                  <a:pt x="2" y="37"/>
                  <a:pt x="2" y="46"/>
                </a:cubicBezTo>
                <a:cubicBezTo>
                  <a:pt x="2" y="56"/>
                  <a:pt x="8" y="66"/>
                  <a:pt x="17" y="72"/>
                </a:cubicBezTo>
                <a:cubicBezTo>
                  <a:pt x="15" y="81"/>
                  <a:pt x="13" y="86"/>
                  <a:pt x="12" y="90"/>
                </a:cubicBezTo>
                <a:cubicBezTo>
                  <a:pt x="9" y="98"/>
                  <a:pt x="5" y="102"/>
                  <a:pt x="2" y="103"/>
                </a:cubicBezTo>
                <a:cubicBezTo>
                  <a:pt x="0" y="104"/>
                  <a:pt x="0" y="105"/>
                  <a:pt x="2" y="105"/>
                </a:cubicBezTo>
                <a:lnTo>
                  <a:pt x="21" y="105"/>
                </a:lnTo>
                <a:cubicBezTo>
                  <a:pt x="21" y="105"/>
                  <a:pt x="24" y="90"/>
                  <a:pt x="26" y="76"/>
                </a:cubicBezTo>
                <a:cubicBezTo>
                  <a:pt x="27" y="76"/>
                  <a:pt x="29" y="76"/>
                  <a:pt x="30" y="76"/>
                </a:cubicBezTo>
                <a:cubicBezTo>
                  <a:pt x="34" y="76"/>
                  <a:pt x="37" y="76"/>
                  <a:pt x="40" y="76"/>
                </a:cubicBezTo>
                <a:cubicBezTo>
                  <a:pt x="44" y="94"/>
                  <a:pt x="51" y="115"/>
                  <a:pt x="58" y="121"/>
                </a:cubicBezTo>
                <a:cubicBezTo>
                  <a:pt x="64" y="115"/>
                  <a:pt x="71" y="94"/>
                  <a:pt x="76" y="76"/>
                </a:cubicBezTo>
                <a:cubicBezTo>
                  <a:pt x="78" y="76"/>
                  <a:pt x="81" y="76"/>
                  <a:pt x="85" y="76"/>
                </a:cubicBezTo>
                <a:cubicBezTo>
                  <a:pt x="87" y="76"/>
                  <a:pt x="88" y="76"/>
                  <a:pt x="90" y="76"/>
                </a:cubicBezTo>
                <a:cubicBezTo>
                  <a:pt x="91" y="90"/>
                  <a:pt x="95" y="105"/>
                  <a:pt x="95" y="105"/>
                </a:cubicBezTo>
                <a:lnTo>
                  <a:pt x="114" y="105"/>
                </a:lnTo>
                <a:cubicBezTo>
                  <a:pt x="116" y="105"/>
                  <a:pt x="115" y="104"/>
                  <a:pt x="113" y="103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6" name="Freeform 1916"/>
          <p:cNvSpPr>
            <a:spLocks noEditPoints="1"/>
          </p:cNvSpPr>
          <p:nvPr/>
        </p:nvSpPr>
        <p:spPr bwMode="auto">
          <a:xfrm>
            <a:off x="484188" y="476250"/>
            <a:ext cx="82550" cy="87313"/>
          </a:xfrm>
          <a:custGeom>
            <a:avLst/>
            <a:gdLst>
              <a:gd name="T0" fmla="*/ 81 w 116"/>
              <a:gd name="T1" fmla="*/ 68 h 121"/>
              <a:gd name="T2" fmla="*/ 79 w 116"/>
              <a:gd name="T3" fmla="*/ 61 h 121"/>
              <a:gd name="T4" fmla="*/ 82 w 116"/>
              <a:gd name="T5" fmla="*/ 25 h 121"/>
              <a:gd name="T6" fmla="*/ 71 w 116"/>
              <a:gd name="T7" fmla="*/ 67 h 121"/>
              <a:gd name="T8" fmla="*/ 64 w 116"/>
              <a:gd name="T9" fmla="*/ 29 h 121"/>
              <a:gd name="T10" fmla="*/ 90 w 116"/>
              <a:gd name="T11" fmla="*/ 27 h 121"/>
              <a:gd name="T12" fmla="*/ 89 w 116"/>
              <a:gd name="T13" fmla="*/ 67 h 121"/>
              <a:gd name="T14" fmla="*/ 97 w 116"/>
              <a:gd name="T15" fmla="*/ 60 h 121"/>
              <a:gd name="T16" fmla="*/ 102 w 116"/>
              <a:gd name="T17" fmla="*/ 46 h 121"/>
              <a:gd name="T18" fmla="*/ 81 w 116"/>
              <a:gd name="T19" fmla="*/ 68 h 121"/>
              <a:gd name="T20" fmla="*/ 65 w 116"/>
              <a:gd name="T21" fmla="*/ 93 h 121"/>
              <a:gd name="T22" fmla="*/ 64 w 116"/>
              <a:gd name="T23" fmla="*/ 72 h 121"/>
              <a:gd name="T24" fmla="*/ 65 w 116"/>
              <a:gd name="T25" fmla="*/ 93 h 121"/>
              <a:gd name="T26" fmla="*/ 53 w 116"/>
              <a:gd name="T27" fmla="*/ 99 h 121"/>
              <a:gd name="T28" fmla="*/ 63 w 116"/>
              <a:gd name="T29" fmla="*/ 99 h 121"/>
              <a:gd name="T30" fmla="*/ 53 w 116"/>
              <a:gd name="T31" fmla="*/ 99 h 121"/>
              <a:gd name="T32" fmla="*/ 52 w 116"/>
              <a:gd name="T33" fmla="*/ 72 h 121"/>
              <a:gd name="T34" fmla="*/ 52 w 116"/>
              <a:gd name="T35" fmla="*/ 89 h 121"/>
              <a:gd name="T36" fmla="*/ 46 w 116"/>
              <a:gd name="T37" fmla="*/ 75 h 121"/>
              <a:gd name="T38" fmla="*/ 52 w 116"/>
              <a:gd name="T39" fmla="*/ 72 h 121"/>
              <a:gd name="T40" fmla="*/ 34 w 116"/>
              <a:gd name="T41" fmla="*/ 68 h 121"/>
              <a:gd name="T42" fmla="*/ 18 w 116"/>
              <a:gd name="T43" fmla="*/ 34 h 121"/>
              <a:gd name="T44" fmla="*/ 22 w 116"/>
              <a:gd name="T45" fmla="*/ 64 h 121"/>
              <a:gd name="T46" fmla="*/ 28 w 116"/>
              <a:gd name="T47" fmla="*/ 58 h 121"/>
              <a:gd name="T48" fmla="*/ 34 w 116"/>
              <a:gd name="T49" fmla="*/ 25 h 121"/>
              <a:gd name="T50" fmla="*/ 52 w 116"/>
              <a:gd name="T51" fmla="*/ 64 h 121"/>
              <a:gd name="T52" fmla="*/ 36 w 116"/>
              <a:gd name="T53" fmla="*/ 34 h 121"/>
              <a:gd name="T54" fmla="*/ 27 w 116"/>
              <a:gd name="T55" fmla="*/ 27 h 121"/>
              <a:gd name="T56" fmla="*/ 38 w 116"/>
              <a:gd name="T57" fmla="*/ 68 h 121"/>
              <a:gd name="T58" fmla="*/ 34 w 116"/>
              <a:gd name="T59" fmla="*/ 68 h 121"/>
              <a:gd name="T60" fmla="*/ 24 w 116"/>
              <a:gd name="T61" fmla="*/ 18 h 121"/>
              <a:gd name="T62" fmla="*/ 25 w 116"/>
              <a:gd name="T63" fmla="*/ 18 h 121"/>
              <a:gd name="T64" fmla="*/ 24 w 116"/>
              <a:gd name="T65" fmla="*/ 18 h 121"/>
              <a:gd name="T66" fmla="*/ 48 w 116"/>
              <a:gd name="T67" fmla="*/ 96 h 121"/>
              <a:gd name="T68" fmla="*/ 48 w 116"/>
              <a:gd name="T69" fmla="*/ 96 h 121"/>
              <a:gd name="T70" fmla="*/ 68 w 116"/>
              <a:gd name="T71" fmla="*/ 96 h 121"/>
              <a:gd name="T72" fmla="*/ 68 w 116"/>
              <a:gd name="T73" fmla="*/ 96 h 121"/>
              <a:gd name="T74" fmla="*/ 68 w 116"/>
              <a:gd name="T75" fmla="*/ 96 h 121"/>
              <a:gd name="T76" fmla="*/ 91 w 116"/>
              <a:gd name="T77" fmla="*/ 18 h 121"/>
              <a:gd name="T78" fmla="*/ 91 w 116"/>
              <a:gd name="T79" fmla="*/ 18 h 121"/>
              <a:gd name="T80" fmla="*/ 91 w 116"/>
              <a:gd name="T81" fmla="*/ 18 h 121"/>
              <a:gd name="T82" fmla="*/ 113 w 116"/>
              <a:gd name="T83" fmla="*/ 103 h 121"/>
              <a:gd name="T84" fmla="*/ 99 w 116"/>
              <a:gd name="T85" fmla="*/ 72 h 121"/>
              <a:gd name="T86" fmla="*/ 98 w 116"/>
              <a:gd name="T87" fmla="*/ 22 h 121"/>
              <a:gd name="T88" fmla="*/ 105 w 116"/>
              <a:gd name="T89" fmla="*/ 1 h 121"/>
              <a:gd name="T90" fmla="*/ 85 w 116"/>
              <a:gd name="T91" fmla="*/ 17 h 121"/>
              <a:gd name="T92" fmla="*/ 64 w 116"/>
              <a:gd name="T93" fmla="*/ 1 h 121"/>
              <a:gd name="T94" fmla="*/ 52 w 116"/>
              <a:gd name="T95" fmla="*/ 21 h 121"/>
              <a:gd name="T96" fmla="*/ 23 w 116"/>
              <a:gd name="T97" fmla="*/ 1 h 121"/>
              <a:gd name="T98" fmla="*/ 10 w 116"/>
              <a:gd name="T99" fmla="*/ 3 h 121"/>
              <a:gd name="T100" fmla="*/ 2 w 116"/>
              <a:gd name="T101" fmla="*/ 46 h 121"/>
              <a:gd name="T102" fmla="*/ 12 w 116"/>
              <a:gd name="T103" fmla="*/ 90 h 121"/>
              <a:gd name="T104" fmla="*/ 2 w 116"/>
              <a:gd name="T105" fmla="*/ 105 h 121"/>
              <a:gd name="T106" fmla="*/ 26 w 116"/>
              <a:gd name="T107" fmla="*/ 76 h 121"/>
              <a:gd name="T108" fmla="*/ 40 w 116"/>
              <a:gd name="T109" fmla="*/ 76 h 121"/>
              <a:gd name="T110" fmla="*/ 76 w 116"/>
              <a:gd name="T111" fmla="*/ 76 h 121"/>
              <a:gd name="T112" fmla="*/ 90 w 116"/>
              <a:gd name="T113" fmla="*/ 76 h 121"/>
              <a:gd name="T114" fmla="*/ 114 w 116"/>
              <a:gd name="T115" fmla="*/ 105 h 121"/>
              <a:gd name="T116" fmla="*/ 113 w 116"/>
              <a:gd name="T117" fmla="*/ 103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16" h="121">
                <a:moveTo>
                  <a:pt x="81" y="68"/>
                </a:moveTo>
                <a:lnTo>
                  <a:pt x="81" y="68"/>
                </a:lnTo>
                <a:cubicBezTo>
                  <a:pt x="80" y="68"/>
                  <a:pt x="79" y="68"/>
                  <a:pt x="78" y="68"/>
                </a:cubicBezTo>
                <a:cubicBezTo>
                  <a:pt x="78" y="66"/>
                  <a:pt x="79" y="63"/>
                  <a:pt x="79" y="61"/>
                </a:cubicBezTo>
                <a:cubicBezTo>
                  <a:pt x="81" y="49"/>
                  <a:pt x="85" y="35"/>
                  <a:pt x="88" y="27"/>
                </a:cubicBezTo>
                <a:lnTo>
                  <a:pt x="82" y="25"/>
                </a:lnTo>
                <a:cubicBezTo>
                  <a:pt x="81" y="28"/>
                  <a:pt x="80" y="31"/>
                  <a:pt x="79" y="34"/>
                </a:cubicBezTo>
                <a:cubicBezTo>
                  <a:pt x="76" y="45"/>
                  <a:pt x="73" y="56"/>
                  <a:pt x="71" y="67"/>
                </a:cubicBezTo>
                <a:cubicBezTo>
                  <a:pt x="66" y="66"/>
                  <a:pt x="64" y="64"/>
                  <a:pt x="64" y="64"/>
                </a:cubicBezTo>
                <a:lnTo>
                  <a:pt x="64" y="29"/>
                </a:lnTo>
                <a:cubicBezTo>
                  <a:pt x="64" y="29"/>
                  <a:pt x="68" y="25"/>
                  <a:pt x="81" y="25"/>
                </a:cubicBezTo>
                <a:cubicBezTo>
                  <a:pt x="84" y="25"/>
                  <a:pt x="87" y="26"/>
                  <a:pt x="90" y="27"/>
                </a:cubicBezTo>
                <a:cubicBezTo>
                  <a:pt x="89" y="34"/>
                  <a:pt x="88" y="45"/>
                  <a:pt x="88" y="58"/>
                </a:cubicBezTo>
                <a:cubicBezTo>
                  <a:pt x="88" y="61"/>
                  <a:pt x="88" y="64"/>
                  <a:pt x="89" y="67"/>
                </a:cubicBezTo>
                <a:lnTo>
                  <a:pt x="93" y="64"/>
                </a:lnTo>
                <a:lnTo>
                  <a:pt x="97" y="60"/>
                </a:lnTo>
                <a:cubicBezTo>
                  <a:pt x="97" y="53"/>
                  <a:pt x="97" y="44"/>
                  <a:pt x="97" y="34"/>
                </a:cubicBezTo>
                <a:cubicBezTo>
                  <a:pt x="100" y="37"/>
                  <a:pt x="102" y="42"/>
                  <a:pt x="102" y="46"/>
                </a:cubicBezTo>
                <a:cubicBezTo>
                  <a:pt x="102" y="57"/>
                  <a:pt x="94" y="68"/>
                  <a:pt x="81" y="68"/>
                </a:cubicBezTo>
                <a:lnTo>
                  <a:pt x="81" y="68"/>
                </a:lnTo>
                <a:close/>
                <a:moveTo>
                  <a:pt x="65" y="93"/>
                </a:moveTo>
                <a:lnTo>
                  <a:pt x="65" y="93"/>
                </a:lnTo>
                <a:cubicBezTo>
                  <a:pt x="64" y="91"/>
                  <a:pt x="64" y="90"/>
                  <a:pt x="64" y="89"/>
                </a:cubicBezTo>
                <a:lnTo>
                  <a:pt x="64" y="72"/>
                </a:lnTo>
                <a:cubicBezTo>
                  <a:pt x="64" y="72"/>
                  <a:pt x="65" y="74"/>
                  <a:pt x="69" y="75"/>
                </a:cubicBezTo>
                <a:cubicBezTo>
                  <a:pt x="68" y="81"/>
                  <a:pt x="66" y="87"/>
                  <a:pt x="65" y="93"/>
                </a:cubicBezTo>
                <a:lnTo>
                  <a:pt x="65" y="93"/>
                </a:lnTo>
                <a:close/>
                <a:moveTo>
                  <a:pt x="53" y="99"/>
                </a:moveTo>
                <a:lnTo>
                  <a:pt x="53" y="99"/>
                </a:lnTo>
                <a:lnTo>
                  <a:pt x="63" y="99"/>
                </a:lnTo>
                <a:cubicBezTo>
                  <a:pt x="61" y="104"/>
                  <a:pt x="60" y="107"/>
                  <a:pt x="58" y="109"/>
                </a:cubicBezTo>
                <a:cubicBezTo>
                  <a:pt x="56" y="107"/>
                  <a:pt x="54" y="104"/>
                  <a:pt x="53" y="99"/>
                </a:cubicBezTo>
                <a:lnTo>
                  <a:pt x="53" y="99"/>
                </a:lnTo>
                <a:close/>
                <a:moveTo>
                  <a:pt x="52" y="72"/>
                </a:moveTo>
                <a:lnTo>
                  <a:pt x="52" y="72"/>
                </a:lnTo>
                <a:lnTo>
                  <a:pt x="52" y="89"/>
                </a:lnTo>
                <a:cubicBezTo>
                  <a:pt x="52" y="90"/>
                  <a:pt x="51" y="91"/>
                  <a:pt x="51" y="93"/>
                </a:cubicBezTo>
                <a:cubicBezTo>
                  <a:pt x="49" y="87"/>
                  <a:pt x="48" y="81"/>
                  <a:pt x="46" y="75"/>
                </a:cubicBezTo>
                <a:cubicBezTo>
                  <a:pt x="50" y="74"/>
                  <a:pt x="52" y="72"/>
                  <a:pt x="52" y="72"/>
                </a:cubicBezTo>
                <a:lnTo>
                  <a:pt x="52" y="72"/>
                </a:lnTo>
                <a:close/>
                <a:moveTo>
                  <a:pt x="34" y="68"/>
                </a:moveTo>
                <a:lnTo>
                  <a:pt x="34" y="68"/>
                </a:lnTo>
                <a:cubicBezTo>
                  <a:pt x="21" y="68"/>
                  <a:pt x="13" y="57"/>
                  <a:pt x="13" y="46"/>
                </a:cubicBezTo>
                <a:cubicBezTo>
                  <a:pt x="13" y="42"/>
                  <a:pt x="15" y="37"/>
                  <a:pt x="18" y="34"/>
                </a:cubicBezTo>
                <a:cubicBezTo>
                  <a:pt x="19" y="44"/>
                  <a:pt x="19" y="53"/>
                  <a:pt x="18" y="60"/>
                </a:cubicBezTo>
                <a:lnTo>
                  <a:pt x="22" y="64"/>
                </a:lnTo>
                <a:lnTo>
                  <a:pt x="27" y="67"/>
                </a:lnTo>
                <a:cubicBezTo>
                  <a:pt x="27" y="64"/>
                  <a:pt x="28" y="61"/>
                  <a:pt x="28" y="58"/>
                </a:cubicBezTo>
                <a:cubicBezTo>
                  <a:pt x="28" y="45"/>
                  <a:pt x="27" y="34"/>
                  <a:pt x="26" y="27"/>
                </a:cubicBezTo>
                <a:cubicBezTo>
                  <a:pt x="28" y="26"/>
                  <a:pt x="31" y="25"/>
                  <a:pt x="34" y="25"/>
                </a:cubicBezTo>
                <a:cubicBezTo>
                  <a:pt x="48" y="25"/>
                  <a:pt x="52" y="29"/>
                  <a:pt x="52" y="29"/>
                </a:cubicBezTo>
                <a:lnTo>
                  <a:pt x="52" y="64"/>
                </a:lnTo>
                <a:cubicBezTo>
                  <a:pt x="52" y="64"/>
                  <a:pt x="50" y="66"/>
                  <a:pt x="44" y="67"/>
                </a:cubicBezTo>
                <a:cubicBezTo>
                  <a:pt x="42" y="56"/>
                  <a:pt x="40" y="45"/>
                  <a:pt x="36" y="34"/>
                </a:cubicBezTo>
                <a:cubicBezTo>
                  <a:pt x="35" y="31"/>
                  <a:pt x="34" y="28"/>
                  <a:pt x="33" y="25"/>
                </a:cubicBezTo>
                <a:lnTo>
                  <a:pt x="27" y="27"/>
                </a:lnTo>
                <a:cubicBezTo>
                  <a:pt x="30" y="35"/>
                  <a:pt x="35" y="49"/>
                  <a:pt x="36" y="61"/>
                </a:cubicBezTo>
                <a:cubicBezTo>
                  <a:pt x="37" y="63"/>
                  <a:pt x="37" y="66"/>
                  <a:pt x="38" y="68"/>
                </a:cubicBezTo>
                <a:cubicBezTo>
                  <a:pt x="37" y="68"/>
                  <a:pt x="36" y="68"/>
                  <a:pt x="34" y="68"/>
                </a:cubicBezTo>
                <a:lnTo>
                  <a:pt x="34" y="68"/>
                </a:lnTo>
                <a:close/>
                <a:moveTo>
                  <a:pt x="24" y="18"/>
                </a:moveTo>
                <a:lnTo>
                  <a:pt x="24" y="18"/>
                </a:lnTo>
                <a:cubicBezTo>
                  <a:pt x="24" y="18"/>
                  <a:pt x="24" y="18"/>
                  <a:pt x="25" y="18"/>
                </a:cubicBezTo>
                <a:cubicBezTo>
                  <a:pt x="25" y="18"/>
                  <a:pt x="25" y="18"/>
                  <a:pt x="25" y="18"/>
                </a:cubicBezTo>
                <a:cubicBezTo>
                  <a:pt x="24" y="18"/>
                  <a:pt x="24" y="18"/>
                  <a:pt x="24" y="18"/>
                </a:cubicBezTo>
                <a:lnTo>
                  <a:pt x="24" y="18"/>
                </a:lnTo>
                <a:close/>
                <a:moveTo>
                  <a:pt x="48" y="96"/>
                </a:moveTo>
                <a:lnTo>
                  <a:pt x="48" y="96"/>
                </a:lnTo>
                <a:cubicBezTo>
                  <a:pt x="48" y="96"/>
                  <a:pt x="48" y="96"/>
                  <a:pt x="48" y="96"/>
                </a:cubicBezTo>
                <a:cubicBezTo>
                  <a:pt x="48" y="96"/>
                  <a:pt x="48" y="96"/>
                  <a:pt x="48" y="96"/>
                </a:cubicBezTo>
                <a:lnTo>
                  <a:pt x="48" y="96"/>
                </a:lnTo>
                <a:close/>
                <a:moveTo>
                  <a:pt x="68" y="96"/>
                </a:moveTo>
                <a:lnTo>
                  <a:pt x="68" y="96"/>
                </a:lnTo>
                <a:cubicBezTo>
                  <a:pt x="68" y="96"/>
                  <a:pt x="68" y="96"/>
                  <a:pt x="68" y="96"/>
                </a:cubicBezTo>
                <a:cubicBezTo>
                  <a:pt x="68" y="96"/>
                  <a:pt x="68" y="96"/>
                  <a:pt x="68" y="96"/>
                </a:cubicBezTo>
                <a:lnTo>
                  <a:pt x="68" y="96"/>
                </a:lnTo>
                <a:close/>
                <a:moveTo>
                  <a:pt x="91" y="18"/>
                </a:moveTo>
                <a:lnTo>
                  <a:pt x="91" y="18"/>
                </a:lnTo>
                <a:cubicBezTo>
                  <a:pt x="91" y="18"/>
                  <a:pt x="91" y="18"/>
                  <a:pt x="91" y="18"/>
                </a:cubicBezTo>
                <a:cubicBezTo>
                  <a:pt x="91" y="18"/>
                  <a:pt x="91" y="18"/>
                  <a:pt x="91" y="18"/>
                </a:cubicBezTo>
                <a:cubicBezTo>
                  <a:pt x="91" y="18"/>
                  <a:pt x="91" y="18"/>
                  <a:pt x="91" y="18"/>
                </a:cubicBezTo>
                <a:lnTo>
                  <a:pt x="91" y="18"/>
                </a:lnTo>
                <a:close/>
                <a:moveTo>
                  <a:pt x="113" y="103"/>
                </a:moveTo>
                <a:lnTo>
                  <a:pt x="113" y="103"/>
                </a:lnTo>
                <a:cubicBezTo>
                  <a:pt x="111" y="102"/>
                  <a:pt x="106" y="98"/>
                  <a:pt x="104" y="90"/>
                </a:cubicBezTo>
                <a:cubicBezTo>
                  <a:pt x="103" y="86"/>
                  <a:pt x="101" y="81"/>
                  <a:pt x="99" y="72"/>
                </a:cubicBezTo>
                <a:cubicBezTo>
                  <a:pt x="108" y="66"/>
                  <a:pt x="113" y="56"/>
                  <a:pt x="113" y="46"/>
                </a:cubicBezTo>
                <a:cubicBezTo>
                  <a:pt x="113" y="37"/>
                  <a:pt x="107" y="27"/>
                  <a:pt x="98" y="22"/>
                </a:cubicBezTo>
                <a:cubicBezTo>
                  <a:pt x="100" y="11"/>
                  <a:pt x="102" y="7"/>
                  <a:pt x="106" y="3"/>
                </a:cubicBezTo>
                <a:cubicBezTo>
                  <a:pt x="109" y="0"/>
                  <a:pt x="107" y="1"/>
                  <a:pt x="105" y="1"/>
                </a:cubicBezTo>
                <a:lnTo>
                  <a:pt x="92" y="1"/>
                </a:lnTo>
                <a:cubicBezTo>
                  <a:pt x="92" y="1"/>
                  <a:pt x="89" y="8"/>
                  <a:pt x="85" y="17"/>
                </a:cubicBezTo>
                <a:cubicBezTo>
                  <a:pt x="68" y="17"/>
                  <a:pt x="64" y="21"/>
                  <a:pt x="64" y="21"/>
                </a:cubicBezTo>
                <a:lnTo>
                  <a:pt x="64" y="1"/>
                </a:lnTo>
                <a:lnTo>
                  <a:pt x="52" y="1"/>
                </a:lnTo>
                <a:lnTo>
                  <a:pt x="52" y="21"/>
                </a:lnTo>
                <a:cubicBezTo>
                  <a:pt x="52" y="21"/>
                  <a:pt x="48" y="17"/>
                  <a:pt x="30" y="17"/>
                </a:cubicBezTo>
                <a:cubicBezTo>
                  <a:pt x="27" y="8"/>
                  <a:pt x="23" y="1"/>
                  <a:pt x="23" y="1"/>
                </a:cubicBezTo>
                <a:lnTo>
                  <a:pt x="10" y="1"/>
                </a:lnTo>
                <a:cubicBezTo>
                  <a:pt x="8" y="1"/>
                  <a:pt x="7" y="0"/>
                  <a:pt x="10" y="3"/>
                </a:cubicBezTo>
                <a:cubicBezTo>
                  <a:pt x="14" y="7"/>
                  <a:pt x="16" y="11"/>
                  <a:pt x="17" y="22"/>
                </a:cubicBezTo>
                <a:cubicBezTo>
                  <a:pt x="9" y="27"/>
                  <a:pt x="2" y="37"/>
                  <a:pt x="2" y="46"/>
                </a:cubicBezTo>
                <a:cubicBezTo>
                  <a:pt x="2" y="56"/>
                  <a:pt x="8" y="66"/>
                  <a:pt x="17" y="72"/>
                </a:cubicBezTo>
                <a:cubicBezTo>
                  <a:pt x="15" y="81"/>
                  <a:pt x="13" y="86"/>
                  <a:pt x="12" y="90"/>
                </a:cubicBezTo>
                <a:cubicBezTo>
                  <a:pt x="9" y="98"/>
                  <a:pt x="5" y="102"/>
                  <a:pt x="2" y="103"/>
                </a:cubicBezTo>
                <a:cubicBezTo>
                  <a:pt x="0" y="104"/>
                  <a:pt x="0" y="105"/>
                  <a:pt x="2" y="105"/>
                </a:cubicBezTo>
                <a:lnTo>
                  <a:pt x="21" y="105"/>
                </a:lnTo>
                <a:cubicBezTo>
                  <a:pt x="21" y="105"/>
                  <a:pt x="24" y="90"/>
                  <a:pt x="26" y="76"/>
                </a:cubicBezTo>
                <a:cubicBezTo>
                  <a:pt x="27" y="76"/>
                  <a:pt x="29" y="76"/>
                  <a:pt x="30" y="76"/>
                </a:cubicBezTo>
                <a:cubicBezTo>
                  <a:pt x="34" y="76"/>
                  <a:pt x="37" y="76"/>
                  <a:pt x="40" y="76"/>
                </a:cubicBezTo>
                <a:cubicBezTo>
                  <a:pt x="44" y="94"/>
                  <a:pt x="51" y="115"/>
                  <a:pt x="58" y="121"/>
                </a:cubicBezTo>
                <a:cubicBezTo>
                  <a:pt x="64" y="115"/>
                  <a:pt x="71" y="94"/>
                  <a:pt x="76" y="76"/>
                </a:cubicBezTo>
                <a:cubicBezTo>
                  <a:pt x="78" y="76"/>
                  <a:pt x="81" y="76"/>
                  <a:pt x="85" y="76"/>
                </a:cubicBezTo>
                <a:cubicBezTo>
                  <a:pt x="87" y="76"/>
                  <a:pt x="88" y="76"/>
                  <a:pt x="90" y="76"/>
                </a:cubicBezTo>
                <a:cubicBezTo>
                  <a:pt x="91" y="90"/>
                  <a:pt x="95" y="105"/>
                  <a:pt x="95" y="105"/>
                </a:cubicBezTo>
                <a:lnTo>
                  <a:pt x="114" y="105"/>
                </a:lnTo>
                <a:cubicBezTo>
                  <a:pt x="116" y="105"/>
                  <a:pt x="115" y="104"/>
                  <a:pt x="113" y="103"/>
                </a:cubicBezTo>
                <a:lnTo>
                  <a:pt x="113" y="103"/>
                </a:lnTo>
                <a:close/>
              </a:path>
            </a:pathLst>
          </a:custGeom>
          <a:noFill/>
          <a:ln w="0" cap="flat">
            <a:noFill/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7" name="Freeform 1917"/>
          <p:cNvSpPr>
            <a:spLocks noEditPoints="1"/>
          </p:cNvSpPr>
          <p:nvPr/>
        </p:nvSpPr>
        <p:spPr bwMode="auto">
          <a:xfrm>
            <a:off x="485776" y="477838"/>
            <a:ext cx="79375" cy="69850"/>
          </a:xfrm>
          <a:custGeom>
            <a:avLst/>
            <a:gdLst>
              <a:gd name="T0" fmla="*/ 62 w 111"/>
              <a:gd name="T1" fmla="*/ 63 h 98"/>
              <a:gd name="T2" fmla="*/ 62 w 111"/>
              <a:gd name="T3" fmla="*/ 63 h 98"/>
              <a:gd name="T4" fmla="*/ 79 w 111"/>
              <a:gd name="T5" fmla="*/ 67 h 98"/>
              <a:gd name="T6" fmla="*/ 100 w 111"/>
              <a:gd name="T7" fmla="*/ 45 h 98"/>
              <a:gd name="T8" fmla="*/ 79 w 111"/>
              <a:gd name="T9" fmla="*/ 24 h 98"/>
              <a:gd name="T10" fmla="*/ 62 w 111"/>
              <a:gd name="T11" fmla="*/ 28 h 98"/>
              <a:gd name="T12" fmla="*/ 62 w 111"/>
              <a:gd name="T13" fmla="*/ 63 h 98"/>
              <a:gd name="T14" fmla="*/ 50 w 111"/>
              <a:gd name="T15" fmla="*/ 28 h 98"/>
              <a:gd name="T16" fmla="*/ 50 w 111"/>
              <a:gd name="T17" fmla="*/ 28 h 98"/>
              <a:gd name="T18" fmla="*/ 32 w 111"/>
              <a:gd name="T19" fmla="*/ 24 h 98"/>
              <a:gd name="T20" fmla="*/ 11 w 111"/>
              <a:gd name="T21" fmla="*/ 45 h 98"/>
              <a:gd name="T22" fmla="*/ 32 w 111"/>
              <a:gd name="T23" fmla="*/ 67 h 98"/>
              <a:gd name="T24" fmla="*/ 50 w 111"/>
              <a:gd name="T25" fmla="*/ 63 h 98"/>
              <a:gd name="T26" fmla="*/ 50 w 111"/>
              <a:gd name="T27" fmla="*/ 28 h 98"/>
              <a:gd name="T28" fmla="*/ 47 w 111"/>
              <a:gd name="T29" fmla="*/ 98 h 98"/>
              <a:gd name="T30" fmla="*/ 47 w 111"/>
              <a:gd name="T31" fmla="*/ 98 h 98"/>
              <a:gd name="T32" fmla="*/ 47 w 111"/>
              <a:gd name="T33" fmla="*/ 94 h 98"/>
              <a:gd name="T34" fmla="*/ 50 w 111"/>
              <a:gd name="T35" fmla="*/ 88 h 98"/>
              <a:gd name="T36" fmla="*/ 50 w 111"/>
              <a:gd name="T37" fmla="*/ 71 h 98"/>
              <a:gd name="T38" fmla="*/ 28 w 111"/>
              <a:gd name="T39" fmla="*/ 75 h 98"/>
              <a:gd name="T40" fmla="*/ 0 w 111"/>
              <a:gd name="T41" fmla="*/ 45 h 98"/>
              <a:gd name="T42" fmla="*/ 28 w 111"/>
              <a:gd name="T43" fmla="*/ 16 h 98"/>
              <a:gd name="T44" fmla="*/ 50 w 111"/>
              <a:gd name="T45" fmla="*/ 20 h 98"/>
              <a:gd name="T46" fmla="*/ 50 w 111"/>
              <a:gd name="T47" fmla="*/ 0 h 98"/>
              <a:gd name="T48" fmla="*/ 62 w 111"/>
              <a:gd name="T49" fmla="*/ 0 h 98"/>
              <a:gd name="T50" fmla="*/ 62 w 111"/>
              <a:gd name="T51" fmla="*/ 20 h 98"/>
              <a:gd name="T52" fmla="*/ 83 w 111"/>
              <a:gd name="T53" fmla="*/ 16 h 98"/>
              <a:gd name="T54" fmla="*/ 111 w 111"/>
              <a:gd name="T55" fmla="*/ 45 h 98"/>
              <a:gd name="T56" fmla="*/ 83 w 111"/>
              <a:gd name="T57" fmla="*/ 75 h 98"/>
              <a:gd name="T58" fmla="*/ 62 w 111"/>
              <a:gd name="T59" fmla="*/ 71 h 98"/>
              <a:gd name="T60" fmla="*/ 62 w 111"/>
              <a:gd name="T61" fmla="*/ 88 h 98"/>
              <a:gd name="T62" fmla="*/ 65 w 111"/>
              <a:gd name="T63" fmla="*/ 94 h 98"/>
              <a:gd name="T64" fmla="*/ 64 w 111"/>
              <a:gd name="T65" fmla="*/ 98 h 98"/>
              <a:gd name="T66" fmla="*/ 47 w 111"/>
              <a:gd name="T67" fmla="*/ 98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1" h="98">
                <a:moveTo>
                  <a:pt x="62" y="63"/>
                </a:moveTo>
                <a:lnTo>
                  <a:pt x="62" y="63"/>
                </a:lnTo>
                <a:cubicBezTo>
                  <a:pt x="62" y="63"/>
                  <a:pt x="67" y="67"/>
                  <a:pt x="79" y="67"/>
                </a:cubicBezTo>
                <a:cubicBezTo>
                  <a:pt x="92" y="67"/>
                  <a:pt x="100" y="56"/>
                  <a:pt x="100" y="45"/>
                </a:cubicBezTo>
                <a:cubicBezTo>
                  <a:pt x="100" y="36"/>
                  <a:pt x="91" y="24"/>
                  <a:pt x="79" y="24"/>
                </a:cubicBezTo>
                <a:cubicBezTo>
                  <a:pt x="66" y="24"/>
                  <a:pt x="62" y="28"/>
                  <a:pt x="62" y="28"/>
                </a:cubicBezTo>
                <a:lnTo>
                  <a:pt x="62" y="63"/>
                </a:lnTo>
                <a:close/>
                <a:moveTo>
                  <a:pt x="50" y="28"/>
                </a:moveTo>
                <a:lnTo>
                  <a:pt x="50" y="28"/>
                </a:lnTo>
                <a:cubicBezTo>
                  <a:pt x="50" y="28"/>
                  <a:pt x="46" y="24"/>
                  <a:pt x="32" y="24"/>
                </a:cubicBezTo>
                <a:cubicBezTo>
                  <a:pt x="20" y="24"/>
                  <a:pt x="11" y="36"/>
                  <a:pt x="11" y="45"/>
                </a:cubicBezTo>
                <a:cubicBezTo>
                  <a:pt x="11" y="56"/>
                  <a:pt x="19" y="67"/>
                  <a:pt x="32" y="67"/>
                </a:cubicBezTo>
                <a:cubicBezTo>
                  <a:pt x="45" y="67"/>
                  <a:pt x="50" y="63"/>
                  <a:pt x="50" y="63"/>
                </a:cubicBezTo>
                <a:lnTo>
                  <a:pt x="50" y="28"/>
                </a:lnTo>
                <a:close/>
                <a:moveTo>
                  <a:pt x="47" y="98"/>
                </a:moveTo>
                <a:lnTo>
                  <a:pt x="47" y="98"/>
                </a:lnTo>
                <a:cubicBezTo>
                  <a:pt x="43" y="98"/>
                  <a:pt x="46" y="95"/>
                  <a:pt x="47" y="94"/>
                </a:cubicBezTo>
                <a:cubicBezTo>
                  <a:pt x="48" y="92"/>
                  <a:pt x="50" y="90"/>
                  <a:pt x="50" y="88"/>
                </a:cubicBezTo>
                <a:lnTo>
                  <a:pt x="50" y="71"/>
                </a:lnTo>
                <a:cubicBezTo>
                  <a:pt x="50" y="71"/>
                  <a:pt x="45" y="75"/>
                  <a:pt x="28" y="75"/>
                </a:cubicBezTo>
                <a:cubicBezTo>
                  <a:pt x="12" y="75"/>
                  <a:pt x="0" y="59"/>
                  <a:pt x="0" y="45"/>
                </a:cubicBezTo>
                <a:cubicBezTo>
                  <a:pt x="0" y="32"/>
                  <a:pt x="14" y="16"/>
                  <a:pt x="28" y="16"/>
                </a:cubicBezTo>
                <a:cubicBezTo>
                  <a:pt x="46" y="16"/>
                  <a:pt x="50" y="20"/>
                  <a:pt x="50" y="20"/>
                </a:cubicBezTo>
                <a:lnTo>
                  <a:pt x="50" y="0"/>
                </a:lnTo>
                <a:lnTo>
                  <a:pt x="62" y="0"/>
                </a:lnTo>
                <a:lnTo>
                  <a:pt x="62" y="20"/>
                </a:lnTo>
                <a:cubicBezTo>
                  <a:pt x="62" y="20"/>
                  <a:pt x="66" y="16"/>
                  <a:pt x="83" y="16"/>
                </a:cubicBezTo>
                <a:cubicBezTo>
                  <a:pt x="97" y="16"/>
                  <a:pt x="111" y="32"/>
                  <a:pt x="111" y="45"/>
                </a:cubicBezTo>
                <a:cubicBezTo>
                  <a:pt x="111" y="59"/>
                  <a:pt x="100" y="75"/>
                  <a:pt x="83" y="75"/>
                </a:cubicBezTo>
                <a:cubicBezTo>
                  <a:pt x="66" y="75"/>
                  <a:pt x="62" y="71"/>
                  <a:pt x="62" y="71"/>
                </a:cubicBezTo>
                <a:lnTo>
                  <a:pt x="62" y="88"/>
                </a:lnTo>
                <a:cubicBezTo>
                  <a:pt x="62" y="90"/>
                  <a:pt x="63" y="92"/>
                  <a:pt x="65" y="94"/>
                </a:cubicBezTo>
                <a:cubicBezTo>
                  <a:pt x="66" y="95"/>
                  <a:pt x="68" y="98"/>
                  <a:pt x="64" y="98"/>
                </a:cubicBezTo>
                <a:lnTo>
                  <a:pt x="47" y="98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8" name="Freeform 1918"/>
          <p:cNvSpPr>
            <a:spLocks noEditPoints="1"/>
          </p:cNvSpPr>
          <p:nvPr/>
        </p:nvSpPr>
        <p:spPr bwMode="auto">
          <a:xfrm>
            <a:off x="485776" y="477838"/>
            <a:ext cx="79375" cy="69850"/>
          </a:xfrm>
          <a:custGeom>
            <a:avLst/>
            <a:gdLst>
              <a:gd name="T0" fmla="*/ 62 w 111"/>
              <a:gd name="T1" fmla="*/ 63 h 98"/>
              <a:gd name="T2" fmla="*/ 62 w 111"/>
              <a:gd name="T3" fmla="*/ 63 h 98"/>
              <a:gd name="T4" fmla="*/ 79 w 111"/>
              <a:gd name="T5" fmla="*/ 67 h 98"/>
              <a:gd name="T6" fmla="*/ 100 w 111"/>
              <a:gd name="T7" fmla="*/ 45 h 98"/>
              <a:gd name="T8" fmla="*/ 79 w 111"/>
              <a:gd name="T9" fmla="*/ 24 h 98"/>
              <a:gd name="T10" fmla="*/ 62 w 111"/>
              <a:gd name="T11" fmla="*/ 28 h 98"/>
              <a:gd name="T12" fmla="*/ 62 w 111"/>
              <a:gd name="T13" fmla="*/ 63 h 98"/>
              <a:gd name="T14" fmla="*/ 62 w 111"/>
              <a:gd name="T15" fmla="*/ 63 h 98"/>
              <a:gd name="T16" fmla="*/ 50 w 111"/>
              <a:gd name="T17" fmla="*/ 28 h 98"/>
              <a:gd name="T18" fmla="*/ 50 w 111"/>
              <a:gd name="T19" fmla="*/ 28 h 98"/>
              <a:gd name="T20" fmla="*/ 32 w 111"/>
              <a:gd name="T21" fmla="*/ 24 h 98"/>
              <a:gd name="T22" fmla="*/ 11 w 111"/>
              <a:gd name="T23" fmla="*/ 45 h 98"/>
              <a:gd name="T24" fmla="*/ 32 w 111"/>
              <a:gd name="T25" fmla="*/ 67 h 98"/>
              <a:gd name="T26" fmla="*/ 50 w 111"/>
              <a:gd name="T27" fmla="*/ 63 h 98"/>
              <a:gd name="T28" fmla="*/ 50 w 111"/>
              <a:gd name="T29" fmla="*/ 28 h 98"/>
              <a:gd name="T30" fmla="*/ 50 w 111"/>
              <a:gd name="T31" fmla="*/ 28 h 98"/>
              <a:gd name="T32" fmla="*/ 47 w 111"/>
              <a:gd name="T33" fmla="*/ 98 h 98"/>
              <a:gd name="T34" fmla="*/ 47 w 111"/>
              <a:gd name="T35" fmla="*/ 98 h 98"/>
              <a:gd name="T36" fmla="*/ 47 w 111"/>
              <a:gd name="T37" fmla="*/ 94 h 98"/>
              <a:gd name="T38" fmla="*/ 50 w 111"/>
              <a:gd name="T39" fmla="*/ 88 h 98"/>
              <a:gd name="T40" fmla="*/ 50 w 111"/>
              <a:gd name="T41" fmla="*/ 71 h 98"/>
              <a:gd name="T42" fmla="*/ 28 w 111"/>
              <a:gd name="T43" fmla="*/ 75 h 98"/>
              <a:gd name="T44" fmla="*/ 0 w 111"/>
              <a:gd name="T45" fmla="*/ 45 h 98"/>
              <a:gd name="T46" fmla="*/ 28 w 111"/>
              <a:gd name="T47" fmla="*/ 16 h 98"/>
              <a:gd name="T48" fmla="*/ 50 w 111"/>
              <a:gd name="T49" fmla="*/ 20 h 98"/>
              <a:gd name="T50" fmla="*/ 50 w 111"/>
              <a:gd name="T51" fmla="*/ 0 h 98"/>
              <a:gd name="T52" fmla="*/ 62 w 111"/>
              <a:gd name="T53" fmla="*/ 0 h 98"/>
              <a:gd name="T54" fmla="*/ 62 w 111"/>
              <a:gd name="T55" fmla="*/ 20 h 98"/>
              <a:gd name="T56" fmla="*/ 83 w 111"/>
              <a:gd name="T57" fmla="*/ 16 h 98"/>
              <a:gd name="T58" fmla="*/ 111 w 111"/>
              <a:gd name="T59" fmla="*/ 45 h 98"/>
              <a:gd name="T60" fmla="*/ 83 w 111"/>
              <a:gd name="T61" fmla="*/ 75 h 98"/>
              <a:gd name="T62" fmla="*/ 62 w 111"/>
              <a:gd name="T63" fmla="*/ 71 h 98"/>
              <a:gd name="T64" fmla="*/ 62 w 111"/>
              <a:gd name="T65" fmla="*/ 88 h 98"/>
              <a:gd name="T66" fmla="*/ 65 w 111"/>
              <a:gd name="T67" fmla="*/ 94 h 98"/>
              <a:gd name="T68" fmla="*/ 64 w 111"/>
              <a:gd name="T69" fmla="*/ 98 h 98"/>
              <a:gd name="T70" fmla="*/ 47 w 111"/>
              <a:gd name="T71" fmla="*/ 98 h 98"/>
              <a:gd name="T72" fmla="*/ 47 w 111"/>
              <a:gd name="T73" fmla="*/ 98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11" h="98">
                <a:moveTo>
                  <a:pt x="62" y="63"/>
                </a:moveTo>
                <a:lnTo>
                  <a:pt x="62" y="63"/>
                </a:lnTo>
                <a:cubicBezTo>
                  <a:pt x="62" y="63"/>
                  <a:pt x="67" y="67"/>
                  <a:pt x="79" y="67"/>
                </a:cubicBezTo>
                <a:cubicBezTo>
                  <a:pt x="92" y="67"/>
                  <a:pt x="100" y="56"/>
                  <a:pt x="100" y="45"/>
                </a:cubicBezTo>
                <a:cubicBezTo>
                  <a:pt x="100" y="36"/>
                  <a:pt x="91" y="24"/>
                  <a:pt x="79" y="24"/>
                </a:cubicBezTo>
                <a:cubicBezTo>
                  <a:pt x="66" y="24"/>
                  <a:pt x="62" y="28"/>
                  <a:pt x="62" y="28"/>
                </a:cubicBezTo>
                <a:lnTo>
                  <a:pt x="62" y="63"/>
                </a:lnTo>
                <a:lnTo>
                  <a:pt x="62" y="63"/>
                </a:lnTo>
                <a:close/>
                <a:moveTo>
                  <a:pt x="50" y="28"/>
                </a:moveTo>
                <a:lnTo>
                  <a:pt x="50" y="28"/>
                </a:lnTo>
                <a:cubicBezTo>
                  <a:pt x="50" y="28"/>
                  <a:pt x="46" y="24"/>
                  <a:pt x="32" y="24"/>
                </a:cubicBezTo>
                <a:cubicBezTo>
                  <a:pt x="20" y="24"/>
                  <a:pt x="11" y="36"/>
                  <a:pt x="11" y="45"/>
                </a:cubicBezTo>
                <a:cubicBezTo>
                  <a:pt x="11" y="56"/>
                  <a:pt x="19" y="67"/>
                  <a:pt x="32" y="67"/>
                </a:cubicBezTo>
                <a:cubicBezTo>
                  <a:pt x="45" y="67"/>
                  <a:pt x="50" y="63"/>
                  <a:pt x="50" y="63"/>
                </a:cubicBezTo>
                <a:lnTo>
                  <a:pt x="50" y="28"/>
                </a:lnTo>
                <a:lnTo>
                  <a:pt x="50" y="28"/>
                </a:lnTo>
                <a:close/>
                <a:moveTo>
                  <a:pt x="47" y="98"/>
                </a:moveTo>
                <a:lnTo>
                  <a:pt x="47" y="98"/>
                </a:lnTo>
                <a:cubicBezTo>
                  <a:pt x="43" y="98"/>
                  <a:pt x="46" y="95"/>
                  <a:pt x="47" y="94"/>
                </a:cubicBezTo>
                <a:cubicBezTo>
                  <a:pt x="48" y="92"/>
                  <a:pt x="50" y="90"/>
                  <a:pt x="50" y="88"/>
                </a:cubicBezTo>
                <a:lnTo>
                  <a:pt x="50" y="71"/>
                </a:lnTo>
                <a:cubicBezTo>
                  <a:pt x="50" y="71"/>
                  <a:pt x="45" y="75"/>
                  <a:pt x="28" y="75"/>
                </a:cubicBezTo>
                <a:cubicBezTo>
                  <a:pt x="12" y="75"/>
                  <a:pt x="0" y="59"/>
                  <a:pt x="0" y="45"/>
                </a:cubicBezTo>
                <a:cubicBezTo>
                  <a:pt x="0" y="32"/>
                  <a:pt x="14" y="16"/>
                  <a:pt x="28" y="16"/>
                </a:cubicBezTo>
                <a:cubicBezTo>
                  <a:pt x="46" y="16"/>
                  <a:pt x="50" y="20"/>
                  <a:pt x="50" y="20"/>
                </a:cubicBezTo>
                <a:lnTo>
                  <a:pt x="50" y="0"/>
                </a:lnTo>
                <a:lnTo>
                  <a:pt x="62" y="0"/>
                </a:lnTo>
                <a:lnTo>
                  <a:pt x="62" y="20"/>
                </a:lnTo>
                <a:cubicBezTo>
                  <a:pt x="62" y="20"/>
                  <a:pt x="66" y="16"/>
                  <a:pt x="83" y="16"/>
                </a:cubicBezTo>
                <a:cubicBezTo>
                  <a:pt x="97" y="16"/>
                  <a:pt x="111" y="32"/>
                  <a:pt x="111" y="45"/>
                </a:cubicBezTo>
                <a:cubicBezTo>
                  <a:pt x="111" y="59"/>
                  <a:pt x="100" y="75"/>
                  <a:pt x="83" y="75"/>
                </a:cubicBezTo>
                <a:cubicBezTo>
                  <a:pt x="66" y="75"/>
                  <a:pt x="62" y="71"/>
                  <a:pt x="62" y="71"/>
                </a:cubicBezTo>
                <a:lnTo>
                  <a:pt x="62" y="88"/>
                </a:lnTo>
                <a:cubicBezTo>
                  <a:pt x="62" y="90"/>
                  <a:pt x="63" y="92"/>
                  <a:pt x="65" y="94"/>
                </a:cubicBezTo>
                <a:cubicBezTo>
                  <a:pt x="66" y="95"/>
                  <a:pt x="68" y="98"/>
                  <a:pt x="64" y="98"/>
                </a:cubicBezTo>
                <a:lnTo>
                  <a:pt x="47" y="98"/>
                </a:lnTo>
                <a:lnTo>
                  <a:pt x="47" y="98"/>
                </a:lnTo>
                <a:close/>
              </a:path>
            </a:pathLst>
          </a:custGeom>
          <a:noFill/>
          <a:ln w="1588" cap="flat">
            <a:noFill/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9" name="Freeform 1919"/>
          <p:cNvSpPr>
            <a:spLocks/>
          </p:cNvSpPr>
          <p:nvPr/>
        </p:nvSpPr>
        <p:spPr bwMode="auto">
          <a:xfrm>
            <a:off x="857251" y="284163"/>
            <a:ext cx="101600" cy="115888"/>
          </a:xfrm>
          <a:custGeom>
            <a:avLst/>
            <a:gdLst>
              <a:gd name="T0" fmla="*/ 123 w 142"/>
              <a:gd name="T1" fmla="*/ 53 h 161"/>
              <a:gd name="T2" fmla="*/ 123 w 142"/>
              <a:gd name="T3" fmla="*/ 53 h 161"/>
              <a:gd name="T4" fmla="*/ 125 w 142"/>
              <a:gd name="T5" fmla="*/ 29 h 161"/>
              <a:gd name="T6" fmla="*/ 124 w 142"/>
              <a:gd name="T7" fmla="*/ 29 h 161"/>
              <a:gd name="T8" fmla="*/ 116 w 142"/>
              <a:gd name="T9" fmla="*/ 51 h 161"/>
              <a:gd name="T10" fmla="*/ 74 w 142"/>
              <a:gd name="T11" fmla="*/ 123 h 161"/>
              <a:gd name="T12" fmla="*/ 68 w 142"/>
              <a:gd name="T13" fmla="*/ 123 h 161"/>
              <a:gd name="T14" fmla="*/ 24 w 142"/>
              <a:gd name="T15" fmla="*/ 51 h 161"/>
              <a:gd name="T16" fmla="*/ 16 w 142"/>
              <a:gd name="T17" fmla="*/ 29 h 161"/>
              <a:gd name="T18" fmla="*/ 14 w 142"/>
              <a:gd name="T19" fmla="*/ 29 h 161"/>
              <a:gd name="T20" fmla="*/ 18 w 142"/>
              <a:gd name="T21" fmla="*/ 53 h 161"/>
              <a:gd name="T22" fmla="*/ 18 w 142"/>
              <a:gd name="T23" fmla="*/ 161 h 161"/>
              <a:gd name="T24" fmla="*/ 0 w 142"/>
              <a:gd name="T25" fmla="*/ 161 h 161"/>
              <a:gd name="T26" fmla="*/ 0 w 142"/>
              <a:gd name="T27" fmla="*/ 0 h 161"/>
              <a:gd name="T28" fmla="*/ 14 w 142"/>
              <a:gd name="T29" fmla="*/ 0 h 161"/>
              <a:gd name="T30" fmla="*/ 64 w 142"/>
              <a:gd name="T31" fmla="*/ 82 h 161"/>
              <a:gd name="T32" fmla="*/ 72 w 142"/>
              <a:gd name="T33" fmla="*/ 100 h 161"/>
              <a:gd name="T34" fmla="*/ 72 w 142"/>
              <a:gd name="T35" fmla="*/ 100 h 161"/>
              <a:gd name="T36" fmla="*/ 79 w 142"/>
              <a:gd name="T37" fmla="*/ 82 h 161"/>
              <a:gd name="T38" fmla="*/ 127 w 142"/>
              <a:gd name="T39" fmla="*/ 0 h 161"/>
              <a:gd name="T40" fmla="*/ 142 w 142"/>
              <a:gd name="T41" fmla="*/ 0 h 161"/>
              <a:gd name="T42" fmla="*/ 142 w 142"/>
              <a:gd name="T43" fmla="*/ 161 h 161"/>
              <a:gd name="T44" fmla="*/ 123 w 142"/>
              <a:gd name="T45" fmla="*/ 161 h 161"/>
              <a:gd name="T46" fmla="*/ 123 w 142"/>
              <a:gd name="T47" fmla="*/ 53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42" h="161">
                <a:moveTo>
                  <a:pt x="123" y="53"/>
                </a:moveTo>
                <a:lnTo>
                  <a:pt x="123" y="53"/>
                </a:lnTo>
                <a:lnTo>
                  <a:pt x="125" y="29"/>
                </a:lnTo>
                <a:lnTo>
                  <a:pt x="124" y="29"/>
                </a:lnTo>
                <a:lnTo>
                  <a:pt x="116" y="51"/>
                </a:lnTo>
                <a:lnTo>
                  <a:pt x="74" y="123"/>
                </a:lnTo>
                <a:lnTo>
                  <a:pt x="68" y="123"/>
                </a:lnTo>
                <a:lnTo>
                  <a:pt x="24" y="51"/>
                </a:lnTo>
                <a:lnTo>
                  <a:pt x="16" y="29"/>
                </a:lnTo>
                <a:lnTo>
                  <a:pt x="14" y="29"/>
                </a:lnTo>
                <a:lnTo>
                  <a:pt x="18" y="53"/>
                </a:lnTo>
                <a:lnTo>
                  <a:pt x="18" y="161"/>
                </a:lnTo>
                <a:lnTo>
                  <a:pt x="0" y="161"/>
                </a:lnTo>
                <a:lnTo>
                  <a:pt x="0" y="0"/>
                </a:lnTo>
                <a:lnTo>
                  <a:pt x="14" y="0"/>
                </a:lnTo>
                <a:lnTo>
                  <a:pt x="64" y="82"/>
                </a:lnTo>
                <a:lnTo>
                  <a:pt x="72" y="100"/>
                </a:lnTo>
                <a:lnTo>
                  <a:pt x="72" y="100"/>
                </a:lnTo>
                <a:lnTo>
                  <a:pt x="79" y="82"/>
                </a:lnTo>
                <a:lnTo>
                  <a:pt x="127" y="0"/>
                </a:lnTo>
                <a:lnTo>
                  <a:pt x="142" y="0"/>
                </a:lnTo>
                <a:lnTo>
                  <a:pt x="142" y="161"/>
                </a:lnTo>
                <a:lnTo>
                  <a:pt x="123" y="161"/>
                </a:lnTo>
                <a:lnTo>
                  <a:pt x="123" y="53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0" name="Freeform 1920"/>
          <p:cNvSpPr>
            <a:spLocks/>
          </p:cNvSpPr>
          <p:nvPr/>
        </p:nvSpPr>
        <p:spPr bwMode="auto">
          <a:xfrm>
            <a:off x="987426" y="284163"/>
            <a:ext cx="84138" cy="115888"/>
          </a:xfrm>
          <a:custGeom>
            <a:avLst/>
            <a:gdLst>
              <a:gd name="T0" fmla="*/ 99 w 118"/>
              <a:gd name="T1" fmla="*/ 52 h 161"/>
              <a:gd name="T2" fmla="*/ 99 w 118"/>
              <a:gd name="T3" fmla="*/ 52 h 161"/>
              <a:gd name="T4" fmla="*/ 100 w 118"/>
              <a:gd name="T5" fmla="*/ 34 h 161"/>
              <a:gd name="T6" fmla="*/ 99 w 118"/>
              <a:gd name="T7" fmla="*/ 34 h 161"/>
              <a:gd name="T8" fmla="*/ 89 w 118"/>
              <a:gd name="T9" fmla="*/ 53 h 161"/>
              <a:gd name="T10" fmla="*/ 12 w 118"/>
              <a:gd name="T11" fmla="*/ 161 h 161"/>
              <a:gd name="T12" fmla="*/ 0 w 118"/>
              <a:gd name="T13" fmla="*/ 161 h 161"/>
              <a:gd name="T14" fmla="*/ 0 w 118"/>
              <a:gd name="T15" fmla="*/ 0 h 161"/>
              <a:gd name="T16" fmla="*/ 19 w 118"/>
              <a:gd name="T17" fmla="*/ 0 h 161"/>
              <a:gd name="T18" fmla="*/ 19 w 118"/>
              <a:gd name="T19" fmla="*/ 110 h 161"/>
              <a:gd name="T20" fmla="*/ 18 w 118"/>
              <a:gd name="T21" fmla="*/ 128 h 161"/>
              <a:gd name="T22" fmla="*/ 19 w 118"/>
              <a:gd name="T23" fmla="*/ 128 h 161"/>
              <a:gd name="T24" fmla="*/ 29 w 118"/>
              <a:gd name="T25" fmla="*/ 110 h 161"/>
              <a:gd name="T26" fmla="*/ 106 w 118"/>
              <a:gd name="T27" fmla="*/ 0 h 161"/>
              <a:gd name="T28" fmla="*/ 118 w 118"/>
              <a:gd name="T29" fmla="*/ 0 h 161"/>
              <a:gd name="T30" fmla="*/ 118 w 118"/>
              <a:gd name="T31" fmla="*/ 161 h 161"/>
              <a:gd name="T32" fmla="*/ 99 w 118"/>
              <a:gd name="T33" fmla="*/ 161 h 161"/>
              <a:gd name="T34" fmla="*/ 99 w 118"/>
              <a:gd name="T35" fmla="*/ 52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8" h="161">
                <a:moveTo>
                  <a:pt x="99" y="52"/>
                </a:moveTo>
                <a:lnTo>
                  <a:pt x="99" y="52"/>
                </a:lnTo>
                <a:lnTo>
                  <a:pt x="100" y="34"/>
                </a:lnTo>
                <a:lnTo>
                  <a:pt x="99" y="34"/>
                </a:lnTo>
                <a:lnTo>
                  <a:pt x="89" y="53"/>
                </a:lnTo>
                <a:lnTo>
                  <a:pt x="12" y="161"/>
                </a:lnTo>
                <a:lnTo>
                  <a:pt x="0" y="161"/>
                </a:lnTo>
                <a:lnTo>
                  <a:pt x="0" y="0"/>
                </a:lnTo>
                <a:lnTo>
                  <a:pt x="19" y="0"/>
                </a:lnTo>
                <a:lnTo>
                  <a:pt x="19" y="110"/>
                </a:lnTo>
                <a:lnTo>
                  <a:pt x="18" y="128"/>
                </a:lnTo>
                <a:lnTo>
                  <a:pt x="19" y="128"/>
                </a:lnTo>
                <a:lnTo>
                  <a:pt x="29" y="110"/>
                </a:lnTo>
                <a:lnTo>
                  <a:pt x="106" y="0"/>
                </a:lnTo>
                <a:lnTo>
                  <a:pt x="118" y="0"/>
                </a:lnTo>
                <a:lnTo>
                  <a:pt x="118" y="161"/>
                </a:lnTo>
                <a:lnTo>
                  <a:pt x="99" y="161"/>
                </a:lnTo>
                <a:lnTo>
                  <a:pt x="99" y="5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1" name="Freeform 1921"/>
          <p:cNvSpPr>
            <a:spLocks/>
          </p:cNvSpPr>
          <p:nvPr/>
        </p:nvSpPr>
        <p:spPr bwMode="auto">
          <a:xfrm>
            <a:off x="1100138" y="284163"/>
            <a:ext cx="80963" cy="115888"/>
          </a:xfrm>
          <a:custGeom>
            <a:avLst/>
            <a:gdLst>
              <a:gd name="T0" fmla="*/ 96 w 115"/>
              <a:gd name="T1" fmla="*/ 87 h 161"/>
              <a:gd name="T2" fmla="*/ 96 w 115"/>
              <a:gd name="T3" fmla="*/ 87 h 161"/>
              <a:gd name="T4" fmla="*/ 19 w 115"/>
              <a:gd name="T5" fmla="*/ 87 h 161"/>
              <a:gd name="T6" fmla="*/ 19 w 115"/>
              <a:gd name="T7" fmla="*/ 161 h 161"/>
              <a:gd name="T8" fmla="*/ 0 w 115"/>
              <a:gd name="T9" fmla="*/ 161 h 161"/>
              <a:gd name="T10" fmla="*/ 0 w 115"/>
              <a:gd name="T11" fmla="*/ 0 h 161"/>
              <a:gd name="T12" fmla="*/ 19 w 115"/>
              <a:gd name="T13" fmla="*/ 0 h 161"/>
              <a:gd name="T14" fmla="*/ 19 w 115"/>
              <a:gd name="T15" fmla="*/ 70 h 161"/>
              <a:gd name="T16" fmla="*/ 96 w 115"/>
              <a:gd name="T17" fmla="*/ 70 h 161"/>
              <a:gd name="T18" fmla="*/ 96 w 115"/>
              <a:gd name="T19" fmla="*/ 0 h 161"/>
              <a:gd name="T20" fmla="*/ 115 w 115"/>
              <a:gd name="T21" fmla="*/ 0 h 161"/>
              <a:gd name="T22" fmla="*/ 115 w 115"/>
              <a:gd name="T23" fmla="*/ 161 h 161"/>
              <a:gd name="T24" fmla="*/ 96 w 115"/>
              <a:gd name="T25" fmla="*/ 161 h 161"/>
              <a:gd name="T26" fmla="*/ 96 w 115"/>
              <a:gd name="T27" fmla="*/ 87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5" h="161">
                <a:moveTo>
                  <a:pt x="96" y="87"/>
                </a:moveTo>
                <a:lnTo>
                  <a:pt x="96" y="87"/>
                </a:lnTo>
                <a:lnTo>
                  <a:pt x="19" y="87"/>
                </a:lnTo>
                <a:lnTo>
                  <a:pt x="19" y="161"/>
                </a:lnTo>
                <a:lnTo>
                  <a:pt x="0" y="161"/>
                </a:lnTo>
                <a:lnTo>
                  <a:pt x="0" y="0"/>
                </a:lnTo>
                <a:lnTo>
                  <a:pt x="19" y="0"/>
                </a:lnTo>
                <a:lnTo>
                  <a:pt x="19" y="70"/>
                </a:lnTo>
                <a:lnTo>
                  <a:pt x="96" y="70"/>
                </a:lnTo>
                <a:lnTo>
                  <a:pt x="96" y="0"/>
                </a:lnTo>
                <a:lnTo>
                  <a:pt x="115" y="0"/>
                </a:lnTo>
                <a:lnTo>
                  <a:pt x="115" y="161"/>
                </a:lnTo>
                <a:lnTo>
                  <a:pt x="96" y="161"/>
                </a:lnTo>
                <a:lnTo>
                  <a:pt x="96" y="8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2" name="Freeform 1922"/>
          <p:cNvSpPr>
            <a:spLocks/>
          </p:cNvSpPr>
          <p:nvPr/>
        </p:nvSpPr>
        <p:spPr bwMode="auto">
          <a:xfrm>
            <a:off x="1209676" y="284163"/>
            <a:ext cx="82550" cy="115888"/>
          </a:xfrm>
          <a:custGeom>
            <a:avLst/>
            <a:gdLst>
              <a:gd name="T0" fmla="*/ 98 w 117"/>
              <a:gd name="T1" fmla="*/ 52 h 161"/>
              <a:gd name="T2" fmla="*/ 98 w 117"/>
              <a:gd name="T3" fmla="*/ 52 h 161"/>
              <a:gd name="T4" fmla="*/ 100 w 117"/>
              <a:gd name="T5" fmla="*/ 34 h 161"/>
              <a:gd name="T6" fmla="*/ 99 w 117"/>
              <a:gd name="T7" fmla="*/ 34 h 161"/>
              <a:gd name="T8" fmla="*/ 89 w 117"/>
              <a:gd name="T9" fmla="*/ 53 h 161"/>
              <a:gd name="T10" fmla="*/ 11 w 117"/>
              <a:gd name="T11" fmla="*/ 161 h 161"/>
              <a:gd name="T12" fmla="*/ 0 w 117"/>
              <a:gd name="T13" fmla="*/ 161 h 161"/>
              <a:gd name="T14" fmla="*/ 0 w 117"/>
              <a:gd name="T15" fmla="*/ 0 h 161"/>
              <a:gd name="T16" fmla="*/ 19 w 117"/>
              <a:gd name="T17" fmla="*/ 0 h 161"/>
              <a:gd name="T18" fmla="*/ 19 w 117"/>
              <a:gd name="T19" fmla="*/ 110 h 161"/>
              <a:gd name="T20" fmla="*/ 18 w 117"/>
              <a:gd name="T21" fmla="*/ 128 h 161"/>
              <a:gd name="T22" fmla="*/ 18 w 117"/>
              <a:gd name="T23" fmla="*/ 128 h 161"/>
              <a:gd name="T24" fmla="*/ 29 w 117"/>
              <a:gd name="T25" fmla="*/ 110 h 161"/>
              <a:gd name="T26" fmla="*/ 106 w 117"/>
              <a:gd name="T27" fmla="*/ 0 h 161"/>
              <a:gd name="T28" fmla="*/ 117 w 117"/>
              <a:gd name="T29" fmla="*/ 0 h 161"/>
              <a:gd name="T30" fmla="*/ 117 w 117"/>
              <a:gd name="T31" fmla="*/ 161 h 161"/>
              <a:gd name="T32" fmla="*/ 98 w 117"/>
              <a:gd name="T33" fmla="*/ 161 h 161"/>
              <a:gd name="T34" fmla="*/ 98 w 117"/>
              <a:gd name="T35" fmla="*/ 52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7" h="161">
                <a:moveTo>
                  <a:pt x="98" y="52"/>
                </a:moveTo>
                <a:lnTo>
                  <a:pt x="98" y="52"/>
                </a:lnTo>
                <a:lnTo>
                  <a:pt x="100" y="34"/>
                </a:lnTo>
                <a:lnTo>
                  <a:pt x="99" y="34"/>
                </a:lnTo>
                <a:lnTo>
                  <a:pt x="89" y="53"/>
                </a:lnTo>
                <a:lnTo>
                  <a:pt x="11" y="161"/>
                </a:lnTo>
                <a:lnTo>
                  <a:pt x="0" y="161"/>
                </a:lnTo>
                <a:lnTo>
                  <a:pt x="0" y="0"/>
                </a:lnTo>
                <a:lnTo>
                  <a:pt x="19" y="0"/>
                </a:lnTo>
                <a:lnTo>
                  <a:pt x="19" y="110"/>
                </a:lnTo>
                <a:lnTo>
                  <a:pt x="18" y="128"/>
                </a:lnTo>
                <a:lnTo>
                  <a:pt x="18" y="128"/>
                </a:lnTo>
                <a:lnTo>
                  <a:pt x="29" y="110"/>
                </a:lnTo>
                <a:lnTo>
                  <a:pt x="106" y="0"/>
                </a:lnTo>
                <a:lnTo>
                  <a:pt x="117" y="0"/>
                </a:lnTo>
                <a:lnTo>
                  <a:pt x="117" y="161"/>
                </a:lnTo>
                <a:lnTo>
                  <a:pt x="98" y="161"/>
                </a:lnTo>
                <a:lnTo>
                  <a:pt x="98" y="5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3" name="Freeform 1923"/>
          <p:cNvSpPr>
            <a:spLocks/>
          </p:cNvSpPr>
          <p:nvPr/>
        </p:nvSpPr>
        <p:spPr bwMode="auto">
          <a:xfrm>
            <a:off x="1317626" y="282575"/>
            <a:ext cx="76200" cy="120650"/>
          </a:xfrm>
          <a:custGeom>
            <a:avLst/>
            <a:gdLst>
              <a:gd name="T0" fmla="*/ 109 w 109"/>
              <a:gd name="T1" fmla="*/ 157 h 167"/>
              <a:gd name="T2" fmla="*/ 109 w 109"/>
              <a:gd name="T3" fmla="*/ 157 h 167"/>
              <a:gd name="T4" fmla="*/ 92 w 109"/>
              <a:gd name="T5" fmla="*/ 165 h 167"/>
              <a:gd name="T6" fmla="*/ 69 w 109"/>
              <a:gd name="T7" fmla="*/ 167 h 167"/>
              <a:gd name="T8" fmla="*/ 42 w 109"/>
              <a:gd name="T9" fmla="*/ 162 h 167"/>
              <a:gd name="T10" fmla="*/ 20 w 109"/>
              <a:gd name="T11" fmla="*/ 147 h 167"/>
              <a:gd name="T12" fmla="*/ 5 w 109"/>
              <a:gd name="T13" fmla="*/ 121 h 167"/>
              <a:gd name="T14" fmla="*/ 0 w 109"/>
              <a:gd name="T15" fmla="*/ 84 h 167"/>
              <a:gd name="T16" fmla="*/ 6 w 109"/>
              <a:gd name="T17" fmla="*/ 45 h 167"/>
              <a:gd name="T18" fmla="*/ 22 w 109"/>
              <a:gd name="T19" fmla="*/ 20 h 167"/>
              <a:gd name="T20" fmla="*/ 44 w 109"/>
              <a:gd name="T21" fmla="*/ 5 h 167"/>
              <a:gd name="T22" fmla="*/ 70 w 109"/>
              <a:gd name="T23" fmla="*/ 0 h 167"/>
              <a:gd name="T24" fmla="*/ 92 w 109"/>
              <a:gd name="T25" fmla="*/ 2 h 167"/>
              <a:gd name="T26" fmla="*/ 107 w 109"/>
              <a:gd name="T27" fmla="*/ 6 h 167"/>
              <a:gd name="T28" fmla="*/ 102 w 109"/>
              <a:gd name="T29" fmla="*/ 23 h 167"/>
              <a:gd name="T30" fmla="*/ 71 w 109"/>
              <a:gd name="T31" fmla="*/ 17 h 167"/>
              <a:gd name="T32" fmla="*/ 52 w 109"/>
              <a:gd name="T33" fmla="*/ 21 h 167"/>
              <a:gd name="T34" fmla="*/ 36 w 109"/>
              <a:gd name="T35" fmla="*/ 32 h 167"/>
              <a:gd name="T36" fmla="*/ 24 w 109"/>
              <a:gd name="T37" fmla="*/ 53 h 167"/>
              <a:gd name="T38" fmla="*/ 20 w 109"/>
              <a:gd name="T39" fmla="*/ 84 h 167"/>
              <a:gd name="T40" fmla="*/ 24 w 109"/>
              <a:gd name="T41" fmla="*/ 112 h 167"/>
              <a:gd name="T42" fmla="*/ 36 w 109"/>
              <a:gd name="T43" fmla="*/ 133 h 167"/>
              <a:gd name="T44" fmla="*/ 53 w 109"/>
              <a:gd name="T45" fmla="*/ 145 h 167"/>
              <a:gd name="T46" fmla="*/ 74 w 109"/>
              <a:gd name="T47" fmla="*/ 150 h 167"/>
              <a:gd name="T48" fmla="*/ 92 w 109"/>
              <a:gd name="T49" fmla="*/ 148 h 167"/>
              <a:gd name="T50" fmla="*/ 105 w 109"/>
              <a:gd name="T51" fmla="*/ 142 h 167"/>
              <a:gd name="T52" fmla="*/ 109 w 109"/>
              <a:gd name="T53" fmla="*/ 157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09" h="167">
                <a:moveTo>
                  <a:pt x="109" y="157"/>
                </a:moveTo>
                <a:lnTo>
                  <a:pt x="109" y="157"/>
                </a:lnTo>
                <a:cubicBezTo>
                  <a:pt x="105" y="161"/>
                  <a:pt x="99" y="163"/>
                  <a:pt x="92" y="165"/>
                </a:cubicBezTo>
                <a:cubicBezTo>
                  <a:pt x="85" y="166"/>
                  <a:pt x="77" y="167"/>
                  <a:pt x="69" y="167"/>
                </a:cubicBezTo>
                <a:cubicBezTo>
                  <a:pt x="60" y="167"/>
                  <a:pt x="51" y="165"/>
                  <a:pt x="42" y="162"/>
                </a:cubicBezTo>
                <a:cubicBezTo>
                  <a:pt x="34" y="158"/>
                  <a:pt x="27" y="153"/>
                  <a:pt x="20" y="147"/>
                </a:cubicBezTo>
                <a:cubicBezTo>
                  <a:pt x="14" y="140"/>
                  <a:pt x="9" y="131"/>
                  <a:pt x="5" y="121"/>
                </a:cubicBezTo>
                <a:cubicBezTo>
                  <a:pt x="2" y="110"/>
                  <a:pt x="0" y="98"/>
                  <a:pt x="0" y="84"/>
                </a:cubicBezTo>
                <a:cubicBezTo>
                  <a:pt x="0" y="69"/>
                  <a:pt x="2" y="56"/>
                  <a:pt x="6" y="45"/>
                </a:cubicBezTo>
                <a:cubicBezTo>
                  <a:pt x="10" y="35"/>
                  <a:pt x="15" y="26"/>
                  <a:pt x="22" y="20"/>
                </a:cubicBezTo>
                <a:cubicBezTo>
                  <a:pt x="29" y="13"/>
                  <a:pt x="36" y="8"/>
                  <a:pt x="44" y="5"/>
                </a:cubicBezTo>
                <a:cubicBezTo>
                  <a:pt x="53" y="2"/>
                  <a:pt x="61" y="0"/>
                  <a:pt x="70" y="0"/>
                </a:cubicBezTo>
                <a:cubicBezTo>
                  <a:pt x="79" y="0"/>
                  <a:pt x="86" y="1"/>
                  <a:pt x="92" y="2"/>
                </a:cubicBezTo>
                <a:cubicBezTo>
                  <a:pt x="98" y="3"/>
                  <a:pt x="103" y="4"/>
                  <a:pt x="107" y="6"/>
                </a:cubicBezTo>
                <a:lnTo>
                  <a:pt x="102" y="23"/>
                </a:lnTo>
                <a:cubicBezTo>
                  <a:pt x="95" y="19"/>
                  <a:pt x="85" y="17"/>
                  <a:pt x="71" y="17"/>
                </a:cubicBezTo>
                <a:cubicBezTo>
                  <a:pt x="65" y="17"/>
                  <a:pt x="59" y="19"/>
                  <a:pt x="52" y="21"/>
                </a:cubicBezTo>
                <a:cubicBezTo>
                  <a:pt x="46" y="23"/>
                  <a:pt x="41" y="27"/>
                  <a:pt x="36" y="32"/>
                </a:cubicBezTo>
                <a:cubicBezTo>
                  <a:pt x="31" y="37"/>
                  <a:pt x="27" y="44"/>
                  <a:pt x="24" y="53"/>
                </a:cubicBezTo>
                <a:cubicBezTo>
                  <a:pt x="22" y="61"/>
                  <a:pt x="20" y="71"/>
                  <a:pt x="20" y="84"/>
                </a:cubicBezTo>
                <a:cubicBezTo>
                  <a:pt x="20" y="95"/>
                  <a:pt x="21" y="104"/>
                  <a:pt x="24" y="112"/>
                </a:cubicBezTo>
                <a:cubicBezTo>
                  <a:pt x="27" y="121"/>
                  <a:pt x="31" y="128"/>
                  <a:pt x="36" y="133"/>
                </a:cubicBezTo>
                <a:cubicBezTo>
                  <a:pt x="40" y="139"/>
                  <a:pt x="46" y="143"/>
                  <a:pt x="53" y="145"/>
                </a:cubicBezTo>
                <a:cubicBezTo>
                  <a:pt x="59" y="148"/>
                  <a:pt x="66" y="150"/>
                  <a:pt x="74" y="150"/>
                </a:cubicBezTo>
                <a:cubicBezTo>
                  <a:pt x="81" y="150"/>
                  <a:pt x="87" y="149"/>
                  <a:pt x="92" y="148"/>
                </a:cubicBezTo>
                <a:cubicBezTo>
                  <a:pt x="97" y="146"/>
                  <a:pt x="101" y="144"/>
                  <a:pt x="105" y="142"/>
                </a:cubicBezTo>
                <a:lnTo>
                  <a:pt x="109" y="15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4" name="Freeform 1924"/>
          <p:cNvSpPr>
            <a:spLocks/>
          </p:cNvSpPr>
          <p:nvPr/>
        </p:nvSpPr>
        <p:spPr bwMode="auto">
          <a:xfrm>
            <a:off x="1403351" y="284163"/>
            <a:ext cx="84138" cy="115888"/>
          </a:xfrm>
          <a:custGeom>
            <a:avLst/>
            <a:gdLst>
              <a:gd name="T0" fmla="*/ 119 w 119"/>
              <a:gd name="T1" fmla="*/ 17 h 161"/>
              <a:gd name="T2" fmla="*/ 119 w 119"/>
              <a:gd name="T3" fmla="*/ 17 h 161"/>
              <a:gd name="T4" fmla="*/ 69 w 119"/>
              <a:gd name="T5" fmla="*/ 17 h 161"/>
              <a:gd name="T6" fmla="*/ 69 w 119"/>
              <a:gd name="T7" fmla="*/ 161 h 161"/>
              <a:gd name="T8" fmla="*/ 50 w 119"/>
              <a:gd name="T9" fmla="*/ 161 h 161"/>
              <a:gd name="T10" fmla="*/ 50 w 119"/>
              <a:gd name="T11" fmla="*/ 17 h 161"/>
              <a:gd name="T12" fmla="*/ 0 w 119"/>
              <a:gd name="T13" fmla="*/ 17 h 161"/>
              <a:gd name="T14" fmla="*/ 0 w 119"/>
              <a:gd name="T15" fmla="*/ 0 h 161"/>
              <a:gd name="T16" fmla="*/ 119 w 119"/>
              <a:gd name="T17" fmla="*/ 0 h 161"/>
              <a:gd name="T18" fmla="*/ 119 w 119"/>
              <a:gd name="T19" fmla="*/ 17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9" h="161">
                <a:moveTo>
                  <a:pt x="119" y="17"/>
                </a:moveTo>
                <a:lnTo>
                  <a:pt x="119" y="17"/>
                </a:lnTo>
                <a:lnTo>
                  <a:pt x="69" y="17"/>
                </a:lnTo>
                <a:lnTo>
                  <a:pt x="69" y="161"/>
                </a:lnTo>
                <a:lnTo>
                  <a:pt x="50" y="161"/>
                </a:lnTo>
                <a:lnTo>
                  <a:pt x="50" y="17"/>
                </a:lnTo>
                <a:lnTo>
                  <a:pt x="0" y="17"/>
                </a:lnTo>
                <a:lnTo>
                  <a:pt x="0" y="0"/>
                </a:lnTo>
                <a:lnTo>
                  <a:pt x="119" y="0"/>
                </a:lnTo>
                <a:lnTo>
                  <a:pt x="119" y="1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5" name="Freeform 1925"/>
          <p:cNvSpPr>
            <a:spLocks/>
          </p:cNvSpPr>
          <p:nvPr/>
        </p:nvSpPr>
        <p:spPr bwMode="auto">
          <a:xfrm>
            <a:off x="1504951" y="284163"/>
            <a:ext cx="63500" cy="115888"/>
          </a:xfrm>
          <a:custGeom>
            <a:avLst/>
            <a:gdLst>
              <a:gd name="T0" fmla="*/ 0 w 89"/>
              <a:gd name="T1" fmla="*/ 0 h 161"/>
              <a:gd name="T2" fmla="*/ 0 w 89"/>
              <a:gd name="T3" fmla="*/ 0 h 161"/>
              <a:gd name="T4" fmla="*/ 88 w 89"/>
              <a:gd name="T5" fmla="*/ 0 h 161"/>
              <a:gd name="T6" fmla="*/ 88 w 89"/>
              <a:gd name="T7" fmla="*/ 17 h 161"/>
              <a:gd name="T8" fmla="*/ 20 w 89"/>
              <a:gd name="T9" fmla="*/ 17 h 161"/>
              <a:gd name="T10" fmla="*/ 20 w 89"/>
              <a:gd name="T11" fmla="*/ 70 h 161"/>
              <a:gd name="T12" fmla="*/ 82 w 89"/>
              <a:gd name="T13" fmla="*/ 70 h 161"/>
              <a:gd name="T14" fmla="*/ 82 w 89"/>
              <a:gd name="T15" fmla="*/ 87 h 161"/>
              <a:gd name="T16" fmla="*/ 20 w 89"/>
              <a:gd name="T17" fmla="*/ 87 h 161"/>
              <a:gd name="T18" fmla="*/ 20 w 89"/>
              <a:gd name="T19" fmla="*/ 144 h 161"/>
              <a:gd name="T20" fmla="*/ 89 w 89"/>
              <a:gd name="T21" fmla="*/ 144 h 161"/>
              <a:gd name="T22" fmla="*/ 89 w 89"/>
              <a:gd name="T23" fmla="*/ 161 h 161"/>
              <a:gd name="T24" fmla="*/ 0 w 89"/>
              <a:gd name="T25" fmla="*/ 161 h 161"/>
              <a:gd name="T26" fmla="*/ 0 w 89"/>
              <a:gd name="T27" fmla="*/ 0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89" h="161">
                <a:moveTo>
                  <a:pt x="0" y="0"/>
                </a:moveTo>
                <a:lnTo>
                  <a:pt x="0" y="0"/>
                </a:lnTo>
                <a:lnTo>
                  <a:pt x="88" y="0"/>
                </a:lnTo>
                <a:lnTo>
                  <a:pt x="88" y="17"/>
                </a:lnTo>
                <a:lnTo>
                  <a:pt x="20" y="17"/>
                </a:lnTo>
                <a:lnTo>
                  <a:pt x="20" y="70"/>
                </a:lnTo>
                <a:lnTo>
                  <a:pt x="82" y="70"/>
                </a:lnTo>
                <a:lnTo>
                  <a:pt x="82" y="87"/>
                </a:lnTo>
                <a:lnTo>
                  <a:pt x="20" y="87"/>
                </a:lnTo>
                <a:lnTo>
                  <a:pt x="20" y="144"/>
                </a:lnTo>
                <a:lnTo>
                  <a:pt x="89" y="144"/>
                </a:lnTo>
                <a:lnTo>
                  <a:pt x="89" y="161"/>
                </a:lnTo>
                <a:lnTo>
                  <a:pt x="0" y="161"/>
                </a:lnTo>
                <a:lnTo>
                  <a:pt x="0" y="0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6" name="Freeform 1926"/>
          <p:cNvSpPr>
            <a:spLocks noEditPoints="1"/>
          </p:cNvSpPr>
          <p:nvPr/>
        </p:nvSpPr>
        <p:spPr bwMode="auto">
          <a:xfrm>
            <a:off x="1593851" y="282575"/>
            <a:ext cx="71438" cy="117475"/>
          </a:xfrm>
          <a:custGeom>
            <a:avLst/>
            <a:gdLst>
              <a:gd name="T0" fmla="*/ 39 w 100"/>
              <a:gd name="T1" fmla="*/ 17 h 163"/>
              <a:gd name="T2" fmla="*/ 39 w 100"/>
              <a:gd name="T3" fmla="*/ 17 h 163"/>
              <a:gd name="T4" fmla="*/ 27 w 100"/>
              <a:gd name="T5" fmla="*/ 17 h 163"/>
              <a:gd name="T6" fmla="*/ 19 w 100"/>
              <a:gd name="T7" fmla="*/ 18 h 163"/>
              <a:gd name="T8" fmla="*/ 19 w 100"/>
              <a:gd name="T9" fmla="*/ 85 h 163"/>
              <a:gd name="T10" fmla="*/ 22 w 100"/>
              <a:gd name="T11" fmla="*/ 85 h 163"/>
              <a:gd name="T12" fmla="*/ 28 w 100"/>
              <a:gd name="T13" fmla="*/ 86 h 163"/>
              <a:gd name="T14" fmla="*/ 33 w 100"/>
              <a:gd name="T15" fmla="*/ 86 h 163"/>
              <a:gd name="T16" fmla="*/ 37 w 100"/>
              <a:gd name="T17" fmla="*/ 86 h 163"/>
              <a:gd name="T18" fmla="*/ 52 w 100"/>
              <a:gd name="T19" fmla="*/ 84 h 163"/>
              <a:gd name="T20" fmla="*/ 66 w 100"/>
              <a:gd name="T21" fmla="*/ 79 h 163"/>
              <a:gd name="T22" fmla="*/ 76 w 100"/>
              <a:gd name="T23" fmla="*/ 68 h 163"/>
              <a:gd name="T24" fmla="*/ 80 w 100"/>
              <a:gd name="T25" fmla="*/ 50 h 163"/>
              <a:gd name="T26" fmla="*/ 76 w 100"/>
              <a:gd name="T27" fmla="*/ 34 h 163"/>
              <a:gd name="T28" fmla="*/ 67 w 100"/>
              <a:gd name="T29" fmla="*/ 24 h 163"/>
              <a:gd name="T30" fmla="*/ 54 w 100"/>
              <a:gd name="T31" fmla="*/ 19 h 163"/>
              <a:gd name="T32" fmla="*/ 39 w 100"/>
              <a:gd name="T33" fmla="*/ 17 h 163"/>
              <a:gd name="T34" fmla="*/ 0 w 100"/>
              <a:gd name="T35" fmla="*/ 4 h 163"/>
              <a:gd name="T36" fmla="*/ 0 w 100"/>
              <a:gd name="T37" fmla="*/ 4 h 163"/>
              <a:gd name="T38" fmla="*/ 18 w 100"/>
              <a:gd name="T39" fmla="*/ 1 h 163"/>
              <a:gd name="T40" fmla="*/ 38 w 100"/>
              <a:gd name="T41" fmla="*/ 0 h 163"/>
              <a:gd name="T42" fmla="*/ 60 w 100"/>
              <a:gd name="T43" fmla="*/ 2 h 163"/>
              <a:gd name="T44" fmla="*/ 80 w 100"/>
              <a:gd name="T45" fmla="*/ 10 h 163"/>
              <a:gd name="T46" fmla="*/ 94 w 100"/>
              <a:gd name="T47" fmla="*/ 25 h 163"/>
              <a:gd name="T48" fmla="*/ 100 w 100"/>
              <a:gd name="T49" fmla="*/ 50 h 163"/>
              <a:gd name="T50" fmla="*/ 95 w 100"/>
              <a:gd name="T51" fmla="*/ 74 h 163"/>
              <a:gd name="T52" fmla="*/ 81 w 100"/>
              <a:gd name="T53" fmla="*/ 91 h 163"/>
              <a:gd name="T54" fmla="*/ 61 w 100"/>
              <a:gd name="T55" fmla="*/ 100 h 163"/>
              <a:gd name="T56" fmla="*/ 37 w 100"/>
              <a:gd name="T57" fmla="*/ 103 h 163"/>
              <a:gd name="T58" fmla="*/ 34 w 100"/>
              <a:gd name="T59" fmla="*/ 103 h 163"/>
              <a:gd name="T60" fmla="*/ 28 w 100"/>
              <a:gd name="T61" fmla="*/ 103 h 163"/>
              <a:gd name="T62" fmla="*/ 23 w 100"/>
              <a:gd name="T63" fmla="*/ 102 h 163"/>
              <a:gd name="T64" fmla="*/ 19 w 100"/>
              <a:gd name="T65" fmla="*/ 102 h 163"/>
              <a:gd name="T66" fmla="*/ 19 w 100"/>
              <a:gd name="T67" fmla="*/ 163 h 163"/>
              <a:gd name="T68" fmla="*/ 0 w 100"/>
              <a:gd name="T69" fmla="*/ 163 h 163"/>
              <a:gd name="T70" fmla="*/ 0 w 100"/>
              <a:gd name="T71" fmla="*/ 4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00" h="163">
                <a:moveTo>
                  <a:pt x="39" y="17"/>
                </a:moveTo>
                <a:lnTo>
                  <a:pt x="39" y="17"/>
                </a:lnTo>
                <a:cubicBezTo>
                  <a:pt x="35" y="17"/>
                  <a:pt x="31" y="17"/>
                  <a:pt x="27" y="17"/>
                </a:cubicBezTo>
                <a:cubicBezTo>
                  <a:pt x="24" y="17"/>
                  <a:pt x="21" y="18"/>
                  <a:pt x="19" y="18"/>
                </a:cubicBezTo>
                <a:lnTo>
                  <a:pt x="19" y="85"/>
                </a:lnTo>
                <a:cubicBezTo>
                  <a:pt x="19" y="85"/>
                  <a:pt x="21" y="85"/>
                  <a:pt x="22" y="85"/>
                </a:cubicBezTo>
                <a:cubicBezTo>
                  <a:pt x="24" y="85"/>
                  <a:pt x="26" y="86"/>
                  <a:pt x="28" y="86"/>
                </a:cubicBezTo>
                <a:cubicBezTo>
                  <a:pt x="29" y="86"/>
                  <a:pt x="31" y="86"/>
                  <a:pt x="33" y="86"/>
                </a:cubicBezTo>
                <a:lnTo>
                  <a:pt x="37" y="86"/>
                </a:lnTo>
                <a:cubicBezTo>
                  <a:pt x="42" y="86"/>
                  <a:pt x="47" y="85"/>
                  <a:pt x="52" y="84"/>
                </a:cubicBezTo>
                <a:cubicBezTo>
                  <a:pt x="57" y="83"/>
                  <a:pt x="62" y="81"/>
                  <a:pt x="66" y="79"/>
                </a:cubicBezTo>
                <a:cubicBezTo>
                  <a:pt x="70" y="76"/>
                  <a:pt x="73" y="73"/>
                  <a:pt x="76" y="68"/>
                </a:cubicBezTo>
                <a:cubicBezTo>
                  <a:pt x="78" y="63"/>
                  <a:pt x="80" y="57"/>
                  <a:pt x="80" y="50"/>
                </a:cubicBezTo>
                <a:cubicBezTo>
                  <a:pt x="80" y="43"/>
                  <a:pt x="78" y="38"/>
                  <a:pt x="76" y="34"/>
                </a:cubicBezTo>
                <a:cubicBezTo>
                  <a:pt x="74" y="30"/>
                  <a:pt x="71" y="26"/>
                  <a:pt x="67" y="24"/>
                </a:cubicBezTo>
                <a:cubicBezTo>
                  <a:pt x="63" y="21"/>
                  <a:pt x="58" y="20"/>
                  <a:pt x="54" y="19"/>
                </a:cubicBezTo>
                <a:cubicBezTo>
                  <a:pt x="49" y="17"/>
                  <a:pt x="44" y="17"/>
                  <a:pt x="39" y="17"/>
                </a:cubicBezTo>
                <a:close/>
                <a:moveTo>
                  <a:pt x="0" y="4"/>
                </a:moveTo>
                <a:lnTo>
                  <a:pt x="0" y="4"/>
                </a:lnTo>
                <a:cubicBezTo>
                  <a:pt x="5" y="2"/>
                  <a:pt x="12" y="2"/>
                  <a:pt x="18" y="1"/>
                </a:cubicBezTo>
                <a:cubicBezTo>
                  <a:pt x="25" y="1"/>
                  <a:pt x="32" y="0"/>
                  <a:pt x="38" y="0"/>
                </a:cubicBezTo>
                <a:cubicBezTo>
                  <a:pt x="45" y="0"/>
                  <a:pt x="53" y="1"/>
                  <a:pt x="60" y="2"/>
                </a:cubicBezTo>
                <a:cubicBezTo>
                  <a:pt x="67" y="4"/>
                  <a:pt x="74" y="6"/>
                  <a:pt x="80" y="10"/>
                </a:cubicBezTo>
                <a:cubicBezTo>
                  <a:pt x="86" y="14"/>
                  <a:pt x="91" y="19"/>
                  <a:pt x="94" y="25"/>
                </a:cubicBezTo>
                <a:cubicBezTo>
                  <a:pt x="98" y="32"/>
                  <a:pt x="100" y="40"/>
                  <a:pt x="100" y="50"/>
                </a:cubicBezTo>
                <a:cubicBezTo>
                  <a:pt x="100" y="60"/>
                  <a:pt x="98" y="68"/>
                  <a:pt x="95" y="74"/>
                </a:cubicBezTo>
                <a:cubicBezTo>
                  <a:pt x="91" y="81"/>
                  <a:pt x="86" y="87"/>
                  <a:pt x="81" y="91"/>
                </a:cubicBezTo>
                <a:cubicBezTo>
                  <a:pt x="75" y="95"/>
                  <a:pt x="68" y="98"/>
                  <a:pt x="61" y="100"/>
                </a:cubicBezTo>
                <a:cubicBezTo>
                  <a:pt x="53" y="102"/>
                  <a:pt x="45" y="103"/>
                  <a:pt x="37" y="103"/>
                </a:cubicBezTo>
                <a:lnTo>
                  <a:pt x="34" y="103"/>
                </a:lnTo>
                <a:cubicBezTo>
                  <a:pt x="32" y="103"/>
                  <a:pt x="30" y="103"/>
                  <a:pt x="28" y="103"/>
                </a:cubicBezTo>
                <a:cubicBezTo>
                  <a:pt x="26" y="103"/>
                  <a:pt x="24" y="102"/>
                  <a:pt x="23" y="102"/>
                </a:cubicBezTo>
                <a:cubicBezTo>
                  <a:pt x="21" y="102"/>
                  <a:pt x="19" y="102"/>
                  <a:pt x="19" y="102"/>
                </a:cubicBezTo>
                <a:lnTo>
                  <a:pt x="19" y="163"/>
                </a:lnTo>
                <a:lnTo>
                  <a:pt x="0" y="163"/>
                </a:lnTo>
                <a:lnTo>
                  <a:pt x="0" y="4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7" name="Freeform 1927"/>
          <p:cNvSpPr>
            <a:spLocks/>
          </p:cNvSpPr>
          <p:nvPr/>
        </p:nvSpPr>
        <p:spPr bwMode="auto">
          <a:xfrm>
            <a:off x="1677988" y="282575"/>
            <a:ext cx="77788" cy="120650"/>
          </a:xfrm>
          <a:custGeom>
            <a:avLst/>
            <a:gdLst>
              <a:gd name="T0" fmla="*/ 110 w 110"/>
              <a:gd name="T1" fmla="*/ 157 h 167"/>
              <a:gd name="T2" fmla="*/ 110 w 110"/>
              <a:gd name="T3" fmla="*/ 157 h 167"/>
              <a:gd name="T4" fmla="*/ 92 w 110"/>
              <a:gd name="T5" fmla="*/ 165 h 167"/>
              <a:gd name="T6" fmla="*/ 70 w 110"/>
              <a:gd name="T7" fmla="*/ 167 h 167"/>
              <a:gd name="T8" fmla="*/ 43 w 110"/>
              <a:gd name="T9" fmla="*/ 162 h 167"/>
              <a:gd name="T10" fmla="*/ 21 w 110"/>
              <a:gd name="T11" fmla="*/ 147 h 167"/>
              <a:gd name="T12" fmla="*/ 6 w 110"/>
              <a:gd name="T13" fmla="*/ 121 h 167"/>
              <a:gd name="T14" fmla="*/ 0 w 110"/>
              <a:gd name="T15" fmla="*/ 84 h 167"/>
              <a:gd name="T16" fmla="*/ 7 w 110"/>
              <a:gd name="T17" fmla="*/ 45 h 167"/>
              <a:gd name="T18" fmla="*/ 23 w 110"/>
              <a:gd name="T19" fmla="*/ 20 h 167"/>
              <a:gd name="T20" fmla="*/ 45 w 110"/>
              <a:gd name="T21" fmla="*/ 5 h 167"/>
              <a:gd name="T22" fmla="*/ 70 w 110"/>
              <a:gd name="T23" fmla="*/ 0 h 167"/>
              <a:gd name="T24" fmla="*/ 93 w 110"/>
              <a:gd name="T25" fmla="*/ 2 h 167"/>
              <a:gd name="T26" fmla="*/ 108 w 110"/>
              <a:gd name="T27" fmla="*/ 6 h 167"/>
              <a:gd name="T28" fmla="*/ 103 w 110"/>
              <a:gd name="T29" fmla="*/ 23 h 167"/>
              <a:gd name="T30" fmla="*/ 72 w 110"/>
              <a:gd name="T31" fmla="*/ 17 h 167"/>
              <a:gd name="T32" fmla="*/ 53 w 110"/>
              <a:gd name="T33" fmla="*/ 21 h 167"/>
              <a:gd name="T34" fmla="*/ 37 w 110"/>
              <a:gd name="T35" fmla="*/ 32 h 167"/>
              <a:gd name="T36" fmla="*/ 25 w 110"/>
              <a:gd name="T37" fmla="*/ 53 h 167"/>
              <a:gd name="T38" fmla="*/ 21 w 110"/>
              <a:gd name="T39" fmla="*/ 84 h 167"/>
              <a:gd name="T40" fmla="*/ 25 w 110"/>
              <a:gd name="T41" fmla="*/ 112 h 167"/>
              <a:gd name="T42" fmla="*/ 36 w 110"/>
              <a:gd name="T43" fmla="*/ 133 h 167"/>
              <a:gd name="T44" fmla="*/ 53 w 110"/>
              <a:gd name="T45" fmla="*/ 145 h 167"/>
              <a:gd name="T46" fmla="*/ 74 w 110"/>
              <a:gd name="T47" fmla="*/ 150 h 167"/>
              <a:gd name="T48" fmla="*/ 92 w 110"/>
              <a:gd name="T49" fmla="*/ 148 h 167"/>
              <a:gd name="T50" fmla="*/ 105 w 110"/>
              <a:gd name="T51" fmla="*/ 142 h 167"/>
              <a:gd name="T52" fmla="*/ 110 w 110"/>
              <a:gd name="T53" fmla="*/ 157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10" h="167">
                <a:moveTo>
                  <a:pt x="110" y="157"/>
                </a:moveTo>
                <a:lnTo>
                  <a:pt x="110" y="157"/>
                </a:lnTo>
                <a:cubicBezTo>
                  <a:pt x="105" y="161"/>
                  <a:pt x="100" y="163"/>
                  <a:pt x="92" y="165"/>
                </a:cubicBezTo>
                <a:cubicBezTo>
                  <a:pt x="85" y="166"/>
                  <a:pt x="78" y="167"/>
                  <a:pt x="70" y="167"/>
                </a:cubicBezTo>
                <a:cubicBezTo>
                  <a:pt x="60" y="167"/>
                  <a:pt x="51" y="165"/>
                  <a:pt x="43" y="162"/>
                </a:cubicBezTo>
                <a:cubicBezTo>
                  <a:pt x="35" y="158"/>
                  <a:pt x="27" y="153"/>
                  <a:pt x="21" y="147"/>
                </a:cubicBezTo>
                <a:cubicBezTo>
                  <a:pt x="15" y="140"/>
                  <a:pt x="10" y="131"/>
                  <a:pt x="6" y="121"/>
                </a:cubicBezTo>
                <a:cubicBezTo>
                  <a:pt x="2" y="110"/>
                  <a:pt x="0" y="98"/>
                  <a:pt x="0" y="84"/>
                </a:cubicBezTo>
                <a:cubicBezTo>
                  <a:pt x="0" y="69"/>
                  <a:pt x="2" y="56"/>
                  <a:pt x="7" y="45"/>
                </a:cubicBezTo>
                <a:cubicBezTo>
                  <a:pt x="11" y="35"/>
                  <a:pt x="16" y="26"/>
                  <a:pt x="23" y="20"/>
                </a:cubicBezTo>
                <a:cubicBezTo>
                  <a:pt x="29" y="13"/>
                  <a:pt x="37" y="8"/>
                  <a:pt x="45" y="5"/>
                </a:cubicBezTo>
                <a:cubicBezTo>
                  <a:pt x="53" y="2"/>
                  <a:pt x="62" y="0"/>
                  <a:pt x="70" y="0"/>
                </a:cubicBezTo>
                <a:cubicBezTo>
                  <a:pt x="79" y="0"/>
                  <a:pt x="87" y="1"/>
                  <a:pt x="93" y="2"/>
                </a:cubicBezTo>
                <a:cubicBezTo>
                  <a:pt x="99" y="3"/>
                  <a:pt x="104" y="4"/>
                  <a:pt x="108" y="6"/>
                </a:cubicBezTo>
                <a:lnTo>
                  <a:pt x="103" y="23"/>
                </a:lnTo>
                <a:cubicBezTo>
                  <a:pt x="96" y="19"/>
                  <a:pt x="85" y="17"/>
                  <a:pt x="72" y="17"/>
                </a:cubicBezTo>
                <a:cubicBezTo>
                  <a:pt x="65" y="17"/>
                  <a:pt x="59" y="19"/>
                  <a:pt x="53" y="21"/>
                </a:cubicBezTo>
                <a:cubicBezTo>
                  <a:pt x="47" y="23"/>
                  <a:pt x="41" y="27"/>
                  <a:pt x="37" y="32"/>
                </a:cubicBezTo>
                <a:cubicBezTo>
                  <a:pt x="32" y="37"/>
                  <a:pt x="28" y="44"/>
                  <a:pt x="25" y="53"/>
                </a:cubicBezTo>
                <a:cubicBezTo>
                  <a:pt x="22" y="61"/>
                  <a:pt x="21" y="71"/>
                  <a:pt x="21" y="84"/>
                </a:cubicBezTo>
                <a:cubicBezTo>
                  <a:pt x="21" y="95"/>
                  <a:pt x="22" y="104"/>
                  <a:pt x="25" y="112"/>
                </a:cubicBezTo>
                <a:cubicBezTo>
                  <a:pt x="28" y="121"/>
                  <a:pt x="31" y="128"/>
                  <a:pt x="36" y="133"/>
                </a:cubicBezTo>
                <a:cubicBezTo>
                  <a:pt x="41" y="139"/>
                  <a:pt x="47" y="143"/>
                  <a:pt x="53" y="145"/>
                </a:cubicBezTo>
                <a:cubicBezTo>
                  <a:pt x="60" y="148"/>
                  <a:pt x="67" y="150"/>
                  <a:pt x="74" y="150"/>
                </a:cubicBezTo>
                <a:cubicBezTo>
                  <a:pt x="81" y="150"/>
                  <a:pt x="87" y="149"/>
                  <a:pt x="92" y="148"/>
                </a:cubicBezTo>
                <a:cubicBezTo>
                  <a:pt x="97" y="146"/>
                  <a:pt x="102" y="144"/>
                  <a:pt x="105" y="142"/>
                </a:cubicBezTo>
                <a:lnTo>
                  <a:pt x="110" y="15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8" name="Freeform 1928"/>
          <p:cNvSpPr>
            <a:spLocks/>
          </p:cNvSpPr>
          <p:nvPr/>
        </p:nvSpPr>
        <p:spPr bwMode="auto">
          <a:xfrm>
            <a:off x="1763713" y="284163"/>
            <a:ext cx="84138" cy="115888"/>
          </a:xfrm>
          <a:custGeom>
            <a:avLst/>
            <a:gdLst>
              <a:gd name="T0" fmla="*/ 119 w 119"/>
              <a:gd name="T1" fmla="*/ 17 h 161"/>
              <a:gd name="T2" fmla="*/ 119 w 119"/>
              <a:gd name="T3" fmla="*/ 17 h 161"/>
              <a:gd name="T4" fmla="*/ 69 w 119"/>
              <a:gd name="T5" fmla="*/ 17 h 161"/>
              <a:gd name="T6" fmla="*/ 69 w 119"/>
              <a:gd name="T7" fmla="*/ 161 h 161"/>
              <a:gd name="T8" fmla="*/ 50 w 119"/>
              <a:gd name="T9" fmla="*/ 161 h 161"/>
              <a:gd name="T10" fmla="*/ 50 w 119"/>
              <a:gd name="T11" fmla="*/ 17 h 161"/>
              <a:gd name="T12" fmla="*/ 0 w 119"/>
              <a:gd name="T13" fmla="*/ 17 h 161"/>
              <a:gd name="T14" fmla="*/ 0 w 119"/>
              <a:gd name="T15" fmla="*/ 0 h 161"/>
              <a:gd name="T16" fmla="*/ 119 w 119"/>
              <a:gd name="T17" fmla="*/ 0 h 161"/>
              <a:gd name="T18" fmla="*/ 119 w 119"/>
              <a:gd name="T19" fmla="*/ 17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9" h="161">
                <a:moveTo>
                  <a:pt x="119" y="17"/>
                </a:moveTo>
                <a:lnTo>
                  <a:pt x="119" y="17"/>
                </a:lnTo>
                <a:lnTo>
                  <a:pt x="69" y="17"/>
                </a:lnTo>
                <a:lnTo>
                  <a:pt x="69" y="161"/>
                </a:lnTo>
                <a:lnTo>
                  <a:pt x="50" y="161"/>
                </a:lnTo>
                <a:lnTo>
                  <a:pt x="50" y="17"/>
                </a:lnTo>
                <a:lnTo>
                  <a:pt x="0" y="17"/>
                </a:lnTo>
                <a:lnTo>
                  <a:pt x="0" y="0"/>
                </a:lnTo>
                <a:lnTo>
                  <a:pt x="119" y="0"/>
                </a:lnTo>
                <a:lnTo>
                  <a:pt x="119" y="1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9" name="Freeform 1929"/>
          <p:cNvSpPr>
            <a:spLocks noEditPoints="1"/>
          </p:cNvSpPr>
          <p:nvPr/>
        </p:nvSpPr>
        <p:spPr bwMode="auto">
          <a:xfrm>
            <a:off x="1865313" y="282575"/>
            <a:ext cx="73025" cy="119063"/>
          </a:xfrm>
          <a:custGeom>
            <a:avLst/>
            <a:gdLst>
              <a:gd name="T0" fmla="*/ 44 w 102"/>
              <a:gd name="T1" fmla="*/ 148 h 165"/>
              <a:gd name="T2" fmla="*/ 44 w 102"/>
              <a:gd name="T3" fmla="*/ 148 h 165"/>
              <a:gd name="T4" fmla="*/ 58 w 102"/>
              <a:gd name="T5" fmla="*/ 146 h 165"/>
              <a:gd name="T6" fmla="*/ 70 w 102"/>
              <a:gd name="T7" fmla="*/ 141 h 165"/>
              <a:gd name="T8" fmla="*/ 78 w 102"/>
              <a:gd name="T9" fmla="*/ 132 h 165"/>
              <a:gd name="T10" fmla="*/ 82 w 102"/>
              <a:gd name="T11" fmla="*/ 119 h 165"/>
              <a:gd name="T12" fmla="*/ 78 w 102"/>
              <a:gd name="T13" fmla="*/ 103 h 165"/>
              <a:gd name="T14" fmla="*/ 68 w 102"/>
              <a:gd name="T15" fmla="*/ 94 h 165"/>
              <a:gd name="T16" fmla="*/ 54 w 102"/>
              <a:gd name="T17" fmla="*/ 90 h 165"/>
              <a:gd name="T18" fmla="*/ 39 w 102"/>
              <a:gd name="T19" fmla="*/ 89 h 165"/>
              <a:gd name="T20" fmla="*/ 19 w 102"/>
              <a:gd name="T21" fmla="*/ 89 h 165"/>
              <a:gd name="T22" fmla="*/ 19 w 102"/>
              <a:gd name="T23" fmla="*/ 147 h 165"/>
              <a:gd name="T24" fmla="*/ 24 w 102"/>
              <a:gd name="T25" fmla="*/ 147 h 165"/>
              <a:gd name="T26" fmla="*/ 30 w 102"/>
              <a:gd name="T27" fmla="*/ 148 h 165"/>
              <a:gd name="T28" fmla="*/ 37 w 102"/>
              <a:gd name="T29" fmla="*/ 148 h 165"/>
              <a:gd name="T30" fmla="*/ 44 w 102"/>
              <a:gd name="T31" fmla="*/ 148 h 165"/>
              <a:gd name="T32" fmla="*/ 31 w 102"/>
              <a:gd name="T33" fmla="*/ 73 h 165"/>
              <a:gd name="T34" fmla="*/ 31 w 102"/>
              <a:gd name="T35" fmla="*/ 73 h 165"/>
              <a:gd name="T36" fmla="*/ 40 w 102"/>
              <a:gd name="T37" fmla="*/ 73 h 165"/>
              <a:gd name="T38" fmla="*/ 50 w 102"/>
              <a:gd name="T39" fmla="*/ 72 h 165"/>
              <a:gd name="T40" fmla="*/ 60 w 102"/>
              <a:gd name="T41" fmla="*/ 67 h 165"/>
              <a:gd name="T42" fmla="*/ 69 w 102"/>
              <a:gd name="T43" fmla="*/ 61 h 165"/>
              <a:gd name="T44" fmla="*/ 75 w 102"/>
              <a:gd name="T45" fmla="*/ 53 h 165"/>
              <a:gd name="T46" fmla="*/ 77 w 102"/>
              <a:gd name="T47" fmla="*/ 43 h 165"/>
              <a:gd name="T48" fmla="*/ 74 w 102"/>
              <a:gd name="T49" fmla="*/ 30 h 165"/>
              <a:gd name="T50" fmla="*/ 66 w 102"/>
              <a:gd name="T51" fmla="*/ 22 h 165"/>
              <a:gd name="T52" fmla="*/ 55 w 102"/>
              <a:gd name="T53" fmla="*/ 18 h 165"/>
              <a:gd name="T54" fmla="*/ 42 w 102"/>
              <a:gd name="T55" fmla="*/ 17 h 165"/>
              <a:gd name="T56" fmla="*/ 29 w 102"/>
              <a:gd name="T57" fmla="*/ 17 h 165"/>
              <a:gd name="T58" fmla="*/ 19 w 102"/>
              <a:gd name="T59" fmla="*/ 18 h 165"/>
              <a:gd name="T60" fmla="*/ 19 w 102"/>
              <a:gd name="T61" fmla="*/ 73 h 165"/>
              <a:gd name="T62" fmla="*/ 31 w 102"/>
              <a:gd name="T63" fmla="*/ 73 h 165"/>
              <a:gd name="T64" fmla="*/ 97 w 102"/>
              <a:gd name="T65" fmla="*/ 39 h 165"/>
              <a:gd name="T66" fmla="*/ 97 w 102"/>
              <a:gd name="T67" fmla="*/ 39 h 165"/>
              <a:gd name="T68" fmla="*/ 95 w 102"/>
              <a:gd name="T69" fmla="*/ 51 h 165"/>
              <a:gd name="T70" fmla="*/ 90 w 102"/>
              <a:gd name="T71" fmla="*/ 62 h 165"/>
              <a:gd name="T72" fmla="*/ 80 w 102"/>
              <a:gd name="T73" fmla="*/ 71 h 165"/>
              <a:gd name="T74" fmla="*/ 67 w 102"/>
              <a:gd name="T75" fmla="*/ 77 h 165"/>
              <a:gd name="T76" fmla="*/ 67 w 102"/>
              <a:gd name="T77" fmla="*/ 78 h 165"/>
              <a:gd name="T78" fmla="*/ 80 w 102"/>
              <a:gd name="T79" fmla="*/ 82 h 165"/>
              <a:gd name="T80" fmla="*/ 91 w 102"/>
              <a:gd name="T81" fmla="*/ 89 h 165"/>
              <a:gd name="T82" fmla="*/ 99 w 102"/>
              <a:gd name="T83" fmla="*/ 101 h 165"/>
              <a:gd name="T84" fmla="*/ 102 w 102"/>
              <a:gd name="T85" fmla="*/ 117 h 165"/>
              <a:gd name="T86" fmla="*/ 97 w 102"/>
              <a:gd name="T87" fmla="*/ 139 h 165"/>
              <a:gd name="T88" fmla="*/ 83 w 102"/>
              <a:gd name="T89" fmla="*/ 153 h 165"/>
              <a:gd name="T90" fmla="*/ 64 w 102"/>
              <a:gd name="T91" fmla="*/ 162 h 165"/>
              <a:gd name="T92" fmla="*/ 42 w 102"/>
              <a:gd name="T93" fmla="*/ 165 h 165"/>
              <a:gd name="T94" fmla="*/ 33 w 102"/>
              <a:gd name="T95" fmla="*/ 165 h 165"/>
              <a:gd name="T96" fmla="*/ 22 w 102"/>
              <a:gd name="T97" fmla="*/ 164 h 165"/>
              <a:gd name="T98" fmla="*/ 10 w 102"/>
              <a:gd name="T99" fmla="*/ 163 h 165"/>
              <a:gd name="T100" fmla="*/ 0 w 102"/>
              <a:gd name="T101" fmla="*/ 162 h 165"/>
              <a:gd name="T102" fmla="*/ 0 w 102"/>
              <a:gd name="T103" fmla="*/ 4 h 165"/>
              <a:gd name="T104" fmla="*/ 20 w 102"/>
              <a:gd name="T105" fmla="*/ 1 h 165"/>
              <a:gd name="T106" fmla="*/ 44 w 102"/>
              <a:gd name="T107" fmla="*/ 0 h 165"/>
              <a:gd name="T108" fmla="*/ 63 w 102"/>
              <a:gd name="T109" fmla="*/ 2 h 165"/>
              <a:gd name="T110" fmla="*/ 79 w 102"/>
              <a:gd name="T111" fmla="*/ 8 h 165"/>
              <a:gd name="T112" fmla="*/ 92 w 102"/>
              <a:gd name="T113" fmla="*/ 19 h 165"/>
              <a:gd name="T114" fmla="*/ 97 w 102"/>
              <a:gd name="T115" fmla="*/ 39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2" h="165">
                <a:moveTo>
                  <a:pt x="44" y="148"/>
                </a:moveTo>
                <a:lnTo>
                  <a:pt x="44" y="148"/>
                </a:lnTo>
                <a:cubicBezTo>
                  <a:pt x="49" y="148"/>
                  <a:pt x="53" y="148"/>
                  <a:pt x="58" y="146"/>
                </a:cubicBezTo>
                <a:cubicBezTo>
                  <a:pt x="62" y="145"/>
                  <a:pt x="67" y="143"/>
                  <a:pt x="70" y="141"/>
                </a:cubicBezTo>
                <a:cubicBezTo>
                  <a:pt x="74" y="138"/>
                  <a:pt x="76" y="135"/>
                  <a:pt x="78" y="132"/>
                </a:cubicBezTo>
                <a:cubicBezTo>
                  <a:pt x="80" y="128"/>
                  <a:pt x="82" y="124"/>
                  <a:pt x="82" y="119"/>
                </a:cubicBezTo>
                <a:cubicBezTo>
                  <a:pt x="82" y="112"/>
                  <a:pt x="80" y="107"/>
                  <a:pt x="78" y="103"/>
                </a:cubicBezTo>
                <a:cubicBezTo>
                  <a:pt x="75" y="100"/>
                  <a:pt x="72" y="97"/>
                  <a:pt x="68" y="94"/>
                </a:cubicBezTo>
                <a:cubicBezTo>
                  <a:pt x="64" y="92"/>
                  <a:pt x="59" y="91"/>
                  <a:pt x="54" y="90"/>
                </a:cubicBezTo>
                <a:cubicBezTo>
                  <a:pt x="49" y="89"/>
                  <a:pt x="44" y="89"/>
                  <a:pt x="39" y="89"/>
                </a:cubicBezTo>
                <a:lnTo>
                  <a:pt x="19" y="89"/>
                </a:lnTo>
                <a:lnTo>
                  <a:pt x="19" y="147"/>
                </a:lnTo>
                <a:cubicBezTo>
                  <a:pt x="20" y="147"/>
                  <a:pt x="22" y="147"/>
                  <a:pt x="24" y="147"/>
                </a:cubicBezTo>
                <a:cubicBezTo>
                  <a:pt x="26" y="147"/>
                  <a:pt x="28" y="148"/>
                  <a:pt x="30" y="148"/>
                </a:cubicBezTo>
                <a:cubicBezTo>
                  <a:pt x="32" y="148"/>
                  <a:pt x="35" y="148"/>
                  <a:pt x="37" y="148"/>
                </a:cubicBezTo>
                <a:cubicBezTo>
                  <a:pt x="40" y="148"/>
                  <a:pt x="42" y="148"/>
                  <a:pt x="44" y="148"/>
                </a:cubicBezTo>
                <a:close/>
                <a:moveTo>
                  <a:pt x="31" y="73"/>
                </a:moveTo>
                <a:lnTo>
                  <a:pt x="31" y="73"/>
                </a:lnTo>
                <a:cubicBezTo>
                  <a:pt x="34" y="73"/>
                  <a:pt x="37" y="73"/>
                  <a:pt x="40" y="73"/>
                </a:cubicBezTo>
                <a:cubicBezTo>
                  <a:pt x="44" y="72"/>
                  <a:pt x="47" y="72"/>
                  <a:pt x="50" y="72"/>
                </a:cubicBezTo>
                <a:cubicBezTo>
                  <a:pt x="53" y="71"/>
                  <a:pt x="57" y="69"/>
                  <a:pt x="60" y="67"/>
                </a:cubicBezTo>
                <a:cubicBezTo>
                  <a:pt x="63" y="66"/>
                  <a:pt x="66" y="64"/>
                  <a:pt x="69" y="61"/>
                </a:cubicBezTo>
                <a:cubicBezTo>
                  <a:pt x="71" y="59"/>
                  <a:pt x="73" y="56"/>
                  <a:pt x="75" y="53"/>
                </a:cubicBezTo>
                <a:cubicBezTo>
                  <a:pt x="76" y="50"/>
                  <a:pt x="77" y="46"/>
                  <a:pt x="77" y="43"/>
                </a:cubicBezTo>
                <a:cubicBezTo>
                  <a:pt x="77" y="38"/>
                  <a:pt x="76" y="34"/>
                  <a:pt x="74" y="30"/>
                </a:cubicBezTo>
                <a:cubicBezTo>
                  <a:pt x="72" y="27"/>
                  <a:pt x="69" y="24"/>
                  <a:pt x="66" y="22"/>
                </a:cubicBezTo>
                <a:cubicBezTo>
                  <a:pt x="63" y="20"/>
                  <a:pt x="59" y="19"/>
                  <a:pt x="55" y="18"/>
                </a:cubicBezTo>
                <a:cubicBezTo>
                  <a:pt x="51" y="17"/>
                  <a:pt x="47" y="17"/>
                  <a:pt x="42" y="17"/>
                </a:cubicBezTo>
                <a:cubicBezTo>
                  <a:pt x="37" y="17"/>
                  <a:pt x="33" y="17"/>
                  <a:pt x="29" y="17"/>
                </a:cubicBezTo>
                <a:cubicBezTo>
                  <a:pt x="24" y="17"/>
                  <a:pt x="21" y="18"/>
                  <a:pt x="19" y="18"/>
                </a:cubicBezTo>
                <a:lnTo>
                  <a:pt x="19" y="73"/>
                </a:lnTo>
                <a:lnTo>
                  <a:pt x="31" y="73"/>
                </a:lnTo>
                <a:close/>
                <a:moveTo>
                  <a:pt x="97" y="39"/>
                </a:moveTo>
                <a:lnTo>
                  <a:pt x="97" y="39"/>
                </a:lnTo>
                <a:cubicBezTo>
                  <a:pt x="97" y="43"/>
                  <a:pt x="96" y="47"/>
                  <a:pt x="95" y="51"/>
                </a:cubicBezTo>
                <a:cubicBezTo>
                  <a:pt x="94" y="55"/>
                  <a:pt x="92" y="58"/>
                  <a:pt x="90" y="62"/>
                </a:cubicBezTo>
                <a:cubicBezTo>
                  <a:pt x="87" y="65"/>
                  <a:pt x="84" y="68"/>
                  <a:pt x="80" y="71"/>
                </a:cubicBezTo>
                <a:cubicBezTo>
                  <a:pt x="76" y="73"/>
                  <a:pt x="72" y="75"/>
                  <a:pt x="67" y="77"/>
                </a:cubicBezTo>
                <a:lnTo>
                  <a:pt x="67" y="78"/>
                </a:lnTo>
                <a:cubicBezTo>
                  <a:pt x="71" y="78"/>
                  <a:pt x="76" y="80"/>
                  <a:pt x="80" y="82"/>
                </a:cubicBezTo>
                <a:cubicBezTo>
                  <a:pt x="84" y="83"/>
                  <a:pt x="88" y="86"/>
                  <a:pt x="91" y="89"/>
                </a:cubicBezTo>
                <a:cubicBezTo>
                  <a:pt x="94" y="92"/>
                  <a:pt x="97" y="96"/>
                  <a:pt x="99" y="101"/>
                </a:cubicBezTo>
                <a:cubicBezTo>
                  <a:pt x="101" y="105"/>
                  <a:pt x="102" y="111"/>
                  <a:pt x="102" y="117"/>
                </a:cubicBezTo>
                <a:cubicBezTo>
                  <a:pt x="102" y="125"/>
                  <a:pt x="100" y="133"/>
                  <a:pt x="97" y="139"/>
                </a:cubicBezTo>
                <a:cubicBezTo>
                  <a:pt x="93" y="145"/>
                  <a:pt x="89" y="150"/>
                  <a:pt x="83" y="153"/>
                </a:cubicBezTo>
                <a:cubicBezTo>
                  <a:pt x="77" y="157"/>
                  <a:pt x="71" y="160"/>
                  <a:pt x="64" y="162"/>
                </a:cubicBezTo>
                <a:cubicBezTo>
                  <a:pt x="57" y="164"/>
                  <a:pt x="49" y="165"/>
                  <a:pt x="42" y="165"/>
                </a:cubicBezTo>
                <a:lnTo>
                  <a:pt x="33" y="165"/>
                </a:lnTo>
                <a:cubicBezTo>
                  <a:pt x="29" y="165"/>
                  <a:pt x="25" y="165"/>
                  <a:pt x="22" y="164"/>
                </a:cubicBezTo>
                <a:cubicBezTo>
                  <a:pt x="18" y="164"/>
                  <a:pt x="14" y="164"/>
                  <a:pt x="10" y="163"/>
                </a:cubicBezTo>
                <a:cubicBezTo>
                  <a:pt x="6" y="163"/>
                  <a:pt x="3" y="162"/>
                  <a:pt x="0" y="162"/>
                </a:cubicBezTo>
                <a:lnTo>
                  <a:pt x="0" y="4"/>
                </a:lnTo>
                <a:cubicBezTo>
                  <a:pt x="6" y="3"/>
                  <a:pt x="12" y="2"/>
                  <a:pt x="20" y="1"/>
                </a:cubicBezTo>
                <a:cubicBezTo>
                  <a:pt x="27" y="1"/>
                  <a:pt x="35" y="0"/>
                  <a:pt x="44" y="0"/>
                </a:cubicBezTo>
                <a:cubicBezTo>
                  <a:pt x="50" y="0"/>
                  <a:pt x="56" y="1"/>
                  <a:pt x="63" y="2"/>
                </a:cubicBezTo>
                <a:cubicBezTo>
                  <a:pt x="69" y="3"/>
                  <a:pt x="74" y="5"/>
                  <a:pt x="79" y="8"/>
                </a:cubicBezTo>
                <a:cubicBezTo>
                  <a:pt x="84" y="10"/>
                  <a:pt x="89" y="14"/>
                  <a:pt x="92" y="19"/>
                </a:cubicBezTo>
                <a:cubicBezTo>
                  <a:pt x="95" y="24"/>
                  <a:pt x="97" y="31"/>
                  <a:pt x="97" y="39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0" name="Freeform 1930"/>
          <p:cNvSpPr>
            <a:spLocks noEditPoints="1"/>
          </p:cNvSpPr>
          <p:nvPr/>
        </p:nvSpPr>
        <p:spPr bwMode="auto">
          <a:xfrm>
            <a:off x="1957388" y="282575"/>
            <a:ext cx="93663" cy="120650"/>
          </a:xfrm>
          <a:custGeom>
            <a:avLst/>
            <a:gdLst>
              <a:gd name="T0" fmla="*/ 20 w 131"/>
              <a:gd name="T1" fmla="*/ 84 h 167"/>
              <a:gd name="T2" fmla="*/ 20 w 131"/>
              <a:gd name="T3" fmla="*/ 84 h 167"/>
              <a:gd name="T4" fmla="*/ 22 w 131"/>
              <a:gd name="T5" fmla="*/ 109 h 167"/>
              <a:gd name="T6" fmla="*/ 31 w 131"/>
              <a:gd name="T7" fmla="*/ 130 h 167"/>
              <a:gd name="T8" fmla="*/ 45 w 131"/>
              <a:gd name="T9" fmla="*/ 144 h 167"/>
              <a:gd name="T10" fmla="*/ 65 w 131"/>
              <a:gd name="T11" fmla="*/ 150 h 167"/>
              <a:gd name="T12" fmla="*/ 98 w 131"/>
              <a:gd name="T13" fmla="*/ 133 h 167"/>
              <a:gd name="T14" fmla="*/ 111 w 131"/>
              <a:gd name="T15" fmla="*/ 84 h 167"/>
              <a:gd name="T16" fmla="*/ 108 w 131"/>
              <a:gd name="T17" fmla="*/ 58 h 167"/>
              <a:gd name="T18" fmla="*/ 100 w 131"/>
              <a:gd name="T19" fmla="*/ 37 h 167"/>
              <a:gd name="T20" fmla="*/ 85 w 131"/>
              <a:gd name="T21" fmla="*/ 23 h 167"/>
              <a:gd name="T22" fmla="*/ 65 w 131"/>
              <a:gd name="T23" fmla="*/ 17 h 167"/>
              <a:gd name="T24" fmla="*/ 32 w 131"/>
              <a:gd name="T25" fmla="*/ 34 h 167"/>
              <a:gd name="T26" fmla="*/ 20 w 131"/>
              <a:gd name="T27" fmla="*/ 84 h 167"/>
              <a:gd name="T28" fmla="*/ 0 w 131"/>
              <a:gd name="T29" fmla="*/ 84 h 167"/>
              <a:gd name="T30" fmla="*/ 0 w 131"/>
              <a:gd name="T31" fmla="*/ 84 h 167"/>
              <a:gd name="T32" fmla="*/ 17 w 131"/>
              <a:gd name="T33" fmla="*/ 22 h 167"/>
              <a:gd name="T34" fmla="*/ 65 w 131"/>
              <a:gd name="T35" fmla="*/ 0 h 167"/>
              <a:gd name="T36" fmla="*/ 94 w 131"/>
              <a:gd name="T37" fmla="*/ 6 h 167"/>
              <a:gd name="T38" fmla="*/ 115 w 131"/>
              <a:gd name="T39" fmla="*/ 23 h 167"/>
              <a:gd name="T40" fmla="*/ 127 w 131"/>
              <a:gd name="T41" fmla="*/ 49 h 167"/>
              <a:gd name="T42" fmla="*/ 131 w 131"/>
              <a:gd name="T43" fmla="*/ 84 h 167"/>
              <a:gd name="T44" fmla="*/ 114 w 131"/>
              <a:gd name="T45" fmla="*/ 145 h 167"/>
              <a:gd name="T46" fmla="*/ 65 w 131"/>
              <a:gd name="T47" fmla="*/ 167 h 167"/>
              <a:gd name="T48" fmla="*/ 36 w 131"/>
              <a:gd name="T49" fmla="*/ 161 h 167"/>
              <a:gd name="T50" fmla="*/ 16 w 131"/>
              <a:gd name="T51" fmla="*/ 144 h 167"/>
              <a:gd name="T52" fmla="*/ 3 w 131"/>
              <a:gd name="T53" fmla="*/ 118 h 167"/>
              <a:gd name="T54" fmla="*/ 0 w 131"/>
              <a:gd name="T55" fmla="*/ 84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31" h="167">
                <a:moveTo>
                  <a:pt x="20" y="84"/>
                </a:moveTo>
                <a:lnTo>
                  <a:pt x="20" y="84"/>
                </a:lnTo>
                <a:cubicBezTo>
                  <a:pt x="20" y="92"/>
                  <a:pt x="21" y="101"/>
                  <a:pt x="22" y="109"/>
                </a:cubicBezTo>
                <a:cubicBezTo>
                  <a:pt x="24" y="117"/>
                  <a:pt x="27" y="124"/>
                  <a:pt x="31" y="130"/>
                </a:cubicBezTo>
                <a:cubicBezTo>
                  <a:pt x="34" y="136"/>
                  <a:pt x="39" y="141"/>
                  <a:pt x="45" y="144"/>
                </a:cubicBezTo>
                <a:cubicBezTo>
                  <a:pt x="50" y="148"/>
                  <a:pt x="57" y="150"/>
                  <a:pt x="65" y="150"/>
                </a:cubicBezTo>
                <a:cubicBezTo>
                  <a:pt x="79" y="150"/>
                  <a:pt x="90" y="144"/>
                  <a:pt x="98" y="133"/>
                </a:cubicBezTo>
                <a:cubicBezTo>
                  <a:pt x="107" y="123"/>
                  <a:pt x="111" y="106"/>
                  <a:pt x="111" y="84"/>
                </a:cubicBezTo>
                <a:cubicBezTo>
                  <a:pt x="111" y="75"/>
                  <a:pt x="110" y="66"/>
                  <a:pt x="108" y="58"/>
                </a:cubicBezTo>
                <a:cubicBezTo>
                  <a:pt x="106" y="50"/>
                  <a:pt x="103" y="43"/>
                  <a:pt x="100" y="37"/>
                </a:cubicBezTo>
                <a:cubicBezTo>
                  <a:pt x="96" y="31"/>
                  <a:pt x="91" y="26"/>
                  <a:pt x="85" y="23"/>
                </a:cubicBezTo>
                <a:cubicBezTo>
                  <a:pt x="80" y="19"/>
                  <a:pt x="73" y="17"/>
                  <a:pt x="65" y="17"/>
                </a:cubicBezTo>
                <a:cubicBezTo>
                  <a:pt x="51" y="17"/>
                  <a:pt x="40" y="23"/>
                  <a:pt x="32" y="34"/>
                </a:cubicBezTo>
                <a:cubicBezTo>
                  <a:pt x="24" y="44"/>
                  <a:pt x="20" y="61"/>
                  <a:pt x="20" y="84"/>
                </a:cubicBezTo>
                <a:close/>
                <a:moveTo>
                  <a:pt x="0" y="84"/>
                </a:moveTo>
                <a:lnTo>
                  <a:pt x="0" y="84"/>
                </a:lnTo>
                <a:cubicBezTo>
                  <a:pt x="0" y="57"/>
                  <a:pt x="5" y="36"/>
                  <a:pt x="17" y="22"/>
                </a:cubicBezTo>
                <a:cubicBezTo>
                  <a:pt x="28" y="8"/>
                  <a:pt x="44" y="0"/>
                  <a:pt x="65" y="0"/>
                </a:cubicBezTo>
                <a:cubicBezTo>
                  <a:pt x="76" y="0"/>
                  <a:pt x="86" y="2"/>
                  <a:pt x="94" y="6"/>
                </a:cubicBezTo>
                <a:cubicBezTo>
                  <a:pt x="103" y="10"/>
                  <a:pt x="109" y="16"/>
                  <a:pt x="115" y="23"/>
                </a:cubicBezTo>
                <a:cubicBezTo>
                  <a:pt x="120" y="31"/>
                  <a:pt x="124" y="39"/>
                  <a:pt x="127" y="49"/>
                </a:cubicBezTo>
                <a:cubicBezTo>
                  <a:pt x="130" y="60"/>
                  <a:pt x="131" y="71"/>
                  <a:pt x="131" y="84"/>
                </a:cubicBezTo>
                <a:cubicBezTo>
                  <a:pt x="131" y="110"/>
                  <a:pt x="125" y="131"/>
                  <a:pt x="114" y="145"/>
                </a:cubicBezTo>
                <a:cubicBezTo>
                  <a:pt x="102" y="159"/>
                  <a:pt x="86" y="167"/>
                  <a:pt x="65" y="167"/>
                </a:cubicBezTo>
                <a:cubicBezTo>
                  <a:pt x="54" y="167"/>
                  <a:pt x="44" y="165"/>
                  <a:pt x="36" y="161"/>
                </a:cubicBezTo>
                <a:cubicBezTo>
                  <a:pt x="28" y="157"/>
                  <a:pt x="21" y="151"/>
                  <a:pt x="16" y="144"/>
                </a:cubicBezTo>
                <a:cubicBezTo>
                  <a:pt x="10" y="137"/>
                  <a:pt x="6" y="128"/>
                  <a:pt x="3" y="118"/>
                </a:cubicBezTo>
                <a:cubicBezTo>
                  <a:pt x="1" y="107"/>
                  <a:pt x="0" y="96"/>
                  <a:pt x="0" y="84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1" name="Freeform 1931"/>
          <p:cNvSpPr>
            <a:spLocks noEditPoints="1"/>
          </p:cNvSpPr>
          <p:nvPr/>
        </p:nvSpPr>
        <p:spPr bwMode="auto">
          <a:xfrm>
            <a:off x="850901" y="434975"/>
            <a:ext cx="114300" cy="122238"/>
          </a:xfrm>
          <a:custGeom>
            <a:avLst/>
            <a:gdLst>
              <a:gd name="T0" fmla="*/ 106 w 160"/>
              <a:gd name="T1" fmla="*/ 35 h 170"/>
              <a:gd name="T2" fmla="*/ 89 w 160"/>
              <a:gd name="T3" fmla="*/ 37 h 170"/>
              <a:gd name="T4" fmla="*/ 95 w 160"/>
              <a:gd name="T5" fmla="*/ 132 h 170"/>
              <a:gd name="T6" fmla="*/ 117 w 160"/>
              <a:gd name="T7" fmla="*/ 129 h 170"/>
              <a:gd name="T8" fmla="*/ 137 w 160"/>
              <a:gd name="T9" fmla="*/ 105 h 170"/>
              <a:gd name="T10" fmla="*/ 138 w 160"/>
              <a:gd name="T11" fmla="*/ 63 h 170"/>
              <a:gd name="T12" fmla="*/ 120 w 160"/>
              <a:gd name="T13" fmla="*/ 38 h 170"/>
              <a:gd name="T14" fmla="*/ 55 w 160"/>
              <a:gd name="T15" fmla="*/ 132 h 170"/>
              <a:gd name="T16" fmla="*/ 58 w 160"/>
              <a:gd name="T17" fmla="*/ 132 h 170"/>
              <a:gd name="T18" fmla="*/ 67 w 160"/>
              <a:gd name="T19" fmla="*/ 132 h 170"/>
              <a:gd name="T20" fmla="*/ 70 w 160"/>
              <a:gd name="T21" fmla="*/ 36 h 170"/>
              <a:gd name="T22" fmla="*/ 56 w 160"/>
              <a:gd name="T23" fmla="*/ 35 h 170"/>
              <a:gd name="T24" fmla="*/ 30 w 160"/>
              <a:gd name="T25" fmla="*/ 47 h 170"/>
              <a:gd name="T26" fmla="*/ 19 w 160"/>
              <a:gd name="T27" fmla="*/ 85 h 170"/>
              <a:gd name="T28" fmla="*/ 29 w 160"/>
              <a:gd name="T29" fmla="*/ 120 h 170"/>
              <a:gd name="T30" fmla="*/ 55 w 160"/>
              <a:gd name="T31" fmla="*/ 132 h 170"/>
              <a:gd name="T32" fmla="*/ 70 w 160"/>
              <a:gd name="T33" fmla="*/ 147 h 170"/>
              <a:gd name="T34" fmla="*/ 51 w 160"/>
              <a:gd name="T35" fmla="*/ 148 h 170"/>
              <a:gd name="T36" fmla="*/ 15 w 160"/>
              <a:gd name="T37" fmla="*/ 133 h 170"/>
              <a:gd name="T38" fmla="*/ 0 w 160"/>
              <a:gd name="T39" fmla="*/ 85 h 170"/>
              <a:gd name="T40" fmla="*/ 15 w 160"/>
              <a:gd name="T41" fmla="*/ 36 h 170"/>
              <a:gd name="T42" fmla="*/ 56 w 160"/>
              <a:gd name="T43" fmla="*/ 19 h 170"/>
              <a:gd name="T44" fmla="*/ 70 w 160"/>
              <a:gd name="T45" fmla="*/ 20 h 170"/>
              <a:gd name="T46" fmla="*/ 89 w 160"/>
              <a:gd name="T47" fmla="*/ 0 h 170"/>
              <a:gd name="T48" fmla="*/ 99 w 160"/>
              <a:gd name="T49" fmla="*/ 19 h 170"/>
              <a:gd name="T50" fmla="*/ 129 w 160"/>
              <a:gd name="T51" fmla="*/ 23 h 170"/>
              <a:gd name="T52" fmla="*/ 156 w 160"/>
              <a:gd name="T53" fmla="*/ 55 h 170"/>
              <a:gd name="T54" fmla="*/ 156 w 160"/>
              <a:gd name="T55" fmla="*/ 111 h 170"/>
              <a:gd name="T56" fmla="*/ 126 w 160"/>
              <a:gd name="T57" fmla="*/ 144 h 170"/>
              <a:gd name="T58" fmla="*/ 97 w 160"/>
              <a:gd name="T59" fmla="*/ 148 h 170"/>
              <a:gd name="T60" fmla="*/ 89 w 160"/>
              <a:gd name="T61" fmla="*/ 170 h 170"/>
              <a:gd name="T62" fmla="*/ 70 w 160"/>
              <a:gd name="T63" fmla="*/ 147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60" h="170">
                <a:moveTo>
                  <a:pt x="106" y="35"/>
                </a:moveTo>
                <a:lnTo>
                  <a:pt x="106" y="35"/>
                </a:lnTo>
                <a:cubicBezTo>
                  <a:pt x="103" y="35"/>
                  <a:pt x="101" y="35"/>
                  <a:pt x="97" y="35"/>
                </a:cubicBezTo>
                <a:cubicBezTo>
                  <a:pt x="94" y="35"/>
                  <a:pt x="91" y="36"/>
                  <a:pt x="89" y="37"/>
                </a:cubicBezTo>
                <a:lnTo>
                  <a:pt x="89" y="132"/>
                </a:lnTo>
                <a:cubicBezTo>
                  <a:pt x="91" y="132"/>
                  <a:pt x="93" y="132"/>
                  <a:pt x="95" y="132"/>
                </a:cubicBezTo>
                <a:cubicBezTo>
                  <a:pt x="98" y="132"/>
                  <a:pt x="100" y="132"/>
                  <a:pt x="103" y="132"/>
                </a:cubicBezTo>
                <a:cubicBezTo>
                  <a:pt x="108" y="132"/>
                  <a:pt x="113" y="131"/>
                  <a:pt x="117" y="129"/>
                </a:cubicBezTo>
                <a:cubicBezTo>
                  <a:pt x="122" y="127"/>
                  <a:pt x="126" y="124"/>
                  <a:pt x="129" y="120"/>
                </a:cubicBezTo>
                <a:cubicBezTo>
                  <a:pt x="133" y="116"/>
                  <a:pt x="135" y="111"/>
                  <a:pt x="137" y="105"/>
                </a:cubicBezTo>
                <a:cubicBezTo>
                  <a:pt x="139" y="98"/>
                  <a:pt x="140" y="91"/>
                  <a:pt x="140" y="83"/>
                </a:cubicBezTo>
                <a:cubicBezTo>
                  <a:pt x="140" y="76"/>
                  <a:pt x="139" y="69"/>
                  <a:pt x="138" y="63"/>
                </a:cubicBezTo>
                <a:cubicBezTo>
                  <a:pt x="136" y="57"/>
                  <a:pt x="134" y="52"/>
                  <a:pt x="131" y="48"/>
                </a:cubicBezTo>
                <a:cubicBezTo>
                  <a:pt x="128" y="44"/>
                  <a:pt x="124" y="40"/>
                  <a:pt x="120" y="38"/>
                </a:cubicBezTo>
                <a:cubicBezTo>
                  <a:pt x="116" y="36"/>
                  <a:pt x="111" y="35"/>
                  <a:pt x="106" y="35"/>
                </a:cubicBezTo>
                <a:close/>
                <a:moveTo>
                  <a:pt x="55" y="132"/>
                </a:moveTo>
                <a:lnTo>
                  <a:pt x="55" y="132"/>
                </a:lnTo>
                <a:lnTo>
                  <a:pt x="58" y="132"/>
                </a:lnTo>
                <a:cubicBezTo>
                  <a:pt x="59" y="132"/>
                  <a:pt x="61" y="132"/>
                  <a:pt x="62" y="132"/>
                </a:cubicBezTo>
                <a:cubicBezTo>
                  <a:pt x="64" y="132"/>
                  <a:pt x="65" y="132"/>
                  <a:pt x="67" y="132"/>
                </a:cubicBezTo>
                <a:cubicBezTo>
                  <a:pt x="68" y="132"/>
                  <a:pt x="69" y="131"/>
                  <a:pt x="70" y="131"/>
                </a:cubicBezTo>
                <a:lnTo>
                  <a:pt x="70" y="36"/>
                </a:lnTo>
                <a:cubicBezTo>
                  <a:pt x="69" y="36"/>
                  <a:pt x="66" y="35"/>
                  <a:pt x="64" y="35"/>
                </a:cubicBezTo>
                <a:cubicBezTo>
                  <a:pt x="61" y="35"/>
                  <a:pt x="59" y="35"/>
                  <a:pt x="56" y="35"/>
                </a:cubicBezTo>
                <a:cubicBezTo>
                  <a:pt x="51" y="35"/>
                  <a:pt x="46" y="36"/>
                  <a:pt x="42" y="38"/>
                </a:cubicBezTo>
                <a:cubicBezTo>
                  <a:pt x="37" y="40"/>
                  <a:pt x="33" y="43"/>
                  <a:pt x="30" y="47"/>
                </a:cubicBezTo>
                <a:cubicBezTo>
                  <a:pt x="27" y="52"/>
                  <a:pt x="24" y="57"/>
                  <a:pt x="22" y="63"/>
                </a:cubicBezTo>
                <a:cubicBezTo>
                  <a:pt x="20" y="69"/>
                  <a:pt x="19" y="77"/>
                  <a:pt x="19" y="85"/>
                </a:cubicBezTo>
                <a:cubicBezTo>
                  <a:pt x="19" y="92"/>
                  <a:pt x="20" y="99"/>
                  <a:pt x="22" y="105"/>
                </a:cubicBezTo>
                <a:cubicBezTo>
                  <a:pt x="24" y="111"/>
                  <a:pt x="26" y="116"/>
                  <a:pt x="29" y="120"/>
                </a:cubicBezTo>
                <a:cubicBezTo>
                  <a:pt x="32" y="124"/>
                  <a:pt x="36" y="127"/>
                  <a:pt x="40" y="129"/>
                </a:cubicBezTo>
                <a:cubicBezTo>
                  <a:pt x="45" y="131"/>
                  <a:pt x="50" y="132"/>
                  <a:pt x="55" y="132"/>
                </a:cubicBezTo>
                <a:close/>
                <a:moveTo>
                  <a:pt x="70" y="147"/>
                </a:moveTo>
                <a:lnTo>
                  <a:pt x="70" y="147"/>
                </a:lnTo>
                <a:cubicBezTo>
                  <a:pt x="68" y="148"/>
                  <a:pt x="65" y="148"/>
                  <a:pt x="61" y="148"/>
                </a:cubicBezTo>
                <a:cubicBezTo>
                  <a:pt x="58" y="148"/>
                  <a:pt x="54" y="148"/>
                  <a:pt x="51" y="148"/>
                </a:cubicBezTo>
                <a:cubicBezTo>
                  <a:pt x="44" y="148"/>
                  <a:pt x="37" y="147"/>
                  <a:pt x="31" y="145"/>
                </a:cubicBezTo>
                <a:cubicBezTo>
                  <a:pt x="25" y="142"/>
                  <a:pt x="19" y="139"/>
                  <a:pt x="15" y="133"/>
                </a:cubicBezTo>
                <a:cubicBezTo>
                  <a:pt x="10" y="128"/>
                  <a:pt x="6" y="122"/>
                  <a:pt x="4" y="114"/>
                </a:cubicBezTo>
                <a:cubicBezTo>
                  <a:pt x="1" y="105"/>
                  <a:pt x="0" y="96"/>
                  <a:pt x="0" y="85"/>
                </a:cubicBezTo>
                <a:cubicBezTo>
                  <a:pt x="0" y="75"/>
                  <a:pt x="1" y="65"/>
                  <a:pt x="4" y="57"/>
                </a:cubicBezTo>
                <a:cubicBezTo>
                  <a:pt x="6" y="49"/>
                  <a:pt x="10" y="42"/>
                  <a:pt x="15" y="36"/>
                </a:cubicBezTo>
                <a:cubicBezTo>
                  <a:pt x="20" y="31"/>
                  <a:pt x="26" y="26"/>
                  <a:pt x="33" y="23"/>
                </a:cubicBezTo>
                <a:cubicBezTo>
                  <a:pt x="40" y="20"/>
                  <a:pt x="47" y="19"/>
                  <a:pt x="56" y="19"/>
                </a:cubicBezTo>
                <a:cubicBezTo>
                  <a:pt x="58" y="19"/>
                  <a:pt x="60" y="19"/>
                  <a:pt x="63" y="19"/>
                </a:cubicBezTo>
                <a:cubicBezTo>
                  <a:pt x="66" y="19"/>
                  <a:pt x="69" y="19"/>
                  <a:pt x="70" y="20"/>
                </a:cubicBezTo>
                <a:lnTo>
                  <a:pt x="70" y="0"/>
                </a:lnTo>
                <a:lnTo>
                  <a:pt x="89" y="0"/>
                </a:lnTo>
                <a:lnTo>
                  <a:pt x="89" y="20"/>
                </a:lnTo>
                <a:cubicBezTo>
                  <a:pt x="92" y="20"/>
                  <a:pt x="95" y="19"/>
                  <a:pt x="99" y="19"/>
                </a:cubicBezTo>
                <a:cubicBezTo>
                  <a:pt x="103" y="19"/>
                  <a:pt x="106" y="19"/>
                  <a:pt x="108" y="19"/>
                </a:cubicBezTo>
                <a:cubicBezTo>
                  <a:pt x="116" y="19"/>
                  <a:pt x="123" y="20"/>
                  <a:pt x="129" y="23"/>
                </a:cubicBezTo>
                <a:cubicBezTo>
                  <a:pt x="135" y="26"/>
                  <a:pt x="141" y="30"/>
                  <a:pt x="145" y="35"/>
                </a:cubicBezTo>
                <a:cubicBezTo>
                  <a:pt x="150" y="40"/>
                  <a:pt x="153" y="47"/>
                  <a:pt x="156" y="55"/>
                </a:cubicBezTo>
                <a:cubicBezTo>
                  <a:pt x="159" y="63"/>
                  <a:pt x="160" y="72"/>
                  <a:pt x="160" y="83"/>
                </a:cubicBezTo>
                <a:cubicBezTo>
                  <a:pt x="160" y="94"/>
                  <a:pt x="158" y="103"/>
                  <a:pt x="156" y="111"/>
                </a:cubicBezTo>
                <a:cubicBezTo>
                  <a:pt x="153" y="120"/>
                  <a:pt x="149" y="126"/>
                  <a:pt x="143" y="132"/>
                </a:cubicBezTo>
                <a:cubicBezTo>
                  <a:pt x="138" y="137"/>
                  <a:pt x="133" y="142"/>
                  <a:pt x="126" y="144"/>
                </a:cubicBezTo>
                <a:cubicBezTo>
                  <a:pt x="119" y="147"/>
                  <a:pt x="112" y="148"/>
                  <a:pt x="104" y="148"/>
                </a:cubicBezTo>
                <a:cubicBezTo>
                  <a:pt x="103" y="148"/>
                  <a:pt x="100" y="148"/>
                  <a:pt x="97" y="148"/>
                </a:cubicBezTo>
                <a:cubicBezTo>
                  <a:pt x="93" y="148"/>
                  <a:pt x="91" y="147"/>
                  <a:pt x="89" y="147"/>
                </a:cubicBezTo>
                <a:lnTo>
                  <a:pt x="89" y="170"/>
                </a:lnTo>
                <a:lnTo>
                  <a:pt x="70" y="170"/>
                </a:lnTo>
                <a:lnTo>
                  <a:pt x="70" y="14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2" name="Freeform 1932"/>
          <p:cNvSpPr>
            <a:spLocks/>
          </p:cNvSpPr>
          <p:nvPr/>
        </p:nvSpPr>
        <p:spPr bwMode="auto">
          <a:xfrm>
            <a:off x="985838" y="438150"/>
            <a:ext cx="82550" cy="115888"/>
          </a:xfrm>
          <a:custGeom>
            <a:avLst/>
            <a:gdLst>
              <a:gd name="T0" fmla="*/ 98 w 117"/>
              <a:gd name="T1" fmla="*/ 51 h 160"/>
              <a:gd name="T2" fmla="*/ 98 w 117"/>
              <a:gd name="T3" fmla="*/ 51 h 160"/>
              <a:gd name="T4" fmla="*/ 99 w 117"/>
              <a:gd name="T5" fmla="*/ 33 h 160"/>
              <a:gd name="T6" fmla="*/ 98 w 117"/>
              <a:gd name="T7" fmla="*/ 33 h 160"/>
              <a:gd name="T8" fmla="*/ 89 w 117"/>
              <a:gd name="T9" fmla="*/ 52 h 160"/>
              <a:gd name="T10" fmla="*/ 11 w 117"/>
              <a:gd name="T11" fmla="*/ 160 h 160"/>
              <a:gd name="T12" fmla="*/ 0 w 117"/>
              <a:gd name="T13" fmla="*/ 160 h 160"/>
              <a:gd name="T14" fmla="*/ 0 w 117"/>
              <a:gd name="T15" fmla="*/ 0 h 160"/>
              <a:gd name="T16" fmla="*/ 19 w 117"/>
              <a:gd name="T17" fmla="*/ 0 h 160"/>
              <a:gd name="T18" fmla="*/ 19 w 117"/>
              <a:gd name="T19" fmla="*/ 110 h 160"/>
              <a:gd name="T20" fmla="*/ 17 w 117"/>
              <a:gd name="T21" fmla="*/ 128 h 160"/>
              <a:gd name="T22" fmla="*/ 18 w 117"/>
              <a:gd name="T23" fmla="*/ 128 h 160"/>
              <a:gd name="T24" fmla="*/ 28 w 117"/>
              <a:gd name="T25" fmla="*/ 109 h 160"/>
              <a:gd name="T26" fmla="*/ 106 w 117"/>
              <a:gd name="T27" fmla="*/ 0 h 160"/>
              <a:gd name="T28" fmla="*/ 117 w 117"/>
              <a:gd name="T29" fmla="*/ 0 h 160"/>
              <a:gd name="T30" fmla="*/ 117 w 117"/>
              <a:gd name="T31" fmla="*/ 160 h 160"/>
              <a:gd name="T32" fmla="*/ 98 w 117"/>
              <a:gd name="T33" fmla="*/ 160 h 160"/>
              <a:gd name="T34" fmla="*/ 98 w 117"/>
              <a:gd name="T35" fmla="*/ 51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7" h="160">
                <a:moveTo>
                  <a:pt x="98" y="51"/>
                </a:moveTo>
                <a:lnTo>
                  <a:pt x="98" y="51"/>
                </a:lnTo>
                <a:lnTo>
                  <a:pt x="99" y="33"/>
                </a:lnTo>
                <a:lnTo>
                  <a:pt x="98" y="33"/>
                </a:lnTo>
                <a:lnTo>
                  <a:pt x="89" y="52"/>
                </a:lnTo>
                <a:lnTo>
                  <a:pt x="11" y="160"/>
                </a:lnTo>
                <a:lnTo>
                  <a:pt x="0" y="160"/>
                </a:lnTo>
                <a:lnTo>
                  <a:pt x="0" y="0"/>
                </a:lnTo>
                <a:lnTo>
                  <a:pt x="19" y="0"/>
                </a:lnTo>
                <a:lnTo>
                  <a:pt x="19" y="110"/>
                </a:lnTo>
                <a:lnTo>
                  <a:pt x="17" y="128"/>
                </a:lnTo>
                <a:lnTo>
                  <a:pt x="18" y="128"/>
                </a:lnTo>
                <a:lnTo>
                  <a:pt x="28" y="109"/>
                </a:lnTo>
                <a:lnTo>
                  <a:pt x="106" y="0"/>
                </a:lnTo>
                <a:lnTo>
                  <a:pt x="117" y="0"/>
                </a:lnTo>
                <a:lnTo>
                  <a:pt x="117" y="160"/>
                </a:lnTo>
                <a:lnTo>
                  <a:pt x="98" y="160"/>
                </a:lnTo>
                <a:lnTo>
                  <a:pt x="98" y="51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3" name="Freeform 1933"/>
          <p:cNvSpPr>
            <a:spLocks/>
          </p:cNvSpPr>
          <p:nvPr/>
        </p:nvSpPr>
        <p:spPr bwMode="auto">
          <a:xfrm>
            <a:off x="1096963" y="438150"/>
            <a:ext cx="82550" cy="115888"/>
          </a:xfrm>
          <a:custGeom>
            <a:avLst/>
            <a:gdLst>
              <a:gd name="T0" fmla="*/ 96 w 115"/>
              <a:gd name="T1" fmla="*/ 87 h 160"/>
              <a:gd name="T2" fmla="*/ 96 w 115"/>
              <a:gd name="T3" fmla="*/ 87 h 160"/>
              <a:gd name="T4" fmla="*/ 19 w 115"/>
              <a:gd name="T5" fmla="*/ 87 h 160"/>
              <a:gd name="T6" fmla="*/ 19 w 115"/>
              <a:gd name="T7" fmla="*/ 160 h 160"/>
              <a:gd name="T8" fmla="*/ 0 w 115"/>
              <a:gd name="T9" fmla="*/ 160 h 160"/>
              <a:gd name="T10" fmla="*/ 0 w 115"/>
              <a:gd name="T11" fmla="*/ 0 h 160"/>
              <a:gd name="T12" fmla="*/ 19 w 115"/>
              <a:gd name="T13" fmla="*/ 0 h 160"/>
              <a:gd name="T14" fmla="*/ 19 w 115"/>
              <a:gd name="T15" fmla="*/ 70 h 160"/>
              <a:gd name="T16" fmla="*/ 96 w 115"/>
              <a:gd name="T17" fmla="*/ 70 h 160"/>
              <a:gd name="T18" fmla="*/ 96 w 115"/>
              <a:gd name="T19" fmla="*/ 0 h 160"/>
              <a:gd name="T20" fmla="*/ 115 w 115"/>
              <a:gd name="T21" fmla="*/ 0 h 160"/>
              <a:gd name="T22" fmla="*/ 115 w 115"/>
              <a:gd name="T23" fmla="*/ 160 h 160"/>
              <a:gd name="T24" fmla="*/ 96 w 115"/>
              <a:gd name="T25" fmla="*/ 160 h 160"/>
              <a:gd name="T26" fmla="*/ 96 w 115"/>
              <a:gd name="T27" fmla="*/ 87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5" h="160">
                <a:moveTo>
                  <a:pt x="96" y="87"/>
                </a:moveTo>
                <a:lnTo>
                  <a:pt x="96" y="87"/>
                </a:lnTo>
                <a:lnTo>
                  <a:pt x="19" y="87"/>
                </a:lnTo>
                <a:lnTo>
                  <a:pt x="19" y="160"/>
                </a:lnTo>
                <a:lnTo>
                  <a:pt x="0" y="160"/>
                </a:lnTo>
                <a:lnTo>
                  <a:pt x="0" y="0"/>
                </a:lnTo>
                <a:lnTo>
                  <a:pt x="19" y="0"/>
                </a:lnTo>
                <a:lnTo>
                  <a:pt x="19" y="70"/>
                </a:lnTo>
                <a:lnTo>
                  <a:pt x="96" y="70"/>
                </a:lnTo>
                <a:lnTo>
                  <a:pt x="96" y="0"/>
                </a:lnTo>
                <a:lnTo>
                  <a:pt x="115" y="0"/>
                </a:lnTo>
                <a:lnTo>
                  <a:pt x="115" y="160"/>
                </a:lnTo>
                <a:lnTo>
                  <a:pt x="96" y="160"/>
                </a:lnTo>
                <a:lnTo>
                  <a:pt x="96" y="8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4" name="Freeform 1934"/>
          <p:cNvSpPr>
            <a:spLocks noEditPoints="1"/>
          </p:cNvSpPr>
          <p:nvPr/>
        </p:nvSpPr>
        <p:spPr bwMode="auto">
          <a:xfrm>
            <a:off x="1195388" y="436563"/>
            <a:ext cx="92075" cy="117475"/>
          </a:xfrm>
          <a:custGeom>
            <a:avLst/>
            <a:gdLst>
              <a:gd name="T0" fmla="*/ 41 w 130"/>
              <a:gd name="T1" fmla="*/ 102 h 163"/>
              <a:gd name="T2" fmla="*/ 41 w 130"/>
              <a:gd name="T3" fmla="*/ 102 h 163"/>
              <a:gd name="T4" fmla="*/ 88 w 130"/>
              <a:gd name="T5" fmla="*/ 102 h 163"/>
              <a:gd name="T6" fmla="*/ 70 w 130"/>
              <a:gd name="T7" fmla="*/ 53 h 163"/>
              <a:gd name="T8" fmla="*/ 65 w 130"/>
              <a:gd name="T9" fmla="*/ 29 h 163"/>
              <a:gd name="T10" fmla="*/ 64 w 130"/>
              <a:gd name="T11" fmla="*/ 29 h 163"/>
              <a:gd name="T12" fmla="*/ 59 w 130"/>
              <a:gd name="T13" fmla="*/ 54 h 163"/>
              <a:gd name="T14" fmla="*/ 41 w 130"/>
              <a:gd name="T15" fmla="*/ 102 h 163"/>
              <a:gd name="T16" fmla="*/ 94 w 130"/>
              <a:gd name="T17" fmla="*/ 119 h 163"/>
              <a:gd name="T18" fmla="*/ 94 w 130"/>
              <a:gd name="T19" fmla="*/ 119 h 163"/>
              <a:gd name="T20" fmla="*/ 35 w 130"/>
              <a:gd name="T21" fmla="*/ 119 h 163"/>
              <a:gd name="T22" fmla="*/ 19 w 130"/>
              <a:gd name="T23" fmla="*/ 163 h 163"/>
              <a:gd name="T24" fmla="*/ 0 w 130"/>
              <a:gd name="T25" fmla="*/ 163 h 163"/>
              <a:gd name="T26" fmla="*/ 61 w 130"/>
              <a:gd name="T27" fmla="*/ 0 h 163"/>
              <a:gd name="T28" fmla="*/ 69 w 130"/>
              <a:gd name="T29" fmla="*/ 0 h 163"/>
              <a:gd name="T30" fmla="*/ 130 w 130"/>
              <a:gd name="T31" fmla="*/ 163 h 163"/>
              <a:gd name="T32" fmla="*/ 110 w 130"/>
              <a:gd name="T33" fmla="*/ 163 h 163"/>
              <a:gd name="T34" fmla="*/ 94 w 130"/>
              <a:gd name="T35" fmla="*/ 119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30" h="163">
                <a:moveTo>
                  <a:pt x="41" y="102"/>
                </a:moveTo>
                <a:lnTo>
                  <a:pt x="41" y="102"/>
                </a:lnTo>
                <a:lnTo>
                  <a:pt x="88" y="102"/>
                </a:lnTo>
                <a:lnTo>
                  <a:pt x="70" y="53"/>
                </a:lnTo>
                <a:lnTo>
                  <a:pt x="65" y="29"/>
                </a:lnTo>
                <a:lnTo>
                  <a:pt x="64" y="29"/>
                </a:lnTo>
                <a:lnTo>
                  <a:pt x="59" y="54"/>
                </a:lnTo>
                <a:lnTo>
                  <a:pt x="41" y="102"/>
                </a:lnTo>
                <a:close/>
                <a:moveTo>
                  <a:pt x="94" y="119"/>
                </a:moveTo>
                <a:lnTo>
                  <a:pt x="94" y="119"/>
                </a:lnTo>
                <a:lnTo>
                  <a:pt x="35" y="119"/>
                </a:lnTo>
                <a:lnTo>
                  <a:pt x="19" y="163"/>
                </a:lnTo>
                <a:lnTo>
                  <a:pt x="0" y="163"/>
                </a:lnTo>
                <a:lnTo>
                  <a:pt x="61" y="0"/>
                </a:lnTo>
                <a:lnTo>
                  <a:pt x="69" y="0"/>
                </a:lnTo>
                <a:lnTo>
                  <a:pt x="130" y="163"/>
                </a:lnTo>
                <a:lnTo>
                  <a:pt x="110" y="163"/>
                </a:lnTo>
                <a:lnTo>
                  <a:pt x="94" y="119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5" name="Freeform 1935"/>
          <p:cNvSpPr>
            <a:spLocks/>
          </p:cNvSpPr>
          <p:nvPr/>
        </p:nvSpPr>
        <p:spPr bwMode="auto">
          <a:xfrm>
            <a:off x="1304926" y="438150"/>
            <a:ext cx="80963" cy="115888"/>
          </a:xfrm>
          <a:custGeom>
            <a:avLst/>
            <a:gdLst>
              <a:gd name="T0" fmla="*/ 96 w 115"/>
              <a:gd name="T1" fmla="*/ 87 h 160"/>
              <a:gd name="T2" fmla="*/ 96 w 115"/>
              <a:gd name="T3" fmla="*/ 87 h 160"/>
              <a:gd name="T4" fmla="*/ 19 w 115"/>
              <a:gd name="T5" fmla="*/ 87 h 160"/>
              <a:gd name="T6" fmla="*/ 19 w 115"/>
              <a:gd name="T7" fmla="*/ 160 h 160"/>
              <a:gd name="T8" fmla="*/ 0 w 115"/>
              <a:gd name="T9" fmla="*/ 160 h 160"/>
              <a:gd name="T10" fmla="*/ 0 w 115"/>
              <a:gd name="T11" fmla="*/ 0 h 160"/>
              <a:gd name="T12" fmla="*/ 19 w 115"/>
              <a:gd name="T13" fmla="*/ 0 h 160"/>
              <a:gd name="T14" fmla="*/ 19 w 115"/>
              <a:gd name="T15" fmla="*/ 70 h 160"/>
              <a:gd name="T16" fmla="*/ 96 w 115"/>
              <a:gd name="T17" fmla="*/ 70 h 160"/>
              <a:gd name="T18" fmla="*/ 96 w 115"/>
              <a:gd name="T19" fmla="*/ 0 h 160"/>
              <a:gd name="T20" fmla="*/ 115 w 115"/>
              <a:gd name="T21" fmla="*/ 0 h 160"/>
              <a:gd name="T22" fmla="*/ 115 w 115"/>
              <a:gd name="T23" fmla="*/ 160 h 160"/>
              <a:gd name="T24" fmla="*/ 96 w 115"/>
              <a:gd name="T25" fmla="*/ 160 h 160"/>
              <a:gd name="T26" fmla="*/ 96 w 115"/>
              <a:gd name="T27" fmla="*/ 87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5" h="160">
                <a:moveTo>
                  <a:pt x="96" y="87"/>
                </a:moveTo>
                <a:lnTo>
                  <a:pt x="96" y="87"/>
                </a:lnTo>
                <a:lnTo>
                  <a:pt x="19" y="87"/>
                </a:lnTo>
                <a:lnTo>
                  <a:pt x="19" y="160"/>
                </a:lnTo>
                <a:lnTo>
                  <a:pt x="0" y="160"/>
                </a:lnTo>
                <a:lnTo>
                  <a:pt x="0" y="0"/>
                </a:lnTo>
                <a:lnTo>
                  <a:pt x="19" y="0"/>
                </a:lnTo>
                <a:lnTo>
                  <a:pt x="19" y="70"/>
                </a:lnTo>
                <a:lnTo>
                  <a:pt x="96" y="70"/>
                </a:lnTo>
                <a:lnTo>
                  <a:pt x="96" y="0"/>
                </a:lnTo>
                <a:lnTo>
                  <a:pt x="115" y="0"/>
                </a:lnTo>
                <a:lnTo>
                  <a:pt x="115" y="160"/>
                </a:lnTo>
                <a:lnTo>
                  <a:pt x="96" y="160"/>
                </a:lnTo>
                <a:lnTo>
                  <a:pt x="96" y="8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6" name="Freeform 1936"/>
          <p:cNvSpPr>
            <a:spLocks/>
          </p:cNvSpPr>
          <p:nvPr/>
        </p:nvSpPr>
        <p:spPr bwMode="auto">
          <a:xfrm>
            <a:off x="1409701" y="436563"/>
            <a:ext cx="77788" cy="119063"/>
          </a:xfrm>
          <a:custGeom>
            <a:avLst/>
            <a:gdLst>
              <a:gd name="T0" fmla="*/ 109 w 109"/>
              <a:gd name="T1" fmla="*/ 157 h 166"/>
              <a:gd name="T2" fmla="*/ 109 w 109"/>
              <a:gd name="T3" fmla="*/ 157 h 166"/>
              <a:gd name="T4" fmla="*/ 92 w 109"/>
              <a:gd name="T5" fmla="*/ 164 h 166"/>
              <a:gd name="T6" fmla="*/ 69 w 109"/>
              <a:gd name="T7" fmla="*/ 166 h 166"/>
              <a:gd name="T8" fmla="*/ 42 w 109"/>
              <a:gd name="T9" fmla="*/ 161 h 166"/>
              <a:gd name="T10" fmla="*/ 20 w 109"/>
              <a:gd name="T11" fmla="*/ 146 h 166"/>
              <a:gd name="T12" fmla="*/ 5 w 109"/>
              <a:gd name="T13" fmla="*/ 120 h 166"/>
              <a:gd name="T14" fmla="*/ 0 w 109"/>
              <a:gd name="T15" fmla="*/ 83 h 166"/>
              <a:gd name="T16" fmla="*/ 6 w 109"/>
              <a:gd name="T17" fmla="*/ 45 h 166"/>
              <a:gd name="T18" fmla="*/ 22 w 109"/>
              <a:gd name="T19" fmla="*/ 19 h 166"/>
              <a:gd name="T20" fmla="*/ 44 w 109"/>
              <a:gd name="T21" fmla="*/ 4 h 166"/>
              <a:gd name="T22" fmla="*/ 69 w 109"/>
              <a:gd name="T23" fmla="*/ 0 h 166"/>
              <a:gd name="T24" fmla="*/ 92 w 109"/>
              <a:gd name="T25" fmla="*/ 1 h 166"/>
              <a:gd name="T26" fmla="*/ 107 w 109"/>
              <a:gd name="T27" fmla="*/ 5 h 166"/>
              <a:gd name="T28" fmla="*/ 102 w 109"/>
              <a:gd name="T29" fmla="*/ 22 h 166"/>
              <a:gd name="T30" fmla="*/ 71 w 109"/>
              <a:gd name="T31" fmla="*/ 17 h 166"/>
              <a:gd name="T32" fmla="*/ 52 w 109"/>
              <a:gd name="T33" fmla="*/ 20 h 166"/>
              <a:gd name="T34" fmla="*/ 36 w 109"/>
              <a:gd name="T35" fmla="*/ 32 h 166"/>
              <a:gd name="T36" fmla="*/ 24 w 109"/>
              <a:gd name="T37" fmla="*/ 52 h 166"/>
              <a:gd name="T38" fmla="*/ 20 w 109"/>
              <a:gd name="T39" fmla="*/ 83 h 166"/>
              <a:gd name="T40" fmla="*/ 24 w 109"/>
              <a:gd name="T41" fmla="*/ 112 h 166"/>
              <a:gd name="T42" fmla="*/ 35 w 109"/>
              <a:gd name="T43" fmla="*/ 132 h 166"/>
              <a:gd name="T44" fmla="*/ 52 w 109"/>
              <a:gd name="T45" fmla="*/ 145 h 166"/>
              <a:gd name="T46" fmla="*/ 74 w 109"/>
              <a:gd name="T47" fmla="*/ 149 h 166"/>
              <a:gd name="T48" fmla="*/ 92 w 109"/>
              <a:gd name="T49" fmla="*/ 147 h 166"/>
              <a:gd name="T50" fmla="*/ 105 w 109"/>
              <a:gd name="T51" fmla="*/ 142 h 166"/>
              <a:gd name="T52" fmla="*/ 109 w 109"/>
              <a:gd name="T53" fmla="*/ 157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09" h="166">
                <a:moveTo>
                  <a:pt x="109" y="157"/>
                </a:moveTo>
                <a:lnTo>
                  <a:pt x="109" y="157"/>
                </a:lnTo>
                <a:cubicBezTo>
                  <a:pt x="105" y="160"/>
                  <a:pt x="99" y="163"/>
                  <a:pt x="92" y="164"/>
                </a:cubicBezTo>
                <a:cubicBezTo>
                  <a:pt x="85" y="165"/>
                  <a:pt x="77" y="166"/>
                  <a:pt x="69" y="166"/>
                </a:cubicBezTo>
                <a:cubicBezTo>
                  <a:pt x="60" y="166"/>
                  <a:pt x="51" y="164"/>
                  <a:pt x="42" y="161"/>
                </a:cubicBezTo>
                <a:cubicBezTo>
                  <a:pt x="34" y="158"/>
                  <a:pt x="26" y="153"/>
                  <a:pt x="20" y="146"/>
                </a:cubicBezTo>
                <a:cubicBezTo>
                  <a:pt x="14" y="139"/>
                  <a:pt x="9" y="131"/>
                  <a:pt x="5" y="120"/>
                </a:cubicBezTo>
                <a:cubicBezTo>
                  <a:pt x="2" y="110"/>
                  <a:pt x="0" y="97"/>
                  <a:pt x="0" y="83"/>
                </a:cubicBezTo>
                <a:cubicBezTo>
                  <a:pt x="0" y="68"/>
                  <a:pt x="2" y="55"/>
                  <a:pt x="6" y="45"/>
                </a:cubicBezTo>
                <a:cubicBezTo>
                  <a:pt x="10" y="34"/>
                  <a:pt x="15" y="26"/>
                  <a:pt x="22" y="19"/>
                </a:cubicBezTo>
                <a:cubicBezTo>
                  <a:pt x="28" y="12"/>
                  <a:pt x="36" y="8"/>
                  <a:pt x="44" y="4"/>
                </a:cubicBezTo>
                <a:cubicBezTo>
                  <a:pt x="52" y="1"/>
                  <a:pt x="61" y="0"/>
                  <a:pt x="69" y="0"/>
                </a:cubicBezTo>
                <a:cubicBezTo>
                  <a:pt x="79" y="0"/>
                  <a:pt x="86" y="0"/>
                  <a:pt x="92" y="1"/>
                </a:cubicBezTo>
                <a:cubicBezTo>
                  <a:pt x="98" y="2"/>
                  <a:pt x="103" y="4"/>
                  <a:pt x="107" y="5"/>
                </a:cubicBezTo>
                <a:lnTo>
                  <a:pt x="102" y="22"/>
                </a:lnTo>
                <a:cubicBezTo>
                  <a:pt x="95" y="19"/>
                  <a:pt x="84" y="17"/>
                  <a:pt x="71" y="17"/>
                </a:cubicBezTo>
                <a:cubicBezTo>
                  <a:pt x="65" y="17"/>
                  <a:pt x="58" y="18"/>
                  <a:pt x="52" y="20"/>
                </a:cubicBezTo>
                <a:cubicBezTo>
                  <a:pt x="46" y="23"/>
                  <a:pt x="41" y="26"/>
                  <a:pt x="36" y="32"/>
                </a:cubicBezTo>
                <a:cubicBezTo>
                  <a:pt x="31" y="37"/>
                  <a:pt x="27" y="44"/>
                  <a:pt x="24" y="52"/>
                </a:cubicBezTo>
                <a:cubicBezTo>
                  <a:pt x="21" y="60"/>
                  <a:pt x="20" y="71"/>
                  <a:pt x="20" y="83"/>
                </a:cubicBezTo>
                <a:cubicBezTo>
                  <a:pt x="20" y="94"/>
                  <a:pt x="21" y="104"/>
                  <a:pt x="24" y="112"/>
                </a:cubicBezTo>
                <a:cubicBezTo>
                  <a:pt x="27" y="120"/>
                  <a:pt x="31" y="127"/>
                  <a:pt x="35" y="132"/>
                </a:cubicBezTo>
                <a:cubicBezTo>
                  <a:pt x="40" y="138"/>
                  <a:pt x="46" y="142"/>
                  <a:pt x="52" y="145"/>
                </a:cubicBezTo>
                <a:cubicBezTo>
                  <a:pt x="59" y="148"/>
                  <a:pt x="66" y="149"/>
                  <a:pt x="74" y="149"/>
                </a:cubicBezTo>
                <a:cubicBezTo>
                  <a:pt x="80" y="149"/>
                  <a:pt x="86" y="148"/>
                  <a:pt x="92" y="147"/>
                </a:cubicBezTo>
                <a:cubicBezTo>
                  <a:pt x="97" y="146"/>
                  <a:pt x="101" y="144"/>
                  <a:pt x="105" y="142"/>
                </a:cubicBezTo>
                <a:lnTo>
                  <a:pt x="109" y="15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7" name="Freeform 1937"/>
          <p:cNvSpPr>
            <a:spLocks noEditPoints="1"/>
          </p:cNvSpPr>
          <p:nvPr/>
        </p:nvSpPr>
        <p:spPr bwMode="auto">
          <a:xfrm>
            <a:off x="1500188" y="436563"/>
            <a:ext cx="92075" cy="119063"/>
          </a:xfrm>
          <a:custGeom>
            <a:avLst/>
            <a:gdLst>
              <a:gd name="T0" fmla="*/ 20 w 131"/>
              <a:gd name="T1" fmla="*/ 83 h 166"/>
              <a:gd name="T2" fmla="*/ 20 w 131"/>
              <a:gd name="T3" fmla="*/ 83 h 166"/>
              <a:gd name="T4" fmla="*/ 23 w 131"/>
              <a:gd name="T5" fmla="*/ 108 h 166"/>
              <a:gd name="T6" fmla="*/ 31 w 131"/>
              <a:gd name="T7" fmla="*/ 129 h 166"/>
              <a:gd name="T8" fmla="*/ 45 w 131"/>
              <a:gd name="T9" fmla="*/ 144 h 166"/>
              <a:gd name="T10" fmla="*/ 65 w 131"/>
              <a:gd name="T11" fmla="*/ 149 h 166"/>
              <a:gd name="T12" fmla="*/ 99 w 131"/>
              <a:gd name="T13" fmla="*/ 133 h 166"/>
              <a:gd name="T14" fmla="*/ 111 w 131"/>
              <a:gd name="T15" fmla="*/ 83 h 166"/>
              <a:gd name="T16" fmla="*/ 108 w 131"/>
              <a:gd name="T17" fmla="*/ 58 h 166"/>
              <a:gd name="T18" fmla="*/ 100 w 131"/>
              <a:gd name="T19" fmla="*/ 37 h 166"/>
              <a:gd name="T20" fmla="*/ 86 w 131"/>
              <a:gd name="T21" fmla="*/ 22 h 166"/>
              <a:gd name="T22" fmla="*/ 65 w 131"/>
              <a:gd name="T23" fmla="*/ 17 h 166"/>
              <a:gd name="T24" fmla="*/ 32 w 131"/>
              <a:gd name="T25" fmla="*/ 33 h 166"/>
              <a:gd name="T26" fmla="*/ 20 w 131"/>
              <a:gd name="T27" fmla="*/ 83 h 166"/>
              <a:gd name="T28" fmla="*/ 0 w 131"/>
              <a:gd name="T29" fmla="*/ 83 h 166"/>
              <a:gd name="T30" fmla="*/ 0 w 131"/>
              <a:gd name="T31" fmla="*/ 83 h 166"/>
              <a:gd name="T32" fmla="*/ 17 w 131"/>
              <a:gd name="T33" fmla="*/ 21 h 166"/>
              <a:gd name="T34" fmla="*/ 65 w 131"/>
              <a:gd name="T35" fmla="*/ 0 h 166"/>
              <a:gd name="T36" fmla="*/ 95 w 131"/>
              <a:gd name="T37" fmla="*/ 6 h 166"/>
              <a:gd name="T38" fmla="*/ 115 w 131"/>
              <a:gd name="T39" fmla="*/ 23 h 166"/>
              <a:gd name="T40" fmla="*/ 127 w 131"/>
              <a:gd name="T41" fmla="*/ 49 h 166"/>
              <a:gd name="T42" fmla="*/ 131 w 131"/>
              <a:gd name="T43" fmla="*/ 83 h 166"/>
              <a:gd name="T44" fmla="*/ 114 w 131"/>
              <a:gd name="T45" fmla="*/ 145 h 166"/>
              <a:gd name="T46" fmla="*/ 65 w 131"/>
              <a:gd name="T47" fmla="*/ 166 h 166"/>
              <a:gd name="T48" fmla="*/ 36 w 131"/>
              <a:gd name="T49" fmla="*/ 160 h 166"/>
              <a:gd name="T50" fmla="*/ 16 w 131"/>
              <a:gd name="T51" fmla="*/ 143 h 166"/>
              <a:gd name="T52" fmla="*/ 4 w 131"/>
              <a:gd name="T53" fmla="*/ 117 h 166"/>
              <a:gd name="T54" fmla="*/ 0 w 131"/>
              <a:gd name="T55" fmla="*/ 83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31" h="166">
                <a:moveTo>
                  <a:pt x="20" y="83"/>
                </a:moveTo>
                <a:lnTo>
                  <a:pt x="20" y="83"/>
                </a:lnTo>
                <a:cubicBezTo>
                  <a:pt x="20" y="92"/>
                  <a:pt x="21" y="100"/>
                  <a:pt x="23" y="108"/>
                </a:cubicBezTo>
                <a:cubicBezTo>
                  <a:pt x="24" y="116"/>
                  <a:pt x="27" y="123"/>
                  <a:pt x="31" y="129"/>
                </a:cubicBezTo>
                <a:cubicBezTo>
                  <a:pt x="35" y="135"/>
                  <a:pt x="39" y="140"/>
                  <a:pt x="45" y="144"/>
                </a:cubicBezTo>
                <a:cubicBezTo>
                  <a:pt x="51" y="147"/>
                  <a:pt x="57" y="149"/>
                  <a:pt x="65" y="149"/>
                </a:cubicBezTo>
                <a:cubicBezTo>
                  <a:pt x="79" y="149"/>
                  <a:pt x="91" y="144"/>
                  <a:pt x="99" y="133"/>
                </a:cubicBezTo>
                <a:cubicBezTo>
                  <a:pt x="107" y="122"/>
                  <a:pt x="111" y="105"/>
                  <a:pt x="111" y="83"/>
                </a:cubicBezTo>
                <a:cubicBezTo>
                  <a:pt x="111" y="74"/>
                  <a:pt x="110" y="66"/>
                  <a:pt x="108" y="58"/>
                </a:cubicBezTo>
                <a:cubicBezTo>
                  <a:pt x="107" y="50"/>
                  <a:pt x="104" y="43"/>
                  <a:pt x="100" y="37"/>
                </a:cubicBezTo>
                <a:cubicBezTo>
                  <a:pt x="96" y="31"/>
                  <a:pt x="92" y="26"/>
                  <a:pt x="86" y="22"/>
                </a:cubicBezTo>
                <a:cubicBezTo>
                  <a:pt x="80" y="19"/>
                  <a:pt x="73" y="17"/>
                  <a:pt x="65" y="17"/>
                </a:cubicBezTo>
                <a:cubicBezTo>
                  <a:pt x="51" y="17"/>
                  <a:pt x="40" y="22"/>
                  <a:pt x="32" y="33"/>
                </a:cubicBezTo>
                <a:cubicBezTo>
                  <a:pt x="24" y="44"/>
                  <a:pt x="20" y="60"/>
                  <a:pt x="20" y="83"/>
                </a:cubicBezTo>
                <a:close/>
                <a:moveTo>
                  <a:pt x="0" y="83"/>
                </a:moveTo>
                <a:lnTo>
                  <a:pt x="0" y="83"/>
                </a:lnTo>
                <a:cubicBezTo>
                  <a:pt x="0" y="56"/>
                  <a:pt x="6" y="36"/>
                  <a:pt x="17" y="21"/>
                </a:cubicBezTo>
                <a:cubicBezTo>
                  <a:pt x="28" y="7"/>
                  <a:pt x="44" y="0"/>
                  <a:pt x="65" y="0"/>
                </a:cubicBezTo>
                <a:cubicBezTo>
                  <a:pt x="77" y="0"/>
                  <a:pt x="86" y="2"/>
                  <a:pt x="95" y="6"/>
                </a:cubicBezTo>
                <a:cubicBezTo>
                  <a:pt x="103" y="10"/>
                  <a:pt x="110" y="15"/>
                  <a:pt x="115" y="23"/>
                </a:cubicBezTo>
                <a:cubicBezTo>
                  <a:pt x="121" y="30"/>
                  <a:pt x="125" y="39"/>
                  <a:pt x="127" y="49"/>
                </a:cubicBezTo>
                <a:cubicBezTo>
                  <a:pt x="130" y="59"/>
                  <a:pt x="131" y="70"/>
                  <a:pt x="131" y="83"/>
                </a:cubicBezTo>
                <a:cubicBezTo>
                  <a:pt x="131" y="110"/>
                  <a:pt x="125" y="130"/>
                  <a:pt x="114" y="145"/>
                </a:cubicBezTo>
                <a:cubicBezTo>
                  <a:pt x="103" y="159"/>
                  <a:pt x="86" y="166"/>
                  <a:pt x="65" y="166"/>
                </a:cubicBezTo>
                <a:cubicBezTo>
                  <a:pt x="54" y="166"/>
                  <a:pt x="44" y="164"/>
                  <a:pt x="36" y="160"/>
                </a:cubicBezTo>
                <a:cubicBezTo>
                  <a:pt x="28" y="156"/>
                  <a:pt x="21" y="150"/>
                  <a:pt x="16" y="143"/>
                </a:cubicBezTo>
                <a:cubicBezTo>
                  <a:pt x="10" y="136"/>
                  <a:pt x="6" y="127"/>
                  <a:pt x="4" y="117"/>
                </a:cubicBezTo>
                <a:cubicBezTo>
                  <a:pt x="1" y="107"/>
                  <a:pt x="0" y="95"/>
                  <a:pt x="0" y="83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8" name="Freeform 1938"/>
          <p:cNvSpPr>
            <a:spLocks noEditPoints="1"/>
          </p:cNvSpPr>
          <p:nvPr/>
        </p:nvSpPr>
        <p:spPr bwMode="auto">
          <a:xfrm>
            <a:off x="1617663" y="436563"/>
            <a:ext cx="71438" cy="119063"/>
          </a:xfrm>
          <a:custGeom>
            <a:avLst/>
            <a:gdLst>
              <a:gd name="T0" fmla="*/ 43 w 101"/>
              <a:gd name="T1" fmla="*/ 148 h 164"/>
              <a:gd name="T2" fmla="*/ 43 w 101"/>
              <a:gd name="T3" fmla="*/ 148 h 164"/>
              <a:gd name="T4" fmla="*/ 57 w 101"/>
              <a:gd name="T5" fmla="*/ 146 h 164"/>
              <a:gd name="T6" fmla="*/ 70 w 101"/>
              <a:gd name="T7" fmla="*/ 140 h 164"/>
              <a:gd name="T8" fmla="*/ 78 w 101"/>
              <a:gd name="T9" fmla="*/ 131 h 164"/>
              <a:gd name="T10" fmla="*/ 81 w 101"/>
              <a:gd name="T11" fmla="*/ 118 h 164"/>
              <a:gd name="T12" fmla="*/ 77 w 101"/>
              <a:gd name="T13" fmla="*/ 103 h 164"/>
              <a:gd name="T14" fmla="*/ 67 w 101"/>
              <a:gd name="T15" fmla="*/ 94 h 164"/>
              <a:gd name="T16" fmla="*/ 54 w 101"/>
              <a:gd name="T17" fmla="*/ 90 h 164"/>
              <a:gd name="T18" fmla="*/ 39 w 101"/>
              <a:gd name="T19" fmla="*/ 88 h 164"/>
              <a:gd name="T20" fmla="*/ 19 w 101"/>
              <a:gd name="T21" fmla="*/ 88 h 164"/>
              <a:gd name="T22" fmla="*/ 19 w 101"/>
              <a:gd name="T23" fmla="*/ 146 h 164"/>
              <a:gd name="T24" fmla="*/ 23 w 101"/>
              <a:gd name="T25" fmla="*/ 147 h 164"/>
              <a:gd name="T26" fmla="*/ 30 w 101"/>
              <a:gd name="T27" fmla="*/ 147 h 164"/>
              <a:gd name="T28" fmla="*/ 37 w 101"/>
              <a:gd name="T29" fmla="*/ 147 h 164"/>
              <a:gd name="T30" fmla="*/ 43 w 101"/>
              <a:gd name="T31" fmla="*/ 148 h 164"/>
              <a:gd name="T32" fmla="*/ 31 w 101"/>
              <a:gd name="T33" fmla="*/ 72 h 164"/>
              <a:gd name="T34" fmla="*/ 31 w 101"/>
              <a:gd name="T35" fmla="*/ 72 h 164"/>
              <a:gd name="T36" fmla="*/ 40 w 101"/>
              <a:gd name="T37" fmla="*/ 72 h 164"/>
              <a:gd name="T38" fmla="*/ 49 w 101"/>
              <a:gd name="T39" fmla="*/ 71 h 164"/>
              <a:gd name="T40" fmla="*/ 60 w 101"/>
              <a:gd name="T41" fmla="*/ 67 h 164"/>
              <a:gd name="T42" fmla="*/ 68 w 101"/>
              <a:gd name="T43" fmla="*/ 61 h 164"/>
              <a:gd name="T44" fmla="*/ 74 w 101"/>
              <a:gd name="T45" fmla="*/ 52 h 164"/>
              <a:gd name="T46" fmla="*/ 76 w 101"/>
              <a:gd name="T47" fmla="*/ 42 h 164"/>
              <a:gd name="T48" fmla="*/ 73 w 101"/>
              <a:gd name="T49" fmla="*/ 30 h 164"/>
              <a:gd name="T50" fmla="*/ 66 w 101"/>
              <a:gd name="T51" fmla="*/ 22 h 164"/>
              <a:gd name="T52" fmla="*/ 55 w 101"/>
              <a:gd name="T53" fmla="*/ 18 h 164"/>
              <a:gd name="T54" fmla="*/ 42 w 101"/>
              <a:gd name="T55" fmla="*/ 16 h 164"/>
              <a:gd name="T56" fmla="*/ 28 w 101"/>
              <a:gd name="T57" fmla="*/ 17 h 164"/>
              <a:gd name="T58" fmla="*/ 19 w 101"/>
              <a:gd name="T59" fmla="*/ 18 h 164"/>
              <a:gd name="T60" fmla="*/ 19 w 101"/>
              <a:gd name="T61" fmla="*/ 72 h 164"/>
              <a:gd name="T62" fmla="*/ 31 w 101"/>
              <a:gd name="T63" fmla="*/ 72 h 164"/>
              <a:gd name="T64" fmla="*/ 96 w 101"/>
              <a:gd name="T65" fmla="*/ 38 h 164"/>
              <a:gd name="T66" fmla="*/ 96 w 101"/>
              <a:gd name="T67" fmla="*/ 38 h 164"/>
              <a:gd name="T68" fmla="*/ 95 w 101"/>
              <a:gd name="T69" fmla="*/ 50 h 164"/>
              <a:gd name="T70" fmla="*/ 89 w 101"/>
              <a:gd name="T71" fmla="*/ 61 h 164"/>
              <a:gd name="T72" fmla="*/ 80 w 101"/>
              <a:gd name="T73" fmla="*/ 70 h 164"/>
              <a:gd name="T74" fmla="*/ 66 w 101"/>
              <a:gd name="T75" fmla="*/ 76 h 164"/>
              <a:gd name="T76" fmla="*/ 66 w 101"/>
              <a:gd name="T77" fmla="*/ 77 h 164"/>
              <a:gd name="T78" fmla="*/ 79 w 101"/>
              <a:gd name="T79" fmla="*/ 81 h 164"/>
              <a:gd name="T80" fmla="*/ 91 w 101"/>
              <a:gd name="T81" fmla="*/ 89 h 164"/>
              <a:gd name="T82" fmla="*/ 98 w 101"/>
              <a:gd name="T83" fmla="*/ 100 h 164"/>
              <a:gd name="T84" fmla="*/ 101 w 101"/>
              <a:gd name="T85" fmla="*/ 117 h 164"/>
              <a:gd name="T86" fmla="*/ 96 w 101"/>
              <a:gd name="T87" fmla="*/ 138 h 164"/>
              <a:gd name="T88" fmla="*/ 83 w 101"/>
              <a:gd name="T89" fmla="*/ 153 h 164"/>
              <a:gd name="T90" fmla="*/ 63 w 101"/>
              <a:gd name="T91" fmla="*/ 161 h 164"/>
              <a:gd name="T92" fmla="*/ 41 w 101"/>
              <a:gd name="T93" fmla="*/ 164 h 164"/>
              <a:gd name="T94" fmla="*/ 32 w 101"/>
              <a:gd name="T95" fmla="*/ 164 h 164"/>
              <a:gd name="T96" fmla="*/ 21 w 101"/>
              <a:gd name="T97" fmla="*/ 164 h 164"/>
              <a:gd name="T98" fmla="*/ 10 w 101"/>
              <a:gd name="T99" fmla="*/ 163 h 164"/>
              <a:gd name="T100" fmla="*/ 0 w 101"/>
              <a:gd name="T101" fmla="*/ 161 h 164"/>
              <a:gd name="T102" fmla="*/ 0 w 101"/>
              <a:gd name="T103" fmla="*/ 3 h 164"/>
              <a:gd name="T104" fmla="*/ 19 w 101"/>
              <a:gd name="T105" fmla="*/ 1 h 164"/>
              <a:gd name="T106" fmla="*/ 44 w 101"/>
              <a:gd name="T107" fmla="*/ 0 h 164"/>
              <a:gd name="T108" fmla="*/ 62 w 101"/>
              <a:gd name="T109" fmla="*/ 1 h 164"/>
              <a:gd name="T110" fmla="*/ 79 w 101"/>
              <a:gd name="T111" fmla="*/ 7 h 164"/>
              <a:gd name="T112" fmla="*/ 92 w 101"/>
              <a:gd name="T113" fmla="*/ 19 h 164"/>
              <a:gd name="T114" fmla="*/ 96 w 101"/>
              <a:gd name="T115" fmla="*/ 38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1" h="164">
                <a:moveTo>
                  <a:pt x="43" y="148"/>
                </a:moveTo>
                <a:lnTo>
                  <a:pt x="43" y="148"/>
                </a:lnTo>
                <a:cubicBezTo>
                  <a:pt x="48" y="148"/>
                  <a:pt x="53" y="147"/>
                  <a:pt x="57" y="146"/>
                </a:cubicBezTo>
                <a:cubicBezTo>
                  <a:pt x="62" y="145"/>
                  <a:pt x="66" y="143"/>
                  <a:pt x="70" y="140"/>
                </a:cubicBezTo>
                <a:cubicBezTo>
                  <a:pt x="73" y="138"/>
                  <a:pt x="76" y="135"/>
                  <a:pt x="78" y="131"/>
                </a:cubicBezTo>
                <a:cubicBezTo>
                  <a:pt x="80" y="127"/>
                  <a:pt x="81" y="123"/>
                  <a:pt x="81" y="118"/>
                </a:cubicBezTo>
                <a:cubicBezTo>
                  <a:pt x="81" y="112"/>
                  <a:pt x="80" y="107"/>
                  <a:pt x="77" y="103"/>
                </a:cubicBezTo>
                <a:cubicBezTo>
                  <a:pt x="75" y="99"/>
                  <a:pt x="72" y="96"/>
                  <a:pt x="67" y="94"/>
                </a:cubicBezTo>
                <a:cubicBezTo>
                  <a:pt x="63" y="92"/>
                  <a:pt x="59" y="90"/>
                  <a:pt x="54" y="90"/>
                </a:cubicBezTo>
                <a:cubicBezTo>
                  <a:pt x="49" y="89"/>
                  <a:pt x="44" y="88"/>
                  <a:pt x="39" y="88"/>
                </a:cubicBezTo>
                <a:lnTo>
                  <a:pt x="19" y="88"/>
                </a:lnTo>
                <a:lnTo>
                  <a:pt x="19" y="146"/>
                </a:lnTo>
                <a:cubicBezTo>
                  <a:pt x="20" y="146"/>
                  <a:pt x="21" y="146"/>
                  <a:pt x="23" y="147"/>
                </a:cubicBezTo>
                <a:cubicBezTo>
                  <a:pt x="25" y="147"/>
                  <a:pt x="27" y="147"/>
                  <a:pt x="30" y="147"/>
                </a:cubicBezTo>
                <a:cubicBezTo>
                  <a:pt x="32" y="147"/>
                  <a:pt x="34" y="147"/>
                  <a:pt x="37" y="147"/>
                </a:cubicBezTo>
                <a:cubicBezTo>
                  <a:pt x="39" y="148"/>
                  <a:pt x="41" y="148"/>
                  <a:pt x="43" y="148"/>
                </a:cubicBezTo>
                <a:close/>
                <a:moveTo>
                  <a:pt x="31" y="72"/>
                </a:moveTo>
                <a:lnTo>
                  <a:pt x="31" y="72"/>
                </a:lnTo>
                <a:cubicBezTo>
                  <a:pt x="33" y="72"/>
                  <a:pt x="36" y="72"/>
                  <a:pt x="40" y="72"/>
                </a:cubicBezTo>
                <a:cubicBezTo>
                  <a:pt x="44" y="72"/>
                  <a:pt x="47" y="72"/>
                  <a:pt x="49" y="71"/>
                </a:cubicBezTo>
                <a:cubicBezTo>
                  <a:pt x="53" y="70"/>
                  <a:pt x="56" y="69"/>
                  <a:pt x="60" y="67"/>
                </a:cubicBezTo>
                <a:cubicBezTo>
                  <a:pt x="63" y="65"/>
                  <a:pt x="66" y="63"/>
                  <a:pt x="68" y="61"/>
                </a:cubicBezTo>
                <a:cubicBezTo>
                  <a:pt x="71" y="58"/>
                  <a:pt x="73" y="56"/>
                  <a:pt x="74" y="52"/>
                </a:cubicBezTo>
                <a:cubicBezTo>
                  <a:pt x="76" y="49"/>
                  <a:pt x="76" y="46"/>
                  <a:pt x="76" y="42"/>
                </a:cubicBezTo>
                <a:cubicBezTo>
                  <a:pt x="76" y="37"/>
                  <a:pt x="75" y="33"/>
                  <a:pt x="73" y="30"/>
                </a:cubicBezTo>
                <a:cubicBezTo>
                  <a:pt x="72" y="26"/>
                  <a:pt x="69" y="24"/>
                  <a:pt x="66" y="22"/>
                </a:cubicBezTo>
                <a:cubicBezTo>
                  <a:pt x="63" y="20"/>
                  <a:pt x="59" y="18"/>
                  <a:pt x="55" y="18"/>
                </a:cubicBezTo>
                <a:cubicBezTo>
                  <a:pt x="51" y="17"/>
                  <a:pt x="46" y="16"/>
                  <a:pt x="42" y="16"/>
                </a:cubicBezTo>
                <a:cubicBezTo>
                  <a:pt x="37" y="16"/>
                  <a:pt x="32" y="16"/>
                  <a:pt x="28" y="17"/>
                </a:cubicBezTo>
                <a:cubicBezTo>
                  <a:pt x="24" y="17"/>
                  <a:pt x="21" y="17"/>
                  <a:pt x="19" y="18"/>
                </a:cubicBezTo>
                <a:lnTo>
                  <a:pt x="19" y="72"/>
                </a:lnTo>
                <a:lnTo>
                  <a:pt x="31" y="72"/>
                </a:lnTo>
                <a:close/>
                <a:moveTo>
                  <a:pt x="96" y="38"/>
                </a:moveTo>
                <a:lnTo>
                  <a:pt x="96" y="38"/>
                </a:lnTo>
                <a:cubicBezTo>
                  <a:pt x="96" y="42"/>
                  <a:pt x="96" y="46"/>
                  <a:pt x="95" y="50"/>
                </a:cubicBezTo>
                <a:cubicBezTo>
                  <a:pt x="93" y="54"/>
                  <a:pt x="92" y="58"/>
                  <a:pt x="89" y="61"/>
                </a:cubicBezTo>
                <a:cubicBezTo>
                  <a:pt x="87" y="65"/>
                  <a:pt x="84" y="68"/>
                  <a:pt x="80" y="70"/>
                </a:cubicBezTo>
                <a:cubicBezTo>
                  <a:pt x="76" y="73"/>
                  <a:pt x="71" y="75"/>
                  <a:pt x="66" y="76"/>
                </a:cubicBezTo>
                <a:lnTo>
                  <a:pt x="66" y="77"/>
                </a:lnTo>
                <a:cubicBezTo>
                  <a:pt x="71" y="78"/>
                  <a:pt x="75" y="79"/>
                  <a:pt x="79" y="81"/>
                </a:cubicBezTo>
                <a:cubicBezTo>
                  <a:pt x="84" y="83"/>
                  <a:pt x="87" y="85"/>
                  <a:pt x="91" y="89"/>
                </a:cubicBezTo>
                <a:cubicBezTo>
                  <a:pt x="94" y="92"/>
                  <a:pt x="96" y="96"/>
                  <a:pt x="98" y="100"/>
                </a:cubicBezTo>
                <a:cubicBezTo>
                  <a:pt x="100" y="105"/>
                  <a:pt x="101" y="110"/>
                  <a:pt x="101" y="117"/>
                </a:cubicBezTo>
                <a:cubicBezTo>
                  <a:pt x="101" y="125"/>
                  <a:pt x="100" y="132"/>
                  <a:pt x="96" y="138"/>
                </a:cubicBezTo>
                <a:cubicBezTo>
                  <a:pt x="93" y="144"/>
                  <a:pt x="88" y="149"/>
                  <a:pt x="83" y="153"/>
                </a:cubicBezTo>
                <a:cubicBezTo>
                  <a:pt x="77" y="157"/>
                  <a:pt x="71" y="160"/>
                  <a:pt x="63" y="161"/>
                </a:cubicBezTo>
                <a:cubicBezTo>
                  <a:pt x="56" y="163"/>
                  <a:pt x="49" y="164"/>
                  <a:pt x="41" y="164"/>
                </a:cubicBezTo>
                <a:lnTo>
                  <a:pt x="32" y="164"/>
                </a:lnTo>
                <a:cubicBezTo>
                  <a:pt x="29" y="164"/>
                  <a:pt x="25" y="164"/>
                  <a:pt x="21" y="164"/>
                </a:cubicBezTo>
                <a:cubicBezTo>
                  <a:pt x="17" y="164"/>
                  <a:pt x="14" y="163"/>
                  <a:pt x="10" y="163"/>
                </a:cubicBezTo>
                <a:cubicBezTo>
                  <a:pt x="6" y="162"/>
                  <a:pt x="3" y="162"/>
                  <a:pt x="0" y="161"/>
                </a:cubicBezTo>
                <a:lnTo>
                  <a:pt x="0" y="3"/>
                </a:lnTo>
                <a:cubicBezTo>
                  <a:pt x="5" y="2"/>
                  <a:pt x="12" y="1"/>
                  <a:pt x="19" y="1"/>
                </a:cubicBezTo>
                <a:cubicBezTo>
                  <a:pt x="27" y="0"/>
                  <a:pt x="35" y="0"/>
                  <a:pt x="44" y="0"/>
                </a:cubicBezTo>
                <a:cubicBezTo>
                  <a:pt x="50" y="0"/>
                  <a:pt x="56" y="0"/>
                  <a:pt x="62" y="1"/>
                </a:cubicBezTo>
                <a:cubicBezTo>
                  <a:pt x="68" y="2"/>
                  <a:pt x="74" y="4"/>
                  <a:pt x="79" y="7"/>
                </a:cubicBezTo>
                <a:cubicBezTo>
                  <a:pt x="84" y="10"/>
                  <a:pt x="88" y="14"/>
                  <a:pt x="92" y="19"/>
                </a:cubicBezTo>
                <a:cubicBezTo>
                  <a:pt x="95" y="24"/>
                  <a:pt x="96" y="30"/>
                  <a:pt x="96" y="38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9" name="Freeform 1939"/>
          <p:cNvSpPr>
            <a:spLocks noEditPoints="1"/>
          </p:cNvSpPr>
          <p:nvPr/>
        </p:nvSpPr>
        <p:spPr bwMode="auto">
          <a:xfrm>
            <a:off x="852488" y="623888"/>
            <a:ext cx="44450" cy="74613"/>
          </a:xfrm>
          <a:custGeom>
            <a:avLst/>
            <a:gdLst>
              <a:gd name="T0" fmla="*/ 25 w 63"/>
              <a:gd name="T1" fmla="*/ 10 h 102"/>
              <a:gd name="T2" fmla="*/ 25 w 63"/>
              <a:gd name="T3" fmla="*/ 10 h 102"/>
              <a:gd name="T4" fmla="*/ 18 w 63"/>
              <a:gd name="T5" fmla="*/ 10 h 102"/>
              <a:gd name="T6" fmla="*/ 12 w 63"/>
              <a:gd name="T7" fmla="*/ 11 h 102"/>
              <a:gd name="T8" fmla="*/ 12 w 63"/>
              <a:gd name="T9" fmla="*/ 53 h 102"/>
              <a:gd name="T10" fmla="*/ 15 w 63"/>
              <a:gd name="T11" fmla="*/ 53 h 102"/>
              <a:gd name="T12" fmla="*/ 18 w 63"/>
              <a:gd name="T13" fmla="*/ 53 h 102"/>
              <a:gd name="T14" fmla="*/ 21 w 63"/>
              <a:gd name="T15" fmla="*/ 53 h 102"/>
              <a:gd name="T16" fmla="*/ 24 w 63"/>
              <a:gd name="T17" fmla="*/ 53 h 102"/>
              <a:gd name="T18" fmla="*/ 33 w 63"/>
              <a:gd name="T19" fmla="*/ 52 h 102"/>
              <a:gd name="T20" fmla="*/ 42 w 63"/>
              <a:gd name="T21" fmla="*/ 49 h 102"/>
              <a:gd name="T22" fmla="*/ 48 w 63"/>
              <a:gd name="T23" fmla="*/ 42 h 102"/>
              <a:gd name="T24" fmla="*/ 51 w 63"/>
              <a:gd name="T25" fmla="*/ 31 h 102"/>
              <a:gd name="T26" fmla="*/ 48 w 63"/>
              <a:gd name="T27" fmla="*/ 21 h 102"/>
              <a:gd name="T28" fmla="*/ 43 w 63"/>
              <a:gd name="T29" fmla="*/ 14 h 102"/>
              <a:gd name="T30" fmla="*/ 34 w 63"/>
              <a:gd name="T31" fmla="*/ 11 h 102"/>
              <a:gd name="T32" fmla="*/ 25 w 63"/>
              <a:gd name="T33" fmla="*/ 10 h 102"/>
              <a:gd name="T34" fmla="*/ 0 w 63"/>
              <a:gd name="T35" fmla="*/ 2 h 102"/>
              <a:gd name="T36" fmla="*/ 0 w 63"/>
              <a:gd name="T37" fmla="*/ 2 h 102"/>
              <a:gd name="T38" fmla="*/ 12 w 63"/>
              <a:gd name="T39" fmla="*/ 0 h 102"/>
              <a:gd name="T40" fmla="*/ 25 w 63"/>
              <a:gd name="T41" fmla="*/ 0 h 102"/>
              <a:gd name="T42" fmla="*/ 38 w 63"/>
              <a:gd name="T43" fmla="*/ 1 h 102"/>
              <a:gd name="T44" fmla="*/ 51 w 63"/>
              <a:gd name="T45" fmla="*/ 6 h 102"/>
              <a:gd name="T46" fmla="*/ 60 w 63"/>
              <a:gd name="T47" fmla="*/ 15 h 102"/>
              <a:gd name="T48" fmla="*/ 63 w 63"/>
              <a:gd name="T49" fmla="*/ 31 h 102"/>
              <a:gd name="T50" fmla="*/ 60 w 63"/>
              <a:gd name="T51" fmla="*/ 46 h 102"/>
              <a:gd name="T52" fmla="*/ 51 w 63"/>
              <a:gd name="T53" fmla="*/ 56 h 102"/>
              <a:gd name="T54" fmla="*/ 39 w 63"/>
              <a:gd name="T55" fmla="*/ 62 h 102"/>
              <a:gd name="T56" fmla="*/ 24 w 63"/>
              <a:gd name="T57" fmla="*/ 64 h 102"/>
              <a:gd name="T58" fmla="*/ 22 w 63"/>
              <a:gd name="T59" fmla="*/ 64 h 102"/>
              <a:gd name="T60" fmla="*/ 18 w 63"/>
              <a:gd name="T61" fmla="*/ 64 h 102"/>
              <a:gd name="T62" fmla="*/ 15 w 63"/>
              <a:gd name="T63" fmla="*/ 64 h 102"/>
              <a:gd name="T64" fmla="*/ 12 w 63"/>
              <a:gd name="T65" fmla="*/ 63 h 102"/>
              <a:gd name="T66" fmla="*/ 12 w 63"/>
              <a:gd name="T67" fmla="*/ 102 h 102"/>
              <a:gd name="T68" fmla="*/ 0 w 63"/>
              <a:gd name="T69" fmla="*/ 102 h 102"/>
              <a:gd name="T70" fmla="*/ 0 w 63"/>
              <a:gd name="T71" fmla="*/ 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3" h="102">
                <a:moveTo>
                  <a:pt x="25" y="10"/>
                </a:moveTo>
                <a:lnTo>
                  <a:pt x="25" y="10"/>
                </a:lnTo>
                <a:cubicBezTo>
                  <a:pt x="23" y="10"/>
                  <a:pt x="20" y="10"/>
                  <a:pt x="18" y="10"/>
                </a:cubicBezTo>
                <a:cubicBezTo>
                  <a:pt x="16" y="10"/>
                  <a:pt x="14" y="10"/>
                  <a:pt x="12" y="11"/>
                </a:cubicBezTo>
                <a:lnTo>
                  <a:pt x="12" y="53"/>
                </a:lnTo>
                <a:cubicBezTo>
                  <a:pt x="13" y="53"/>
                  <a:pt x="14" y="53"/>
                  <a:pt x="15" y="53"/>
                </a:cubicBezTo>
                <a:cubicBezTo>
                  <a:pt x="16" y="53"/>
                  <a:pt x="17" y="53"/>
                  <a:pt x="18" y="53"/>
                </a:cubicBezTo>
                <a:cubicBezTo>
                  <a:pt x="19" y="53"/>
                  <a:pt x="20" y="53"/>
                  <a:pt x="21" y="53"/>
                </a:cubicBezTo>
                <a:lnTo>
                  <a:pt x="24" y="53"/>
                </a:lnTo>
                <a:cubicBezTo>
                  <a:pt x="27" y="53"/>
                  <a:pt x="30" y="53"/>
                  <a:pt x="33" y="52"/>
                </a:cubicBezTo>
                <a:cubicBezTo>
                  <a:pt x="37" y="52"/>
                  <a:pt x="39" y="50"/>
                  <a:pt x="42" y="49"/>
                </a:cubicBezTo>
                <a:cubicBezTo>
                  <a:pt x="45" y="47"/>
                  <a:pt x="47" y="45"/>
                  <a:pt x="48" y="42"/>
                </a:cubicBezTo>
                <a:cubicBezTo>
                  <a:pt x="50" y="39"/>
                  <a:pt x="51" y="35"/>
                  <a:pt x="51" y="31"/>
                </a:cubicBezTo>
                <a:cubicBezTo>
                  <a:pt x="51" y="27"/>
                  <a:pt x="50" y="23"/>
                  <a:pt x="48" y="21"/>
                </a:cubicBezTo>
                <a:cubicBezTo>
                  <a:pt x="47" y="18"/>
                  <a:pt x="45" y="16"/>
                  <a:pt x="43" y="14"/>
                </a:cubicBezTo>
                <a:cubicBezTo>
                  <a:pt x="40" y="13"/>
                  <a:pt x="37" y="12"/>
                  <a:pt x="34" y="11"/>
                </a:cubicBezTo>
                <a:cubicBezTo>
                  <a:pt x="31" y="10"/>
                  <a:pt x="28" y="10"/>
                  <a:pt x="25" y="10"/>
                </a:cubicBezTo>
                <a:close/>
                <a:moveTo>
                  <a:pt x="0" y="2"/>
                </a:moveTo>
                <a:lnTo>
                  <a:pt x="0" y="2"/>
                </a:lnTo>
                <a:cubicBezTo>
                  <a:pt x="4" y="1"/>
                  <a:pt x="8" y="0"/>
                  <a:pt x="12" y="0"/>
                </a:cubicBezTo>
                <a:cubicBezTo>
                  <a:pt x="16" y="0"/>
                  <a:pt x="21" y="0"/>
                  <a:pt x="25" y="0"/>
                </a:cubicBezTo>
                <a:cubicBezTo>
                  <a:pt x="29" y="0"/>
                  <a:pt x="34" y="0"/>
                  <a:pt x="38" y="1"/>
                </a:cubicBezTo>
                <a:cubicBezTo>
                  <a:pt x="43" y="2"/>
                  <a:pt x="47" y="3"/>
                  <a:pt x="51" y="6"/>
                </a:cubicBezTo>
                <a:cubicBezTo>
                  <a:pt x="54" y="8"/>
                  <a:pt x="57" y="11"/>
                  <a:pt x="60" y="15"/>
                </a:cubicBezTo>
                <a:cubicBezTo>
                  <a:pt x="62" y="19"/>
                  <a:pt x="63" y="24"/>
                  <a:pt x="63" y="31"/>
                </a:cubicBezTo>
                <a:cubicBezTo>
                  <a:pt x="63" y="37"/>
                  <a:pt x="62" y="42"/>
                  <a:pt x="60" y="46"/>
                </a:cubicBezTo>
                <a:cubicBezTo>
                  <a:pt x="58" y="50"/>
                  <a:pt x="55" y="54"/>
                  <a:pt x="51" y="56"/>
                </a:cubicBezTo>
                <a:cubicBezTo>
                  <a:pt x="48" y="59"/>
                  <a:pt x="43" y="61"/>
                  <a:pt x="39" y="62"/>
                </a:cubicBezTo>
                <a:cubicBezTo>
                  <a:pt x="34" y="63"/>
                  <a:pt x="29" y="64"/>
                  <a:pt x="24" y="64"/>
                </a:cubicBezTo>
                <a:lnTo>
                  <a:pt x="22" y="64"/>
                </a:lnTo>
                <a:cubicBezTo>
                  <a:pt x="21" y="64"/>
                  <a:pt x="20" y="64"/>
                  <a:pt x="18" y="64"/>
                </a:cubicBezTo>
                <a:cubicBezTo>
                  <a:pt x="17" y="64"/>
                  <a:pt x="16" y="64"/>
                  <a:pt x="15" y="64"/>
                </a:cubicBezTo>
                <a:cubicBezTo>
                  <a:pt x="14" y="63"/>
                  <a:pt x="13" y="63"/>
                  <a:pt x="12" y="63"/>
                </a:cubicBezTo>
                <a:lnTo>
                  <a:pt x="12" y="102"/>
                </a:lnTo>
                <a:lnTo>
                  <a:pt x="0" y="102"/>
                </a:lnTo>
                <a:lnTo>
                  <a:pt x="0" y="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0" name="Freeform 1940"/>
          <p:cNvSpPr>
            <a:spLocks noEditPoints="1"/>
          </p:cNvSpPr>
          <p:nvPr/>
        </p:nvSpPr>
        <p:spPr bwMode="auto">
          <a:xfrm>
            <a:off x="906463" y="623888"/>
            <a:ext cx="58738" cy="74613"/>
          </a:xfrm>
          <a:custGeom>
            <a:avLst/>
            <a:gdLst>
              <a:gd name="T0" fmla="*/ 12 w 82"/>
              <a:gd name="T1" fmla="*/ 52 h 104"/>
              <a:gd name="T2" fmla="*/ 12 w 82"/>
              <a:gd name="T3" fmla="*/ 52 h 104"/>
              <a:gd name="T4" fmla="*/ 14 w 82"/>
              <a:gd name="T5" fmla="*/ 68 h 104"/>
              <a:gd name="T6" fmla="*/ 19 w 82"/>
              <a:gd name="T7" fmla="*/ 81 h 104"/>
              <a:gd name="T8" fmla="*/ 28 w 82"/>
              <a:gd name="T9" fmla="*/ 90 h 104"/>
              <a:gd name="T10" fmla="*/ 41 w 82"/>
              <a:gd name="T11" fmla="*/ 94 h 104"/>
              <a:gd name="T12" fmla="*/ 62 w 82"/>
              <a:gd name="T13" fmla="*/ 83 h 104"/>
              <a:gd name="T14" fmla="*/ 69 w 82"/>
              <a:gd name="T15" fmla="*/ 52 h 104"/>
              <a:gd name="T16" fmla="*/ 68 w 82"/>
              <a:gd name="T17" fmla="*/ 36 h 104"/>
              <a:gd name="T18" fmla="*/ 62 w 82"/>
              <a:gd name="T19" fmla="*/ 23 h 104"/>
              <a:gd name="T20" fmla="*/ 53 w 82"/>
              <a:gd name="T21" fmla="*/ 14 h 104"/>
              <a:gd name="T22" fmla="*/ 41 w 82"/>
              <a:gd name="T23" fmla="*/ 11 h 104"/>
              <a:gd name="T24" fmla="*/ 20 w 82"/>
              <a:gd name="T25" fmla="*/ 21 h 104"/>
              <a:gd name="T26" fmla="*/ 12 w 82"/>
              <a:gd name="T27" fmla="*/ 52 h 104"/>
              <a:gd name="T28" fmla="*/ 0 w 82"/>
              <a:gd name="T29" fmla="*/ 52 h 104"/>
              <a:gd name="T30" fmla="*/ 0 w 82"/>
              <a:gd name="T31" fmla="*/ 52 h 104"/>
              <a:gd name="T32" fmla="*/ 10 w 82"/>
              <a:gd name="T33" fmla="*/ 13 h 104"/>
              <a:gd name="T34" fmla="*/ 41 w 82"/>
              <a:gd name="T35" fmla="*/ 0 h 104"/>
              <a:gd name="T36" fmla="*/ 59 w 82"/>
              <a:gd name="T37" fmla="*/ 4 h 104"/>
              <a:gd name="T38" fmla="*/ 72 w 82"/>
              <a:gd name="T39" fmla="*/ 14 h 104"/>
              <a:gd name="T40" fmla="*/ 79 w 82"/>
              <a:gd name="T41" fmla="*/ 31 h 104"/>
              <a:gd name="T42" fmla="*/ 82 w 82"/>
              <a:gd name="T43" fmla="*/ 52 h 104"/>
              <a:gd name="T44" fmla="*/ 71 w 82"/>
              <a:gd name="T45" fmla="*/ 91 h 104"/>
              <a:gd name="T46" fmla="*/ 41 w 82"/>
              <a:gd name="T47" fmla="*/ 104 h 104"/>
              <a:gd name="T48" fmla="*/ 22 w 82"/>
              <a:gd name="T49" fmla="*/ 101 h 104"/>
              <a:gd name="T50" fmla="*/ 10 w 82"/>
              <a:gd name="T51" fmla="*/ 90 h 104"/>
              <a:gd name="T52" fmla="*/ 2 w 82"/>
              <a:gd name="T53" fmla="*/ 74 h 104"/>
              <a:gd name="T54" fmla="*/ 0 w 82"/>
              <a:gd name="T55" fmla="*/ 52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82" h="104">
                <a:moveTo>
                  <a:pt x="12" y="52"/>
                </a:moveTo>
                <a:lnTo>
                  <a:pt x="12" y="52"/>
                </a:lnTo>
                <a:cubicBezTo>
                  <a:pt x="12" y="58"/>
                  <a:pt x="13" y="63"/>
                  <a:pt x="14" y="68"/>
                </a:cubicBezTo>
                <a:cubicBezTo>
                  <a:pt x="15" y="73"/>
                  <a:pt x="17" y="77"/>
                  <a:pt x="19" y="81"/>
                </a:cubicBezTo>
                <a:cubicBezTo>
                  <a:pt x="21" y="85"/>
                  <a:pt x="24" y="88"/>
                  <a:pt x="28" y="90"/>
                </a:cubicBezTo>
                <a:cubicBezTo>
                  <a:pt x="31" y="92"/>
                  <a:pt x="36" y="94"/>
                  <a:pt x="41" y="94"/>
                </a:cubicBezTo>
                <a:cubicBezTo>
                  <a:pt x="50" y="94"/>
                  <a:pt x="57" y="90"/>
                  <a:pt x="62" y="83"/>
                </a:cubicBezTo>
                <a:cubicBezTo>
                  <a:pt x="67" y="77"/>
                  <a:pt x="69" y="66"/>
                  <a:pt x="69" y="52"/>
                </a:cubicBezTo>
                <a:cubicBezTo>
                  <a:pt x="69" y="47"/>
                  <a:pt x="69" y="41"/>
                  <a:pt x="68" y="36"/>
                </a:cubicBezTo>
                <a:cubicBezTo>
                  <a:pt x="66" y="31"/>
                  <a:pt x="65" y="27"/>
                  <a:pt x="62" y="23"/>
                </a:cubicBezTo>
                <a:cubicBezTo>
                  <a:pt x="60" y="19"/>
                  <a:pt x="57" y="16"/>
                  <a:pt x="53" y="14"/>
                </a:cubicBezTo>
                <a:cubicBezTo>
                  <a:pt x="50" y="12"/>
                  <a:pt x="46" y="11"/>
                  <a:pt x="41" y="11"/>
                </a:cubicBezTo>
                <a:cubicBezTo>
                  <a:pt x="32" y="11"/>
                  <a:pt x="25" y="14"/>
                  <a:pt x="20" y="21"/>
                </a:cubicBezTo>
                <a:cubicBezTo>
                  <a:pt x="15" y="28"/>
                  <a:pt x="12" y="38"/>
                  <a:pt x="12" y="52"/>
                </a:cubicBezTo>
                <a:close/>
                <a:moveTo>
                  <a:pt x="0" y="52"/>
                </a:moveTo>
                <a:lnTo>
                  <a:pt x="0" y="52"/>
                </a:lnTo>
                <a:cubicBezTo>
                  <a:pt x="0" y="35"/>
                  <a:pt x="3" y="22"/>
                  <a:pt x="10" y="13"/>
                </a:cubicBezTo>
                <a:cubicBezTo>
                  <a:pt x="17" y="4"/>
                  <a:pt x="27" y="0"/>
                  <a:pt x="41" y="0"/>
                </a:cubicBezTo>
                <a:cubicBezTo>
                  <a:pt x="48" y="0"/>
                  <a:pt x="54" y="1"/>
                  <a:pt x="59" y="4"/>
                </a:cubicBezTo>
                <a:cubicBezTo>
                  <a:pt x="64" y="6"/>
                  <a:pt x="68" y="10"/>
                  <a:pt x="72" y="14"/>
                </a:cubicBezTo>
                <a:cubicBezTo>
                  <a:pt x="75" y="19"/>
                  <a:pt x="78" y="24"/>
                  <a:pt x="79" y="31"/>
                </a:cubicBezTo>
                <a:cubicBezTo>
                  <a:pt x="81" y="37"/>
                  <a:pt x="82" y="44"/>
                  <a:pt x="82" y="52"/>
                </a:cubicBezTo>
                <a:cubicBezTo>
                  <a:pt x="82" y="69"/>
                  <a:pt x="78" y="82"/>
                  <a:pt x="71" y="91"/>
                </a:cubicBezTo>
                <a:cubicBezTo>
                  <a:pt x="64" y="100"/>
                  <a:pt x="54" y="104"/>
                  <a:pt x="41" y="104"/>
                </a:cubicBezTo>
                <a:cubicBezTo>
                  <a:pt x="34" y="104"/>
                  <a:pt x="27" y="103"/>
                  <a:pt x="22" y="101"/>
                </a:cubicBezTo>
                <a:cubicBezTo>
                  <a:pt x="17" y="98"/>
                  <a:pt x="13" y="95"/>
                  <a:pt x="10" y="90"/>
                </a:cubicBezTo>
                <a:cubicBezTo>
                  <a:pt x="6" y="85"/>
                  <a:pt x="4" y="80"/>
                  <a:pt x="2" y="74"/>
                </a:cubicBezTo>
                <a:cubicBezTo>
                  <a:pt x="0" y="67"/>
                  <a:pt x="0" y="60"/>
                  <a:pt x="0" y="52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1" name="Freeform 1941"/>
          <p:cNvSpPr>
            <a:spLocks/>
          </p:cNvSpPr>
          <p:nvPr/>
        </p:nvSpPr>
        <p:spPr bwMode="auto">
          <a:xfrm>
            <a:off x="977901" y="623888"/>
            <a:ext cx="49213" cy="74613"/>
          </a:xfrm>
          <a:custGeom>
            <a:avLst/>
            <a:gdLst>
              <a:gd name="T0" fmla="*/ 69 w 69"/>
              <a:gd name="T1" fmla="*/ 98 h 104"/>
              <a:gd name="T2" fmla="*/ 69 w 69"/>
              <a:gd name="T3" fmla="*/ 98 h 104"/>
              <a:gd name="T4" fmla="*/ 58 w 69"/>
              <a:gd name="T5" fmla="*/ 103 h 104"/>
              <a:gd name="T6" fmla="*/ 44 w 69"/>
              <a:gd name="T7" fmla="*/ 104 h 104"/>
              <a:gd name="T8" fmla="*/ 27 w 69"/>
              <a:gd name="T9" fmla="*/ 101 h 104"/>
              <a:gd name="T10" fmla="*/ 13 w 69"/>
              <a:gd name="T11" fmla="*/ 92 h 104"/>
              <a:gd name="T12" fmla="*/ 4 w 69"/>
              <a:gd name="T13" fmla="*/ 76 h 104"/>
              <a:gd name="T14" fmla="*/ 0 w 69"/>
              <a:gd name="T15" fmla="*/ 52 h 104"/>
              <a:gd name="T16" fmla="*/ 4 w 69"/>
              <a:gd name="T17" fmla="*/ 28 h 104"/>
              <a:gd name="T18" fmla="*/ 14 w 69"/>
              <a:gd name="T19" fmla="*/ 12 h 104"/>
              <a:gd name="T20" fmla="*/ 28 w 69"/>
              <a:gd name="T21" fmla="*/ 3 h 104"/>
              <a:gd name="T22" fmla="*/ 44 w 69"/>
              <a:gd name="T23" fmla="*/ 0 h 104"/>
              <a:gd name="T24" fmla="*/ 58 w 69"/>
              <a:gd name="T25" fmla="*/ 1 h 104"/>
              <a:gd name="T26" fmla="*/ 67 w 69"/>
              <a:gd name="T27" fmla="*/ 3 h 104"/>
              <a:gd name="T28" fmla="*/ 65 w 69"/>
              <a:gd name="T29" fmla="*/ 14 h 104"/>
              <a:gd name="T30" fmla="*/ 45 w 69"/>
              <a:gd name="T31" fmla="*/ 11 h 104"/>
              <a:gd name="T32" fmla="*/ 33 w 69"/>
              <a:gd name="T33" fmla="*/ 13 h 104"/>
              <a:gd name="T34" fmla="*/ 23 w 69"/>
              <a:gd name="T35" fmla="*/ 20 h 104"/>
              <a:gd name="T36" fmla="*/ 16 w 69"/>
              <a:gd name="T37" fmla="*/ 33 h 104"/>
              <a:gd name="T38" fmla="*/ 13 w 69"/>
              <a:gd name="T39" fmla="*/ 52 h 104"/>
              <a:gd name="T40" fmla="*/ 15 w 69"/>
              <a:gd name="T41" fmla="*/ 70 h 104"/>
              <a:gd name="T42" fmla="*/ 23 w 69"/>
              <a:gd name="T43" fmla="*/ 83 h 104"/>
              <a:gd name="T44" fmla="*/ 33 w 69"/>
              <a:gd name="T45" fmla="*/ 91 h 104"/>
              <a:gd name="T46" fmla="*/ 47 w 69"/>
              <a:gd name="T47" fmla="*/ 94 h 104"/>
              <a:gd name="T48" fmla="*/ 58 w 69"/>
              <a:gd name="T49" fmla="*/ 92 h 104"/>
              <a:gd name="T50" fmla="*/ 66 w 69"/>
              <a:gd name="T51" fmla="*/ 89 h 104"/>
              <a:gd name="T52" fmla="*/ 69 w 69"/>
              <a:gd name="T53" fmla="*/ 98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9" h="104">
                <a:moveTo>
                  <a:pt x="69" y="98"/>
                </a:moveTo>
                <a:lnTo>
                  <a:pt x="69" y="98"/>
                </a:lnTo>
                <a:cubicBezTo>
                  <a:pt x="66" y="101"/>
                  <a:pt x="62" y="102"/>
                  <a:pt x="58" y="103"/>
                </a:cubicBezTo>
                <a:cubicBezTo>
                  <a:pt x="54" y="104"/>
                  <a:pt x="49" y="104"/>
                  <a:pt x="44" y="104"/>
                </a:cubicBezTo>
                <a:cubicBezTo>
                  <a:pt x="38" y="104"/>
                  <a:pt x="32" y="103"/>
                  <a:pt x="27" y="101"/>
                </a:cubicBezTo>
                <a:cubicBezTo>
                  <a:pt x="22" y="99"/>
                  <a:pt x="17" y="96"/>
                  <a:pt x="13" y="92"/>
                </a:cubicBezTo>
                <a:cubicBezTo>
                  <a:pt x="9" y="88"/>
                  <a:pt x="6" y="82"/>
                  <a:pt x="4" y="76"/>
                </a:cubicBezTo>
                <a:cubicBezTo>
                  <a:pt x="1" y="69"/>
                  <a:pt x="0" y="61"/>
                  <a:pt x="0" y="52"/>
                </a:cubicBezTo>
                <a:cubicBezTo>
                  <a:pt x="0" y="43"/>
                  <a:pt x="1" y="35"/>
                  <a:pt x="4" y="28"/>
                </a:cubicBezTo>
                <a:cubicBezTo>
                  <a:pt x="7" y="22"/>
                  <a:pt x="10" y="16"/>
                  <a:pt x="14" y="12"/>
                </a:cubicBezTo>
                <a:cubicBezTo>
                  <a:pt x="18" y="8"/>
                  <a:pt x="23" y="5"/>
                  <a:pt x="28" y="3"/>
                </a:cubicBezTo>
                <a:cubicBezTo>
                  <a:pt x="33" y="1"/>
                  <a:pt x="39" y="0"/>
                  <a:pt x="44" y="0"/>
                </a:cubicBezTo>
                <a:cubicBezTo>
                  <a:pt x="50" y="0"/>
                  <a:pt x="54" y="0"/>
                  <a:pt x="58" y="1"/>
                </a:cubicBezTo>
                <a:cubicBezTo>
                  <a:pt x="62" y="2"/>
                  <a:pt x="65" y="2"/>
                  <a:pt x="67" y="3"/>
                </a:cubicBezTo>
                <a:lnTo>
                  <a:pt x="65" y="14"/>
                </a:lnTo>
                <a:cubicBezTo>
                  <a:pt x="60" y="12"/>
                  <a:pt x="53" y="11"/>
                  <a:pt x="45" y="11"/>
                </a:cubicBezTo>
                <a:cubicBezTo>
                  <a:pt x="41" y="11"/>
                  <a:pt x="37" y="11"/>
                  <a:pt x="33" y="13"/>
                </a:cubicBezTo>
                <a:cubicBezTo>
                  <a:pt x="29" y="14"/>
                  <a:pt x="26" y="17"/>
                  <a:pt x="23" y="20"/>
                </a:cubicBezTo>
                <a:cubicBezTo>
                  <a:pt x="20" y="23"/>
                  <a:pt x="17" y="27"/>
                  <a:pt x="16" y="33"/>
                </a:cubicBezTo>
                <a:cubicBezTo>
                  <a:pt x="14" y="38"/>
                  <a:pt x="13" y="44"/>
                  <a:pt x="13" y="52"/>
                </a:cubicBezTo>
                <a:cubicBezTo>
                  <a:pt x="13" y="59"/>
                  <a:pt x="14" y="65"/>
                  <a:pt x="15" y="70"/>
                </a:cubicBezTo>
                <a:cubicBezTo>
                  <a:pt x="17" y="75"/>
                  <a:pt x="20" y="80"/>
                  <a:pt x="23" y="83"/>
                </a:cubicBezTo>
                <a:cubicBezTo>
                  <a:pt x="26" y="87"/>
                  <a:pt x="29" y="89"/>
                  <a:pt x="33" y="91"/>
                </a:cubicBezTo>
                <a:cubicBezTo>
                  <a:pt x="37" y="93"/>
                  <a:pt x="42" y="94"/>
                  <a:pt x="47" y="94"/>
                </a:cubicBezTo>
                <a:cubicBezTo>
                  <a:pt x="51" y="94"/>
                  <a:pt x="55" y="93"/>
                  <a:pt x="58" y="92"/>
                </a:cubicBezTo>
                <a:cubicBezTo>
                  <a:pt x="61" y="91"/>
                  <a:pt x="64" y="90"/>
                  <a:pt x="66" y="89"/>
                </a:cubicBezTo>
                <a:lnTo>
                  <a:pt x="69" y="98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2" name="Freeform 1942"/>
          <p:cNvSpPr>
            <a:spLocks/>
          </p:cNvSpPr>
          <p:nvPr/>
        </p:nvSpPr>
        <p:spPr bwMode="auto">
          <a:xfrm>
            <a:off x="1035051" y="623888"/>
            <a:ext cx="49213" cy="74613"/>
          </a:xfrm>
          <a:custGeom>
            <a:avLst/>
            <a:gdLst>
              <a:gd name="T0" fmla="*/ 69 w 69"/>
              <a:gd name="T1" fmla="*/ 98 h 104"/>
              <a:gd name="T2" fmla="*/ 69 w 69"/>
              <a:gd name="T3" fmla="*/ 98 h 104"/>
              <a:gd name="T4" fmla="*/ 58 w 69"/>
              <a:gd name="T5" fmla="*/ 103 h 104"/>
              <a:gd name="T6" fmla="*/ 44 w 69"/>
              <a:gd name="T7" fmla="*/ 104 h 104"/>
              <a:gd name="T8" fmla="*/ 27 w 69"/>
              <a:gd name="T9" fmla="*/ 101 h 104"/>
              <a:gd name="T10" fmla="*/ 13 w 69"/>
              <a:gd name="T11" fmla="*/ 92 h 104"/>
              <a:gd name="T12" fmla="*/ 3 w 69"/>
              <a:gd name="T13" fmla="*/ 76 h 104"/>
              <a:gd name="T14" fmla="*/ 0 w 69"/>
              <a:gd name="T15" fmla="*/ 52 h 104"/>
              <a:gd name="T16" fmla="*/ 4 w 69"/>
              <a:gd name="T17" fmla="*/ 28 h 104"/>
              <a:gd name="T18" fmla="*/ 14 w 69"/>
              <a:gd name="T19" fmla="*/ 12 h 104"/>
              <a:gd name="T20" fmla="*/ 28 w 69"/>
              <a:gd name="T21" fmla="*/ 3 h 104"/>
              <a:gd name="T22" fmla="*/ 44 w 69"/>
              <a:gd name="T23" fmla="*/ 0 h 104"/>
              <a:gd name="T24" fmla="*/ 58 w 69"/>
              <a:gd name="T25" fmla="*/ 1 h 104"/>
              <a:gd name="T26" fmla="*/ 67 w 69"/>
              <a:gd name="T27" fmla="*/ 3 h 104"/>
              <a:gd name="T28" fmla="*/ 64 w 69"/>
              <a:gd name="T29" fmla="*/ 14 h 104"/>
              <a:gd name="T30" fmla="*/ 45 w 69"/>
              <a:gd name="T31" fmla="*/ 11 h 104"/>
              <a:gd name="T32" fmla="*/ 33 w 69"/>
              <a:gd name="T33" fmla="*/ 13 h 104"/>
              <a:gd name="T34" fmla="*/ 23 w 69"/>
              <a:gd name="T35" fmla="*/ 20 h 104"/>
              <a:gd name="T36" fmla="*/ 15 w 69"/>
              <a:gd name="T37" fmla="*/ 33 h 104"/>
              <a:gd name="T38" fmla="*/ 13 w 69"/>
              <a:gd name="T39" fmla="*/ 52 h 104"/>
              <a:gd name="T40" fmla="*/ 15 w 69"/>
              <a:gd name="T41" fmla="*/ 70 h 104"/>
              <a:gd name="T42" fmla="*/ 22 w 69"/>
              <a:gd name="T43" fmla="*/ 83 h 104"/>
              <a:gd name="T44" fmla="*/ 33 w 69"/>
              <a:gd name="T45" fmla="*/ 91 h 104"/>
              <a:gd name="T46" fmla="*/ 46 w 69"/>
              <a:gd name="T47" fmla="*/ 94 h 104"/>
              <a:gd name="T48" fmla="*/ 58 w 69"/>
              <a:gd name="T49" fmla="*/ 92 h 104"/>
              <a:gd name="T50" fmla="*/ 66 w 69"/>
              <a:gd name="T51" fmla="*/ 89 h 104"/>
              <a:gd name="T52" fmla="*/ 69 w 69"/>
              <a:gd name="T53" fmla="*/ 98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9" h="104">
                <a:moveTo>
                  <a:pt x="69" y="98"/>
                </a:moveTo>
                <a:lnTo>
                  <a:pt x="69" y="98"/>
                </a:lnTo>
                <a:cubicBezTo>
                  <a:pt x="66" y="101"/>
                  <a:pt x="62" y="102"/>
                  <a:pt x="58" y="103"/>
                </a:cubicBezTo>
                <a:cubicBezTo>
                  <a:pt x="53" y="104"/>
                  <a:pt x="49" y="104"/>
                  <a:pt x="44" y="104"/>
                </a:cubicBezTo>
                <a:cubicBezTo>
                  <a:pt x="37" y="104"/>
                  <a:pt x="32" y="103"/>
                  <a:pt x="27" y="101"/>
                </a:cubicBezTo>
                <a:cubicBezTo>
                  <a:pt x="21" y="99"/>
                  <a:pt x="17" y="96"/>
                  <a:pt x="13" y="92"/>
                </a:cubicBezTo>
                <a:cubicBezTo>
                  <a:pt x="9" y="88"/>
                  <a:pt x="6" y="82"/>
                  <a:pt x="3" y="76"/>
                </a:cubicBezTo>
                <a:cubicBezTo>
                  <a:pt x="1" y="69"/>
                  <a:pt x="0" y="61"/>
                  <a:pt x="0" y="52"/>
                </a:cubicBezTo>
                <a:cubicBezTo>
                  <a:pt x="0" y="43"/>
                  <a:pt x="1" y="35"/>
                  <a:pt x="4" y="28"/>
                </a:cubicBezTo>
                <a:cubicBezTo>
                  <a:pt x="6" y="22"/>
                  <a:pt x="10" y="16"/>
                  <a:pt x="14" y="12"/>
                </a:cubicBezTo>
                <a:cubicBezTo>
                  <a:pt x="18" y="8"/>
                  <a:pt x="23" y="5"/>
                  <a:pt x="28" y="3"/>
                </a:cubicBezTo>
                <a:cubicBezTo>
                  <a:pt x="33" y="1"/>
                  <a:pt x="38" y="0"/>
                  <a:pt x="44" y="0"/>
                </a:cubicBezTo>
                <a:cubicBezTo>
                  <a:pt x="49" y="0"/>
                  <a:pt x="54" y="0"/>
                  <a:pt x="58" y="1"/>
                </a:cubicBezTo>
                <a:cubicBezTo>
                  <a:pt x="61" y="2"/>
                  <a:pt x="65" y="2"/>
                  <a:pt x="67" y="3"/>
                </a:cubicBezTo>
                <a:lnTo>
                  <a:pt x="64" y="14"/>
                </a:lnTo>
                <a:cubicBezTo>
                  <a:pt x="60" y="12"/>
                  <a:pt x="53" y="11"/>
                  <a:pt x="45" y="11"/>
                </a:cubicBezTo>
                <a:cubicBezTo>
                  <a:pt x="41" y="11"/>
                  <a:pt x="37" y="11"/>
                  <a:pt x="33" y="13"/>
                </a:cubicBezTo>
                <a:cubicBezTo>
                  <a:pt x="29" y="14"/>
                  <a:pt x="26" y="17"/>
                  <a:pt x="23" y="20"/>
                </a:cubicBezTo>
                <a:cubicBezTo>
                  <a:pt x="20" y="23"/>
                  <a:pt x="17" y="27"/>
                  <a:pt x="15" y="33"/>
                </a:cubicBezTo>
                <a:cubicBezTo>
                  <a:pt x="13" y="38"/>
                  <a:pt x="13" y="44"/>
                  <a:pt x="13" y="52"/>
                </a:cubicBezTo>
                <a:cubicBezTo>
                  <a:pt x="13" y="59"/>
                  <a:pt x="13" y="65"/>
                  <a:pt x="15" y="70"/>
                </a:cubicBezTo>
                <a:cubicBezTo>
                  <a:pt x="17" y="75"/>
                  <a:pt x="19" y="80"/>
                  <a:pt x="22" y="83"/>
                </a:cubicBezTo>
                <a:cubicBezTo>
                  <a:pt x="25" y="87"/>
                  <a:pt x="29" y="89"/>
                  <a:pt x="33" y="91"/>
                </a:cubicBezTo>
                <a:cubicBezTo>
                  <a:pt x="37" y="93"/>
                  <a:pt x="41" y="94"/>
                  <a:pt x="46" y="94"/>
                </a:cubicBezTo>
                <a:cubicBezTo>
                  <a:pt x="51" y="94"/>
                  <a:pt x="54" y="93"/>
                  <a:pt x="58" y="92"/>
                </a:cubicBezTo>
                <a:cubicBezTo>
                  <a:pt x="61" y="91"/>
                  <a:pt x="64" y="90"/>
                  <a:pt x="66" y="89"/>
                </a:cubicBezTo>
                <a:lnTo>
                  <a:pt x="69" y="98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3" name="Freeform 1943"/>
          <p:cNvSpPr>
            <a:spLocks/>
          </p:cNvSpPr>
          <p:nvPr/>
        </p:nvSpPr>
        <p:spPr bwMode="auto">
          <a:xfrm>
            <a:off x="1098551" y="625475"/>
            <a:ext cx="52388" cy="73025"/>
          </a:xfrm>
          <a:custGeom>
            <a:avLst/>
            <a:gdLst>
              <a:gd name="T0" fmla="*/ 61 w 73"/>
              <a:gd name="T1" fmla="*/ 32 h 101"/>
              <a:gd name="T2" fmla="*/ 61 w 73"/>
              <a:gd name="T3" fmla="*/ 32 h 101"/>
              <a:gd name="T4" fmla="*/ 62 w 73"/>
              <a:gd name="T5" fmla="*/ 21 h 101"/>
              <a:gd name="T6" fmla="*/ 61 w 73"/>
              <a:gd name="T7" fmla="*/ 21 h 101"/>
              <a:gd name="T8" fmla="*/ 55 w 73"/>
              <a:gd name="T9" fmla="*/ 33 h 101"/>
              <a:gd name="T10" fmla="*/ 7 w 73"/>
              <a:gd name="T11" fmla="*/ 101 h 101"/>
              <a:gd name="T12" fmla="*/ 0 w 73"/>
              <a:gd name="T13" fmla="*/ 101 h 101"/>
              <a:gd name="T14" fmla="*/ 0 w 73"/>
              <a:gd name="T15" fmla="*/ 0 h 101"/>
              <a:gd name="T16" fmla="*/ 11 w 73"/>
              <a:gd name="T17" fmla="*/ 0 h 101"/>
              <a:gd name="T18" fmla="*/ 11 w 73"/>
              <a:gd name="T19" fmla="*/ 69 h 101"/>
              <a:gd name="T20" fmla="*/ 10 w 73"/>
              <a:gd name="T21" fmla="*/ 80 h 101"/>
              <a:gd name="T22" fmla="*/ 11 w 73"/>
              <a:gd name="T23" fmla="*/ 80 h 101"/>
              <a:gd name="T24" fmla="*/ 17 w 73"/>
              <a:gd name="T25" fmla="*/ 68 h 101"/>
              <a:gd name="T26" fmla="*/ 66 w 73"/>
              <a:gd name="T27" fmla="*/ 0 h 101"/>
              <a:gd name="T28" fmla="*/ 73 w 73"/>
              <a:gd name="T29" fmla="*/ 0 h 101"/>
              <a:gd name="T30" fmla="*/ 73 w 73"/>
              <a:gd name="T31" fmla="*/ 101 h 101"/>
              <a:gd name="T32" fmla="*/ 61 w 73"/>
              <a:gd name="T33" fmla="*/ 101 h 101"/>
              <a:gd name="T34" fmla="*/ 61 w 73"/>
              <a:gd name="T35" fmla="*/ 32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3" h="101">
                <a:moveTo>
                  <a:pt x="61" y="32"/>
                </a:moveTo>
                <a:lnTo>
                  <a:pt x="61" y="32"/>
                </a:lnTo>
                <a:lnTo>
                  <a:pt x="62" y="21"/>
                </a:lnTo>
                <a:lnTo>
                  <a:pt x="61" y="21"/>
                </a:lnTo>
                <a:lnTo>
                  <a:pt x="55" y="33"/>
                </a:lnTo>
                <a:lnTo>
                  <a:pt x="7" y="101"/>
                </a:lnTo>
                <a:lnTo>
                  <a:pt x="0" y="101"/>
                </a:lnTo>
                <a:lnTo>
                  <a:pt x="0" y="0"/>
                </a:lnTo>
                <a:lnTo>
                  <a:pt x="11" y="0"/>
                </a:lnTo>
                <a:lnTo>
                  <a:pt x="11" y="69"/>
                </a:lnTo>
                <a:lnTo>
                  <a:pt x="10" y="80"/>
                </a:lnTo>
                <a:lnTo>
                  <a:pt x="11" y="80"/>
                </a:lnTo>
                <a:lnTo>
                  <a:pt x="17" y="68"/>
                </a:lnTo>
                <a:lnTo>
                  <a:pt x="66" y="0"/>
                </a:lnTo>
                <a:lnTo>
                  <a:pt x="73" y="0"/>
                </a:lnTo>
                <a:lnTo>
                  <a:pt x="73" y="101"/>
                </a:lnTo>
                <a:lnTo>
                  <a:pt x="61" y="101"/>
                </a:lnTo>
                <a:lnTo>
                  <a:pt x="61" y="3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4" name="Freeform 1944"/>
          <p:cNvSpPr>
            <a:spLocks noEditPoints="1"/>
          </p:cNvSpPr>
          <p:nvPr/>
        </p:nvSpPr>
        <p:spPr bwMode="auto">
          <a:xfrm>
            <a:off x="1169988" y="608013"/>
            <a:ext cx="52388" cy="90488"/>
          </a:xfrm>
          <a:custGeom>
            <a:avLst/>
            <a:gdLst>
              <a:gd name="T0" fmla="*/ 25 w 73"/>
              <a:gd name="T1" fmla="*/ 0 h 126"/>
              <a:gd name="T2" fmla="*/ 25 w 73"/>
              <a:gd name="T3" fmla="*/ 0 h 126"/>
              <a:gd name="T4" fmla="*/ 29 w 73"/>
              <a:gd name="T5" fmla="*/ 8 h 126"/>
              <a:gd name="T6" fmla="*/ 38 w 73"/>
              <a:gd name="T7" fmla="*/ 11 h 126"/>
              <a:gd name="T8" fmla="*/ 47 w 73"/>
              <a:gd name="T9" fmla="*/ 8 h 126"/>
              <a:gd name="T10" fmla="*/ 51 w 73"/>
              <a:gd name="T11" fmla="*/ 0 h 126"/>
              <a:gd name="T12" fmla="*/ 61 w 73"/>
              <a:gd name="T13" fmla="*/ 3 h 126"/>
              <a:gd name="T14" fmla="*/ 54 w 73"/>
              <a:gd name="T15" fmla="*/ 15 h 126"/>
              <a:gd name="T16" fmla="*/ 38 w 73"/>
              <a:gd name="T17" fmla="*/ 20 h 126"/>
              <a:gd name="T18" fmla="*/ 21 w 73"/>
              <a:gd name="T19" fmla="*/ 16 h 126"/>
              <a:gd name="T20" fmla="*/ 13 w 73"/>
              <a:gd name="T21" fmla="*/ 3 h 126"/>
              <a:gd name="T22" fmla="*/ 25 w 73"/>
              <a:gd name="T23" fmla="*/ 0 h 126"/>
              <a:gd name="T24" fmla="*/ 61 w 73"/>
              <a:gd name="T25" fmla="*/ 57 h 126"/>
              <a:gd name="T26" fmla="*/ 61 w 73"/>
              <a:gd name="T27" fmla="*/ 57 h 126"/>
              <a:gd name="T28" fmla="*/ 62 w 73"/>
              <a:gd name="T29" fmla="*/ 46 h 126"/>
              <a:gd name="T30" fmla="*/ 62 w 73"/>
              <a:gd name="T31" fmla="*/ 46 h 126"/>
              <a:gd name="T32" fmla="*/ 56 w 73"/>
              <a:gd name="T33" fmla="*/ 58 h 126"/>
              <a:gd name="T34" fmla="*/ 7 w 73"/>
              <a:gd name="T35" fmla="*/ 126 h 126"/>
              <a:gd name="T36" fmla="*/ 0 w 73"/>
              <a:gd name="T37" fmla="*/ 126 h 126"/>
              <a:gd name="T38" fmla="*/ 0 w 73"/>
              <a:gd name="T39" fmla="*/ 25 h 126"/>
              <a:gd name="T40" fmla="*/ 12 w 73"/>
              <a:gd name="T41" fmla="*/ 25 h 126"/>
              <a:gd name="T42" fmla="*/ 12 w 73"/>
              <a:gd name="T43" fmla="*/ 94 h 126"/>
              <a:gd name="T44" fmla="*/ 11 w 73"/>
              <a:gd name="T45" fmla="*/ 105 h 126"/>
              <a:gd name="T46" fmla="*/ 11 w 73"/>
              <a:gd name="T47" fmla="*/ 105 h 126"/>
              <a:gd name="T48" fmla="*/ 18 w 73"/>
              <a:gd name="T49" fmla="*/ 93 h 126"/>
              <a:gd name="T50" fmla="*/ 66 w 73"/>
              <a:gd name="T51" fmla="*/ 25 h 126"/>
              <a:gd name="T52" fmla="*/ 73 w 73"/>
              <a:gd name="T53" fmla="*/ 25 h 126"/>
              <a:gd name="T54" fmla="*/ 73 w 73"/>
              <a:gd name="T55" fmla="*/ 126 h 126"/>
              <a:gd name="T56" fmla="*/ 61 w 73"/>
              <a:gd name="T57" fmla="*/ 126 h 126"/>
              <a:gd name="T58" fmla="*/ 61 w 73"/>
              <a:gd name="T59" fmla="*/ 57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73" h="126">
                <a:moveTo>
                  <a:pt x="25" y="0"/>
                </a:moveTo>
                <a:lnTo>
                  <a:pt x="25" y="0"/>
                </a:lnTo>
                <a:cubicBezTo>
                  <a:pt x="25" y="4"/>
                  <a:pt x="26" y="7"/>
                  <a:pt x="29" y="8"/>
                </a:cubicBezTo>
                <a:cubicBezTo>
                  <a:pt x="31" y="10"/>
                  <a:pt x="34" y="11"/>
                  <a:pt x="38" y="11"/>
                </a:cubicBezTo>
                <a:cubicBezTo>
                  <a:pt x="42" y="11"/>
                  <a:pt x="45" y="10"/>
                  <a:pt x="47" y="8"/>
                </a:cubicBezTo>
                <a:cubicBezTo>
                  <a:pt x="49" y="7"/>
                  <a:pt x="51" y="4"/>
                  <a:pt x="51" y="0"/>
                </a:cubicBezTo>
                <a:lnTo>
                  <a:pt x="61" y="3"/>
                </a:lnTo>
                <a:cubicBezTo>
                  <a:pt x="60" y="8"/>
                  <a:pt x="58" y="12"/>
                  <a:pt x="54" y="15"/>
                </a:cubicBezTo>
                <a:cubicBezTo>
                  <a:pt x="50" y="18"/>
                  <a:pt x="45" y="20"/>
                  <a:pt x="38" y="20"/>
                </a:cubicBezTo>
                <a:cubicBezTo>
                  <a:pt x="31" y="20"/>
                  <a:pt x="25" y="18"/>
                  <a:pt x="21" y="16"/>
                </a:cubicBezTo>
                <a:cubicBezTo>
                  <a:pt x="17" y="13"/>
                  <a:pt x="14" y="9"/>
                  <a:pt x="13" y="3"/>
                </a:cubicBezTo>
                <a:lnTo>
                  <a:pt x="25" y="0"/>
                </a:lnTo>
                <a:close/>
                <a:moveTo>
                  <a:pt x="61" y="57"/>
                </a:moveTo>
                <a:lnTo>
                  <a:pt x="61" y="57"/>
                </a:lnTo>
                <a:lnTo>
                  <a:pt x="62" y="46"/>
                </a:lnTo>
                <a:lnTo>
                  <a:pt x="62" y="46"/>
                </a:lnTo>
                <a:lnTo>
                  <a:pt x="56" y="58"/>
                </a:lnTo>
                <a:lnTo>
                  <a:pt x="7" y="126"/>
                </a:lnTo>
                <a:lnTo>
                  <a:pt x="0" y="126"/>
                </a:lnTo>
                <a:lnTo>
                  <a:pt x="0" y="25"/>
                </a:lnTo>
                <a:lnTo>
                  <a:pt x="12" y="25"/>
                </a:lnTo>
                <a:lnTo>
                  <a:pt x="12" y="94"/>
                </a:lnTo>
                <a:lnTo>
                  <a:pt x="11" y="105"/>
                </a:lnTo>
                <a:lnTo>
                  <a:pt x="11" y="105"/>
                </a:lnTo>
                <a:lnTo>
                  <a:pt x="18" y="93"/>
                </a:lnTo>
                <a:lnTo>
                  <a:pt x="66" y="25"/>
                </a:lnTo>
                <a:lnTo>
                  <a:pt x="73" y="25"/>
                </a:lnTo>
                <a:lnTo>
                  <a:pt x="73" y="126"/>
                </a:lnTo>
                <a:lnTo>
                  <a:pt x="61" y="126"/>
                </a:lnTo>
                <a:lnTo>
                  <a:pt x="61" y="5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5" name="Freeform 1945"/>
          <p:cNvSpPr>
            <a:spLocks/>
          </p:cNvSpPr>
          <p:nvPr/>
        </p:nvSpPr>
        <p:spPr bwMode="auto">
          <a:xfrm>
            <a:off x="1238251" y="623888"/>
            <a:ext cx="49213" cy="74613"/>
          </a:xfrm>
          <a:custGeom>
            <a:avLst/>
            <a:gdLst>
              <a:gd name="T0" fmla="*/ 69 w 69"/>
              <a:gd name="T1" fmla="*/ 98 h 104"/>
              <a:gd name="T2" fmla="*/ 69 w 69"/>
              <a:gd name="T3" fmla="*/ 98 h 104"/>
              <a:gd name="T4" fmla="*/ 58 w 69"/>
              <a:gd name="T5" fmla="*/ 103 h 104"/>
              <a:gd name="T6" fmla="*/ 44 w 69"/>
              <a:gd name="T7" fmla="*/ 104 h 104"/>
              <a:gd name="T8" fmla="*/ 27 w 69"/>
              <a:gd name="T9" fmla="*/ 101 h 104"/>
              <a:gd name="T10" fmla="*/ 13 w 69"/>
              <a:gd name="T11" fmla="*/ 92 h 104"/>
              <a:gd name="T12" fmla="*/ 3 w 69"/>
              <a:gd name="T13" fmla="*/ 76 h 104"/>
              <a:gd name="T14" fmla="*/ 0 w 69"/>
              <a:gd name="T15" fmla="*/ 52 h 104"/>
              <a:gd name="T16" fmla="*/ 4 w 69"/>
              <a:gd name="T17" fmla="*/ 28 h 104"/>
              <a:gd name="T18" fmla="*/ 14 w 69"/>
              <a:gd name="T19" fmla="*/ 12 h 104"/>
              <a:gd name="T20" fmla="*/ 28 w 69"/>
              <a:gd name="T21" fmla="*/ 3 h 104"/>
              <a:gd name="T22" fmla="*/ 44 w 69"/>
              <a:gd name="T23" fmla="*/ 0 h 104"/>
              <a:gd name="T24" fmla="*/ 58 w 69"/>
              <a:gd name="T25" fmla="*/ 1 h 104"/>
              <a:gd name="T26" fmla="*/ 67 w 69"/>
              <a:gd name="T27" fmla="*/ 3 h 104"/>
              <a:gd name="T28" fmla="*/ 64 w 69"/>
              <a:gd name="T29" fmla="*/ 14 h 104"/>
              <a:gd name="T30" fmla="*/ 45 w 69"/>
              <a:gd name="T31" fmla="*/ 11 h 104"/>
              <a:gd name="T32" fmla="*/ 33 w 69"/>
              <a:gd name="T33" fmla="*/ 13 h 104"/>
              <a:gd name="T34" fmla="*/ 23 w 69"/>
              <a:gd name="T35" fmla="*/ 20 h 104"/>
              <a:gd name="T36" fmla="*/ 15 w 69"/>
              <a:gd name="T37" fmla="*/ 33 h 104"/>
              <a:gd name="T38" fmla="*/ 13 w 69"/>
              <a:gd name="T39" fmla="*/ 52 h 104"/>
              <a:gd name="T40" fmla="*/ 15 w 69"/>
              <a:gd name="T41" fmla="*/ 70 h 104"/>
              <a:gd name="T42" fmla="*/ 22 w 69"/>
              <a:gd name="T43" fmla="*/ 83 h 104"/>
              <a:gd name="T44" fmla="*/ 33 w 69"/>
              <a:gd name="T45" fmla="*/ 91 h 104"/>
              <a:gd name="T46" fmla="*/ 46 w 69"/>
              <a:gd name="T47" fmla="*/ 94 h 104"/>
              <a:gd name="T48" fmla="*/ 58 w 69"/>
              <a:gd name="T49" fmla="*/ 92 h 104"/>
              <a:gd name="T50" fmla="*/ 66 w 69"/>
              <a:gd name="T51" fmla="*/ 89 h 104"/>
              <a:gd name="T52" fmla="*/ 69 w 69"/>
              <a:gd name="T53" fmla="*/ 98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9" h="104">
                <a:moveTo>
                  <a:pt x="69" y="98"/>
                </a:moveTo>
                <a:lnTo>
                  <a:pt x="69" y="98"/>
                </a:lnTo>
                <a:cubicBezTo>
                  <a:pt x="66" y="101"/>
                  <a:pt x="62" y="102"/>
                  <a:pt x="58" y="103"/>
                </a:cubicBezTo>
                <a:cubicBezTo>
                  <a:pt x="53" y="104"/>
                  <a:pt x="49" y="104"/>
                  <a:pt x="44" y="104"/>
                </a:cubicBezTo>
                <a:cubicBezTo>
                  <a:pt x="37" y="104"/>
                  <a:pt x="32" y="103"/>
                  <a:pt x="27" y="101"/>
                </a:cubicBezTo>
                <a:cubicBezTo>
                  <a:pt x="21" y="99"/>
                  <a:pt x="17" y="96"/>
                  <a:pt x="13" y="92"/>
                </a:cubicBezTo>
                <a:cubicBezTo>
                  <a:pt x="9" y="88"/>
                  <a:pt x="6" y="82"/>
                  <a:pt x="3" y="76"/>
                </a:cubicBezTo>
                <a:cubicBezTo>
                  <a:pt x="1" y="69"/>
                  <a:pt x="0" y="61"/>
                  <a:pt x="0" y="52"/>
                </a:cubicBezTo>
                <a:cubicBezTo>
                  <a:pt x="0" y="43"/>
                  <a:pt x="1" y="35"/>
                  <a:pt x="4" y="28"/>
                </a:cubicBezTo>
                <a:cubicBezTo>
                  <a:pt x="6" y="22"/>
                  <a:pt x="10" y="16"/>
                  <a:pt x="14" y="12"/>
                </a:cubicBezTo>
                <a:cubicBezTo>
                  <a:pt x="18" y="8"/>
                  <a:pt x="23" y="5"/>
                  <a:pt x="28" y="3"/>
                </a:cubicBezTo>
                <a:cubicBezTo>
                  <a:pt x="33" y="1"/>
                  <a:pt x="38" y="0"/>
                  <a:pt x="44" y="0"/>
                </a:cubicBezTo>
                <a:cubicBezTo>
                  <a:pt x="49" y="0"/>
                  <a:pt x="54" y="0"/>
                  <a:pt x="58" y="1"/>
                </a:cubicBezTo>
                <a:cubicBezTo>
                  <a:pt x="61" y="2"/>
                  <a:pt x="65" y="2"/>
                  <a:pt x="67" y="3"/>
                </a:cubicBezTo>
                <a:lnTo>
                  <a:pt x="64" y="14"/>
                </a:lnTo>
                <a:cubicBezTo>
                  <a:pt x="60" y="12"/>
                  <a:pt x="53" y="11"/>
                  <a:pt x="45" y="11"/>
                </a:cubicBezTo>
                <a:cubicBezTo>
                  <a:pt x="41" y="11"/>
                  <a:pt x="37" y="11"/>
                  <a:pt x="33" y="13"/>
                </a:cubicBezTo>
                <a:cubicBezTo>
                  <a:pt x="29" y="14"/>
                  <a:pt x="26" y="17"/>
                  <a:pt x="23" y="20"/>
                </a:cubicBezTo>
                <a:cubicBezTo>
                  <a:pt x="20" y="23"/>
                  <a:pt x="17" y="27"/>
                  <a:pt x="15" y="33"/>
                </a:cubicBezTo>
                <a:cubicBezTo>
                  <a:pt x="13" y="38"/>
                  <a:pt x="13" y="44"/>
                  <a:pt x="13" y="52"/>
                </a:cubicBezTo>
                <a:cubicBezTo>
                  <a:pt x="13" y="59"/>
                  <a:pt x="13" y="65"/>
                  <a:pt x="15" y="70"/>
                </a:cubicBezTo>
                <a:cubicBezTo>
                  <a:pt x="17" y="75"/>
                  <a:pt x="19" y="80"/>
                  <a:pt x="22" y="83"/>
                </a:cubicBezTo>
                <a:cubicBezTo>
                  <a:pt x="25" y="87"/>
                  <a:pt x="29" y="89"/>
                  <a:pt x="33" y="91"/>
                </a:cubicBezTo>
                <a:cubicBezTo>
                  <a:pt x="37" y="93"/>
                  <a:pt x="41" y="94"/>
                  <a:pt x="46" y="94"/>
                </a:cubicBezTo>
                <a:cubicBezTo>
                  <a:pt x="51" y="94"/>
                  <a:pt x="54" y="93"/>
                  <a:pt x="58" y="92"/>
                </a:cubicBezTo>
                <a:cubicBezTo>
                  <a:pt x="61" y="91"/>
                  <a:pt x="64" y="90"/>
                  <a:pt x="66" y="89"/>
                </a:cubicBezTo>
                <a:lnTo>
                  <a:pt x="69" y="98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6" name="Freeform 1946"/>
          <p:cNvSpPr>
            <a:spLocks/>
          </p:cNvSpPr>
          <p:nvPr/>
        </p:nvSpPr>
        <p:spPr bwMode="auto">
          <a:xfrm>
            <a:off x="1301751" y="625475"/>
            <a:ext cx="49213" cy="73025"/>
          </a:xfrm>
          <a:custGeom>
            <a:avLst/>
            <a:gdLst>
              <a:gd name="T0" fmla="*/ 18 w 70"/>
              <a:gd name="T1" fmla="*/ 54 h 101"/>
              <a:gd name="T2" fmla="*/ 18 w 70"/>
              <a:gd name="T3" fmla="*/ 54 h 101"/>
              <a:gd name="T4" fmla="*/ 11 w 70"/>
              <a:gd name="T5" fmla="*/ 54 h 101"/>
              <a:gd name="T6" fmla="*/ 11 w 70"/>
              <a:gd name="T7" fmla="*/ 101 h 101"/>
              <a:gd name="T8" fmla="*/ 0 w 70"/>
              <a:gd name="T9" fmla="*/ 101 h 101"/>
              <a:gd name="T10" fmla="*/ 0 w 70"/>
              <a:gd name="T11" fmla="*/ 0 h 101"/>
              <a:gd name="T12" fmla="*/ 11 w 70"/>
              <a:gd name="T13" fmla="*/ 0 h 101"/>
              <a:gd name="T14" fmla="*/ 11 w 70"/>
              <a:gd name="T15" fmla="*/ 47 h 101"/>
              <a:gd name="T16" fmla="*/ 18 w 70"/>
              <a:gd name="T17" fmla="*/ 45 h 101"/>
              <a:gd name="T18" fmla="*/ 52 w 70"/>
              <a:gd name="T19" fmla="*/ 0 h 101"/>
              <a:gd name="T20" fmla="*/ 66 w 70"/>
              <a:gd name="T21" fmla="*/ 0 h 101"/>
              <a:gd name="T22" fmla="*/ 32 w 70"/>
              <a:gd name="T23" fmla="*/ 43 h 101"/>
              <a:gd name="T24" fmla="*/ 26 w 70"/>
              <a:gd name="T25" fmla="*/ 48 h 101"/>
              <a:gd name="T26" fmla="*/ 33 w 70"/>
              <a:gd name="T27" fmla="*/ 54 h 101"/>
              <a:gd name="T28" fmla="*/ 70 w 70"/>
              <a:gd name="T29" fmla="*/ 101 h 101"/>
              <a:gd name="T30" fmla="*/ 55 w 70"/>
              <a:gd name="T31" fmla="*/ 101 h 101"/>
              <a:gd name="T32" fmla="*/ 18 w 70"/>
              <a:gd name="T33" fmla="*/ 54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0" h="101">
                <a:moveTo>
                  <a:pt x="18" y="54"/>
                </a:moveTo>
                <a:lnTo>
                  <a:pt x="18" y="54"/>
                </a:lnTo>
                <a:lnTo>
                  <a:pt x="11" y="54"/>
                </a:lnTo>
                <a:lnTo>
                  <a:pt x="11" y="101"/>
                </a:lnTo>
                <a:lnTo>
                  <a:pt x="0" y="101"/>
                </a:lnTo>
                <a:lnTo>
                  <a:pt x="0" y="0"/>
                </a:lnTo>
                <a:lnTo>
                  <a:pt x="11" y="0"/>
                </a:lnTo>
                <a:lnTo>
                  <a:pt x="11" y="47"/>
                </a:lnTo>
                <a:lnTo>
                  <a:pt x="18" y="45"/>
                </a:lnTo>
                <a:lnTo>
                  <a:pt x="52" y="0"/>
                </a:lnTo>
                <a:lnTo>
                  <a:pt x="66" y="0"/>
                </a:lnTo>
                <a:lnTo>
                  <a:pt x="32" y="43"/>
                </a:lnTo>
                <a:lnTo>
                  <a:pt x="26" y="48"/>
                </a:lnTo>
                <a:lnTo>
                  <a:pt x="33" y="54"/>
                </a:lnTo>
                <a:lnTo>
                  <a:pt x="70" y="101"/>
                </a:lnTo>
                <a:lnTo>
                  <a:pt x="55" y="101"/>
                </a:lnTo>
                <a:lnTo>
                  <a:pt x="18" y="54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7" name="Freeform 1947"/>
          <p:cNvSpPr>
            <a:spLocks noEditPoints="1"/>
          </p:cNvSpPr>
          <p:nvPr/>
        </p:nvSpPr>
        <p:spPr bwMode="auto">
          <a:xfrm>
            <a:off x="1360488" y="623888"/>
            <a:ext cx="58738" cy="74613"/>
          </a:xfrm>
          <a:custGeom>
            <a:avLst/>
            <a:gdLst>
              <a:gd name="T0" fmla="*/ 12 w 82"/>
              <a:gd name="T1" fmla="*/ 52 h 104"/>
              <a:gd name="T2" fmla="*/ 12 w 82"/>
              <a:gd name="T3" fmla="*/ 52 h 104"/>
              <a:gd name="T4" fmla="*/ 14 w 82"/>
              <a:gd name="T5" fmla="*/ 68 h 104"/>
              <a:gd name="T6" fmla="*/ 19 w 82"/>
              <a:gd name="T7" fmla="*/ 81 h 104"/>
              <a:gd name="T8" fmla="*/ 28 w 82"/>
              <a:gd name="T9" fmla="*/ 90 h 104"/>
              <a:gd name="T10" fmla="*/ 41 w 82"/>
              <a:gd name="T11" fmla="*/ 94 h 104"/>
              <a:gd name="T12" fmla="*/ 62 w 82"/>
              <a:gd name="T13" fmla="*/ 83 h 104"/>
              <a:gd name="T14" fmla="*/ 69 w 82"/>
              <a:gd name="T15" fmla="*/ 52 h 104"/>
              <a:gd name="T16" fmla="*/ 68 w 82"/>
              <a:gd name="T17" fmla="*/ 36 h 104"/>
              <a:gd name="T18" fmla="*/ 62 w 82"/>
              <a:gd name="T19" fmla="*/ 23 h 104"/>
              <a:gd name="T20" fmla="*/ 53 w 82"/>
              <a:gd name="T21" fmla="*/ 14 h 104"/>
              <a:gd name="T22" fmla="*/ 41 w 82"/>
              <a:gd name="T23" fmla="*/ 11 h 104"/>
              <a:gd name="T24" fmla="*/ 20 w 82"/>
              <a:gd name="T25" fmla="*/ 21 h 104"/>
              <a:gd name="T26" fmla="*/ 12 w 82"/>
              <a:gd name="T27" fmla="*/ 52 h 104"/>
              <a:gd name="T28" fmla="*/ 0 w 82"/>
              <a:gd name="T29" fmla="*/ 52 h 104"/>
              <a:gd name="T30" fmla="*/ 0 w 82"/>
              <a:gd name="T31" fmla="*/ 52 h 104"/>
              <a:gd name="T32" fmla="*/ 10 w 82"/>
              <a:gd name="T33" fmla="*/ 13 h 104"/>
              <a:gd name="T34" fmla="*/ 41 w 82"/>
              <a:gd name="T35" fmla="*/ 0 h 104"/>
              <a:gd name="T36" fmla="*/ 59 w 82"/>
              <a:gd name="T37" fmla="*/ 4 h 104"/>
              <a:gd name="T38" fmla="*/ 72 w 82"/>
              <a:gd name="T39" fmla="*/ 14 h 104"/>
              <a:gd name="T40" fmla="*/ 79 w 82"/>
              <a:gd name="T41" fmla="*/ 31 h 104"/>
              <a:gd name="T42" fmla="*/ 82 w 82"/>
              <a:gd name="T43" fmla="*/ 52 h 104"/>
              <a:gd name="T44" fmla="*/ 71 w 82"/>
              <a:gd name="T45" fmla="*/ 91 h 104"/>
              <a:gd name="T46" fmla="*/ 41 w 82"/>
              <a:gd name="T47" fmla="*/ 104 h 104"/>
              <a:gd name="T48" fmla="*/ 22 w 82"/>
              <a:gd name="T49" fmla="*/ 101 h 104"/>
              <a:gd name="T50" fmla="*/ 10 w 82"/>
              <a:gd name="T51" fmla="*/ 90 h 104"/>
              <a:gd name="T52" fmla="*/ 2 w 82"/>
              <a:gd name="T53" fmla="*/ 74 h 104"/>
              <a:gd name="T54" fmla="*/ 0 w 82"/>
              <a:gd name="T55" fmla="*/ 52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82" h="104">
                <a:moveTo>
                  <a:pt x="12" y="52"/>
                </a:moveTo>
                <a:lnTo>
                  <a:pt x="12" y="52"/>
                </a:lnTo>
                <a:cubicBezTo>
                  <a:pt x="12" y="58"/>
                  <a:pt x="13" y="63"/>
                  <a:pt x="14" y="68"/>
                </a:cubicBezTo>
                <a:cubicBezTo>
                  <a:pt x="15" y="73"/>
                  <a:pt x="17" y="77"/>
                  <a:pt x="19" y="81"/>
                </a:cubicBezTo>
                <a:cubicBezTo>
                  <a:pt x="21" y="85"/>
                  <a:pt x="24" y="88"/>
                  <a:pt x="28" y="90"/>
                </a:cubicBezTo>
                <a:cubicBezTo>
                  <a:pt x="31" y="92"/>
                  <a:pt x="36" y="94"/>
                  <a:pt x="41" y="94"/>
                </a:cubicBezTo>
                <a:cubicBezTo>
                  <a:pt x="50" y="94"/>
                  <a:pt x="57" y="90"/>
                  <a:pt x="62" y="83"/>
                </a:cubicBezTo>
                <a:cubicBezTo>
                  <a:pt x="67" y="77"/>
                  <a:pt x="69" y="66"/>
                  <a:pt x="69" y="52"/>
                </a:cubicBezTo>
                <a:cubicBezTo>
                  <a:pt x="69" y="47"/>
                  <a:pt x="69" y="41"/>
                  <a:pt x="68" y="36"/>
                </a:cubicBezTo>
                <a:cubicBezTo>
                  <a:pt x="66" y="31"/>
                  <a:pt x="65" y="27"/>
                  <a:pt x="62" y="23"/>
                </a:cubicBezTo>
                <a:cubicBezTo>
                  <a:pt x="60" y="19"/>
                  <a:pt x="57" y="16"/>
                  <a:pt x="53" y="14"/>
                </a:cubicBezTo>
                <a:cubicBezTo>
                  <a:pt x="50" y="12"/>
                  <a:pt x="46" y="11"/>
                  <a:pt x="41" y="11"/>
                </a:cubicBezTo>
                <a:cubicBezTo>
                  <a:pt x="32" y="11"/>
                  <a:pt x="25" y="14"/>
                  <a:pt x="20" y="21"/>
                </a:cubicBezTo>
                <a:cubicBezTo>
                  <a:pt x="15" y="28"/>
                  <a:pt x="12" y="38"/>
                  <a:pt x="12" y="52"/>
                </a:cubicBezTo>
                <a:close/>
                <a:moveTo>
                  <a:pt x="0" y="52"/>
                </a:moveTo>
                <a:lnTo>
                  <a:pt x="0" y="52"/>
                </a:lnTo>
                <a:cubicBezTo>
                  <a:pt x="0" y="35"/>
                  <a:pt x="3" y="22"/>
                  <a:pt x="10" y="13"/>
                </a:cubicBezTo>
                <a:cubicBezTo>
                  <a:pt x="17" y="4"/>
                  <a:pt x="27" y="0"/>
                  <a:pt x="41" y="0"/>
                </a:cubicBezTo>
                <a:cubicBezTo>
                  <a:pt x="48" y="0"/>
                  <a:pt x="54" y="1"/>
                  <a:pt x="59" y="4"/>
                </a:cubicBezTo>
                <a:cubicBezTo>
                  <a:pt x="64" y="6"/>
                  <a:pt x="68" y="10"/>
                  <a:pt x="72" y="14"/>
                </a:cubicBezTo>
                <a:cubicBezTo>
                  <a:pt x="75" y="19"/>
                  <a:pt x="78" y="24"/>
                  <a:pt x="79" y="31"/>
                </a:cubicBezTo>
                <a:cubicBezTo>
                  <a:pt x="81" y="37"/>
                  <a:pt x="82" y="44"/>
                  <a:pt x="82" y="52"/>
                </a:cubicBezTo>
                <a:cubicBezTo>
                  <a:pt x="82" y="69"/>
                  <a:pt x="78" y="82"/>
                  <a:pt x="71" y="91"/>
                </a:cubicBezTo>
                <a:cubicBezTo>
                  <a:pt x="64" y="100"/>
                  <a:pt x="54" y="104"/>
                  <a:pt x="41" y="104"/>
                </a:cubicBezTo>
                <a:cubicBezTo>
                  <a:pt x="34" y="104"/>
                  <a:pt x="27" y="103"/>
                  <a:pt x="22" y="101"/>
                </a:cubicBezTo>
                <a:cubicBezTo>
                  <a:pt x="17" y="98"/>
                  <a:pt x="13" y="95"/>
                  <a:pt x="10" y="90"/>
                </a:cubicBezTo>
                <a:cubicBezTo>
                  <a:pt x="6" y="85"/>
                  <a:pt x="4" y="80"/>
                  <a:pt x="2" y="74"/>
                </a:cubicBezTo>
                <a:cubicBezTo>
                  <a:pt x="0" y="67"/>
                  <a:pt x="0" y="60"/>
                  <a:pt x="0" y="52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8" name="Freeform 1948"/>
          <p:cNvSpPr>
            <a:spLocks noEditPoints="1"/>
          </p:cNvSpPr>
          <p:nvPr/>
        </p:nvSpPr>
        <p:spPr bwMode="auto">
          <a:xfrm>
            <a:off x="1435101" y="608013"/>
            <a:ext cx="52388" cy="90488"/>
          </a:xfrm>
          <a:custGeom>
            <a:avLst/>
            <a:gdLst>
              <a:gd name="T0" fmla="*/ 25 w 74"/>
              <a:gd name="T1" fmla="*/ 0 h 126"/>
              <a:gd name="T2" fmla="*/ 25 w 74"/>
              <a:gd name="T3" fmla="*/ 0 h 126"/>
              <a:gd name="T4" fmla="*/ 29 w 74"/>
              <a:gd name="T5" fmla="*/ 8 h 126"/>
              <a:gd name="T6" fmla="*/ 38 w 74"/>
              <a:gd name="T7" fmla="*/ 11 h 126"/>
              <a:gd name="T8" fmla="*/ 48 w 74"/>
              <a:gd name="T9" fmla="*/ 8 h 126"/>
              <a:gd name="T10" fmla="*/ 52 w 74"/>
              <a:gd name="T11" fmla="*/ 0 h 126"/>
              <a:gd name="T12" fmla="*/ 62 w 74"/>
              <a:gd name="T13" fmla="*/ 3 h 126"/>
              <a:gd name="T14" fmla="*/ 55 w 74"/>
              <a:gd name="T15" fmla="*/ 15 h 126"/>
              <a:gd name="T16" fmla="*/ 38 w 74"/>
              <a:gd name="T17" fmla="*/ 20 h 126"/>
              <a:gd name="T18" fmla="*/ 22 w 74"/>
              <a:gd name="T19" fmla="*/ 16 h 126"/>
              <a:gd name="T20" fmla="*/ 14 w 74"/>
              <a:gd name="T21" fmla="*/ 3 h 126"/>
              <a:gd name="T22" fmla="*/ 25 w 74"/>
              <a:gd name="T23" fmla="*/ 0 h 126"/>
              <a:gd name="T24" fmla="*/ 62 w 74"/>
              <a:gd name="T25" fmla="*/ 57 h 126"/>
              <a:gd name="T26" fmla="*/ 62 w 74"/>
              <a:gd name="T27" fmla="*/ 57 h 126"/>
              <a:gd name="T28" fmla="*/ 63 w 74"/>
              <a:gd name="T29" fmla="*/ 46 h 126"/>
              <a:gd name="T30" fmla="*/ 62 w 74"/>
              <a:gd name="T31" fmla="*/ 46 h 126"/>
              <a:gd name="T32" fmla="*/ 56 w 74"/>
              <a:gd name="T33" fmla="*/ 58 h 126"/>
              <a:gd name="T34" fmla="*/ 7 w 74"/>
              <a:gd name="T35" fmla="*/ 126 h 126"/>
              <a:gd name="T36" fmla="*/ 0 w 74"/>
              <a:gd name="T37" fmla="*/ 126 h 126"/>
              <a:gd name="T38" fmla="*/ 0 w 74"/>
              <a:gd name="T39" fmla="*/ 25 h 126"/>
              <a:gd name="T40" fmla="*/ 12 w 74"/>
              <a:gd name="T41" fmla="*/ 25 h 126"/>
              <a:gd name="T42" fmla="*/ 12 w 74"/>
              <a:gd name="T43" fmla="*/ 94 h 126"/>
              <a:gd name="T44" fmla="*/ 11 w 74"/>
              <a:gd name="T45" fmla="*/ 105 h 126"/>
              <a:gd name="T46" fmla="*/ 12 w 74"/>
              <a:gd name="T47" fmla="*/ 105 h 126"/>
              <a:gd name="T48" fmla="*/ 18 w 74"/>
              <a:gd name="T49" fmla="*/ 93 h 126"/>
              <a:gd name="T50" fmla="*/ 67 w 74"/>
              <a:gd name="T51" fmla="*/ 25 h 126"/>
              <a:gd name="T52" fmla="*/ 74 w 74"/>
              <a:gd name="T53" fmla="*/ 25 h 126"/>
              <a:gd name="T54" fmla="*/ 74 w 74"/>
              <a:gd name="T55" fmla="*/ 126 h 126"/>
              <a:gd name="T56" fmla="*/ 62 w 74"/>
              <a:gd name="T57" fmla="*/ 126 h 126"/>
              <a:gd name="T58" fmla="*/ 62 w 74"/>
              <a:gd name="T59" fmla="*/ 57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74" h="126">
                <a:moveTo>
                  <a:pt x="25" y="0"/>
                </a:moveTo>
                <a:lnTo>
                  <a:pt x="25" y="0"/>
                </a:lnTo>
                <a:cubicBezTo>
                  <a:pt x="26" y="4"/>
                  <a:pt x="27" y="7"/>
                  <a:pt x="29" y="8"/>
                </a:cubicBezTo>
                <a:cubicBezTo>
                  <a:pt x="32" y="10"/>
                  <a:pt x="35" y="11"/>
                  <a:pt x="38" y="11"/>
                </a:cubicBezTo>
                <a:cubicBezTo>
                  <a:pt x="42" y="11"/>
                  <a:pt x="45" y="10"/>
                  <a:pt x="48" y="8"/>
                </a:cubicBezTo>
                <a:cubicBezTo>
                  <a:pt x="50" y="7"/>
                  <a:pt x="51" y="4"/>
                  <a:pt x="52" y="0"/>
                </a:cubicBezTo>
                <a:lnTo>
                  <a:pt x="62" y="3"/>
                </a:lnTo>
                <a:cubicBezTo>
                  <a:pt x="61" y="8"/>
                  <a:pt x="59" y="12"/>
                  <a:pt x="55" y="15"/>
                </a:cubicBezTo>
                <a:cubicBezTo>
                  <a:pt x="51" y="18"/>
                  <a:pt x="46" y="20"/>
                  <a:pt x="38" y="20"/>
                </a:cubicBezTo>
                <a:cubicBezTo>
                  <a:pt x="32" y="20"/>
                  <a:pt x="26" y="18"/>
                  <a:pt x="22" y="16"/>
                </a:cubicBezTo>
                <a:cubicBezTo>
                  <a:pt x="17" y="13"/>
                  <a:pt x="15" y="9"/>
                  <a:pt x="14" y="3"/>
                </a:cubicBezTo>
                <a:lnTo>
                  <a:pt x="25" y="0"/>
                </a:lnTo>
                <a:close/>
                <a:moveTo>
                  <a:pt x="62" y="57"/>
                </a:moveTo>
                <a:lnTo>
                  <a:pt x="62" y="57"/>
                </a:lnTo>
                <a:lnTo>
                  <a:pt x="63" y="46"/>
                </a:lnTo>
                <a:lnTo>
                  <a:pt x="62" y="46"/>
                </a:lnTo>
                <a:lnTo>
                  <a:pt x="56" y="58"/>
                </a:lnTo>
                <a:lnTo>
                  <a:pt x="7" y="126"/>
                </a:lnTo>
                <a:lnTo>
                  <a:pt x="0" y="126"/>
                </a:lnTo>
                <a:lnTo>
                  <a:pt x="0" y="25"/>
                </a:lnTo>
                <a:lnTo>
                  <a:pt x="12" y="25"/>
                </a:lnTo>
                <a:lnTo>
                  <a:pt x="12" y="94"/>
                </a:lnTo>
                <a:lnTo>
                  <a:pt x="11" y="105"/>
                </a:lnTo>
                <a:lnTo>
                  <a:pt x="12" y="105"/>
                </a:lnTo>
                <a:lnTo>
                  <a:pt x="18" y="93"/>
                </a:lnTo>
                <a:lnTo>
                  <a:pt x="67" y="25"/>
                </a:lnTo>
                <a:lnTo>
                  <a:pt x="74" y="25"/>
                </a:lnTo>
                <a:lnTo>
                  <a:pt x="74" y="126"/>
                </a:lnTo>
                <a:lnTo>
                  <a:pt x="62" y="126"/>
                </a:lnTo>
                <a:lnTo>
                  <a:pt x="62" y="5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9" name="Freeform 1949"/>
          <p:cNvSpPr>
            <a:spLocks noEditPoints="1"/>
          </p:cNvSpPr>
          <p:nvPr/>
        </p:nvSpPr>
        <p:spPr bwMode="auto">
          <a:xfrm>
            <a:off x="1530351" y="623888"/>
            <a:ext cx="71438" cy="76200"/>
          </a:xfrm>
          <a:custGeom>
            <a:avLst/>
            <a:gdLst>
              <a:gd name="T0" fmla="*/ 67 w 101"/>
              <a:gd name="T1" fmla="*/ 22 h 106"/>
              <a:gd name="T2" fmla="*/ 56 w 101"/>
              <a:gd name="T3" fmla="*/ 23 h 106"/>
              <a:gd name="T4" fmla="*/ 60 w 101"/>
              <a:gd name="T5" fmla="*/ 83 h 106"/>
              <a:gd name="T6" fmla="*/ 74 w 101"/>
              <a:gd name="T7" fmla="*/ 81 h 106"/>
              <a:gd name="T8" fmla="*/ 86 w 101"/>
              <a:gd name="T9" fmla="*/ 66 h 106"/>
              <a:gd name="T10" fmla="*/ 87 w 101"/>
              <a:gd name="T11" fmla="*/ 40 h 106"/>
              <a:gd name="T12" fmla="*/ 76 w 101"/>
              <a:gd name="T13" fmla="*/ 24 h 106"/>
              <a:gd name="T14" fmla="*/ 35 w 101"/>
              <a:gd name="T15" fmla="*/ 83 h 106"/>
              <a:gd name="T16" fmla="*/ 37 w 101"/>
              <a:gd name="T17" fmla="*/ 83 h 106"/>
              <a:gd name="T18" fmla="*/ 42 w 101"/>
              <a:gd name="T19" fmla="*/ 83 h 106"/>
              <a:gd name="T20" fmla="*/ 44 w 101"/>
              <a:gd name="T21" fmla="*/ 22 h 106"/>
              <a:gd name="T22" fmla="*/ 36 w 101"/>
              <a:gd name="T23" fmla="*/ 22 h 106"/>
              <a:gd name="T24" fmla="*/ 19 w 101"/>
              <a:gd name="T25" fmla="*/ 30 h 106"/>
              <a:gd name="T26" fmla="*/ 12 w 101"/>
              <a:gd name="T27" fmla="*/ 53 h 106"/>
              <a:gd name="T28" fmla="*/ 18 w 101"/>
              <a:gd name="T29" fmla="*/ 75 h 106"/>
              <a:gd name="T30" fmla="*/ 35 w 101"/>
              <a:gd name="T31" fmla="*/ 83 h 106"/>
              <a:gd name="T32" fmla="*/ 44 w 101"/>
              <a:gd name="T33" fmla="*/ 92 h 106"/>
              <a:gd name="T34" fmla="*/ 33 w 101"/>
              <a:gd name="T35" fmla="*/ 93 h 106"/>
              <a:gd name="T36" fmla="*/ 9 w 101"/>
              <a:gd name="T37" fmla="*/ 84 h 106"/>
              <a:gd name="T38" fmla="*/ 0 w 101"/>
              <a:gd name="T39" fmla="*/ 53 h 106"/>
              <a:gd name="T40" fmla="*/ 10 w 101"/>
              <a:gd name="T41" fmla="*/ 23 h 106"/>
              <a:gd name="T42" fmla="*/ 35 w 101"/>
              <a:gd name="T43" fmla="*/ 12 h 106"/>
              <a:gd name="T44" fmla="*/ 44 w 101"/>
              <a:gd name="T45" fmla="*/ 12 h 106"/>
              <a:gd name="T46" fmla="*/ 56 w 101"/>
              <a:gd name="T47" fmla="*/ 0 h 106"/>
              <a:gd name="T48" fmla="*/ 62 w 101"/>
              <a:gd name="T49" fmla="*/ 12 h 106"/>
              <a:gd name="T50" fmla="*/ 81 w 101"/>
              <a:gd name="T51" fmla="*/ 14 h 106"/>
              <a:gd name="T52" fmla="*/ 98 w 101"/>
              <a:gd name="T53" fmla="*/ 34 h 106"/>
              <a:gd name="T54" fmla="*/ 98 w 101"/>
              <a:gd name="T55" fmla="*/ 70 h 106"/>
              <a:gd name="T56" fmla="*/ 79 w 101"/>
              <a:gd name="T57" fmla="*/ 90 h 106"/>
              <a:gd name="T58" fmla="*/ 61 w 101"/>
              <a:gd name="T59" fmla="*/ 93 h 106"/>
              <a:gd name="T60" fmla="*/ 56 w 101"/>
              <a:gd name="T61" fmla="*/ 106 h 106"/>
              <a:gd name="T62" fmla="*/ 44 w 101"/>
              <a:gd name="T63" fmla="*/ 92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1" h="106">
                <a:moveTo>
                  <a:pt x="67" y="22"/>
                </a:moveTo>
                <a:lnTo>
                  <a:pt x="67" y="22"/>
                </a:lnTo>
                <a:cubicBezTo>
                  <a:pt x="65" y="22"/>
                  <a:pt x="63" y="22"/>
                  <a:pt x="61" y="22"/>
                </a:cubicBezTo>
                <a:cubicBezTo>
                  <a:pt x="59" y="22"/>
                  <a:pt x="58" y="22"/>
                  <a:pt x="56" y="23"/>
                </a:cubicBezTo>
                <a:lnTo>
                  <a:pt x="56" y="83"/>
                </a:lnTo>
                <a:cubicBezTo>
                  <a:pt x="57" y="83"/>
                  <a:pt x="58" y="83"/>
                  <a:pt x="60" y="83"/>
                </a:cubicBezTo>
                <a:cubicBezTo>
                  <a:pt x="62" y="83"/>
                  <a:pt x="63" y="83"/>
                  <a:pt x="65" y="83"/>
                </a:cubicBezTo>
                <a:cubicBezTo>
                  <a:pt x="68" y="83"/>
                  <a:pt x="71" y="82"/>
                  <a:pt x="74" y="81"/>
                </a:cubicBezTo>
                <a:cubicBezTo>
                  <a:pt x="77" y="80"/>
                  <a:pt x="79" y="78"/>
                  <a:pt x="81" y="75"/>
                </a:cubicBezTo>
                <a:cubicBezTo>
                  <a:pt x="83" y="73"/>
                  <a:pt x="85" y="69"/>
                  <a:pt x="86" y="66"/>
                </a:cubicBezTo>
                <a:cubicBezTo>
                  <a:pt x="88" y="62"/>
                  <a:pt x="88" y="57"/>
                  <a:pt x="88" y="52"/>
                </a:cubicBezTo>
                <a:cubicBezTo>
                  <a:pt x="88" y="47"/>
                  <a:pt x="88" y="43"/>
                  <a:pt x="87" y="40"/>
                </a:cubicBezTo>
                <a:cubicBezTo>
                  <a:pt x="86" y="36"/>
                  <a:pt x="84" y="33"/>
                  <a:pt x="82" y="30"/>
                </a:cubicBezTo>
                <a:cubicBezTo>
                  <a:pt x="81" y="27"/>
                  <a:pt x="78" y="25"/>
                  <a:pt x="76" y="24"/>
                </a:cubicBezTo>
                <a:cubicBezTo>
                  <a:pt x="73" y="22"/>
                  <a:pt x="70" y="22"/>
                  <a:pt x="67" y="22"/>
                </a:cubicBezTo>
                <a:close/>
                <a:moveTo>
                  <a:pt x="35" y="83"/>
                </a:moveTo>
                <a:lnTo>
                  <a:pt x="35" y="83"/>
                </a:lnTo>
                <a:lnTo>
                  <a:pt x="37" y="83"/>
                </a:lnTo>
                <a:cubicBezTo>
                  <a:pt x="37" y="83"/>
                  <a:pt x="38" y="83"/>
                  <a:pt x="39" y="83"/>
                </a:cubicBezTo>
                <a:cubicBezTo>
                  <a:pt x="40" y="83"/>
                  <a:pt x="41" y="83"/>
                  <a:pt x="42" y="83"/>
                </a:cubicBezTo>
                <a:cubicBezTo>
                  <a:pt x="43" y="82"/>
                  <a:pt x="44" y="82"/>
                  <a:pt x="44" y="82"/>
                </a:cubicBezTo>
                <a:lnTo>
                  <a:pt x="44" y="22"/>
                </a:lnTo>
                <a:cubicBezTo>
                  <a:pt x="43" y="22"/>
                  <a:pt x="42" y="22"/>
                  <a:pt x="40" y="22"/>
                </a:cubicBezTo>
                <a:cubicBezTo>
                  <a:pt x="39" y="22"/>
                  <a:pt x="37" y="22"/>
                  <a:pt x="36" y="22"/>
                </a:cubicBezTo>
                <a:cubicBezTo>
                  <a:pt x="32" y="22"/>
                  <a:pt x="29" y="22"/>
                  <a:pt x="27" y="24"/>
                </a:cubicBezTo>
                <a:cubicBezTo>
                  <a:pt x="24" y="25"/>
                  <a:pt x="21" y="27"/>
                  <a:pt x="19" y="30"/>
                </a:cubicBezTo>
                <a:cubicBezTo>
                  <a:pt x="17" y="32"/>
                  <a:pt x="15" y="35"/>
                  <a:pt x="14" y="39"/>
                </a:cubicBezTo>
                <a:cubicBezTo>
                  <a:pt x="13" y="43"/>
                  <a:pt x="12" y="48"/>
                  <a:pt x="12" y="53"/>
                </a:cubicBezTo>
                <a:cubicBezTo>
                  <a:pt x="12" y="58"/>
                  <a:pt x="13" y="62"/>
                  <a:pt x="14" y="66"/>
                </a:cubicBezTo>
                <a:cubicBezTo>
                  <a:pt x="15" y="69"/>
                  <a:pt x="17" y="72"/>
                  <a:pt x="18" y="75"/>
                </a:cubicBezTo>
                <a:cubicBezTo>
                  <a:pt x="20" y="78"/>
                  <a:pt x="23" y="80"/>
                  <a:pt x="26" y="81"/>
                </a:cubicBezTo>
                <a:cubicBezTo>
                  <a:pt x="28" y="82"/>
                  <a:pt x="31" y="83"/>
                  <a:pt x="35" y="83"/>
                </a:cubicBezTo>
                <a:close/>
                <a:moveTo>
                  <a:pt x="44" y="92"/>
                </a:moveTo>
                <a:lnTo>
                  <a:pt x="44" y="92"/>
                </a:lnTo>
                <a:cubicBezTo>
                  <a:pt x="43" y="93"/>
                  <a:pt x="41" y="93"/>
                  <a:pt x="39" y="93"/>
                </a:cubicBezTo>
                <a:cubicBezTo>
                  <a:pt x="36" y="93"/>
                  <a:pt x="34" y="93"/>
                  <a:pt x="33" y="93"/>
                </a:cubicBezTo>
                <a:cubicBezTo>
                  <a:pt x="28" y="93"/>
                  <a:pt x="24" y="92"/>
                  <a:pt x="20" y="91"/>
                </a:cubicBezTo>
                <a:cubicBezTo>
                  <a:pt x="16" y="89"/>
                  <a:pt x="12" y="87"/>
                  <a:pt x="9" y="84"/>
                </a:cubicBezTo>
                <a:cubicBezTo>
                  <a:pt x="6" y="80"/>
                  <a:pt x="4" y="76"/>
                  <a:pt x="2" y="71"/>
                </a:cubicBezTo>
                <a:cubicBezTo>
                  <a:pt x="1" y="66"/>
                  <a:pt x="0" y="60"/>
                  <a:pt x="0" y="53"/>
                </a:cubicBezTo>
                <a:cubicBezTo>
                  <a:pt x="0" y="47"/>
                  <a:pt x="1" y="41"/>
                  <a:pt x="2" y="36"/>
                </a:cubicBezTo>
                <a:cubicBezTo>
                  <a:pt x="4" y="30"/>
                  <a:pt x="7" y="26"/>
                  <a:pt x="10" y="23"/>
                </a:cubicBezTo>
                <a:cubicBezTo>
                  <a:pt x="13" y="19"/>
                  <a:pt x="17" y="16"/>
                  <a:pt x="21" y="14"/>
                </a:cubicBezTo>
                <a:cubicBezTo>
                  <a:pt x="25" y="13"/>
                  <a:pt x="30" y="12"/>
                  <a:pt x="35" y="12"/>
                </a:cubicBezTo>
                <a:cubicBezTo>
                  <a:pt x="37" y="12"/>
                  <a:pt x="38" y="12"/>
                  <a:pt x="40" y="12"/>
                </a:cubicBezTo>
                <a:cubicBezTo>
                  <a:pt x="42" y="12"/>
                  <a:pt x="43" y="12"/>
                  <a:pt x="44" y="12"/>
                </a:cubicBezTo>
                <a:lnTo>
                  <a:pt x="44" y="0"/>
                </a:lnTo>
                <a:lnTo>
                  <a:pt x="56" y="0"/>
                </a:lnTo>
                <a:lnTo>
                  <a:pt x="56" y="13"/>
                </a:lnTo>
                <a:cubicBezTo>
                  <a:pt x="58" y="12"/>
                  <a:pt x="60" y="12"/>
                  <a:pt x="62" y="12"/>
                </a:cubicBezTo>
                <a:cubicBezTo>
                  <a:pt x="65" y="12"/>
                  <a:pt x="67" y="12"/>
                  <a:pt x="68" y="12"/>
                </a:cubicBezTo>
                <a:cubicBezTo>
                  <a:pt x="73" y="12"/>
                  <a:pt x="77" y="12"/>
                  <a:pt x="81" y="14"/>
                </a:cubicBezTo>
                <a:cubicBezTo>
                  <a:pt x="85" y="16"/>
                  <a:pt x="88" y="18"/>
                  <a:pt x="91" y="22"/>
                </a:cubicBezTo>
                <a:cubicBezTo>
                  <a:pt x="94" y="25"/>
                  <a:pt x="97" y="29"/>
                  <a:pt x="98" y="34"/>
                </a:cubicBezTo>
                <a:cubicBezTo>
                  <a:pt x="100" y="39"/>
                  <a:pt x="101" y="45"/>
                  <a:pt x="101" y="52"/>
                </a:cubicBezTo>
                <a:cubicBezTo>
                  <a:pt x="101" y="59"/>
                  <a:pt x="100" y="65"/>
                  <a:pt x="98" y="70"/>
                </a:cubicBezTo>
                <a:cubicBezTo>
                  <a:pt x="96" y="75"/>
                  <a:pt x="93" y="79"/>
                  <a:pt x="90" y="83"/>
                </a:cubicBezTo>
                <a:cubicBezTo>
                  <a:pt x="87" y="86"/>
                  <a:pt x="83" y="89"/>
                  <a:pt x="79" y="90"/>
                </a:cubicBezTo>
                <a:cubicBezTo>
                  <a:pt x="75" y="92"/>
                  <a:pt x="70" y="93"/>
                  <a:pt x="66" y="93"/>
                </a:cubicBezTo>
                <a:cubicBezTo>
                  <a:pt x="65" y="93"/>
                  <a:pt x="63" y="93"/>
                  <a:pt x="61" y="93"/>
                </a:cubicBezTo>
                <a:cubicBezTo>
                  <a:pt x="59" y="93"/>
                  <a:pt x="57" y="92"/>
                  <a:pt x="56" y="92"/>
                </a:cubicBezTo>
                <a:lnTo>
                  <a:pt x="56" y="106"/>
                </a:lnTo>
                <a:lnTo>
                  <a:pt x="44" y="106"/>
                </a:lnTo>
                <a:lnTo>
                  <a:pt x="44" y="9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0" name="Freeform 1950"/>
          <p:cNvSpPr>
            <a:spLocks/>
          </p:cNvSpPr>
          <p:nvPr/>
        </p:nvSpPr>
        <p:spPr bwMode="auto">
          <a:xfrm>
            <a:off x="1616076" y="625475"/>
            <a:ext cx="39688" cy="73025"/>
          </a:xfrm>
          <a:custGeom>
            <a:avLst/>
            <a:gdLst>
              <a:gd name="T0" fmla="*/ 0 w 55"/>
              <a:gd name="T1" fmla="*/ 0 h 101"/>
              <a:gd name="T2" fmla="*/ 0 w 55"/>
              <a:gd name="T3" fmla="*/ 0 h 101"/>
              <a:gd name="T4" fmla="*/ 55 w 55"/>
              <a:gd name="T5" fmla="*/ 0 h 101"/>
              <a:gd name="T6" fmla="*/ 55 w 55"/>
              <a:gd name="T7" fmla="*/ 10 h 101"/>
              <a:gd name="T8" fmla="*/ 12 w 55"/>
              <a:gd name="T9" fmla="*/ 10 h 101"/>
              <a:gd name="T10" fmla="*/ 12 w 55"/>
              <a:gd name="T11" fmla="*/ 43 h 101"/>
              <a:gd name="T12" fmla="*/ 51 w 55"/>
              <a:gd name="T13" fmla="*/ 43 h 101"/>
              <a:gd name="T14" fmla="*/ 51 w 55"/>
              <a:gd name="T15" fmla="*/ 54 h 101"/>
              <a:gd name="T16" fmla="*/ 12 w 55"/>
              <a:gd name="T17" fmla="*/ 54 h 101"/>
              <a:gd name="T18" fmla="*/ 12 w 55"/>
              <a:gd name="T19" fmla="*/ 90 h 101"/>
              <a:gd name="T20" fmla="*/ 55 w 55"/>
              <a:gd name="T21" fmla="*/ 90 h 101"/>
              <a:gd name="T22" fmla="*/ 55 w 55"/>
              <a:gd name="T23" fmla="*/ 101 h 101"/>
              <a:gd name="T24" fmla="*/ 0 w 55"/>
              <a:gd name="T25" fmla="*/ 101 h 101"/>
              <a:gd name="T26" fmla="*/ 0 w 55"/>
              <a:gd name="T27" fmla="*/ 0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5" h="101">
                <a:moveTo>
                  <a:pt x="0" y="0"/>
                </a:moveTo>
                <a:lnTo>
                  <a:pt x="0" y="0"/>
                </a:lnTo>
                <a:lnTo>
                  <a:pt x="55" y="0"/>
                </a:lnTo>
                <a:lnTo>
                  <a:pt x="55" y="10"/>
                </a:lnTo>
                <a:lnTo>
                  <a:pt x="12" y="10"/>
                </a:lnTo>
                <a:lnTo>
                  <a:pt x="12" y="43"/>
                </a:lnTo>
                <a:lnTo>
                  <a:pt x="51" y="43"/>
                </a:lnTo>
                <a:lnTo>
                  <a:pt x="51" y="54"/>
                </a:lnTo>
                <a:lnTo>
                  <a:pt x="12" y="54"/>
                </a:lnTo>
                <a:lnTo>
                  <a:pt x="12" y="90"/>
                </a:lnTo>
                <a:lnTo>
                  <a:pt x="55" y="90"/>
                </a:lnTo>
                <a:lnTo>
                  <a:pt x="55" y="101"/>
                </a:lnTo>
                <a:lnTo>
                  <a:pt x="0" y="101"/>
                </a:lnTo>
                <a:lnTo>
                  <a:pt x="0" y="0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1" name="Freeform 1951"/>
          <p:cNvSpPr>
            <a:spLocks noEditPoints="1"/>
          </p:cNvSpPr>
          <p:nvPr/>
        </p:nvSpPr>
        <p:spPr bwMode="auto">
          <a:xfrm>
            <a:off x="1665288" y="625475"/>
            <a:ext cx="63500" cy="85725"/>
          </a:xfrm>
          <a:custGeom>
            <a:avLst/>
            <a:gdLst>
              <a:gd name="T0" fmla="*/ 66 w 91"/>
              <a:gd name="T1" fmla="*/ 90 h 119"/>
              <a:gd name="T2" fmla="*/ 66 w 91"/>
              <a:gd name="T3" fmla="*/ 90 h 119"/>
              <a:gd name="T4" fmla="*/ 66 w 91"/>
              <a:gd name="T5" fmla="*/ 10 h 119"/>
              <a:gd name="T6" fmla="*/ 36 w 91"/>
              <a:gd name="T7" fmla="*/ 10 h 119"/>
              <a:gd name="T8" fmla="*/ 34 w 91"/>
              <a:gd name="T9" fmla="*/ 39 h 119"/>
              <a:gd name="T10" fmla="*/ 31 w 91"/>
              <a:gd name="T11" fmla="*/ 61 h 119"/>
              <a:gd name="T12" fmla="*/ 27 w 91"/>
              <a:gd name="T13" fmla="*/ 78 h 119"/>
              <a:gd name="T14" fmla="*/ 23 w 91"/>
              <a:gd name="T15" fmla="*/ 90 h 119"/>
              <a:gd name="T16" fmla="*/ 66 w 91"/>
              <a:gd name="T17" fmla="*/ 90 h 119"/>
              <a:gd name="T18" fmla="*/ 91 w 91"/>
              <a:gd name="T19" fmla="*/ 119 h 119"/>
              <a:gd name="T20" fmla="*/ 91 w 91"/>
              <a:gd name="T21" fmla="*/ 119 h 119"/>
              <a:gd name="T22" fmla="*/ 83 w 91"/>
              <a:gd name="T23" fmla="*/ 119 h 119"/>
              <a:gd name="T24" fmla="*/ 81 w 91"/>
              <a:gd name="T25" fmla="*/ 101 h 119"/>
              <a:gd name="T26" fmla="*/ 10 w 91"/>
              <a:gd name="T27" fmla="*/ 101 h 119"/>
              <a:gd name="T28" fmla="*/ 8 w 91"/>
              <a:gd name="T29" fmla="*/ 119 h 119"/>
              <a:gd name="T30" fmla="*/ 0 w 91"/>
              <a:gd name="T31" fmla="*/ 119 h 119"/>
              <a:gd name="T32" fmla="*/ 0 w 91"/>
              <a:gd name="T33" fmla="*/ 90 h 119"/>
              <a:gd name="T34" fmla="*/ 10 w 91"/>
              <a:gd name="T35" fmla="*/ 90 h 119"/>
              <a:gd name="T36" fmla="*/ 13 w 91"/>
              <a:gd name="T37" fmla="*/ 82 h 119"/>
              <a:gd name="T38" fmla="*/ 18 w 91"/>
              <a:gd name="T39" fmla="*/ 66 h 119"/>
              <a:gd name="T40" fmla="*/ 22 w 91"/>
              <a:gd name="T41" fmla="*/ 39 h 119"/>
              <a:gd name="T42" fmla="*/ 24 w 91"/>
              <a:gd name="T43" fmla="*/ 0 h 119"/>
              <a:gd name="T44" fmla="*/ 78 w 91"/>
              <a:gd name="T45" fmla="*/ 0 h 119"/>
              <a:gd name="T46" fmla="*/ 78 w 91"/>
              <a:gd name="T47" fmla="*/ 90 h 119"/>
              <a:gd name="T48" fmla="*/ 91 w 91"/>
              <a:gd name="T49" fmla="*/ 90 h 119"/>
              <a:gd name="T50" fmla="*/ 91 w 91"/>
              <a:gd name="T51" fmla="*/ 119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91" h="119">
                <a:moveTo>
                  <a:pt x="66" y="90"/>
                </a:moveTo>
                <a:lnTo>
                  <a:pt x="66" y="90"/>
                </a:lnTo>
                <a:lnTo>
                  <a:pt x="66" y="10"/>
                </a:lnTo>
                <a:lnTo>
                  <a:pt x="36" y="10"/>
                </a:lnTo>
                <a:cubicBezTo>
                  <a:pt x="35" y="21"/>
                  <a:pt x="35" y="30"/>
                  <a:pt x="34" y="39"/>
                </a:cubicBezTo>
                <a:cubicBezTo>
                  <a:pt x="33" y="47"/>
                  <a:pt x="32" y="55"/>
                  <a:pt x="31" y="61"/>
                </a:cubicBezTo>
                <a:cubicBezTo>
                  <a:pt x="30" y="68"/>
                  <a:pt x="29" y="73"/>
                  <a:pt x="27" y="78"/>
                </a:cubicBezTo>
                <a:cubicBezTo>
                  <a:pt x="26" y="83"/>
                  <a:pt x="24" y="87"/>
                  <a:pt x="23" y="90"/>
                </a:cubicBezTo>
                <a:lnTo>
                  <a:pt x="66" y="90"/>
                </a:lnTo>
                <a:close/>
                <a:moveTo>
                  <a:pt x="91" y="119"/>
                </a:moveTo>
                <a:lnTo>
                  <a:pt x="91" y="119"/>
                </a:lnTo>
                <a:lnTo>
                  <a:pt x="83" y="119"/>
                </a:lnTo>
                <a:lnTo>
                  <a:pt x="81" y="101"/>
                </a:lnTo>
                <a:lnTo>
                  <a:pt x="10" y="101"/>
                </a:lnTo>
                <a:lnTo>
                  <a:pt x="8" y="119"/>
                </a:lnTo>
                <a:lnTo>
                  <a:pt x="0" y="119"/>
                </a:lnTo>
                <a:lnTo>
                  <a:pt x="0" y="90"/>
                </a:lnTo>
                <a:lnTo>
                  <a:pt x="10" y="90"/>
                </a:lnTo>
                <a:cubicBezTo>
                  <a:pt x="11" y="89"/>
                  <a:pt x="12" y="86"/>
                  <a:pt x="13" y="82"/>
                </a:cubicBezTo>
                <a:cubicBezTo>
                  <a:pt x="15" y="79"/>
                  <a:pt x="17" y="73"/>
                  <a:pt x="18" y="66"/>
                </a:cubicBezTo>
                <a:cubicBezTo>
                  <a:pt x="20" y="59"/>
                  <a:pt x="21" y="49"/>
                  <a:pt x="22" y="39"/>
                </a:cubicBezTo>
                <a:cubicBezTo>
                  <a:pt x="24" y="28"/>
                  <a:pt x="24" y="15"/>
                  <a:pt x="24" y="0"/>
                </a:cubicBezTo>
                <a:lnTo>
                  <a:pt x="78" y="0"/>
                </a:lnTo>
                <a:lnTo>
                  <a:pt x="78" y="90"/>
                </a:lnTo>
                <a:lnTo>
                  <a:pt x="91" y="90"/>
                </a:lnTo>
                <a:lnTo>
                  <a:pt x="91" y="119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2" name="Freeform 1952"/>
          <p:cNvSpPr>
            <a:spLocks/>
          </p:cNvSpPr>
          <p:nvPr/>
        </p:nvSpPr>
        <p:spPr bwMode="auto">
          <a:xfrm>
            <a:off x="1743076" y="625475"/>
            <a:ext cx="39688" cy="73025"/>
          </a:xfrm>
          <a:custGeom>
            <a:avLst/>
            <a:gdLst>
              <a:gd name="T0" fmla="*/ 0 w 55"/>
              <a:gd name="T1" fmla="*/ 0 h 101"/>
              <a:gd name="T2" fmla="*/ 0 w 55"/>
              <a:gd name="T3" fmla="*/ 0 h 101"/>
              <a:gd name="T4" fmla="*/ 55 w 55"/>
              <a:gd name="T5" fmla="*/ 0 h 101"/>
              <a:gd name="T6" fmla="*/ 55 w 55"/>
              <a:gd name="T7" fmla="*/ 10 h 101"/>
              <a:gd name="T8" fmla="*/ 12 w 55"/>
              <a:gd name="T9" fmla="*/ 10 h 101"/>
              <a:gd name="T10" fmla="*/ 12 w 55"/>
              <a:gd name="T11" fmla="*/ 43 h 101"/>
              <a:gd name="T12" fmla="*/ 51 w 55"/>
              <a:gd name="T13" fmla="*/ 43 h 101"/>
              <a:gd name="T14" fmla="*/ 51 w 55"/>
              <a:gd name="T15" fmla="*/ 54 h 101"/>
              <a:gd name="T16" fmla="*/ 12 w 55"/>
              <a:gd name="T17" fmla="*/ 54 h 101"/>
              <a:gd name="T18" fmla="*/ 12 w 55"/>
              <a:gd name="T19" fmla="*/ 90 h 101"/>
              <a:gd name="T20" fmla="*/ 55 w 55"/>
              <a:gd name="T21" fmla="*/ 90 h 101"/>
              <a:gd name="T22" fmla="*/ 55 w 55"/>
              <a:gd name="T23" fmla="*/ 101 h 101"/>
              <a:gd name="T24" fmla="*/ 0 w 55"/>
              <a:gd name="T25" fmla="*/ 101 h 101"/>
              <a:gd name="T26" fmla="*/ 0 w 55"/>
              <a:gd name="T27" fmla="*/ 0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5" h="101">
                <a:moveTo>
                  <a:pt x="0" y="0"/>
                </a:moveTo>
                <a:lnTo>
                  <a:pt x="0" y="0"/>
                </a:lnTo>
                <a:lnTo>
                  <a:pt x="55" y="0"/>
                </a:lnTo>
                <a:lnTo>
                  <a:pt x="55" y="10"/>
                </a:lnTo>
                <a:lnTo>
                  <a:pt x="12" y="10"/>
                </a:lnTo>
                <a:lnTo>
                  <a:pt x="12" y="43"/>
                </a:lnTo>
                <a:lnTo>
                  <a:pt x="51" y="43"/>
                </a:lnTo>
                <a:lnTo>
                  <a:pt x="51" y="54"/>
                </a:lnTo>
                <a:lnTo>
                  <a:pt x="12" y="54"/>
                </a:lnTo>
                <a:lnTo>
                  <a:pt x="12" y="90"/>
                </a:lnTo>
                <a:lnTo>
                  <a:pt x="55" y="90"/>
                </a:lnTo>
                <a:lnTo>
                  <a:pt x="55" y="101"/>
                </a:lnTo>
                <a:lnTo>
                  <a:pt x="0" y="101"/>
                </a:lnTo>
                <a:lnTo>
                  <a:pt x="0" y="0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3" name="Freeform 1953"/>
          <p:cNvSpPr>
            <a:spLocks noEditPoints="1"/>
          </p:cNvSpPr>
          <p:nvPr/>
        </p:nvSpPr>
        <p:spPr bwMode="auto">
          <a:xfrm>
            <a:off x="1798638" y="623888"/>
            <a:ext cx="46038" cy="74613"/>
          </a:xfrm>
          <a:custGeom>
            <a:avLst/>
            <a:gdLst>
              <a:gd name="T0" fmla="*/ 25 w 63"/>
              <a:gd name="T1" fmla="*/ 10 h 102"/>
              <a:gd name="T2" fmla="*/ 25 w 63"/>
              <a:gd name="T3" fmla="*/ 10 h 102"/>
              <a:gd name="T4" fmla="*/ 18 w 63"/>
              <a:gd name="T5" fmla="*/ 10 h 102"/>
              <a:gd name="T6" fmla="*/ 12 w 63"/>
              <a:gd name="T7" fmla="*/ 11 h 102"/>
              <a:gd name="T8" fmla="*/ 12 w 63"/>
              <a:gd name="T9" fmla="*/ 53 h 102"/>
              <a:gd name="T10" fmla="*/ 14 w 63"/>
              <a:gd name="T11" fmla="*/ 53 h 102"/>
              <a:gd name="T12" fmla="*/ 18 w 63"/>
              <a:gd name="T13" fmla="*/ 53 h 102"/>
              <a:gd name="T14" fmla="*/ 21 w 63"/>
              <a:gd name="T15" fmla="*/ 53 h 102"/>
              <a:gd name="T16" fmla="*/ 23 w 63"/>
              <a:gd name="T17" fmla="*/ 53 h 102"/>
              <a:gd name="T18" fmla="*/ 33 w 63"/>
              <a:gd name="T19" fmla="*/ 52 h 102"/>
              <a:gd name="T20" fmla="*/ 42 w 63"/>
              <a:gd name="T21" fmla="*/ 49 h 102"/>
              <a:gd name="T22" fmla="*/ 48 w 63"/>
              <a:gd name="T23" fmla="*/ 42 h 102"/>
              <a:gd name="T24" fmla="*/ 50 w 63"/>
              <a:gd name="T25" fmla="*/ 31 h 102"/>
              <a:gd name="T26" fmla="*/ 48 w 63"/>
              <a:gd name="T27" fmla="*/ 21 h 102"/>
              <a:gd name="T28" fmla="*/ 42 w 63"/>
              <a:gd name="T29" fmla="*/ 14 h 102"/>
              <a:gd name="T30" fmla="*/ 34 w 63"/>
              <a:gd name="T31" fmla="*/ 11 h 102"/>
              <a:gd name="T32" fmla="*/ 25 w 63"/>
              <a:gd name="T33" fmla="*/ 10 h 102"/>
              <a:gd name="T34" fmla="*/ 0 w 63"/>
              <a:gd name="T35" fmla="*/ 2 h 102"/>
              <a:gd name="T36" fmla="*/ 0 w 63"/>
              <a:gd name="T37" fmla="*/ 2 h 102"/>
              <a:gd name="T38" fmla="*/ 12 w 63"/>
              <a:gd name="T39" fmla="*/ 0 h 102"/>
              <a:gd name="T40" fmla="*/ 25 w 63"/>
              <a:gd name="T41" fmla="*/ 0 h 102"/>
              <a:gd name="T42" fmla="*/ 38 w 63"/>
              <a:gd name="T43" fmla="*/ 1 h 102"/>
              <a:gd name="T44" fmla="*/ 50 w 63"/>
              <a:gd name="T45" fmla="*/ 6 h 102"/>
              <a:gd name="T46" fmla="*/ 60 w 63"/>
              <a:gd name="T47" fmla="*/ 15 h 102"/>
              <a:gd name="T48" fmla="*/ 63 w 63"/>
              <a:gd name="T49" fmla="*/ 31 h 102"/>
              <a:gd name="T50" fmla="*/ 60 w 63"/>
              <a:gd name="T51" fmla="*/ 46 h 102"/>
              <a:gd name="T52" fmla="*/ 51 w 63"/>
              <a:gd name="T53" fmla="*/ 56 h 102"/>
              <a:gd name="T54" fmla="*/ 39 w 63"/>
              <a:gd name="T55" fmla="*/ 62 h 102"/>
              <a:gd name="T56" fmla="*/ 24 w 63"/>
              <a:gd name="T57" fmla="*/ 64 h 102"/>
              <a:gd name="T58" fmla="*/ 22 w 63"/>
              <a:gd name="T59" fmla="*/ 64 h 102"/>
              <a:gd name="T60" fmla="*/ 18 w 63"/>
              <a:gd name="T61" fmla="*/ 64 h 102"/>
              <a:gd name="T62" fmla="*/ 15 w 63"/>
              <a:gd name="T63" fmla="*/ 64 h 102"/>
              <a:gd name="T64" fmla="*/ 12 w 63"/>
              <a:gd name="T65" fmla="*/ 63 h 102"/>
              <a:gd name="T66" fmla="*/ 12 w 63"/>
              <a:gd name="T67" fmla="*/ 102 h 102"/>
              <a:gd name="T68" fmla="*/ 0 w 63"/>
              <a:gd name="T69" fmla="*/ 102 h 102"/>
              <a:gd name="T70" fmla="*/ 0 w 63"/>
              <a:gd name="T71" fmla="*/ 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3" h="102">
                <a:moveTo>
                  <a:pt x="25" y="10"/>
                </a:moveTo>
                <a:lnTo>
                  <a:pt x="25" y="10"/>
                </a:lnTo>
                <a:cubicBezTo>
                  <a:pt x="22" y="10"/>
                  <a:pt x="20" y="10"/>
                  <a:pt x="18" y="10"/>
                </a:cubicBezTo>
                <a:cubicBezTo>
                  <a:pt x="15" y="10"/>
                  <a:pt x="13" y="10"/>
                  <a:pt x="12" y="11"/>
                </a:cubicBezTo>
                <a:lnTo>
                  <a:pt x="12" y="53"/>
                </a:lnTo>
                <a:cubicBezTo>
                  <a:pt x="13" y="53"/>
                  <a:pt x="13" y="53"/>
                  <a:pt x="14" y="53"/>
                </a:cubicBezTo>
                <a:cubicBezTo>
                  <a:pt x="16" y="53"/>
                  <a:pt x="17" y="53"/>
                  <a:pt x="18" y="53"/>
                </a:cubicBezTo>
                <a:cubicBezTo>
                  <a:pt x="19" y="53"/>
                  <a:pt x="20" y="53"/>
                  <a:pt x="21" y="53"/>
                </a:cubicBezTo>
                <a:lnTo>
                  <a:pt x="23" y="53"/>
                </a:lnTo>
                <a:cubicBezTo>
                  <a:pt x="27" y="53"/>
                  <a:pt x="30" y="53"/>
                  <a:pt x="33" y="52"/>
                </a:cubicBezTo>
                <a:cubicBezTo>
                  <a:pt x="36" y="52"/>
                  <a:pt x="39" y="50"/>
                  <a:pt x="42" y="49"/>
                </a:cubicBezTo>
                <a:cubicBezTo>
                  <a:pt x="44" y="47"/>
                  <a:pt x="47" y="45"/>
                  <a:pt x="48" y="42"/>
                </a:cubicBezTo>
                <a:cubicBezTo>
                  <a:pt x="50" y="39"/>
                  <a:pt x="50" y="35"/>
                  <a:pt x="50" y="31"/>
                </a:cubicBezTo>
                <a:cubicBezTo>
                  <a:pt x="50" y="27"/>
                  <a:pt x="50" y="23"/>
                  <a:pt x="48" y="21"/>
                </a:cubicBezTo>
                <a:cubicBezTo>
                  <a:pt x="47" y="18"/>
                  <a:pt x="45" y="16"/>
                  <a:pt x="42" y="14"/>
                </a:cubicBezTo>
                <a:cubicBezTo>
                  <a:pt x="40" y="13"/>
                  <a:pt x="37" y="12"/>
                  <a:pt x="34" y="11"/>
                </a:cubicBezTo>
                <a:cubicBezTo>
                  <a:pt x="31" y="10"/>
                  <a:pt x="28" y="10"/>
                  <a:pt x="25" y="10"/>
                </a:cubicBezTo>
                <a:close/>
                <a:moveTo>
                  <a:pt x="0" y="2"/>
                </a:moveTo>
                <a:lnTo>
                  <a:pt x="0" y="2"/>
                </a:lnTo>
                <a:cubicBezTo>
                  <a:pt x="4" y="1"/>
                  <a:pt x="8" y="0"/>
                  <a:pt x="12" y="0"/>
                </a:cubicBezTo>
                <a:cubicBezTo>
                  <a:pt x="16" y="0"/>
                  <a:pt x="20" y="0"/>
                  <a:pt x="25" y="0"/>
                </a:cubicBezTo>
                <a:cubicBezTo>
                  <a:pt x="29" y="0"/>
                  <a:pt x="33" y="0"/>
                  <a:pt x="38" y="1"/>
                </a:cubicBezTo>
                <a:cubicBezTo>
                  <a:pt x="43" y="2"/>
                  <a:pt x="47" y="3"/>
                  <a:pt x="50" y="6"/>
                </a:cubicBezTo>
                <a:cubicBezTo>
                  <a:pt x="54" y="8"/>
                  <a:pt x="57" y="11"/>
                  <a:pt x="60" y="15"/>
                </a:cubicBezTo>
                <a:cubicBezTo>
                  <a:pt x="62" y="19"/>
                  <a:pt x="63" y="24"/>
                  <a:pt x="63" y="31"/>
                </a:cubicBezTo>
                <a:cubicBezTo>
                  <a:pt x="63" y="37"/>
                  <a:pt x="62" y="42"/>
                  <a:pt x="60" y="46"/>
                </a:cubicBezTo>
                <a:cubicBezTo>
                  <a:pt x="58" y="50"/>
                  <a:pt x="55" y="54"/>
                  <a:pt x="51" y="56"/>
                </a:cubicBezTo>
                <a:cubicBezTo>
                  <a:pt x="47" y="59"/>
                  <a:pt x="43" y="61"/>
                  <a:pt x="39" y="62"/>
                </a:cubicBezTo>
                <a:cubicBezTo>
                  <a:pt x="34" y="63"/>
                  <a:pt x="29" y="64"/>
                  <a:pt x="24" y="64"/>
                </a:cubicBezTo>
                <a:lnTo>
                  <a:pt x="22" y="64"/>
                </a:lnTo>
                <a:cubicBezTo>
                  <a:pt x="20" y="64"/>
                  <a:pt x="19" y="64"/>
                  <a:pt x="18" y="64"/>
                </a:cubicBezTo>
                <a:cubicBezTo>
                  <a:pt x="17" y="64"/>
                  <a:pt x="16" y="64"/>
                  <a:pt x="15" y="64"/>
                </a:cubicBezTo>
                <a:cubicBezTo>
                  <a:pt x="13" y="63"/>
                  <a:pt x="13" y="63"/>
                  <a:pt x="12" y="63"/>
                </a:cubicBezTo>
                <a:lnTo>
                  <a:pt x="12" y="102"/>
                </a:lnTo>
                <a:lnTo>
                  <a:pt x="0" y="102"/>
                </a:lnTo>
                <a:lnTo>
                  <a:pt x="0" y="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4" name="Freeform 1954"/>
          <p:cNvSpPr>
            <a:spLocks noEditPoints="1"/>
          </p:cNvSpPr>
          <p:nvPr/>
        </p:nvSpPr>
        <p:spPr bwMode="auto">
          <a:xfrm>
            <a:off x="1844676" y="623888"/>
            <a:ext cx="57150" cy="74613"/>
          </a:xfrm>
          <a:custGeom>
            <a:avLst/>
            <a:gdLst>
              <a:gd name="T0" fmla="*/ 26 w 82"/>
              <a:gd name="T1" fmla="*/ 64 h 103"/>
              <a:gd name="T2" fmla="*/ 26 w 82"/>
              <a:gd name="T3" fmla="*/ 64 h 103"/>
              <a:gd name="T4" fmla="*/ 55 w 82"/>
              <a:gd name="T5" fmla="*/ 64 h 103"/>
              <a:gd name="T6" fmla="*/ 44 w 82"/>
              <a:gd name="T7" fmla="*/ 34 h 103"/>
              <a:gd name="T8" fmla="*/ 40 w 82"/>
              <a:gd name="T9" fmla="*/ 18 h 103"/>
              <a:gd name="T10" fmla="*/ 40 w 82"/>
              <a:gd name="T11" fmla="*/ 18 h 103"/>
              <a:gd name="T12" fmla="*/ 37 w 82"/>
              <a:gd name="T13" fmla="*/ 34 h 103"/>
              <a:gd name="T14" fmla="*/ 26 w 82"/>
              <a:gd name="T15" fmla="*/ 64 h 103"/>
              <a:gd name="T16" fmla="*/ 59 w 82"/>
              <a:gd name="T17" fmla="*/ 75 h 103"/>
              <a:gd name="T18" fmla="*/ 59 w 82"/>
              <a:gd name="T19" fmla="*/ 75 h 103"/>
              <a:gd name="T20" fmla="*/ 22 w 82"/>
              <a:gd name="T21" fmla="*/ 75 h 103"/>
              <a:gd name="T22" fmla="*/ 12 w 82"/>
              <a:gd name="T23" fmla="*/ 103 h 103"/>
              <a:gd name="T24" fmla="*/ 0 w 82"/>
              <a:gd name="T25" fmla="*/ 103 h 103"/>
              <a:gd name="T26" fmla="*/ 38 w 82"/>
              <a:gd name="T27" fmla="*/ 0 h 103"/>
              <a:gd name="T28" fmla="*/ 43 w 82"/>
              <a:gd name="T29" fmla="*/ 0 h 103"/>
              <a:gd name="T30" fmla="*/ 82 w 82"/>
              <a:gd name="T31" fmla="*/ 103 h 103"/>
              <a:gd name="T32" fmla="*/ 69 w 82"/>
              <a:gd name="T33" fmla="*/ 103 h 103"/>
              <a:gd name="T34" fmla="*/ 59 w 82"/>
              <a:gd name="T35" fmla="*/ 75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82" h="103">
                <a:moveTo>
                  <a:pt x="26" y="64"/>
                </a:moveTo>
                <a:lnTo>
                  <a:pt x="26" y="64"/>
                </a:lnTo>
                <a:lnTo>
                  <a:pt x="55" y="64"/>
                </a:lnTo>
                <a:lnTo>
                  <a:pt x="44" y="34"/>
                </a:lnTo>
                <a:lnTo>
                  <a:pt x="40" y="18"/>
                </a:lnTo>
                <a:lnTo>
                  <a:pt x="40" y="18"/>
                </a:lnTo>
                <a:lnTo>
                  <a:pt x="37" y="34"/>
                </a:lnTo>
                <a:lnTo>
                  <a:pt x="26" y="64"/>
                </a:lnTo>
                <a:close/>
                <a:moveTo>
                  <a:pt x="59" y="75"/>
                </a:moveTo>
                <a:lnTo>
                  <a:pt x="59" y="75"/>
                </a:lnTo>
                <a:lnTo>
                  <a:pt x="22" y="75"/>
                </a:lnTo>
                <a:lnTo>
                  <a:pt x="12" y="103"/>
                </a:lnTo>
                <a:lnTo>
                  <a:pt x="0" y="103"/>
                </a:lnTo>
                <a:lnTo>
                  <a:pt x="38" y="0"/>
                </a:lnTo>
                <a:lnTo>
                  <a:pt x="43" y="0"/>
                </a:lnTo>
                <a:lnTo>
                  <a:pt x="82" y="103"/>
                </a:lnTo>
                <a:lnTo>
                  <a:pt x="69" y="103"/>
                </a:lnTo>
                <a:lnTo>
                  <a:pt x="59" y="75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5" name="Freeform 1955"/>
          <p:cNvSpPr>
            <a:spLocks/>
          </p:cNvSpPr>
          <p:nvPr/>
        </p:nvSpPr>
        <p:spPr bwMode="auto">
          <a:xfrm>
            <a:off x="1912938" y="625475"/>
            <a:ext cx="58738" cy="85725"/>
          </a:xfrm>
          <a:custGeom>
            <a:avLst/>
            <a:gdLst>
              <a:gd name="T0" fmla="*/ 83 w 83"/>
              <a:gd name="T1" fmla="*/ 119 h 119"/>
              <a:gd name="T2" fmla="*/ 83 w 83"/>
              <a:gd name="T3" fmla="*/ 119 h 119"/>
              <a:gd name="T4" fmla="*/ 75 w 83"/>
              <a:gd name="T5" fmla="*/ 119 h 119"/>
              <a:gd name="T6" fmla="*/ 73 w 83"/>
              <a:gd name="T7" fmla="*/ 101 h 119"/>
              <a:gd name="T8" fmla="*/ 0 w 83"/>
              <a:gd name="T9" fmla="*/ 101 h 119"/>
              <a:gd name="T10" fmla="*/ 0 w 83"/>
              <a:gd name="T11" fmla="*/ 0 h 119"/>
              <a:gd name="T12" fmla="*/ 12 w 83"/>
              <a:gd name="T13" fmla="*/ 0 h 119"/>
              <a:gd name="T14" fmla="*/ 12 w 83"/>
              <a:gd name="T15" fmla="*/ 90 h 119"/>
              <a:gd name="T16" fmla="*/ 58 w 83"/>
              <a:gd name="T17" fmla="*/ 90 h 119"/>
              <a:gd name="T18" fmla="*/ 58 w 83"/>
              <a:gd name="T19" fmla="*/ 0 h 119"/>
              <a:gd name="T20" fmla="*/ 70 w 83"/>
              <a:gd name="T21" fmla="*/ 0 h 119"/>
              <a:gd name="T22" fmla="*/ 70 w 83"/>
              <a:gd name="T23" fmla="*/ 90 h 119"/>
              <a:gd name="T24" fmla="*/ 83 w 83"/>
              <a:gd name="T25" fmla="*/ 90 h 119"/>
              <a:gd name="T26" fmla="*/ 83 w 83"/>
              <a:gd name="T27" fmla="*/ 119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83" h="119">
                <a:moveTo>
                  <a:pt x="83" y="119"/>
                </a:moveTo>
                <a:lnTo>
                  <a:pt x="83" y="119"/>
                </a:lnTo>
                <a:lnTo>
                  <a:pt x="75" y="119"/>
                </a:lnTo>
                <a:lnTo>
                  <a:pt x="73" y="101"/>
                </a:lnTo>
                <a:lnTo>
                  <a:pt x="0" y="101"/>
                </a:lnTo>
                <a:lnTo>
                  <a:pt x="0" y="0"/>
                </a:lnTo>
                <a:lnTo>
                  <a:pt x="12" y="0"/>
                </a:lnTo>
                <a:lnTo>
                  <a:pt x="12" y="90"/>
                </a:lnTo>
                <a:lnTo>
                  <a:pt x="58" y="90"/>
                </a:lnTo>
                <a:lnTo>
                  <a:pt x="58" y="0"/>
                </a:lnTo>
                <a:lnTo>
                  <a:pt x="70" y="0"/>
                </a:lnTo>
                <a:lnTo>
                  <a:pt x="70" y="90"/>
                </a:lnTo>
                <a:lnTo>
                  <a:pt x="83" y="90"/>
                </a:lnTo>
                <a:lnTo>
                  <a:pt x="83" y="119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6" name="Freeform 1956"/>
          <p:cNvSpPr>
            <a:spLocks/>
          </p:cNvSpPr>
          <p:nvPr/>
        </p:nvSpPr>
        <p:spPr bwMode="auto">
          <a:xfrm>
            <a:off x="1984376" y="625475"/>
            <a:ext cx="52388" cy="73025"/>
          </a:xfrm>
          <a:custGeom>
            <a:avLst/>
            <a:gdLst>
              <a:gd name="T0" fmla="*/ 62 w 74"/>
              <a:gd name="T1" fmla="*/ 32 h 101"/>
              <a:gd name="T2" fmla="*/ 62 w 74"/>
              <a:gd name="T3" fmla="*/ 32 h 101"/>
              <a:gd name="T4" fmla="*/ 63 w 74"/>
              <a:gd name="T5" fmla="*/ 21 h 101"/>
              <a:gd name="T6" fmla="*/ 62 w 74"/>
              <a:gd name="T7" fmla="*/ 21 h 101"/>
              <a:gd name="T8" fmla="*/ 56 w 74"/>
              <a:gd name="T9" fmla="*/ 33 h 101"/>
              <a:gd name="T10" fmla="*/ 7 w 74"/>
              <a:gd name="T11" fmla="*/ 101 h 101"/>
              <a:gd name="T12" fmla="*/ 0 w 74"/>
              <a:gd name="T13" fmla="*/ 101 h 101"/>
              <a:gd name="T14" fmla="*/ 0 w 74"/>
              <a:gd name="T15" fmla="*/ 0 h 101"/>
              <a:gd name="T16" fmla="*/ 12 w 74"/>
              <a:gd name="T17" fmla="*/ 0 h 101"/>
              <a:gd name="T18" fmla="*/ 12 w 74"/>
              <a:gd name="T19" fmla="*/ 69 h 101"/>
              <a:gd name="T20" fmla="*/ 11 w 74"/>
              <a:gd name="T21" fmla="*/ 80 h 101"/>
              <a:gd name="T22" fmla="*/ 12 w 74"/>
              <a:gd name="T23" fmla="*/ 80 h 101"/>
              <a:gd name="T24" fmla="*/ 18 w 74"/>
              <a:gd name="T25" fmla="*/ 68 h 101"/>
              <a:gd name="T26" fmla="*/ 67 w 74"/>
              <a:gd name="T27" fmla="*/ 0 h 101"/>
              <a:gd name="T28" fmla="*/ 74 w 74"/>
              <a:gd name="T29" fmla="*/ 0 h 101"/>
              <a:gd name="T30" fmla="*/ 74 w 74"/>
              <a:gd name="T31" fmla="*/ 101 h 101"/>
              <a:gd name="T32" fmla="*/ 62 w 74"/>
              <a:gd name="T33" fmla="*/ 101 h 101"/>
              <a:gd name="T34" fmla="*/ 62 w 74"/>
              <a:gd name="T35" fmla="*/ 32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4" h="101">
                <a:moveTo>
                  <a:pt x="62" y="32"/>
                </a:moveTo>
                <a:lnTo>
                  <a:pt x="62" y="32"/>
                </a:lnTo>
                <a:lnTo>
                  <a:pt x="63" y="21"/>
                </a:lnTo>
                <a:lnTo>
                  <a:pt x="62" y="21"/>
                </a:lnTo>
                <a:lnTo>
                  <a:pt x="56" y="33"/>
                </a:lnTo>
                <a:lnTo>
                  <a:pt x="7" y="101"/>
                </a:lnTo>
                <a:lnTo>
                  <a:pt x="0" y="101"/>
                </a:lnTo>
                <a:lnTo>
                  <a:pt x="0" y="0"/>
                </a:lnTo>
                <a:lnTo>
                  <a:pt x="12" y="0"/>
                </a:lnTo>
                <a:lnTo>
                  <a:pt x="12" y="69"/>
                </a:lnTo>
                <a:lnTo>
                  <a:pt x="11" y="80"/>
                </a:lnTo>
                <a:lnTo>
                  <a:pt x="12" y="80"/>
                </a:lnTo>
                <a:lnTo>
                  <a:pt x="18" y="68"/>
                </a:lnTo>
                <a:lnTo>
                  <a:pt x="67" y="0"/>
                </a:lnTo>
                <a:lnTo>
                  <a:pt x="74" y="0"/>
                </a:lnTo>
                <a:lnTo>
                  <a:pt x="74" y="101"/>
                </a:lnTo>
                <a:lnTo>
                  <a:pt x="62" y="101"/>
                </a:lnTo>
                <a:lnTo>
                  <a:pt x="62" y="3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7" name="Freeform 1957"/>
          <p:cNvSpPr>
            <a:spLocks/>
          </p:cNvSpPr>
          <p:nvPr/>
        </p:nvSpPr>
        <p:spPr bwMode="auto">
          <a:xfrm>
            <a:off x="2055813" y="625475"/>
            <a:ext cx="52388" cy="73025"/>
          </a:xfrm>
          <a:custGeom>
            <a:avLst/>
            <a:gdLst>
              <a:gd name="T0" fmla="*/ 61 w 73"/>
              <a:gd name="T1" fmla="*/ 32 h 101"/>
              <a:gd name="T2" fmla="*/ 61 w 73"/>
              <a:gd name="T3" fmla="*/ 32 h 101"/>
              <a:gd name="T4" fmla="*/ 62 w 73"/>
              <a:gd name="T5" fmla="*/ 21 h 101"/>
              <a:gd name="T6" fmla="*/ 62 w 73"/>
              <a:gd name="T7" fmla="*/ 21 h 101"/>
              <a:gd name="T8" fmla="*/ 55 w 73"/>
              <a:gd name="T9" fmla="*/ 33 h 101"/>
              <a:gd name="T10" fmla="*/ 7 w 73"/>
              <a:gd name="T11" fmla="*/ 101 h 101"/>
              <a:gd name="T12" fmla="*/ 0 w 73"/>
              <a:gd name="T13" fmla="*/ 101 h 101"/>
              <a:gd name="T14" fmla="*/ 0 w 73"/>
              <a:gd name="T15" fmla="*/ 0 h 101"/>
              <a:gd name="T16" fmla="*/ 12 w 73"/>
              <a:gd name="T17" fmla="*/ 0 h 101"/>
              <a:gd name="T18" fmla="*/ 12 w 73"/>
              <a:gd name="T19" fmla="*/ 69 h 101"/>
              <a:gd name="T20" fmla="*/ 11 w 73"/>
              <a:gd name="T21" fmla="*/ 80 h 101"/>
              <a:gd name="T22" fmla="*/ 11 w 73"/>
              <a:gd name="T23" fmla="*/ 80 h 101"/>
              <a:gd name="T24" fmla="*/ 18 w 73"/>
              <a:gd name="T25" fmla="*/ 68 h 101"/>
              <a:gd name="T26" fmla="*/ 66 w 73"/>
              <a:gd name="T27" fmla="*/ 0 h 101"/>
              <a:gd name="T28" fmla="*/ 73 w 73"/>
              <a:gd name="T29" fmla="*/ 0 h 101"/>
              <a:gd name="T30" fmla="*/ 73 w 73"/>
              <a:gd name="T31" fmla="*/ 101 h 101"/>
              <a:gd name="T32" fmla="*/ 61 w 73"/>
              <a:gd name="T33" fmla="*/ 101 h 101"/>
              <a:gd name="T34" fmla="*/ 61 w 73"/>
              <a:gd name="T35" fmla="*/ 32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3" h="101">
                <a:moveTo>
                  <a:pt x="61" y="32"/>
                </a:moveTo>
                <a:lnTo>
                  <a:pt x="61" y="32"/>
                </a:lnTo>
                <a:lnTo>
                  <a:pt x="62" y="21"/>
                </a:lnTo>
                <a:lnTo>
                  <a:pt x="62" y="21"/>
                </a:lnTo>
                <a:lnTo>
                  <a:pt x="55" y="33"/>
                </a:lnTo>
                <a:lnTo>
                  <a:pt x="7" y="101"/>
                </a:lnTo>
                <a:lnTo>
                  <a:pt x="0" y="101"/>
                </a:lnTo>
                <a:lnTo>
                  <a:pt x="0" y="0"/>
                </a:lnTo>
                <a:lnTo>
                  <a:pt x="12" y="0"/>
                </a:lnTo>
                <a:lnTo>
                  <a:pt x="12" y="69"/>
                </a:lnTo>
                <a:lnTo>
                  <a:pt x="11" y="80"/>
                </a:lnTo>
                <a:lnTo>
                  <a:pt x="11" y="80"/>
                </a:lnTo>
                <a:lnTo>
                  <a:pt x="18" y="68"/>
                </a:lnTo>
                <a:lnTo>
                  <a:pt x="66" y="0"/>
                </a:lnTo>
                <a:lnTo>
                  <a:pt x="73" y="0"/>
                </a:lnTo>
                <a:lnTo>
                  <a:pt x="73" y="101"/>
                </a:lnTo>
                <a:lnTo>
                  <a:pt x="61" y="101"/>
                </a:lnTo>
                <a:lnTo>
                  <a:pt x="61" y="3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9724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48" y="620688"/>
            <a:ext cx="9144000" cy="1545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2276872"/>
            <a:ext cx="834900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077A3E"/>
                </a:solidFill>
              </a:rPr>
              <a:t>Новации бюджетного законодательства на 2018 – 2020 годы</a:t>
            </a:r>
            <a:endParaRPr lang="ru-RU" sz="3600" b="1" dirty="0"/>
          </a:p>
        </p:txBody>
      </p:sp>
      <p:sp useBgFill="1">
        <p:nvSpPr>
          <p:cNvPr id="9" name="Прямоугольник 8"/>
          <p:cNvSpPr/>
          <p:nvPr/>
        </p:nvSpPr>
        <p:spPr>
          <a:xfrm>
            <a:off x="0" y="5774339"/>
            <a:ext cx="9144000" cy="10836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-3448" y="5772508"/>
            <a:ext cx="9144000" cy="108366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466709" y="4437112"/>
            <a:ext cx="820368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i="1" dirty="0">
                <a:solidFill>
                  <a:srgbClr val="077A3E"/>
                </a:solidFill>
              </a:rPr>
              <a:t>Заместитель директора Департамента правового регулирования бюджетных отношений</a:t>
            </a:r>
            <a:endParaRPr lang="ru-RU" sz="1400" b="1" i="1" dirty="0">
              <a:solidFill>
                <a:srgbClr val="077A3E"/>
              </a:solidFill>
            </a:endParaRPr>
          </a:p>
          <a:p>
            <a:pPr algn="ctr"/>
            <a:r>
              <a:rPr lang="ru-RU" sz="2800" b="1" dirty="0">
                <a:solidFill>
                  <a:srgbClr val="077A3E"/>
                </a:solidFill>
              </a:rPr>
              <a:t>М.М. Шамьюнов</a:t>
            </a:r>
          </a:p>
        </p:txBody>
      </p:sp>
    </p:spTree>
    <p:extLst>
      <p:ext uri="{BB962C8B-B14F-4D97-AF65-F5344CB8AC3E}">
        <p14:creationId xmlns:p14="http://schemas.microsoft.com/office/powerpoint/2010/main" val="26491088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4"/>
          <p:cNvSpPr/>
          <p:nvPr/>
        </p:nvSpPr>
        <p:spPr>
          <a:xfrm>
            <a:off x="0" y="764704"/>
            <a:ext cx="9144000" cy="1053969"/>
          </a:xfrm>
          <a:prstGeom prst="rect">
            <a:avLst/>
          </a:prstGeom>
          <a:noFill/>
        </p:spPr>
        <p:txBody>
          <a:bodyPr wrap="square" lIns="91275" tIns="45638" rIns="91275" bIns="45638" rtlCol="0">
            <a:spAutoFit/>
          </a:bodyPr>
          <a:lstStyle/>
          <a:p>
            <a:pPr indent="444500" algn="just">
              <a:lnSpc>
                <a:spcPts val="2500"/>
              </a:lnSpc>
            </a:pPr>
            <a:r>
              <a:rPr lang="ru-RU" dirty="0"/>
              <a:t>С 1 октября 2018 года будет </a:t>
            </a:r>
            <a:r>
              <a:rPr lang="ru-RU" b="1" dirty="0"/>
              <a:t>оптимизирован состав бумажных материалов</a:t>
            </a:r>
            <a:r>
              <a:rPr lang="ru-RU" dirty="0"/>
              <a:t>, представляемых одновременно с проектом федерального закона о федеральном бюджете </a:t>
            </a:r>
            <a:r>
              <a:rPr lang="ru-RU" sz="2000" b="1" dirty="0">
                <a:solidFill>
                  <a:schemeClr val="accent6"/>
                </a:solidFill>
              </a:rPr>
              <a:t>(можно по аналогии применять на </a:t>
            </a:r>
            <a:r>
              <a:rPr lang="ru-RU" sz="2000" b="1" dirty="0" err="1">
                <a:solidFill>
                  <a:schemeClr val="accent6"/>
                </a:solidFill>
              </a:rPr>
              <a:t>субфедеральном</a:t>
            </a:r>
            <a:r>
              <a:rPr lang="ru-RU" sz="2000" b="1" dirty="0">
                <a:solidFill>
                  <a:schemeClr val="accent6"/>
                </a:solidFill>
              </a:rPr>
              <a:t> уровне)</a:t>
            </a:r>
            <a:r>
              <a:rPr lang="ru-RU" sz="2000" dirty="0"/>
              <a:t>.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660384389"/>
              </p:ext>
            </p:extLst>
          </p:nvPr>
        </p:nvGraphicFramePr>
        <p:xfrm>
          <a:off x="251520" y="2132856"/>
          <a:ext cx="8640960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528922" y="303039"/>
            <a:ext cx="60141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/>
              <a:t>Федеральный закон от 30.09.2017 N 285-ФЗ</a:t>
            </a:r>
          </a:p>
        </p:txBody>
      </p:sp>
      <p:sp>
        <p:nvSpPr>
          <p:cNvPr id="5" name="Номер слайда 1"/>
          <p:cNvSpPr txBox="1">
            <a:spLocks/>
          </p:cNvSpPr>
          <p:nvPr/>
        </p:nvSpPr>
        <p:spPr>
          <a:xfrm>
            <a:off x="8460432" y="6362619"/>
            <a:ext cx="735847" cy="4466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C948A7D-6C52-4157-BEA1-1B3B6891AEA4}" type="slidenum">
              <a:rPr lang="ru-RU" sz="2800" smtClean="0">
                <a:latin typeface="Trebuchet MS" panose="020B0603020202020204" pitchFamily="34" charset="0"/>
              </a:rPr>
              <a:pPr algn="r">
                <a:defRPr/>
              </a:pPr>
              <a:t>2</a:t>
            </a:fld>
            <a:endParaRPr lang="ru-RU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044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6144404"/>
              </p:ext>
            </p:extLst>
          </p:nvPr>
        </p:nvGraphicFramePr>
        <p:xfrm>
          <a:off x="251520" y="404664"/>
          <a:ext cx="8660816" cy="792088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86608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92088">
                <a:tc>
                  <a:txBody>
                    <a:bodyPr/>
                    <a:lstStyle/>
                    <a:p>
                      <a:pPr marL="0" lvl="0" algn="ctr" defTabSz="914400" rtl="0" eaLnBrk="1" latinLnBrk="0" hangingPunct="1"/>
                      <a:endParaRPr lang="ru-RU" sz="20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3673" y="1359268"/>
            <a:ext cx="8352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61954" y="764704"/>
            <a:ext cx="8644647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ts val="1200"/>
              </a:spcBef>
            </a:pPr>
            <a:endParaRPr lang="ru-RU" sz="2000" dirty="0"/>
          </a:p>
          <a:p>
            <a:pPr marL="195263" lvl="1" indent="338138" algn="just">
              <a:spcBef>
                <a:spcPts val="1200"/>
              </a:spcBef>
            </a:pPr>
            <a:r>
              <a:rPr lang="ru-RU" sz="2000" dirty="0"/>
              <a:t>В настоящее время в целях компенсации расходов субъектов РФ по организации деятельности МФЦ плата за госуслуги, предоставляемые через МФЦ, и государственной пошлины распределяется по нормативам: 50 % в федеральный бюджет и 50% в бюджеты субъектов РФ.</a:t>
            </a:r>
          </a:p>
          <a:p>
            <a:pPr marL="195263" lvl="1" indent="338138" algn="just">
              <a:spcBef>
                <a:spcPts val="1200"/>
              </a:spcBef>
            </a:pPr>
            <a:r>
              <a:rPr lang="ru-RU" sz="2000" dirty="0"/>
              <a:t>БК РФ не учитывает случаи, при которых заявление на предоставление государственной услуги подается в электронной форме с получением услуги в МФЦ. </a:t>
            </a:r>
          </a:p>
          <a:p>
            <a:pPr marL="195263" lvl="1" indent="338138" algn="just">
              <a:spcBef>
                <a:spcPts val="1200"/>
              </a:spcBef>
            </a:pPr>
            <a:r>
              <a:rPr lang="ru-RU" sz="2000" dirty="0"/>
              <a:t>Законопроектом устанавливается, что </a:t>
            </a:r>
            <a:r>
              <a:rPr lang="ru-RU" sz="2400" b="1" u="sng" dirty="0">
                <a:solidFill>
                  <a:schemeClr val="accent6">
                    <a:lumMod val="75000"/>
                  </a:schemeClr>
                </a:solidFill>
              </a:rPr>
              <a:t>с 1 января 2019 года </a:t>
            </a:r>
            <a:r>
              <a:rPr lang="ru-RU" sz="2000" dirty="0"/>
              <a:t> плата и государственная пошлина за предоставление федеральных государственных услуг в случае </a:t>
            </a:r>
            <a:r>
              <a:rPr lang="ru-RU" sz="2000" b="1" dirty="0"/>
              <a:t>подачи заявления </a:t>
            </a:r>
            <a:r>
              <a:rPr lang="ru-RU" sz="2000" dirty="0"/>
              <a:t>и оплаты данной услуги </a:t>
            </a:r>
            <a:r>
              <a:rPr lang="ru-RU" sz="2000" b="1" dirty="0"/>
              <a:t>в электронной форме</a:t>
            </a:r>
            <a:r>
              <a:rPr lang="ru-RU" sz="2000" dirty="0"/>
              <a:t> и выдачи документов, являющихся результатом оказания услуг, </a:t>
            </a:r>
            <a:r>
              <a:rPr lang="ru-RU" sz="2000" b="1" dirty="0"/>
              <a:t>через МФЦ </a:t>
            </a:r>
            <a:r>
              <a:rPr lang="ru-RU" sz="2000" dirty="0"/>
              <a:t>перечисляется – в федеральный бюджет по нормативу </a:t>
            </a:r>
            <a:r>
              <a:rPr lang="ru-RU" sz="2000" b="1" dirty="0"/>
              <a:t>75 %  </a:t>
            </a:r>
            <a:r>
              <a:rPr lang="ru-RU" sz="2000" dirty="0"/>
              <a:t>и в бюджет субъекта РФ – по нормативу </a:t>
            </a:r>
            <a:r>
              <a:rPr lang="ru-RU" sz="2000" b="1" dirty="0"/>
              <a:t>25 %</a:t>
            </a:r>
            <a:r>
              <a:rPr lang="ru-RU" sz="2000" dirty="0"/>
              <a:t>.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E52408EF-D156-7C47-9728-5B4282E2B3A3}"/>
              </a:ext>
            </a:extLst>
          </p:cNvPr>
          <p:cNvSpPr txBox="1">
            <a:spLocks/>
          </p:cNvSpPr>
          <p:nvPr/>
        </p:nvSpPr>
        <p:spPr>
          <a:xfrm>
            <a:off x="230400" y="349117"/>
            <a:ext cx="8630344" cy="461499"/>
          </a:xfrm>
          <a:prstGeom prst="rect">
            <a:avLst/>
          </a:prstGeom>
          <a:noFill/>
        </p:spPr>
        <p:txBody>
          <a:bodyPr wrap="square" lIns="91275" tIns="45638" rIns="91275" bIns="45638" rtlCol="0">
            <a:spAutoFit/>
          </a:bodyPr>
          <a:lstStyle>
            <a:defPPr>
              <a:defRPr lang="ru-RU"/>
            </a:defPPr>
            <a:lvl1pPr algn="ctr">
              <a:defRPr sz="2400" b="1"/>
            </a:lvl1pPr>
          </a:lstStyle>
          <a:p>
            <a:r>
              <a:rPr lang="ru-RU" dirty="0"/>
              <a:t>Федеральный закон от 07.03.2018 № 45-ФЗ</a:t>
            </a:r>
          </a:p>
        </p:txBody>
      </p:sp>
      <p:sp>
        <p:nvSpPr>
          <p:cNvPr id="7" name="Номер слайда 1"/>
          <p:cNvSpPr txBox="1">
            <a:spLocks/>
          </p:cNvSpPr>
          <p:nvPr/>
        </p:nvSpPr>
        <p:spPr>
          <a:xfrm>
            <a:off x="8460432" y="6362619"/>
            <a:ext cx="735847" cy="4466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C948A7D-6C52-4157-BEA1-1B3B6891AEA4}" type="slidenum">
              <a:rPr lang="ru-RU" sz="2800" smtClean="0">
                <a:latin typeface="Trebuchet MS" panose="020B0603020202020204" pitchFamily="34" charset="0"/>
              </a:rPr>
              <a:pPr algn="r">
                <a:defRPr/>
              </a:pPr>
              <a:t>3</a:t>
            </a:fld>
            <a:endParaRPr lang="ru-RU" sz="2800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Рукописный ввод 7">
                <a:extLst>
                  <a:ext uri="{FF2B5EF4-FFF2-40B4-BE49-F238E27FC236}">
                    <a16:creationId xmlns:a16="http://schemas.microsoft.com/office/drawing/2014/main" id="{E8D9DC39-9767-CD48-8830-87F8BB03ACA7}"/>
                  </a:ext>
                </a:extLst>
              </p14:cNvPr>
              <p14:cNvContentPartPr/>
              <p14:nvPr/>
            </p14:nvContentPartPr>
            <p14:xfrm>
              <a:off x="6462931" y="5848152"/>
              <a:ext cx="974880" cy="181080"/>
            </p14:xfrm>
          </p:contentPart>
        </mc:Choice>
        <mc:Fallback xmlns="">
          <p:pic>
            <p:nvPicPr>
              <p:cNvPr id="8" name="Рукописный ввод 7">
                <a:extLst>
                  <a:ext uri="{FF2B5EF4-FFF2-40B4-BE49-F238E27FC236}">
                    <a16:creationId xmlns:a16="http://schemas.microsoft.com/office/drawing/2014/main" id="{E8D9DC39-9767-CD48-8830-87F8BB03ACA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409291" y="5740152"/>
                <a:ext cx="1082520" cy="396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78531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556792"/>
            <a:ext cx="70567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Федеральный закон от 04.06.2018 № 141-ФЗ</a:t>
            </a:r>
          </a:p>
          <a:p>
            <a:pPr algn="ctr"/>
            <a:r>
              <a:rPr lang="ru-RU" sz="2400" dirty="0"/>
              <a:t>"О внесении изменений в статью 179.4 Бюджетного кодекса Российской Федерации в части формирования бюджетных ассигнований </a:t>
            </a:r>
          </a:p>
          <a:p>
            <a:pPr algn="ctr"/>
            <a:r>
              <a:rPr lang="ru-RU" sz="2400" b="1" dirty="0"/>
              <a:t>дорожных фондов</a:t>
            </a:r>
            <a:r>
              <a:rPr lang="ru-RU" sz="2400" dirty="0"/>
              <a:t>"</a:t>
            </a:r>
          </a:p>
        </p:txBody>
      </p:sp>
      <p:sp>
        <p:nvSpPr>
          <p:cNvPr id="3" name="Номер слайда 1"/>
          <p:cNvSpPr txBox="1">
            <a:spLocks/>
          </p:cNvSpPr>
          <p:nvPr/>
        </p:nvSpPr>
        <p:spPr>
          <a:xfrm>
            <a:off x="8460432" y="6362619"/>
            <a:ext cx="735847" cy="4466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C948A7D-6C52-4157-BEA1-1B3B6891AEA4}" type="slidenum">
              <a:rPr lang="ru-RU" sz="2800" smtClean="0">
                <a:latin typeface="Trebuchet MS" panose="020B0603020202020204" pitchFamily="34" charset="0"/>
              </a:rPr>
              <a:pPr algn="r">
                <a:defRPr/>
              </a:pPr>
              <a:t>4</a:t>
            </a:fld>
            <a:endParaRPr lang="ru-RU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601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32656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cs typeface="Arial" panose="020B0604020202020204" pitchFamily="34" charset="0"/>
              </a:rPr>
              <a:t>Федеральный закон от 04.06.2018 № 142-ФЗ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87524" y="836712"/>
            <a:ext cx="8568952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 algn="just"/>
            <a:r>
              <a:rPr lang="ru-RU" sz="1600" dirty="0"/>
              <a:t>Статья 179.4. Дорожные фонды</a:t>
            </a:r>
          </a:p>
          <a:p>
            <a:pPr indent="355600" algn="just"/>
            <a:r>
              <a:rPr lang="ru-RU" sz="1600" dirty="0"/>
              <a:t>...</a:t>
            </a:r>
          </a:p>
          <a:p>
            <a:pPr indent="355600" algn="just"/>
            <a:r>
              <a:rPr lang="ru-RU" sz="1600" dirty="0"/>
              <a:t>4. Дорожный фонд субъекта Российской Федерации создается законом субъекта Российской Федерации (за исключением закона субъекта Российской Федерации о бюджете субъекта Российской Федерации).</a:t>
            </a:r>
          </a:p>
          <a:p>
            <a:pPr indent="355600"/>
            <a:r>
              <a:rPr lang="ru-RU" sz="1600" dirty="0"/>
              <a:t>Объем бюджетных ассигнований дорожного фонда субъекта Российской Федерации утверждается законом субъекта Российской Федерации о бюджете субъекта Российской Федерации на очередной финансовый год и плановый период в размере не менее прогнозируемого объема установленных законом субъекта Российской Федерации, указанным в абзаце первом настоящего пункта:</a:t>
            </a:r>
          </a:p>
          <a:p>
            <a:pPr indent="355600"/>
            <a:r>
              <a:rPr lang="ru-RU" sz="1600" dirty="0"/>
              <a:t>...</a:t>
            </a:r>
          </a:p>
          <a:p>
            <a:pPr indent="355600"/>
            <a:r>
              <a:rPr lang="ru-RU" sz="1600" dirty="0"/>
              <a:t>доходов консолидированного бюджета субъекта Российской Федерации от транспортного налога;</a:t>
            </a:r>
          </a:p>
          <a:p>
            <a:pPr indent="355600" algn="just"/>
            <a:r>
              <a:rPr lang="ru-RU" sz="2000" b="1" dirty="0"/>
              <a:t>доходов бюджета субъекта Российской Федерации от денежных взысканий (штрафов) за нарушение законодательства Российской Федерации о безопасности дорожного движения; </a:t>
            </a:r>
            <a:r>
              <a:rPr lang="ru-RU" sz="2400" b="1" u="sng" dirty="0">
                <a:solidFill>
                  <a:schemeClr val="accent6">
                    <a:lumMod val="75000"/>
                  </a:schemeClr>
                </a:solidFill>
              </a:rPr>
              <a:t>(С 01.01.2019)</a:t>
            </a:r>
          </a:p>
          <a:p>
            <a:pPr indent="355600"/>
            <a:r>
              <a:rPr lang="ru-RU" sz="1600" dirty="0"/>
              <a:t>доходов консолидированного бюджета субъекта Российской Федерации от иных поступлений в бюджет субъекта Российской Федерации, утвержденных законом субъекта Российской Федерации, предусматривающим создание дорожного фонда субъекта Российской Федерации;</a:t>
            </a:r>
          </a:p>
          <a:p>
            <a:pPr indent="355600"/>
            <a:r>
              <a:rPr lang="ru-RU" sz="1600" dirty="0"/>
              <a:t>межбюджетных трансфертов из федерального бюджета бюджетам субъектов Российской Федерации.</a:t>
            </a:r>
            <a:endParaRPr lang="ru-RU" sz="1600" dirty="0">
              <a:hlinkClick r:id="" action="ppaction://noaction"/>
            </a:endParaRPr>
          </a:p>
        </p:txBody>
      </p:sp>
      <p:sp>
        <p:nvSpPr>
          <p:cNvPr id="4" name="Номер слайда 1"/>
          <p:cNvSpPr txBox="1">
            <a:spLocks/>
          </p:cNvSpPr>
          <p:nvPr/>
        </p:nvSpPr>
        <p:spPr>
          <a:xfrm>
            <a:off x="8460432" y="6362619"/>
            <a:ext cx="735847" cy="4466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C948A7D-6C52-4157-BEA1-1B3B6891AEA4}" type="slidenum">
              <a:rPr lang="ru-RU" sz="2800" smtClean="0">
                <a:latin typeface="Trebuchet MS" panose="020B0603020202020204" pitchFamily="34" charset="0"/>
              </a:rPr>
              <a:pPr algn="r">
                <a:defRPr/>
              </a:pPr>
              <a:t>5</a:t>
            </a:fld>
            <a:endParaRPr lang="ru-RU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4919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384672"/>
            <a:ext cx="773035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</a:pPr>
            <a:r>
              <a:rPr lang="ru-RU" sz="2000" b="1" dirty="0">
                <a:latin typeface="+mj-lt"/>
                <a:cs typeface="Arial" panose="020B0604020202020204" pitchFamily="34" charset="0"/>
              </a:rPr>
              <a:t>ПРЕДОСТАВЛЕНИЕ СУБСИДИЙ ЮРИДИЧЕСКИМ ЛИЦАМ</a:t>
            </a:r>
          </a:p>
          <a:p>
            <a:pPr algn="ctr">
              <a:lnSpc>
                <a:spcPct val="85000"/>
              </a:lnSpc>
            </a:pPr>
            <a:r>
              <a:rPr lang="ru-RU" sz="2000" b="1" dirty="0">
                <a:latin typeface="+mj-lt"/>
                <a:cs typeface="Arial" panose="020B0604020202020204" pitchFamily="34" charset="0"/>
              </a:rPr>
              <a:t>Установление типовых форм соглашений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13532" y="1268760"/>
            <a:ext cx="87384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6413672"/>
              </p:ext>
            </p:extLst>
          </p:nvPr>
        </p:nvGraphicFramePr>
        <p:xfrm>
          <a:off x="313531" y="1268761"/>
          <a:ext cx="8362924" cy="5355236"/>
        </p:xfrm>
        <a:graphic>
          <a:graphicData uri="http://schemas.openxmlformats.org/drawingml/2006/table">
            <a:tbl>
              <a:tblPr firstRow="1" firstCol="1">
                <a:tableStyleId>{F2DE63D5-997A-4646-A377-4702673A728D}</a:tableStyleId>
              </a:tblPr>
              <a:tblGrid>
                <a:gridCol w="2787443">
                  <a:extLst>
                    <a:ext uri="{9D8B030D-6E8A-4147-A177-3AD203B41FA5}">
                      <a16:colId xmlns:a16="http://schemas.microsoft.com/office/drawing/2014/main" val="3369199937"/>
                    </a:ext>
                  </a:extLst>
                </a:gridCol>
                <a:gridCol w="2787443">
                  <a:extLst>
                    <a:ext uri="{9D8B030D-6E8A-4147-A177-3AD203B41FA5}">
                      <a16:colId xmlns:a16="http://schemas.microsoft.com/office/drawing/2014/main" val="859259053"/>
                    </a:ext>
                  </a:extLst>
                </a:gridCol>
                <a:gridCol w="2788038">
                  <a:extLst>
                    <a:ext uri="{9D8B030D-6E8A-4147-A177-3AD203B41FA5}">
                      <a16:colId xmlns:a16="http://schemas.microsoft.com/office/drawing/2014/main" val="2351018033"/>
                    </a:ext>
                  </a:extLst>
                </a:gridCol>
              </a:tblGrid>
              <a:tr h="353014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Типовые формы применяются с 1 января 2018 года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88" marR="58988" marT="31132" marB="31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00487"/>
                  </a:ext>
                </a:extLst>
              </a:tr>
              <a:tr h="128926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Предоставление субсидий федеральным бюджетным и автономным учреждениям, федеральным </a:t>
                      </a:r>
                      <a:r>
                        <a:rPr lang="ru-RU" sz="1200" dirty="0" err="1">
                          <a:effectLst/>
                        </a:rPr>
                        <a:t>ГУПам</a:t>
                      </a:r>
                      <a:r>
                        <a:rPr lang="ru-RU" sz="1200" dirty="0">
                          <a:effectLst/>
                        </a:rPr>
                        <a:t> на капитальные вложения в объекты федеральной собственности          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                   (статья 78.2 БК РФ)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88" marR="58988" marT="31132" marB="31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spc="-30" dirty="0">
                          <a:effectLst/>
                        </a:rPr>
                        <a:t>Правила осуществления капитальных вложений в объекты госсобственности Российской Федерации - постановление Правительства РФ от 9 января 2014 г. № 13 (пункт 18)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88" marR="58988" marT="31132" marB="31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Типовые соглашения -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Приказ Минфина России от 21 декабря № 244н 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8" marR="58988" marT="31132" marB="31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0409676"/>
                  </a:ext>
                </a:extLst>
              </a:tr>
              <a:tr h="120931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Передача полномочий государственного заказчика при осуществлении бюджетных инвестиций в объекты федеральной собственности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                    (статья 79 БК РФ)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88" marR="58988" marT="31132" marB="31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spc="-30" dirty="0">
                          <a:effectLst/>
                        </a:rPr>
                        <a:t>Правила осуществления капитальных вложений в объекты госсобственности Российской Федерации - постановление Правительства РФ от 9 января 2014 г. № 13 (пункт 13)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88" marR="58988" marT="31132" marB="31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Типовые соглашения -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Приказ Минфина России от 21 декабря № 245н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8" marR="58988" marT="31132" marB="31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7921836"/>
                  </a:ext>
                </a:extLst>
              </a:tr>
              <a:tr h="353014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Применение с 1 июля 2018 года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88" marR="58988" marT="31132" marB="31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342292"/>
                  </a:ext>
                </a:extLst>
              </a:tr>
              <a:tr h="190935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Предоставление субсидий юр. лицам со 100% </a:t>
                      </a:r>
                      <a:r>
                        <a:rPr lang="ru-RU" sz="1200" dirty="0" err="1">
                          <a:effectLst/>
                        </a:rPr>
                        <a:t>госучастием</a:t>
                      </a:r>
                      <a:r>
                        <a:rPr lang="ru-RU" sz="1200" dirty="0">
                          <a:effectLst/>
                        </a:rPr>
                        <a:t> на капитальные вложения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            (пункт 8 статьи 78 БК РФ)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88" marR="58988" marT="31132" marB="31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spc="-30" dirty="0">
                          <a:effectLst/>
                        </a:rPr>
                        <a:t>Правила предоставления из федерального бюджета субсидий юридическим лицам со 100% участием Российской Федерации на капитальные вложения в объекты собственности указанных юридических лиц - постановление Правительства РФ от 30 ноября 2017 г.  № 1451 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spc="-30" dirty="0">
                          <a:effectLst/>
                        </a:rPr>
                        <a:t>(абзац 1 пункт 7)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88" marR="58988" marT="31132" marB="31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Типовые соглашения -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проект приказа Минфина России – находится на государственной регистрации в Минюсте России.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988" marR="58988" marT="31132" marB="3113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6988306"/>
                  </a:ext>
                </a:extLst>
              </a:tr>
            </a:tbl>
          </a:graphicData>
        </a:graphic>
      </p:graphicFrame>
      <p:sp>
        <p:nvSpPr>
          <p:cNvPr id="5" name="Номер слайда 1"/>
          <p:cNvSpPr txBox="1">
            <a:spLocks/>
          </p:cNvSpPr>
          <p:nvPr/>
        </p:nvSpPr>
        <p:spPr>
          <a:xfrm>
            <a:off x="8460432" y="6362619"/>
            <a:ext cx="735847" cy="4466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C948A7D-6C52-4157-BEA1-1B3B6891AEA4}" type="slidenum">
              <a:rPr lang="ru-RU" sz="2800" smtClean="0">
                <a:latin typeface="Trebuchet MS" panose="020B0603020202020204" pitchFamily="34" charset="0"/>
              </a:rPr>
              <a:pPr algn="r">
                <a:defRPr/>
              </a:pPr>
              <a:t>6</a:t>
            </a:fld>
            <a:endParaRPr lang="ru-RU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3215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1564" y="332656"/>
            <a:ext cx="8162404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</a:pPr>
            <a:r>
              <a:rPr lang="ru-RU" sz="2000" b="1" dirty="0">
                <a:latin typeface="+mj-lt"/>
              </a:rPr>
              <a:t>Изменения в Бюджетный кодекс РФ</a:t>
            </a:r>
          </a:p>
          <a:p>
            <a:pPr algn="ctr">
              <a:lnSpc>
                <a:spcPct val="75000"/>
              </a:lnSpc>
            </a:pPr>
            <a:r>
              <a:rPr lang="ru-RU" sz="2000" b="1" dirty="0">
                <a:latin typeface="+mj-lt"/>
              </a:rPr>
              <a:t>в целях совершенствования порядка предоставления средств из бюджета на осуществление или возмещение капитальных вложений</a:t>
            </a:r>
          </a:p>
          <a:p>
            <a:pPr algn="ctr">
              <a:lnSpc>
                <a:spcPct val="75000"/>
              </a:lnSpc>
            </a:pPr>
            <a:endParaRPr lang="ru-RU" sz="2000" b="1" dirty="0">
              <a:latin typeface="+mj-lt"/>
            </a:endParaRPr>
          </a:p>
          <a:p>
            <a:pPr algn="ctr">
              <a:lnSpc>
                <a:spcPct val="75000"/>
              </a:lnSpc>
            </a:pPr>
            <a:r>
              <a:rPr lang="ru-RU" sz="2000" b="1" dirty="0">
                <a:latin typeface="+mj-lt"/>
              </a:rPr>
              <a:t>внесены в Правительство РФ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13532" y="1844824"/>
            <a:ext cx="8738469" cy="4711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90000"/>
              </a:lnSpc>
              <a:buAutoNum type="arabicPeriod"/>
            </a:pPr>
            <a:r>
              <a:rPr lang="ru-RU" sz="1450" b="1" dirty="0">
                <a:latin typeface="+mj-lt"/>
                <a:cs typeface="Times New Roman" panose="02020603050405020304" pitchFamily="18" charset="0"/>
              </a:rPr>
              <a:t>В новой статье 78.4 </a:t>
            </a:r>
            <a:r>
              <a:rPr lang="ru-RU" sz="1450" dirty="0">
                <a:latin typeface="+mj-lt"/>
                <a:cs typeface="Times New Roman" panose="02020603050405020304" pitchFamily="18" charset="0"/>
              </a:rPr>
              <a:t>вводится порядок предоставления юридическим лицам из бюджета субсидий на финансовое обеспечение или возмещение капитальных вложений в объекты собственности указанных юр. лиц (</a:t>
            </a:r>
            <a:r>
              <a:rPr lang="ru-RU" sz="1450" b="1" dirty="0">
                <a:latin typeface="+mj-lt"/>
                <a:cs typeface="Times New Roman" panose="02020603050405020304" pitchFamily="18" charset="0"/>
              </a:rPr>
              <a:t>капитальные субсидии</a:t>
            </a:r>
            <a:r>
              <a:rPr lang="ru-RU" sz="1450" dirty="0">
                <a:latin typeface="+mj-lt"/>
                <a:cs typeface="Times New Roman" panose="02020603050405020304" pitchFamily="18" charset="0"/>
              </a:rPr>
              <a:t>).</a:t>
            </a:r>
          </a:p>
          <a:p>
            <a:pPr lvl="0" algn="just">
              <a:lnSpc>
                <a:spcPct val="90000"/>
              </a:lnSpc>
            </a:pPr>
            <a:endParaRPr lang="ru-RU" sz="1450" dirty="0">
              <a:latin typeface="+mj-lt"/>
              <a:cs typeface="Times New Roman" panose="02020603050405020304" pitchFamily="18" charset="0"/>
            </a:endParaRPr>
          </a:p>
          <a:p>
            <a:pPr lvl="0" algn="just">
              <a:lnSpc>
                <a:spcPct val="90000"/>
              </a:lnSpc>
            </a:pPr>
            <a:r>
              <a:rPr lang="ru-RU" sz="1450" dirty="0">
                <a:latin typeface="+mj-lt"/>
                <a:cs typeface="Times New Roman" panose="02020603050405020304" pitchFamily="18" charset="0"/>
              </a:rPr>
              <a:t>2. Устанавливаются:</a:t>
            </a:r>
          </a:p>
          <a:p>
            <a:pPr marL="285750" indent="-285750" algn="just">
              <a:lnSpc>
                <a:spcPct val="90000"/>
              </a:lnSpc>
              <a:buFontTx/>
              <a:buChar char="-"/>
            </a:pPr>
            <a:r>
              <a:rPr lang="ru-RU" sz="1450" dirty="0">
                <a:latin typeface="+mj-lt"/>
                <a:cs typeface="Times New Roman" panose="02020603050405020304" pitchFamily="18" charset="0"/>
              </a:rPr>
              <a:t>требования к нормативным правовым актам Правительства РФ,   утверждающим правила предоставления капитальных субсидий;</a:t>
            </a:r>
          </a:p>
          <a:p>
            <a:pPr marL="285750" indent="-285750" algn="just">
              <a:lnSpc>
                <a:spcPct val="90000"/>
              </a:lnSpc>
              <a:buFontTx/>
              <a:buChar char="-"/>
            </a:pPr>
            <a:r>
              <a:rPr lang="ru-RU" sz="1450" dirty="0">
                <a:latin typeface="+mj-lt"/>
                <a:cs typeface="Times New Roman" panose="02020603050405020304" pitchFamily="18" charset="0"/>
              </a:rPr>
              <a:t>требования к договорам (соглашениям) о предоставлении капитальных субсидий;</a:t>
            </a:r>
          </a:p>
          <a:p>
            <a:pPr marL="285750" indent="-285750" algn="just">
              <a:lnSpc>
                <a:spcPct val="90000"/>
              </a:lnSpc>
              <a:buFontTx/>
              <a:buChar char="-"/>
            </a:pPr>
            <a:r>
              <a:rPr lang="ru-RU" sz="1450" dirty="0">
                <a:latin typeface="+mj-lt"/>
                <a:cs typeface="Times New Roman" panose="02020603050405020304" pitchFamily="18" charset="0"/>
              </a:rPr>
              <a:t>условия предоставления капитальных субсидий, в том числе: </a:t>
            </a:r>
          </a:p>
          <a:p>
            <a:pPr marL="742950" lvl="1" indent="-285750" algn="just">
              <a:lnSpc>
                <a:spcPct val="90000"/>
              </a:lnSpc>
              <a:buFontTx/>
              <a:buChar char="-"/>
            </a:pPr>
            <a:r>
              <a:rPr lang="ru-RU" sz="1450" dirty="0">
                <a:latin typeface="+mj-lt"/>
                <a:cs typeface="Times New Roman" panose="02020603050405020304" pitchFamily="18" charset="0"/>
              </a:rPr>
              <a:t>обязательство получателя субсидии по предоставлению права безвозмездного пользования созданными объектами, </a:t>
            </a:r>
            <a:r>
              <a:rPr lang="ru-RU" sz="1450" b="1" dirty="0">
                <a:latin typeface="+mj-lt"/>
                <a:cs typeface="Times New Roman" panose="02020603050405020304" pitchFamily="18" charset="0"/>
              </a:rPr>
              <a:t>которые могут использоваться в общественных целях</a:t>
            </a:r>
            <a:r>
              <a:rPr lang="ru-RU" sz="1450" dirty="0">
                <a:latin typeface="+mj-lt"/>
                <a:cs typeface="Times New Roman" panose="02020603050405020304" pitchFamily="18" charset="0"/>
              </a:rPr>
              <a:t>, субъектам РФ (муниципальным образованиям). </a:t>
            </a:r>
            <a:r>
              <a:rPr lang="ru-RU" sz="1450" b="1" dirty="0">
                <a:latin typeface="+mj-lt"/>
                <a:cs typeface="Times New Roman" panose="02020603050405020304" pitchFamily="18" charset="0"/>
              </a:rPr>
              <a:t>Бремя содержания </a:t>
            </a:r>
            <a:r>
              <a:rPr lang="ru-RU" sz="1450" dirty="0">
                <a:latin typeface="+mj-lt"/>
                <a:cs typeface="Times New Roman" panose="02020603050405020304" pitchFamily="18" charset="0"/>
              </a:rPr>
              <a:t>указанных объектов после ввода в эксплуатацию </a:t>
            </a:r>
            <a:r>
              <a:rPr lang="ru-RU" sz="1450" b="1" dirty="0">
                <a:latin typeface="+mj-lt"/>
                <a:cs typeface="Times New Roman" panose="02020603050405020304" pitchFamily="18" charset="0"/>
              </a:rPr>
              <a:t>несет получатель капитальной субсидии</a:t>
            </a:r>
            <a:r>
              <a:rPr lang="ru-RU" sz="1450" dirty="0">
                <a:latin typeface="+mj-lt"/>
                <a:cs typeface="Times New Roman" panose="02020603050405020304" pitchFamily="18" charset="0"/>
              </a:rPr>
              <a:t>;</a:t>
            </a:r>
          </a:p>
          <a:p>
            <a:pPr marL="742950" lvl="1" indent="-285750" algn="just">
              <a:lnSpc>
                <a:spcPct val="90000"/>
              </a:lnSpc>
              <a:buFontTx/>
              <a:buChar char="-"/>
            </a:pPr>
            <a:r>
              <a:rPr lang="ru-RU" sz="1450" dirty="0">
                <a:latin typeface="+mj-lt"/>
                <a:cs typeface="Times New Roman" panose="02020603050405020304" pitchFamily="18" charset="0"/>
              </a:rPr>
              <a:t>обязательство получателя субсидии </a:t>
            </a:r>
            <a:r>
              <a:rPr lang="ru-RU" sz="1450" b="1" dirty="0">
                <a:latin typeface="+mj-lt"/>
                <a:cs typeface="Times New Roman" panose="02020603050405020304" pitchFamily="18" charset="0"/>
              </a:rPr>
              <a:t>по применению законодательства о контрактной системе </a:t>
            </a:r>
            <a:r>
              <a:rPr lang="ru-RU" sz="1450" dirty="0">
                <a:latin typeface="+mj-lt"/>
                <a:cs typeface="Times New Roman" panose="02020603050405020304" pitchFamily="18" charset="0"/>
              </a:rPr>
              <a:t>в сфере закупок для гос.(</a:t>
            </a:r>
            <a:r>
              <a:rPr lang="ru-RU" sz="1450" dirty="0" err="1">
                <a:latin typeface="+mj-lt"/>
                <a:cs typeface="Times New Roman" panose="02020603050405020304" pitchFamily="18" charset="0"/>
              </a:rPr>
              <a:t>мун</a:t>
            </a:r>
            <a:r>
              <a:rPr lang="ru-RU" sz="1450" dirty="0">
                <a:latin typeface="+mj-lt"/>
                <a:cs typeface="Times New Roman" panose="02020603050405020304" pitchFamily="18" charset="0"/>
              </a:rPr>
              <a:t>.) закупок (при предоставлении капитальных субсидий в целях </a:t>
            </a:r>
            <a:r>
              <a:rPr lang="ru-RU" sz="1450" dirty="0" err="1">
                <a:latin typeface="+mj-lt"/>
                <a:cs typeface="Times New Roman" panose="02020603050405020304" pitchFamily="18" charset="0"/>
              </a:rPr>
              <a:t>финобеспечения</a:t>
            </a:r>
            <a:r>
              <a:rPr lang="ru-RU" sz="1450" dirty="0">
                <a:latin typeface="+mj-lt"/>
                <a:cs typeface="Times New Roman" panose="02020603050405020304" pitchFamily="18" charset="0"/>
              </a:rPr>
              <a:t> затрат);</a:t>
            </a:r>
          </a:p>
          <a:p>
            <a:pPr marL="742950" lvl="1" indent="-285750" algn="just">
              <a:lnSpc>
                <a:spcPct val="90000"/>
              </a:lnSpc>
              <a:buFontTx/>
              <a:buChar char="-"/>
            </a:pPr>
            <a:r>
              <a:rPr lang="ru-RU" sz="1450" dirty="0">
                <a:latin typeface="+mj-lt"/>
                <a:cs typeface="Times New Roman" panose="02020603050405020304" pitchFamily="18" charset="0"/>
              </a:rPr>
              <a:t>о предоставлении субсидий на возмещение затрат получателя субсидии </a:t>
            </a:r>
            <a:r>
              <a:rPr lang="ru-RU" sz="1450" b="1" dirty="0">
                <a:latin typeface="+mj-lt"/>
                <a:cs typeface="Times New Roman" panose="02020603050405020304" pitchFamily="18" charset="0"/>
              </a:rPr>
              <a:t>не ранее ввода объекта в </a:t>
            </a:r>
            <a:r>
              <a:rPr lang="ru-RU" sz="1450" b="1" dirty="0" err="1">
                <a:latin typeface="+mj-lt"/>
                <a:cs typeface="Times New Roman" panose="02020603050405020304" pitchFamily="18" charset="0"/>
              </a:rPr>
              <a:t>эксплутацию</a:t>
            </a:r>
            <a:r>
              <a:rPr lang="ru-RU" sz="1450" b="1" dirty="0">
                <a:latin typeface="+mj-lt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90000"/>
              </a:lnSpc>
            </a:pPr>
            <a:endParaRPr lang="ru-RU" sz="1450" dirty="0">
              <a:latin typeface="+mj-lt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ru-RU" sz="1450" dirty="0">
                <a:latin typeface="+mj-lt"/>
                <a:cs typeface="Times New Roman" panose="02020603050405020304" pitchFamily="18" charset="0"/>
              </a:rPr>
              <a:t>3. </a:t>
            </a:r>
            <a:r>
              <a:rPr lang="ru-RU" sz="1450" b="1" dirty="0">
                <a:latin typeface="+mj-lt"/>
                <a:cs typeface="Times New Roman" panose="02020603050405020304" pitchFamily="18" charset="0"/>
              </a:rPr>
              <a:t>Из статьи 79.1 исключается норма об утверждении </a:t>
            </a:r>
            <a:r>
              <a:rPr lang="ru-RU" sz="1450" dirty="0">
                <a:latin typeface="+mj-lt"/>
                <a:cs typeface="Times New Roman" panose="02020603050405020304" pitchFamily="18" charset="0"/>
              </a:rPr>
              <a:t>законом (решением) о бюджете субъекта РФ (о местном бюджете) </a:t>
            </a:r>
            <a:r>
              <a:rPr lang="ru-RU" sz="1450" b="1" dirty="0">
                <a:latin typeface="+mj-lt"/>
                <a:cs typeface="Times New Roman" panose="02020603050405020304" pitchFamily="18" charset="0"/>
              </a:rPr>
              <a:t>бюджетных ассигнований на осуществление капитальных вложений </a:t>
            </a:r>
            <a:r>
              <a:rPr lang="ru-RU" sz="1450" dirty="0">
                <a:latin typeface="+mj-lt"/>
                <a:cs typeface="Times New Roman" panose="02020603050405020304" pitchFamily="18" charset="0"/>
              </a:rPr>
              <a:t>в объекты государственной (муниципальной) собственности, в целях софинансирования которых предоставляются субсидии из федерального бюджета (бюджета субъекта РФ), </a:t>
            </a:r>
            <a:r>
              <a:rPr lang="ru-RU" sz="1450" b="1" dirty="0">
                <a:latin typeface="+mj-lt"/>
                <a:cs typeface="Times New Roman" panose="02020603050405020304" pitchFamily="18" charset="0"/>
              </a:rPr>
              <a:t>раздельно по каждому объекту.</a:t>
            </a:r>
          </a:p>
        </p:txBody>
      </p:sp>
      <p:sp>
        <p:nvSpPr>
          <p:cNvPr id="5" name="Номер слайда 1"/>
          <p:cNvSpPr txBox="1">
            <a:spLocks/>
          </p:cNvSpPr>
          <p:nvPr/>
        </p:nvSpPr>
        <p:spPr>
          <a:xfrm>
            <a:off x="8460432" y="6362619"/>
            <a:ext cx="735847" cy="4466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C948A7D-6C52-4157-BEA1-1B3B6891AEA4}" type="slidenum">
              <a:rPr lang="ru-RU" sz="2800" smtClean="0">
                <a:latin typeface="Trebuchet MS" panose="020B0603020202020204" pitchFamily="34" charset="0"/>
              </a:rPr>
              <a:pPr algn="r">
                <a:defRPr/>
              </a:pPr>
              <a:t>7</a:t>
            </a:fld>
            <a:endParaRPr lang="ru-RU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14422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Прямая со стрелкой 54"/>
          <p:cNvCxnSpPr/>
          <p:nvPr/>
        </p:nvCxnSpPr>
        <p:spPr>
          <a:xfrm flipH="1">
            <a:off x="7778066" y="2945998"/>
            <a:ext cx="0" cy="589880"/>
          </a:xfrm>
          <a:prstGeom prst="straightConnector1">
            <a:avLst/>
          </a:prstGeom>
          <a:ln w="28575" cmpd="tri">
            <a:solidFill>
              <a:schemeClr val="bg1">
                <a:lumMod val="50000"/>
              </a:schemeClr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 flipH="1">
            <a:off x="6188176" y="2949838"/>
            <a:ext cx="0" cy="589880"/>
          </a:xfrm>
          <a:prstGeom prst="straightConnector1">
            <a:avLst/>
          </a:prstGeom>
          <a:ln w="28575" cmpd="tri">
            <a:solidFill>
              <a:schemeClr val="bg1">
                <a:lumMod val="50000"/>
              </a:schemeClr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flipH="1">
            <a:off x="6161799" y="2944415"/>
            <a:ext cx="0" cy="589880"/>
          </a:xfrm>
          <a:prstGeom prst="straightConnector1">
            <a:avLst/>
          </a:prstGeom>
          <a:ln w="28575" cmpd="tri">
            <a:solidFill>
              <a:srgbClr val="0033CC"/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>
            <a:off x="1432006" y="2949838"/>
            <a:ext cx="0" cy="589880"/>
          </a:xfrm>
          <a:prstGeom prst="straightConnector1">
            <a:avLst/>
          </a:prstGeom>
          <a:ln w="28575" cmpd="tri">
            <a:solidFill>
              <a:schemeClr val="bg1">
                <a:lumMod val="50000"/>
              </a:schemeClr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Прямая со стрелкой 242"/>
          <p:cNvCxnSpPr/>
          <p:nvPr/>
        </p:nvCxnSpPr>
        <p:spPr>
          <a:xfrm flipH="1">
            <a:off x="1405629" y="2944415"/>
            <a:ext cx="0" cy="589880"/>
          </a:xfrm>
          <a:prstGeom prst="straightConnector1">
            <a:avLst/>
          </a:prstGeom>
          <a:ln w="28575" cmpd="tri">
            <a:solidFill>
              <a:srgbClr val="0033CC"/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 flipH="1">
            <a:off x="3009677" y="2949838"/>
            <a:ext cx="0" cy="589880"/>
          </a:xfrm>
          <a:prstGeom prst="straightConnector1">
            <a:avLst/>
          </a:prstGeom>
          <a:ln w="28575" cmpd="tri">
            <a:solidFill>
              <a:schemeClr val="bg1">
                <a:lumMod val="50000"/>
              </a:schemeClr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flipH="1">
            <a:off x="2983300" y="2944415"/>
            <a:ext cx="0" cy="589880"/>
          </a:xfrm>
          <a:prstGeom prst="straightConnector1">
            <a:avLst/>
          </a:prstGeom>
          <a:ln w="28575" cmpd="tri">
            <a:solidFill>
              <a:srgbClr val="0033CC"/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 flipH="1">
            <a:off x="4589169" y="2949838"/>
            <a:ext cx="0" cy="589880"/>
          </a:xfrm>
          <a:prstGeom prst="straightConnector1">
            <a:avLst/>
          </a:prstGeom>
          <a:ln w="28575" cmpd="tri">
            <a:solidFill>
              <a:schemeClr val="bg1">
                <a:lumMod val="50000"/>
              </a:schemeClr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 flipH="1">
            <a:off x="4562792" y="2944415"/>
            <a:ext cx="0" cy="589880"/>
          </a:xfrm>
          <a:prstGeom prst="straightConnector1">
            <a:avLst/>
          </a:prstGeom>
          <a:ln w="28575" cmpd="tri">
            <a:solidFill>
              <a:srgbClr val="0033CC"/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"/>
          <p:cNvSpPr txBox="1">
            <a:spLocks/>
          </p:cNvSpPr>
          <p:nvPr/>
        </p:nvSpPr>
        <p:spPr bwMode="auto">
          <a:xfrm>
            <a:off x="0" y="307180"/>
            <a:ext cx="9144000" cy="49292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</a:pPr>
            <a:r>
              <a:rPr lang="ru-RU" sz="2200" b="1" dirty="0">
                <a:solidFill>
                  <a:srgbClr val="00602B"/>
                </a:solidFill>
                <a:latin typeface="Trebuchet MS" panose="020B0603020202020204" pitchFamily="34" charset="0"/>
                <a:ea typeface="+mn-ea"/>
                <a:cs typeface="Times New Roman" pitchFamily="18" charset="0"/>
              </a:rPr>
              <a:t>Система целеполагания деятельности Правительства РФ</a:t>
            </a:r>
            <a:endParaRPr lang="ru-RU" sz="2200" b="1" i="1" dirty="0">
              <a:solidFill>
                <a:srgbClr val="004821"/>
              </a:solidFill>
              <a:latin typeface="Trebuchet MS" panose="020B0603020202020204" pitchFamily="34" charset="0"/>
              <a:ea typeface="+mn-ea"/>
              <a:cs typeface="Times New Roman" pitchFamily="18" charset="0"/>
            </a:endParaRPr>
          </a:p>
        </p:txBody>
      </p:sp>
      <p:sp>
        <p:nvSpPr>
          <p:cNvPr id="171" name="Прямоугольник 170"/>
          <p:cNvSpPr/>
          <p:nvPr/>
        </p:nvSpPr>
        <p:spPr>
          <a:xfrm>
            <a:off x="485765" y="2429881"/>
            <a:ext cx="8304353" cy="519920"/>
          </a:xfrm>
          <a:prstGeom prst="rect">
            <a:avLst/>
          </a:prstGeom>
          <a:solidFill>
            <a:srgbClr val="92B6CE"/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Trebuchet MS" panose="020B0603020202020204" pitchFamily="34" charset="0"/>
              </a:rPr>
              <a:t>Основные направления деятельности Правительства Российской Федерации до 2024 г.</a:t>
            </a:r>
          </a:p>
        </p:txBody>
      </p:sp>
      <p:sp>
        <p:nvSpPr>
          <p:cNvPr id="172" name="Прямоугольник 171"/>
          <p:cNvSpPr/>
          <p:nvPr/>
        </p:nvSpPr>
        <p:spPr>
          <a:xfrm>
            <a:off x="758598" y="3534295"/>
            <a:ext cx="1329231" cy="2527162"/>
          </a:xfrm>
          <a:prstGeom prst="rect">
            <a:avLst/>
          </a:prstGeom>
          <a:solidFill>
            <a:srgbClr val="B1D3D1">
              <a:alpha val="60000"/>
            </a:srgbClr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 b="1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latin typeface="Trebuchet MS" panose="020B0603020202020204" pitchFamily="34" charset="0"/>
              </a:rPr>
              <a:t>ГП 1</a:t>
            </a:r>
          </a:p>
        </p:txBody>
      </p:sp>
      <p:sp>
        <p:nvSpPr>
          <p:cNvPr id="109" name="Прямоугольник 108"/>
          <p:cNvSpPr/>
          <p:nvPr/>
        </p:nvSpPr>
        <p:spPr>
          <a:xfrm>
            <a:off x="2350751" y="3534295"/>
            <a:ext cx="1329231" cy="2527162"/>
          </a:xfrm>
          <a:prstGeom prst="rect">
            <a:avLst/>
          </a:prstGeom>
          <a:solidFill>
            <a:srgbClr val="B1D3D1">
              <a:alpha val="60000"/>
            </a:srgbClr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 b="1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latin typeface="Trebuchet MS" panose="020B0603020202020204" pitchFamily="34" charset="0"/>
              </a:rPr>
              <a:t>ГП 2</a:t>
            </a:r>
          </a:p>
        </p:txBody>
      </p:sp>
      <p:sp>
        <p:nvSpPr>
          <p:cNvPr id="110" name="Прямоугольник 109"/>
          <p:cNvSpPr/>
          <p:nvPr/>
        </p:nvSpPr>
        <p:spPr>
          <a:xfrm>
            <a:off x="3880915" y="3534295"/>
            <a:ext cx="1329231" cy="2527162"/>
          </a:xfrm>
          <a:prstGeom prst="rect">
            <a:avLst/>
          </a:prstGeom>
          <a:solidFill>
            <a:srgbClr val="B1D3D1">
              <a:alpha val="60000"/>
            </a:srgbClr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 b="1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latin typeface="Trebuchet MS" panose="020B0603020202020204" pitchFamily="34" charset="0"/>
              </a:rPr>
              <a:t>ГП 3</a:t>
            </a:r>
          </a:p>
        </p:txBody>
      </p:sp>
      <p:sp>
        <p:nvSpPr>
          <p:cNvPr id="104" name="Прямоугольник 103"/>
          <p:cNvSpPr/>
          <p:nvPr/>
        </p:nvSpPr>
        <p:spPr>
          <a:xfrm>
            <a:off x="758600" y="4362510"/>
            <a:ext cx="1329230" cy="431527"/>
          </a:xfrm>
          <a:prstGeom prst="rect">
            <a:avLst/>
          </a:prstGeom>
          <a:pattFill prst="ltUpDiag">
            <a:fgClr>
              <a:schemeClr val="bg1">
                <a:lumMod val="75000"/>
              </a:schemeClr>
            </a:fgClr>
            <a:bgClr>
              <a:schemeClr val="bg1"/>
            </a:bgClr>
          </a:patt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33CC"/>
                </a:solidFill>
                <a:latin typeface="Trebuchet MS" panose="020B0603020202020204" pitchFamily="34" charset="0"/>
              </a:rPr>
              <a:t>Нацпроект 1</a:t>
            </a:r>
          </a:p>
        </p:txBody>
      </p:sp>
      <p:cxnSp>
        <p:nvCxnSpPr>
          <p:cNvPr id="35" name="Прямая со стрелкой 34"/>
          <p:cNvCxnSpPr/>
          <p:nvPr/>
        </p:nvCxnSpPr>
        <p:spPr>
          <a:xfrm>
            <a:off x="1776046" y="1433507"/>
            <a:ext cx="0" cy="996375"/>
          </a:xfrm>
          <a:prstGeom prst="straightConnector1">
            <a:avLst/>
          </a:prstGeom>
          <a:ln w="28575">
            <a:solidFill>
              <a:srgbClr val="C00000"/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Скругленный прямоугольник 3"/>
          <p:cNvSpPr/>
          <p:nvPr/>
        </p:nvSpPr>
        <p:spPr>
          <a:xfrm>
            <a:off x="5926015" y="778149"/>
            <a:ext cx="2864103" cy="899545"/>
          </a:xfrm>
          <a:prstGeom prst="roundRect">
            <a:avLst/>
          </a:prstGeom>
          <a:solidFill>
            <a:srgbClr val="BEBF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85000"/>
              </a:lnSpc>
            </a:pPr>
            <a:r>
              <a:rPr lang="ru-RU" b="1" i="1" u="sng" dirty="0">
                <a:solidFill>
                  <a:schemeClr val="tx1"/>
                </a:solidFill>
                <a:latin typeface="Trebuchet MS" panose="020B0603020202020204" pitchFamily="34" charset="0"/>
              </a:rPr>
              <a:t>Иные</a:t>
            </a:r>
            <a:r>
              <a:rPr lang="ru-RU" b="1" i="1" dirty="0">
                <a:solidFill>
                  <a:schemeClr val="tx1"/>
                </a:solidFill>
                <a:latin typeface="Trebuchet MS" panose="020B0603020202020204" pitchFamily="34" charset="0"/>
              </a:rPr>
              <a:t> цели </a:t>
            </a:r>
            <a:r>
              <a:rPr lang="ru-RU" b="1" i="1" dirty="0" err="1">
                <a:solidFill>
                  <a:schemeClr val="tx1"/>
                </a:solidFill>
                <a:latin typeface="Trebuchet MS" panose="020B0603020202020204" pitchFamily="34" charset="0"/>
              </a:rPr>
              <a:t>госполитики</a:t>
            </a:r>
            <a:r>
              <a:rPr lang="ru-RU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</a:p>
          <a:p>
            <a:pPr algn="ctr">
              <a:lnSpc>
                <a:spcPct val="85000"/>
              </a:lnSpc>
            </a:pPr>
            <a:r>
              <a:rPr lang="ru-RU" sz="1100" dirty="0">
                <a:solidFill>
                  <a:schemeClr val="tx1"/>
                </a:solidFill>
                <a:latin typeface="Trebuchet MS" panose="020B0603020202020204" pitchFamily="34" charset="0"/>
              </a:rPr>
              <a:t>(в </a:t>
            </a:r>
            <a:r>
              <a:rPr lang="ru-RU" sz="1100" dirty="0" err="1">
                <a:solidFill>
                  <a:schemeClr val="tx1"/>
                </a:solidFill>
                <a:latin typeface="Trebuchet MS" panose="020B0603020202020204" pitchFamily="34" charset="0"/>
              </a:rPr>
              <a:t>т.ч</a:t>
            </a:r>
            <a:r>
              <a:rPr lang="ru-RU" sz="1100" dirty="0">
                <a:solidFill>
                  <a:schemeClr val="tx1"/>
                </a:solidFill>
                <a:latin typeface="Trebuchet MS" panose="020B0603020202020204" pitchFamily="34" charset="0"/>
              </a:rPr>
              <a:t>. в сферах безопасности, международной деятельности, повышения качества </a:t>
            </a:r>
            <a:r>
              <a:rPr lang="ru-RU" sz="1100" dirty="0" err="1">
                <a:solidFill>
                  <a:schemeClr val="tx1"/>
                </a:solidFill>
                <a:latin typeface="Trebuchet MS" panose="020B0603020202020204" pitchFamily="34" charset="0"/>
              </a:rPr>
              <a:t>госуправления</a:t>
            </a:r>
            <a:r>
              <a:rPr lang="ru-RU" sz="1100" dirty="0">
                <a:solidFill>
                  <a:schemeClr val="tx1"/>
                </a:solidFill>
                <a:latin typeface="Trebuchet MS" panose="020B0603020202020204" pitchFamily="34" charset="0"/>
              </a:rPr>
              <a:t> и т.п.)</a:t>
            </a: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485767" y="778148"/>
            <a:ext cx="5317157" cy="655358"/>
          </a:xfrm>
          <a:prstGeom prst="roundRect">
            <a:avLst/>
          </a:prstGeom>
          <a:solidFill>
            <a:srgbClr val="BEBF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" bIns="18000" rtlCol="0" anchor="t"/>
          <a:lstStyle/>
          <a:p>
            <a:pPr algn="ctr"/>
            <a:r>
              <a:rPr lang="ru-RU" sz="2000" b="1" i="1" u="sng" dirty="0">
                <a:solidFill>
                  <a:schemeClr val="tx1"/>
                </a:solidFill>
                <a:latin typeface="Trebuchet MS" panose="020B0603020202020204" pitchFamily="34" charset="0"/>
              </a:rPr>
              <a:t>Национальные</a:t>
            </a:r>
            <a:r>
              <a:rPr lang="ru-RU" sz="2000" b="1" i="1" dirty="0">
                <a:solidFill>
                  <a:schemeClr val="tx1"/>
                </a:solidFill>
                <a:latin typeface="Trebuchet MS" panose="020B0603020202020204" pitchFamily="34" charset="0"/>
              </a:rPr>
              <a:t> цели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rebuchet MS" panose="020B0603020202020204" pitchFamily="34" charset="0"/>
              </a:rPr>
              <a:t>(пункт 1 Указа Президента РФ от 07.05.2018 № 204)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5505976" y="3534295"/>
            <a:ext cx="1329231" cy="2527162"/>
          </a:xfrm>
          <a:prstGeom prst="rect">
            <a:avLst/>
          </a:prstGeom>
          <a:solidFill>
            <a:srgbClr val="B1D3D1">
              <a:alpha val="60000"/>
            </a:srgbClr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 b="1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latin typeface="Trebuchet MS" panose="020B0603020202020204" pitchFamily="34" charset="0"/>
              </a:rPr>
              <a:t>ГП 4</a:t>
            </a:r>
          </a:p>
        </p:txBody>
      </p:sp>
      <p:sp>
        <p:nvSpPr>
          <p:cNvPr id="197" name="Прямоугольник 196"/>
          <p:cNvSpPr/>
          <p:nvPr/>
        </p:nvSpPr>
        <p:spPr>
          <a:xfrm>
            <a:off x="3880915" y="5629931"/>
            <a:ext cx="2954292" cy="431527"/>
          </a:xfrm>
          <a:prstGeom prst="rect">
            <a:avLst/>
          </a:prstGeom>
          <a:pattFill prst="ltUpDiag">
            <a:fgClr>
              <a:schemeClr val="bg1">
                <a:lumMod val="75000"/>
              </a:schemeClr>
            </a:fgClr>
            <a:bgClr>
              <a:schemeClr val="bg1"/>
            </a:bgClr>
          </a:patt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33CC"/>
                </a:solidFill>
                <a:latin typeface="Trebuchet MS" panose="020B0603020202020204" pitchFamily="34" charset="0"/>
              </a:rPr>
              <a:t>Нацпроект 3</a:t>
            </a:r>
          </a:p>
        </p:txBody>
      </p:sp>
      <p:cxnSp>
        <p:nvCxnSpPr>
          <p:cNvPr id="42" name="Прямая со стрелкой 41"/>
          <p:cNvCxnSpPr>
            <a:stCxn id="4" idx="2"/>
          </p:cNvCxnSpPr>
          <p:nvPr/>
        </p:nvCxnSpPr>
        <p:spPr>
          <a:xfrm>
            <a:off x="7358067" y="1677693"/>
            <a:ext cx="1095" cy="752188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>
            <a:stCxn id="172" idx="0"/>
            <a:endCxn id="104" idx="0"/>
          </p:cNvCxnSpPr>
          <p:nvPr/>
        </p:nvCxnSpPr>
        <p:spPr>
          <a:xfrm>
            <a:off x="1423214" y="3534295"/>
            <a:ext cx="1" cy="828214"/>
          </a:xfrm>
          <a:prstGeom prst="straightConnector1">
            <a:avLst/>
          </a:prstGeom>
          <a:ln>
            <a:solidFill>
              <a:srgbClr val="0033CC"/>
            </a:solidFill>
            <a:prstDash val="dash"/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>
            <a:off x="2992092" y="3473850"/>
            <a:ext cx="0" cy="1503360"/>
          </a:xfrm>
          <a:prstGeom prst="straightConnector1">
            <a:avLst/>
          </a:prstGeom>
          <a:ln>
            <a:solidFill>
              <a:srgbClr val="0033CC"/>
            </a:solidFill>
            <a:prstDash val="dash"/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>
            <a:off x="4571585" y="3473850"/>
            <a:ext cx="0" cy="1503360"/>
          </a:xfrm>
          <a:prstGeom prst="straightConnector1">
            <a:avLst/>
          </a:prstGeom>
          <a:ln>
            <a:solidFill>
              <a:srgbClr val="0033CC"/>
            </a:solidFill>
            <a:prstDash val="dash"/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>
            <a:stCxn id="38" idx="0"/>
          </p:cNvCxnSpPr>
          <p:nvPr/>
        </p:nvCxnSpPr>
        <p:spPr>
          <a:xfrm>
            <a:off x="6170591" y="3534296"/>
            <a:ext cx="0" cy="2095635"/>
          </a:xfrm>
          <a:prstGeom prst="straightConnector1">
            <a:avLst/>
          </a:prstGeom>
          <a:ln>
            <a:solidFill>
              <a:srgbClr val="0033CC"/>
            </a:solidFill>
            <a:prstDash val="dash"/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" y="6501456"/>
            <a:ext cx="91439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rebuchet MS" panose="020B0603020202020204" pitchFamily="34" charset="0"/>
              </a:rPr>
              <a:t>Формирование нацпроектов осуществляется </a:t>
            </a:r>
            <a:r>
              <a:rPr lang="ru-RU" sz="1400" b="1" i="1" u="sng" dirty="0">
                <a:latin typeface="Trebuchet MS" panose="020B0603020202020204" pitchFamily="34" charset="0"/>
              </a:rPr>
              <a:t>на 6-летний период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3225683" y="1493851"/>
            <a:ext cx="2577241" cy="641042"/>
          </a:xfrm>
          <a:prstGeom prst="roundRect">
            <a:avLst/>
          </a:prstGeom>
          <a:solidFill>
            <a:srgbClr val="BEBF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85000"/>
              </a:lnSpc>
            </a:pPr>
            <a:r>
              <a:rPr lang="ru-RU" b="1" i="1" dirty="0">
                <a:solidFill>
                  <a:schemeClr val="tx1"/>
                </a:solidFill>
                <a:latin typeface="Trebuchet MS" panose="020B0603020202020204" pitchFamily="34" charset="0"/>
              </a:rPr>
              <a:t>Цели </a:t>
            </a:r>
            <a:r>
              <a:rPr lang="ru-RU" b="1" i="1" u="sng" dirty="0">
                <a:solidFill>
                  <a:schemeClr val="tx1"/>
                </a:solidFill>
                <a:latin typeface="Trebuchet MS" panose="020B0603020202020204" pitchFamily="34" charset="0"/>
              </a:rPr>
              <a:t>нацпроектов</a:t>
            </a:r>
            <a:r>
              <a:rPr lang="ru-RU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</a:p>
          <a:p>
            <a:pPr algn="ctr">
              <a:lnSpc>
                <a:spcPct val="85000"/>
              </a:lnSpc>
              <a:spcBef>
                <a:spcPts val="600"/>
              </a:spcBef>
            </a:pPr>
            <a:r>
              <a:rPr lang="ru-RU" sz="1400" dirty="0">
                <a:solidFill>
                  <a:schemeClr val="tx1"/>
                </a:solidFill>
                <a:latin typeface="Trebuchet MS" panose="020B0603020202020204" pitchFamily="34" charset="0"/>
              </a:rPr>
              <a:t>(пункты 3-15 Указа)</a:t>
            </a:r>
          </a:p>
        </p:txBody>
      </p:sp>
      <p:cxnSp>
        <p:nvCxnSpPr>
          <p:cNvPr id="36" name="Прямая со стрелкой 35"/>
          <p:cNvCxnSpPr>
            <a:stCxn id="30" idx="2"/>
          </p:cNvCxnSpPr>
          <p:nvPr/>
        </p:nvCxnSpPr>
        <p:spPr>
          <a:xfrm flipH="1">
            <a:off x="4510454" y="2134893"/>
            <a:ext cx="0" cy="294988"/>
          </a:xfrm>
          <a:prstGeom prst="straightConnector1">
            <a:avLst/>
          </a:prstGeom>
          <a:ln w="28575">
            <a:solidFill>
              <a:srgbClr val="0033CC"/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>
            <a:off x="4571585" y="4126570"/>
            <a:ext cx="0" cy="1503360"/>
          </a:xfrm>
          <a:prstGeom prst="straightConnector1">
            <a:avLst/>
          </a:prstGeom>
          <a:ln>
            <a:solidFill>
              <a:srgbClr val="0033CC"/>
            </a:solidFill>
            <a:prstDash val="dash"/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" name="Прямоугольник 197"/>
          <p:cNvSpPr/>
          <p:nvPr/>
        </p:nvSpPr>
        <p:spPr>
          <a:xfrm>
            <a:off x="2350752" y="4977211"/>
            <a:ext cx="2859395" cy="431527"/>
          </a:xfrm>
          <a:prstGeom prst="rect">
            <a:avLst/>
          </a:prstGeom>
          <a:pattFill prst="ltUpDiag">
            <a:fgClr>
              <a:schemeClr val="bg1">
                <a:lumMod val="75000"/>
              </a:schemeClr>
            </a:fgClr>
            <a:bgClr>
              <a:schemeClr val="bg1"/>
            </a:bgClr>
          </a:patt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33CC"/>
                </a:solidFill>
                <a:latin typeface="Trebuchet MS" panose="020B0603020202020204" pitchFamily="34" charset="0"/>
              </a:rPr>
              <a:t>Нацпроект 2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7131035" y="3530455"/>
            <a:ext cx="1329231" cy="2527162"/>
          </a:xfrm>
          <a:prstGeom prst="rect">
            <a:avLst/>
          </a:prstGeom>
          <a:solidFill>
            <a:srgbClr val="B1D3D1">
              <a:alpha val="60000"/>
            </a:srgbClr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 b="1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latin typeface="Trebuchet MS" panose="020B0603020202020204" pitchFamily="34" charset="0"/>
              </a:rPr>
              <a:t>ГП </a:t>
            </a:r>
            <a:r>
              <a:rPr lang="en-US" b="1" dirty="0">
                <a:solidFill>
                  <a:schemeClr val="tx1"/>
                </a:solidFill>
                <a:latin typeface="Trebuchet MS" panose="020B0603020202020204" pitchFamily="34" charset="0"/>
              </a:rPr>
              <a:t>n</a:t>
            </a:r>
            <a:endParaRPr lang="ru-RU" b="1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7504" y="6074132"/>
            <a:ext cx="9143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rebuchet MS" panose="020B0603020202020204" pitchFamily="34" charset="0"/>
              </a:rPr>
              <a:t>Национальный проект – </a:t>
            </a:r>
            <a:r>
              <a:rPr lang="ru-RU" sz="1400" b="1" i="1" u="sng" dirty="0">
                <a:latin typeface="Trebuchet MS" panose="020B0603020202020204" pitchFamily="34" charset="0"/>
              </a:rPr>
              <a:t>приоритетное</a:t>
            </a:r>
            <a:r>
              <a:rPr lang="ru-RU" sz="1400" dirty="0">
                <a:latin typeface="Trebuchet MS" panose="020B0603020202020204" pitchFamily="34" charset="0"/>
              </a:rPr>
              <a:t> направление государственной политики </a:t>
            </a:r>
            <a:r>
              <a:rPr lang="ru-RU" sz="1400" b="1" i="1" u="sng" dirty="0">
                <a:latin typeface="Trebuchet MS" panose="020B0603020202020204" pitchFamily="34" charset="0"/>
              </a:rPr>
              <a:t>с особым режимом управления</a:t>
            </a:r>
          </a:p>
        </p:txBody>
      </p:sp>
      <p:sp>
        <p:nvSpPr>
          <p:cNvPr id="34" name="Номер слайда 1"/>
          <p:cNvSpPr txBox="1">
            <a:spLocks/>
          </p:cNvSpPr>
          <p:nvPr/>
        </p:nvSpPr>
        <p:spPr>
          <a:xfrm>
            <a:off x="8460432" y="6381328"/>
            <a:ext cx="735847" cy="4466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C948A7D-6C52-4157-BEA1-1B3B6891AEA4}" type="slidenum">
              <a:rPr lang="ru-RU" sz="2800" smtClean="0">
                <a:latin typeface="Trebuchet MS" panose="020B0603020202020204" pitchFamily="34" charset="0"/>
              </a:rPr>
              <a:pPr algn="r">
                <a:defRPr/>
              </a:pPr>
              <a:t>8</a:t>
            </a:fld>
            <a:endParaRPr lang="ru-RU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2926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/>
          <p:cNvSpPr txBox="1">
            <a:spLocks/>
          </p:cNvSpPr>
          <p:nvPr/>
        </p:nvSpPr>
        <p:spPr bwMode="auto">
          <a:xfrm>
            <a:off x="0" y="433200"/>
            <a:ext cx="9144000" cy="37356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lnSpc>
                <a:spcPct val="75000"/>
              </a:lnSpc>
            </a:pPr>
            <a:r>
              <a:rPr lang="ru-RU" sz="2400" b="1" dirty="0">
                <a:solidFill>
                  <a:srgbClr val="00602B"/>
                </a:solidFill>
                <a:latin typeface="Trebuchet MS" panose="020B0603020202020204" pitchFamily="34" charset="0"/>
                <a:ea typeface="+mn-ea"/>
                <a:cs typeface="Times New Roman" pitchFamily="18" charset="0"/>
              </a:rPr>
              <a:t>Участие субъектов РФ в реализации федеральных проектов</a:t>
            </a:r>
            <a:endParaRPr lang="ru-RU" sz="2000" b="1" i="1" dirty="0">
              <a:solidFill>
                <a:srgbClr val="00602B"/>
              </a:solidFill>
              <a:latin typeface="Trebuchet MS" panose="020B0603020202020204" pitchFamily="34" charset="0"/>
              <a:ea typeface="+mn-ea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7240" y="1980042"/>
            <a:ext cx="8949521" cy="4283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 algn="just" fontAlgn="b">
              <a:lnSpc>
                <a:spcPct val="120000"/>
              </a:lnSpc>
              <a:buFont typeface="+mj-lt"/>
              <a:buAutoNum type="arabicPeriod"/>
            </a:pPr>
            <a:r>
              <a:rPr lang="ru-RU" b="1" i="1" dirty="0">
                <a:latin typeface="Trebuchet MS" panose="020B0603020202020204" pitchFamily="34" charset="0"/>
              </a:rPr>
              <a:t>Указанные параметры </a:t>
            </a:r>
            <a:r>
              <a:rPr lang="ru-RU" dirty="0">
                <a:latin typeface="Trebuchet MS" panose="020B0603020202020204" pitchFamily="34" charset="0"/>
              </a:rPr>
              <a:t>федерального проекта </a:t>
            </a:r>
            <a:r>
              <a:rPr lang="ru-RU" b="1" i="1" dirty="0">
                <a:latin typeface="Trebuchet MS" panose="020B0603020202020204" pitchFamily="34" charset="0"/>
              </a:rPr>
              <a:t>декомпозируются </a:t>
            </a:r>
            <a:r>
              <a:rPr lang="ru-RU" dirty="0">
                <a:latin typeface="Trebuchet MS" panose="020B0603020202020204" pitchFamily="34" charset="0"/>
              </a:rPr>
              <a:t>по субъектам Российской Федерации,</a:t>
            </a:r>
            <a:r>
              <a:rPr lang="ru-RU" b="1" i="1" dirty="0">
                <a:latin typeface="Trebuchet MS" panose="020B0603020202020204" pitchFamily="34" charset="0"/>
              </a:rPr>
              <a:t> </a:t>
            </a:r>
            <a:r>
              <a:rPr lang="ru-RU" dirty="0">
                <a:latin typeface="Trebuchet MS" panose="020B0603020202020204" pitchFamily="34" charset="0"/>
              </a:rPr>
              <a:t>устанавливаются</a:t>
            </a:r>
            <a:r>
              <a:rPr lang="ru-RU" b="1" i="1" dirty="0">
                <a:latin typeface="Trebuchet MS" panose="020B0603020202020204" pitchFamily="34" charset="0"/>
              </a:rPr>
              <a:t> требования </a:t>
            </a:r>
            <a:r>
              <a:rPr lang="ru-RU" dirty="0">
                <a:latin typeface="Trebuchet MS" panose="020B0603020202020204" pitchFamily="34" charset="0"/>
              </a:rPr>
              <a:t>по реализации  соответствующих мероприятий госпрограмм субъектов РФ.</a:t>
            </a:r>
          </a:p>
          <a:p>
            <a:pPr marL="266700" indent="-266700" algn="just" fontAlgn="b">
              <a:lnSpc>
                <a:spcPct val="120000"/>
              </a:lnSpc>
              <a:buFont typeface="+mj-lt"/>
              <a:buAutoNum type="arabicPeriod"/>
            </a:pPr>
            <a:r>
              <a:rPr lang="ru-RU" b="1" i="1" dirty="0">
                <a:latin typeface="Trebuchet MS" panose="020B0603020202020204" pitchFamily="34" charset="0"/>
              </a:rPr>
              <a:t>Настраивается система управления, мониторинга и контроля </a:t>
            </a:r>
            <a:r>
              <a:rPr lang="ru-RU" dirty="0">
                <a:latin typeface="Trebuchet MS" panose="020B0603020202020204" pitchFamily="34" charset="0"/>
              </a:rPr>
              <a:t>за реализацией соответствующих мероприятий в составе госпрограмм субъектов РФ</a:t>
            </a:r>
            <a:r>
              <a:rPr lang="ru-RU" sz="1600" dirty="0">
                <a:latin typeface="Trebuchet MS" panose="020B0603020202020204" pitchFamily="34" charset="0"/>
              </a:rPr>
              <a:t> </a:t>
            </a:r>
            <a:br>
              <a:rPr lang="ru-RU" sz="1600" dirty="0">
                <a:latin typeface="Trebuchet MS" panose="020B0603020202020204" pitchFamily="34" charset="0"/>
              </a:rPr>
            </a:br>
            <a:r>
              <a:rPr lang="ru-RU" sz="1600" dirty="0">
                <a:latin typeface="Trebuchet MS" panose="020B0603020202020204" pitchFamily="34" charset="0"/>
              </a:rPr>
              <a:t>(с учетом введения сквозной бюджетной классификации и требований к формированию и исполнению планов-графиков реализации госпрограмм субъектов РФ).</a:t>
            </a:r>
          </a:p>
          <a:p>
            <a:pPr marL="266700" indent="-266700" algn="just" fontAlgn="b">
              <a:lnSpc>
                <a:spcPct val="120000"/>
              </a:lnSpc>
              <a:buFont typeface="+mj-lt"/>
              <a:buAutoNum type="arabicPeriod"/>
            </a:pPr>
            <a:r>
              <a:rPr lang="ru-RU" b="1" i="1" dirty="0">
                <a:latin typeface="Trebuchet MS" panose="020B0603020202020204" pitchFamily="34" charset="0"/>
              </a:rPr>
              <a:t>Определяются механизмы финансовой поддержки субъектов РФ</a:t>
            </a:r>
            <a:r>
              <a:rPr lang="ru-RU" dirty="0">
                <a:latin typeface="Trebuchet MS" panose="020B0603020202020204" pitchFamily="34" charset="0"/>
              </a:rPr>
              <a:t> в целях достижения результатов федерального проекта (3 варианта).</a:t>
            </a:r>
          </a:p>
          <a:p>
            <a:pPr marL="266700" indent="-266700" algn="just" fontAlgn="b">
              <a:lnSpc>
                <a:spcPct val="120000"/>
              </a:lnSpc>
              <a:buFont typeface="+mj-lt"/>
              <a:buAutoNum type="arabicPeriod"/>
            </a:pPr>
            <a:r>
              <a:rPr lang="ru-RU" b="1" i="1" dirty="0">
                <a:latin typeface="Trebuchet MS" panose="020B0603020202020204" pitchFamily="34" charset="0"/>
              </a:rPr>
              <a:t>Заключаются соглашения </a:t>
            </a:r>
            <a:r>
              <a:rPr lang="ru-RU" dirty="0">
                <a:latin typeface="Trebuchet MS" panose="020B0603020202020204" pitchFamily="34" charset="0"/>
              </a:rPr>
              <a:t>с субъектами Российской Федерации о достижении целевых показателей госпрограмм субъектов РФ, соответствующих целевым показателям федеральных проектов.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7240" y="1078227"/>
            <a:ext cx="8949521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">
              <a:lnSpc>
                <a:spcPct val="120000"/>
              </a:lnSpc>
              <a:spcAft>
                <a:spcPts val="600"/>
              </a:spcAft>
            </a:pPr>
            <a:r>
              <a:rPr lang="ru-RU" dirty="0">
                <a:latin typeface="Trebuchet MS" panose="020B0603020202020204" pitchFamily="34" charset="0"/>
              </a:rPr>
              <a:t>При наличии в рамках федерального проекта целевых показателей (целей), результатов  и мероприятий, относящихся </a:t>
            </a:r>
            <a:r>
              <a:rPr lang="ru-RU" b="1" i="1" dirty="0">
                <a:latin typeface="Trebuchet MS" panose="020B0603020202020204" pitchFamily="34" charset="0"/>
              </a:rPr>
              <a:t>к полномочиям субъектов Российской Федерации</a:t>
            </a:r>
            <a:r>
              <a:rPr lang="ru-RU" dirty="0">
                <a:latin typeface="Trebuchet MS" panose="020B0603020202020204" pitchFamily="34" charset="0"/>
              </a:rPr>
              <a:t>: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97241" y="6343736"/>
            <a:ext cx="8579216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">
              <a:lnSpc>
                <a:spcPct val="120000"/>
              </a:lnSpc>
              <a:spcAft>
                <a:spcPts val="600"/>
              </a:spcAft>
            </a:pPr>
            <a:r>
              <a:rPr lang="ru-RU" sz="1300" b="1" i="1" dirty="0">
                <a:latin typeface="Trebuchet MS" panose="020B0603020202020204" pitchFamily="34" charset="0"/>
              </a:rPr>
              <a:t>Справочно:</a:t>
            </a:r>
            <a:r>
              <a:rPr lang="ru-RU" sz="1300" dirty="0">
                <a:latin typeface="Trebuchet MS" panose="020B0603020202020204" pitchFamily="34" charset="0"/>
              </a:rPr>
              <a:t> по предварительной оценке, не менее 46-50 % планируемых в рамках национальных проектов мероприятий относятся к полномочиям субъектов Российской Федерации.</a:t>
            </a:r>
          </a:p>
        </p:txBody>
      </p:sp>
      <p:sp>
        <p:nvSpPr>
          <p:cNvPr id="6" name="Номер слайда 1"/>
          <p:cNvSpPr txBox="1">
            <a:spLocks/>
          </p:cNvSpPr>
          <p:nvPr/>
        </p:nvSpPr>
        <p:spPr>
          <a:xfrm>
            <a:off x="8460432" y="6362619"/>
            <a:ext cx="735847" cy="4466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C948A7D-6C52-4157-BEA1-1B3B6891AEA4}" type="slidenum">
              <a:rPr lang="ru-RU" sz="2800" smtClean="0">
                <a:latin typeface="Trebuchet MS" panose="020B0603020202020204" pitchFamily="34" charset="0"/>
              </a:rPr>
              <a:pPr algn="r">
                <a:defRPr/>
              </a:pPr>
              <a:t>9</a:t>
            </a:fld>
            <a:endParaRPr lang="ru-RU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0262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/>
          <p:cNvSpPr txBox="1">
            <a:spLocks/>
          </p:cNvSpPr>
          <p:nvPr/>
        </p:nvSpPr>
        <p:spPr bwMode="auto">
          <a:xfrm>
            <a:off x="0" y="433200"/>
            <a:ext cx="9144000" cy="37356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lnSpc>
                <a:spcPct val="75000"/>
              </a:lnSpc>
            </a:pPr>
            <a:r>
              <a:rPr lang="ru-RU" sz="2400" b="1" dirty="0">
                <a:solidFill>
                  <a:srgbClr val="00602B"/>
                </a:solidFill>
                <a:latin typeface="Trebuchet MS" panose="020B0603020202020204" pitchFamily="34" charset="0"/>
                <a:ea typeface="+mn-ea"/>
                <a:cs typeface="Times New Roman" pitchFamily="18" charset="0"/>
              </a:rPr>
              <a:t>Условия эффективной реализации национальных проектов  </a:t>
            </a:r>
            <a:endParaRPr lang="ru-RU" sz="2000" b="1" i="1" dirty="0">
              <a:solidFill>
                <a:srgbClr val="00602B"/>
              </a:solidFill>
              <a:latin typeface="Trebuchet MS" panose="020B0603020202020204" pitchFamily="34" charset="0"/>
              <a:ea typeface="+mn-ea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4492" y="1370843"/>
            <a:ext cx="8949521" cy="4511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 algn="just" fontAlgn="b">
              <a:lnSpc>
                <a:spcPct val="90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1750" b="1" i="1" spc="-20" dirty="0">
                <a:latin typeface="Trebuchet MS" panose="020B0603020202020204" pitchFamily="34" charset="0"/>
              </a:rPr>
              <a:t>Определение перечня федеральных проектов </a:t>
            </a:r>
            <a:r>
              <a:rPr lang="ru-RU" sz="1750" spc="-20" dirty="0">
                <a:latin typeface="Trebuchet MS" panose="020B0603020202020204" pitchFamily="34" charset="0"/>
              </a:rPr>
              <a:t>по каждому национальному проекту и </a:t>
            </a:r>
            <a:r>
              <a:rPr lang="ru-RU" sz="1750" b="1" i="1" spc="-20" dirty="0">
                <a:latin typeface="Trebuchet MS" panose="020B0603020202020204" pitchFamily="34" charset="0"/>
              </a:rPr>
              <a:t> места каждого федерального проекта в структуре госпрограмм</a:t>
            </a:r>
            <a:r>
              <a:rPr lang="ru-RU" sz="1750" spc="-20" dirty="0">
                <a:latin typeface="Trebuchet MS" panose="020B0603020202020204" pitchFamily="34" charset="0"/>
              </a:rPr>
              <a:t>.</a:t>
            </a:r>
            <a:r>
              <a:rPr lang="ru-RU" sz="1750" b="1" i="1" spc="-20" dirty="0">
                <a:latin typeface="Trebuchet MS" panose="020B0603020202020204" pitchFamily="34" charset="0"/>
              </a:rPr>
              <a:t> </a:t>
            </a:r>
          </a:p>
          <a:p>
            <a:pPr marL="266700" indent="-266700" algn="just" fontAlgn="b">
              <a:lnSpc>
                <a:spcPct val="90000"/>
              </a:lnSpc>
              <a:spcAft>
                <a:spcPts val="1000"/>
              </a:spcAft>
              <a:buFont typeface="+mj-lt"/>
              <a:buAutoNum type="arabicPeriod"/>
            </a:pPr>
            <a:endParaRPr lang="ru-RU" sz="1750" b="1" i="1" spc="-20" dirty="0">
              <a:latin typeface="Trebuchet MS" panose="020B0603020202020204" pitchFamily="34" charset="0"/>
            </a:endParaRPr>
          </a:p>
          <a:p>
            <a:pPr marL="266700" indent="-266700" algn="just" fontAlgn="b">
              <a:lnSpc>
                <a:spcPct val="90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1750" b="1" i="1" spc="-20" dirty="0">
                <a:latin typeface="Trebuchet MS" panose="020B0603020202020204" pitchFamily="34" charset="0"/>
              </a:rPr>
              <a:t>Декомпозиция показателей </a:t>
            </a:r>
            <a:r>
              <a:rPr lang="ru-RU" sz="1750" spc="-20" dirty="0">
                <a:latin typeface="Trebuchet MS" panose="020B0603020202020204" pitchFamily="34" charset="0"/>
              </a:rPr>
              <a:t>федеральных проектов</a:t>
            </a:r>
            <a:r>
              <a:rPr lang="ru-RU" sz="1750" b="1" i="1" spc="-20" dirty="0">
                <a:latin typeface="Trebuchet MS" panose="020B0603020202020204" pitchFamily="34" charset="0"/>
              </a:rPr>
              <a:t> по субъектам РФ.</a:t>
            </a:r>
          </a:p>
          <a:p>
            <a:pPr marL="266700" indent="-266700" algn="just" fontAlgn="b">
              <a:lnSpc>
                <a:spcPct val="90000"/>
              </a:lnSpc>
              <a:spcAft>
                <a:spcPts val="1000"/>
              </a:spcAft>
              <a:buFont typeface="+mj-lt"/>
              <a:buAutoNum type="arabicPeriod"/>
            </a:pPr>
            <a:endParaRPr lang="ru-RU" sz="1750" b="1" i="1" spc="-20" dirty="0">
              <a:latin typeface="Trebuchet MS" panose="020B0603020202020204" pitchFamily="34" charset="0"/>
            </a:endParaRPr>
          </a:p>
          <a:p>
            <a:pPr marL="266700" indent="-266700" algn="just" fontAlgn="b">
              <a:lnSpc>
                <a:spcPct val="90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1750" b="1" i="1" spc="-20" dirty="0">
                <a:latin typeface="Trebuchet MS" panose="020B0603020202020204" pitchFamily="34" charset="0"/>
              </a:rPr>
              <a:t>Формирование Методических указаний по разработке мероприятий госпрограмм субъектов РФ, </a:t>
            </a:r>
            <a:r>
              <a:rPr lang="ru-RU" sz="1750" spc="-20" dirty="0">
                <a:latin typeface="Trebuchet MS" panose="020B0603020202020204" pitchFamily="34" charset="0"/>
              </a:rPr>
              <a:t>направленных на достижение целевых показателей, результатов и мероприятий федеральных (национальных) проектов.</a:t>
            </a:r>
          </a:p>
          <a:p>
            <a:pPr marL="266700" indent="-266700" algn="just" fontAlgn="b">
              <a:lnSpc>
                <a:spcPct val="90000"/>
              </a:lnSpc>
              <a:spcAft>
                <a:spcPts val="1000"/>
              </a:spcAft>
              <a:buFont typeface="+mj-lt"/>
              <a:buAutoNum type="arabicPeriod"/>
            </a:pPr>
            <a:endParaRPr lang="ru-RU" sz="1750" b="1" i="1" spc="-50" dirty="0">
              <a:latin typeface="Trebuchet MS" panose="020B0603020202020204" pitchFamily="34" charset="0"/>
            </a:endParaRPr>
          </a:p>
          <a:p>
            <a:pPr marL="266700" indent="-266700" algn="just" fontAlgn="b">
              <a:lnSpc>
                <a:spcPct val="90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1750" b="1" i="1" spc="-50" dirty="0">
                <a:latin typeface="Trebuchet MS" panose="020B0603020202020204" pitchFamily="34" charset="0"/>
              </a:rPr>
              <a:t>Доведение </a:t>
            </a:r>
            <a:r>
              <a:rPr lang="ru-RU" sz="1750" spc="-50" dirty="0">
                <a:latin typeface="Trebuchet MS" panose="020B0603020202020204" pitchFamily="34" charset="0"/>
              </a:rPr>
              <a:t>профильными </a:t>
            </a:r>
            <a:r>
              <a:rPr lang="ru-RU" sz="1750" spc="-50" dirty="0" err="1">
                <a:latin typeface="Trebuchet MS" panose="020B0603020202020204" pitchFamily="34" charset="0"/>
              </a:rPr>
              <a:t>ФОИВами</a:t>
            </a:r>
            <a:r>
              <a:rPr lang="ru-RU" sz="1750" spc="-50" dirty="0">
                <a:latin typeface="Trebuchet MS" panose="020B0603020202020204" pitchFamily="34" charset="0"/>
              </a:rPr>
              <a:t> </a:t>
            </a:r>
            <a:r>
              <a:rPr lang="ru-RU" sz="1750" b="1" i="1" spc="-50" dirty="0">
                <a:latin typeface="Trebuchet MS" panose="020B0603020202020204" pitchFamily="34" charset="0"/>
              </a:rPr>
              <a:t>требований </a:t>
            </a:r>
            <a:r>
              <a:rPr lang="ru-RU" sz="1750" spc="-50" dirty="0">
                <a:latin typeface="Trebuchet MS" panose="020B0603020202020204" pitchFamily="34" charset="0"/>
              </a:rPr>
              <a:t>к мероприятиям госпрограмм субъектов РФ и к графикам их реализации с учетом специфики отраслевых федеральных проектов</a:t>
            </a:r>
            <a:r>
              <a:rPr lang="ru-RU" sz="1400" i="1" spc="-50" dirty="0">
                <a:latin typeface="Trebuchet MS" panose="020B0603020202020204" pitchFamily="34" charset="0"/>
              </a:rPr>
              <a:t>.</a:t>
            </a:r>
          </a:p>
          <a:p>
            <a:pPr marL="266700" indent="-266700" algn="just" fontAlgn="b">
              <a:lnSpc>
                <a:spcPct val="90000"/>
              </a:lnSpc>
              <a:spcAft>
                <a:spcPts val="1000"/>
              </a:spcAft>
              <a:buFont typeface="+mj-lt"/>
              <a:buAutoNum type="arabicPeriod"/>
            </a:pPr>
            <a:endParaRPr lang="ru-RU" sz="1750" b="1" i="1" spc="-20" dirty="0">
              <a:latin typeface="Trebuchet MS" panose="020B0603020202020204" pitchFamily="34" charset="0"/>
            </a:endParaRPr>
          </a:p>
          <a:p>
            <a:pPr marL="266700" indent="-266700" algn="just" fontAlgn="b">
              <a:lnSpc>
                <a:spcPct val="90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1750" b="1" i="1" spc="-20" dirty="0">
                <a:latin typeface="Trebuchet MS" panose="020B0603020202020204" pitchFamily="34" charset="0"/>
              </a:rPr>
              <a:t>Разработка</a:t>
            </a:r>
            <a:r>
              <a:rPr lang="ru-RU" sz="1600" b="1" i="1" spc="-20" dirty="0">
                <a:latin typeface="Trebuchet MS" panose="020B0603020202020204" pitchFamily="34" charset="0"/>
              </a:rPr>
              <a:t>  Минфином России </a:t>
            </a:r>
            <a:r>
              <a:rPr lang="ru-RU" sz="1750" b="1" i="1" spc="-20" dirty="0">
                <a:latin typeface="Trebuchet MS" panose="020B0603020202020204" pitchFamily="34" charset="0"/>
              </a:rPr>
              <a:t>форм типовых соглашений </a:t>
            </a:r>
            <a:r>
              <a:rPr lang="ru-RU" sz="1750" spc="-20" dirty="0">
                <a:latin typeface="Trebuchet MS" panose="020B0603020202020204" pitchFamily="34" charset="0"/>
              </a:rPr>
              <a:t>с субъектами РФ</a:t>
            </a:r>
            <a:r>
              <a:rPr lang="ru-RU" sz="1400" spc="-20" dirty="0">
                <a:latin typeface="Trebuchet MS" panose="020B0603020202020204" pitchFamily="34" charset="0"/>
              </a:rPr>
              <a:t>.</a:t>
            </a:r>
            <a:endParaRPr lang="ru-RU" sz="1400" i="1" spc="-50" dirty="0">
              <a:latin typeface="Trebuchet MS" panose="020B0603020202020204" pitchFamily="34" charset="0"/>
            </a:endParaRPr>
          </a:p>
        </p:txBody>
      </p:sp>
      <p:sp>
        <p:nvSpPr>
          <p:cNvPr id="4" name="Номер слайда 1"/>
          <p:cNvSpPr txBox="1">
            <a:spLocks/>
          </p:cNvSpPr>
          <p:nvPr/>
        </p:nvSpPr>
        <p:spPr>
          <a:xfrm>
            <a:off x="8460432" y="6362619"/>
            <a:ext cx="735847" cy="4466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C948A7D-6C52-4157-BEA1-1B3B6891AEA4}" type="slidenum">
              <a:rPr lang="ru-RU" sz="2800" smtClean="0">
                <a:latin typeface="Trebuchet MS" panose="020B0603020202020204" pitchFamily="34" charset="0"/>
              </a:rPr>
              <a:pPr algn="r">
                <a:defRPr/>
              </a:pPr>
              <a:t>10</a:t>
            </a:fld>
            <a:endParaRPr lang="ru-RU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5247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>
          <a:xfrm>
            <a:off x="188969" y="297695"/>
            <a:ext cx="8731227" cy="696084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defTabSz="914400">
              <a:spcBef>
                <a:spcPts val="0"/>
              </a:spcBef>
            </a:pPr>
            <a:r>
              <a:rPr lang="ru-RU" sz="1400" b="1" dirty="0">
                <a:solidFill>
                  <a:srgbClr val="00602B"/>
                </a:solidFill>
                <a:latin typeface="Trebuchet MS" panose="020B0603020202020204" pitchFamily="34" charset="0"/>
              </a:rPr>
              <a:t>Типовая форма Соглашения по осуществлению контроля за реализацией мероприятий государственной программы субъекта РФ, направленных на достижение целевых показателей федерального проекта, и предоставлении финансовой помощи из федерального бюджета бюджету субъекта РФ на их реализацию </a:t>
            </a:r>
          </a:p>
          <a:p>
            <a:pPr lvl="0" defTabSz="914400">
              <a:spcBef>
                <a:spcPts val="0"/>
              </a:spcBef>
            </a:pPr>
            <a:r>
              <a:rPr lang="ru-RU" sz="1100" b="1" dirty="0">
                <a:solidFill>
                  <a:srgbClr val="00602B"/>
                </a:solidFill>
                <a:latin typeface="Trebuchet MS" panose="020B0603020202020204" pitchFamily="34" charset="0"/>
              </a:rPr>
              <a:t>(заключаемые между ФОИВ и Высшим ОИВ субъекта РФ)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18535"/>
              </p:ext>
            </p:extLst>
          </p:nvPr>
        </p:nvGraphicFramePr>
        <p:xfrm>
          <a:off x="57962" y="1412240"/>
          <a:ext cx="8770393" cy="5445760"/>
        </p:xfrm>
        <a:graphic>
          <a:graphicData uri="http://schemas.openxmlformats.org/drawingml/2006/table">
            <a:tbl>
              <a:tblPr firstRow="1">
                <a:tableStyleId>{3B4B98B0-60AC-42C2-AFA5-B58CD77FA1E5}</a:tableStyleId>
              </a:tblPr>
              <a:tblGrid>
                <a:gridCol w="87703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5361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82563" algn="l"/>
                        </a:tabLst>
                      </a:pPr>
                      <a:r>
                        <a:rPr lang="ru-RU" sz="1100" b="1" i="0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ea typeface="Arial"/>
                        </a:rPr>
                        <a:t>Структура соглашения и ключевые положения</a:t>
                      </a:r>
                    </a:p>
                  </a:txBody>
                  <a:tcPr marL="58615" marR="58615" marT="63500" marB="635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0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3401">
                <a:tc>
                  <a:txBody>
                    <a:bodyPr/>
                    <a:lstStyle/>
                    <a:p>
                      <a:pPr marL="0" marR="0" lvl="0" indent="180975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563" algn="l"/>
                        </a:tabLst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 </a:t>
                      </a: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Предмет соглашения </a:t>
                      </a:r>
                    </a:p>
                    <a:p>
                      <a:pPr marL="0" marR="0" lvl="0" indent="174625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>
                          <a:tab pos="182563" algn="l"/>
                        </a:tabLst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Осуществление контроля и мониторинга реализации мероприятий государственной программы субъекта РФ, направленных на достижение целевых показателей федерального проекта, а также предоставление межбюджетного трансферта из федерального бюджета бюджету субъекта РФ на реализацию мероприятий.</a:t>
                      </a:r>
                    </a:p>
                    <a:p>
                      <a:pPr marL="0" marR="0" lvl="0" indent="1778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>
                          <a:tab pos="182563" algn="l"/>
                        </a:tabLst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Утвердить ц</a:t>
                      </a:r>
                      <a:r>
                        <a:rPr kumimoji="0" 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елевые показатели госпрограммы субъекта РФ и их значения, а также 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перечень мероприятий указанной программы, 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соответствующих целям и иным показателям федерального проекта.</a:t>
                      </a:r>
                    </a:p>
                    <a:p>
                      <a:pPr marL="0" marR="0" lvl="0" indent="1778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>
                          <a:tab pos="182563" algn="l"/>
                        </a:tabLst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Определить контрольные события (контрольные точки) мероприятий  указанной программы и график реализации.</a:t>
                      </a:r>
                    </a:p>
                  </a:txBody>
                  <a:tcPr marL="58615" marR="58615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2148">
                <a:tc>
                  <a:txBody>
                    <a:bodyPr/>
                    <a:lstStyle/>
                    <a:p>
                      <a:pPr marL="0" marR="0" lvl="0" indent="180975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563" algn="l"/>
                        </a:tabLst>
                        <a:defRPr/>
                      </a:pPr>
                      <a:r>
                        <a:rPr kumimoji="0" lang="en-US" sz="1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 </a:t>
                      </a: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Обязательства сторон</a:t>
                      </a:r>
                    </a:p>
                    <a:p>
                      <a:pPr marL="0" marR="0" lvl="0" indent="180975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563" algn="l"/>
                        </a:tabLst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Обязательства субъекта РФ: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>
                          <a:tab pos="182563" algn="l"/>
                        </a:tabLst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согласовывать мероприятия 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(их изменения) 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госпрограммы 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субъекта РФ, направленных на достижение целевых показателей федерального проекта,  с ФОИВ;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>
                          <a:tab pos="182563" algn="l"/>
                        </a:tabLst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обеспечить реализацию контрольных событий (контрольных точек) и мероприятий госпрограммы субъекта РФ в соответствии с графиком их реализации 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>
                          <a:tab pos="182563" algn="l"/>
                        </a:tabLst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представить отчетность о  достижении целевых показателей 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и выполнении мероприятий госпрограммы субъекта РФ 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180975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563" algn="l"/>
                        </a:tabLst>
                        <a:defRPr/>
                      </a:pPr>
                      <a:r>
                        <a:rPr kumimoji="0" 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Установление персональной ответственности должностных лиц ОИВ субъекта РФ за достижение целевых показателей 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мероприятий госпрограммы субъекта РФ </a:t>
                      </a:r>
                      <a:r>
                        <a:rPr kumimoji="0" 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180975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563" algn="l"/>
                        </a:tabLst>
                        <a:defRPr/>
                      </a:pPr>
                      <a:r>
                        <a:rPr kumimoji="0" 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Обязательства ФОИВ по обеспечению </a:t>
                      </a:r>
                      <a:r>
                        <a:rPr kumimoji="0" 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постоянного мониторинга за соблюдением выполнения графика мероприятий и содействию в принятии мер по их достижению в случает отклонения от контрольных показателей.</a:t>
                      </a:r>
                    </a:p>
                  </a:txBody>
                  <a:tcPr marL="58615" marR="58615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3988">
                <a:tc>
                  <a:txBody>
                    <a:bodyPr/>
                    <a:lstStyle/>
                    <a:p>
                      <a:pPr marL="0" marR="0" lvl="0" indent="180975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563" algn="l"/>
                        </a:tabLst>
                        <a:defRPr/>
                      </a:pPr>
                      <a:r>
                        <a:rPr kumimoji="0" lang="en-US" sz="1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 </a:t>
                      </a:r>
                      <a:r>
                        <a:rPr kumimoji="0" lang="ru-RU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Порядок оказания финансовой помощи </a:t>
                      </a:r>
                      <a:r>
                        <a:rPr kumimoji="0" lang="ru-RU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(см. отдельные слайды)</a:t>
                      </a:r>
                    </a:p>
                  </a:txBody>
                  <a:tcPr marL="58615" marR="58615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180975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563" algn="l"/>
                        </a:tabLst>
                        <a:defRPr/>
                      </a:pPr>
                      <a:r>
                        <a:rPr kumimoji="0" lang="ru-RU" sz="1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 Правила и сроки представления отчетности</a:t>
                      </a:r>
                    </a:p>
                  </a:txBody>
                  <a:tcPr marL="58615" marR="58615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3988">
                <a:tc>
                  <a:txBody>
                    <a:bodyPr/>
                    <a:lstStyle/>
                    <a:p>
                      <a:pPr marL="0" marR="0" lvl="0" indent="180975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563" algn="l"/>
                        </a:tabLst>
                        <a:defRPr/>
                      </a:pPr>
                      <a:r>
                        <a:rPr kumimoji="0" lang="ru-RU" sz="1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 Иные условия</a:t>
                      </a:r>
                    </a:p>
                  </a:txBody>
                  <a:tcPr marL="58615" marR="58615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3988">
                <a:tc>
                  <a:txBody>
                    <a:bodyPr/>
                    <a:lstStyle/>
                    <a:p>
                      <a:pPr marL="0" marR="0" lvl="0" indent="180975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563" algn="l"/>
                        </a:tabLst>
                        <a:defRPr/>
                      </a:pPr>
                      <a:r>
                        <a:rPr kumimoji="0" lang="ru-RU" sz="1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 Заключительные положения </a:t>
                      </a:r>
                    </a:p>
                  </a:txBody>
                  <a:tcPr marL="58615" marR="58615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Номер слайда 1"/>
          <p:cNvSpPr txBox="1">
            <a:spLocks/>
          </p:cNvSpPr>
          <p:nvPr/>
        </p:nvSpPr>
        <p:spPr>
          <a:xfrm>
            <a:off x="8460432" y="6362619"/>
            <a:ext cx="735847" cy="4466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C948A7D-6C52-4157-BEA1-1B3B6891AEA4}" type="slidenum">
              <a:rPr lang="ru-RU" sz="2800" smtClean="0">
                <a:latin typeface="Trebuchet MS" panose="020B0603020202020204" pitchFamily="34" charset="0"/>
              </a:rPr>
              <a:pPr algn="r">
                <a:defRPr/>
              </a:pPr>
              <a:t>11</a:t>
            </a:fld>
            <a:endParaRPr lang="ru-RU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2672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2101572"/>
              </p:ext>
            </p:extLst>
          </p:nvPr>
        </p:nvGraphicFramePr>
        <p:xfrm>
          <a:off x="279822" y="515953"/>
          <a:ext cx="8579893" cy="5150612"/>
        </p:xfrm>
        <a:graphic>
          <a:graphicData uri="http://schemas.openxmlformats.org/drawingml/2006/table">
            <a:tbl>
              <a:tblPr firstRow="1">
                <a:tableStyleId>{3B4B98B0-60AC-42C2-AFA5-B58CD77FA1E5}</a:tableStyleId>
              </a:tblPr>
              <a:tblGrid>
                <a:gridCol w="85798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85000"/>
                        </a:lnSpc>
                        <a:spcAft>
                          <a:spcPts val="400"/>
                        </a:spcAft>
                        <a:buNone/>
                        <a:tabLst>
                          <a:tab pos="182563" algn="l"/>
                        </a:tabLst>
                      </a:pPr>
                      <a:r>
                        <a:rPr lang="ru-RU" sz="1800" b="1" i="0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ea typeface="Arial"/>
                        </a:rPr>
                        <a:t>Содержание</a:t>
                      </a:r>
                      <a:r>
                        <a:rPr lang="ru-RU" sz="1800" b="1" i="0" baseline="0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ea typeface="Arial"/>
                        </a:rPr>
                        <a:t> раздела 3 о порядке оказания финансовой помощи (1)</a:t>
                      </a:r>
                      <a:endParaRPr lang="ru-RU" sz="1800" b="1" i="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Arial"/>
                      </a:endParaRPr>
                    </a:p>
                  </a:txBody>
                  <a:tcPr marL="58615" marR="58615" marT="63500" marB="635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0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3594">
                <a:tc>
                  <a:txBody>
                    <a:bodyPr/>
                    <a:lstStyle/>
                    <a:p>
                      <a:pPr marL="0" marR="0" lvl="0" indent="175895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563" algn="l"/>
                        </a:tabLst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 случае предоставления из федерального бюджета бюджету субъекта РФ </a:t>
                      </a:r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субсидии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 раздел 3  включаются следующие положения:</a:t>
                      </a:r>
                    </a:p>
                    <a:p>
                      <a:pPr marL="0" marR="0" lvl="0" indent="175895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563" algn="l"/>
                        </a:tabLst>
                        <a:defRPr/>
                      </a:pP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180975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3.1 Финансовое обеспечение расходного обязательства (расходных обязательств) субъекта РФ, в целях софинансирования которых предоставляется субсидия.</a:t>
                      </a:r>
                    </a:p>
                    <a:p>
                      <a:pPr marL="0" marR="0" lvl="0" indent="180975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None/>
                        <a:tabLst/>
                        <a:defRPr/>
                      </a:pP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180975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3.2. Размер субсидии </a:t>
                      </a: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</a:t>
                      </a: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/>
                          <a:cs typeface="+mn-cs"/>
                        </a:rPr>
                        <a:t>пределяется исходя из оценки расходного обязательства субъекта РФ с учетом  уровня софинансирования.</a:t>
                      </a:r>
                    </a:p>
                    <a:p>
                      <a:pPr marL="0" marR="0" lvl="0" indent="180975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None/>
                        <a:tabLst/>
                        <a:defRPr/>
                      </a:pPr>
                      <a:endParaRPr lang="ru-RU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Arial"/>
                        <a:cs typeface="+mn-cs"/>
                      </a:endParaRPr>
                    </a:p>
                    <a:p>
                      <a:pPr marL="0" marR="0" lvl="0" indent="180975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None/>
                        <a:tabLst/>
                        <a:defRPr/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/>
                          <a:cs typeface="+mn-cs"/>
                        </a:rPr>
                        <a:t>3.3. Перечисление субсидии осуществляется под "фактическую потребность".</a:t>
                      </a:r>
                    </a:p>
                    <a:p>
                      <a:pPr marL="0" marR="0" lvl="0" indent="180975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None/>
                        <a:tabLst/>
                        <a:defRPr/>
                      </a:pPr>
                      <a:endParaRPr lang="ru-RU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Arial"/>
                        <a:cs typeface="+mn-cs"/>
                      </a:endParaRPr>
                    </a:p>
                    <a:p>
                      <a:pPr marL="0" marR="0" lvl="0" indent="180975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None/>
                        <a:tabLst/>
                        <a:defRPr/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/>
                          <a:cs typeface="+mn-cs"/>
                        </a:rPr>
                        <a:t>3.4. Уровень</a:t>
                      </a:r>
                      <a:r>
                        <a:rPr lang="ru-RU" sz="1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/>
                          <a:cs typeface="+mn-cs"/>
                        </a:rPr>
                        <a:t> софинансирования </a:t>
                      </a:r>
                      <a:r>
                        <a:rPr lang="ru-RU" sz="1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онтролируется Федеральным казначейством при осуществлении кассовых</a:t>
                      </a:r>
                      <a:r>
                        <a:rPr lang="ru-RU" sz="1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расходов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софинансируемых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за счет субсидии по каждому мероприятию (расходному обязательству).</a:t>
                      </a:r>
                    </a:p>
                    <a:p>
                      <a:pPr marL="0" marR="0" lvl="0" indent="180975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None/>
                        <a:tabLst/>
                        <a:defRPr/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180975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3.5. В случае</a:t>
                      </a:r>
                      <a:r>
                        <a:rPr lang="ru-RU" sz="1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нарушения условий предоставления субсидии применяются меры бюджетной ответственности.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615" marR="58615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Номер слайда 1"/>
          <p:cNvSpPr txBox="1">
            <a:spLocks/>
          </p:cNvSpPr>
          <p:nvPr/>
        </p:nvSpPr>
        <p:spPr>
          <a:xfrm>
            <a:off x="8460432" y="6362619"/>
            <a:ext cx="735847" cy="4466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C948A7D-6C52-4157-BEA1-1B3B6891AEA4}" type="slidenum">
              <a:rPr lang="ru-RU" sz="2800" smtClean="0">
                <a:latin typeface="Trebuchet MS" panose="020B0603020202020204" pitchFamily="34" charset="0"/>
              </a:rPr>
              <a:pPr algn="r">
                <a:defRPr/>
              </a:pPr>
              <a:t>12</a:t>
            </a:fld>
            <a:endParaRPr lang="ru-RU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4428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1085598"/>
              </p:ext>
            </p:extLst>
          </p:nvPr>
        </p:nvGraphicFramePr>
        <p:xfrm>
          <a:off x="210762" y="540892"/>
          <a:ext cx="8579893" cy="5699252"/>
        </p:xfrm>
        <a:graphic>
          <a:graphicData uri="http://schemas.openxmlformats.org/drawingml/2006/table">
            <a:tbl>
              <a:tblPr firstRow="1">
                <a:tableStyleId>{3B4B98B0-60AC-42C2-AFA5-B58CD77FA1E5}</a:tableStyleId>
              </a:tblPr>
              <a:tblGrid>
                <a:gridCol w="85798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85000"/>
                        </a:lnSpc>
                        <a:spcAft>
                          <a:spcPts val="400"/>
                        </a:spcAft>
                        <a:buNone/>
                        <a:tabLst>
                          <a:tab pos="182563" algn="l"/>
                        </a:tabLst>
                      </a:pPr>
                      <a:r>
                        <a:rPr lang="ru-RU" sz="1800" b="1" i="0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ea typeface="Arial"/>
                        </a:rPr>
                        <a:t>Содержание</a:t>
                      </a:r>
                      <a:r>
                        <a:rPr lang="ru-RU" sz="1800" b="1" i="0" baseline="0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ea typeface="Arial"/>
                        </a:rPr>
                        <a:t> раздела 3 о порядке оказания финансовой помощи (2)</a:t>
                      </a:r>
                      <a:endParaRPr lang="ru-RU" sz="1800" b="1" i="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Arial"/>
                      </a:endParaRPr>
                    </a:p>
                  </a:txBody>
                  <a:tcPr marL="58615" marR="58615" marT="63500" marB="635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0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3594">
                <a:tc>
                  <a:txBody>
                    <a:bodyPr/>
                    <a:lstStyle/>
                    <a:p>
                      <a:pPr marL="0" marR="0" lvl="0" indent="175895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563" algn="l"/>
                        </a:tabLst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 случае предоставления из федерального бюджета бюджету субъекта РФ </a:t>
                      </a:r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иного межбюджетного трансферта (гранта) 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 раздел 3  включаются следующие положения.</a:t>
                      </a:r>
                    </a:p>
                    <a:p>
                      <a:pPr marL="0" marR="0" lvl="0" indent="175895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563" algn="l"/>
                        </a:tabLst>
                        <a:defRPr/>
                      </a:pP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175895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563" algn="l"/>
                        </a:tabLst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3.1. </a:t>
                      </a:r>
                      <a:r>
                        <a:rPr lang="ru-RU" sz="180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Финансовое обеспечение в целях </a:t>
                      </a:r>
                      <a:r>
                        <a:rPr lang="ru-RU" sz="18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/>
                          <a:cs typeface="+mn-cs"/>
                        </a:rPr>
                        <a:t>достижения значений целевых показателей и реализаций мероприятий 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государственной программы субъекта РФ, направленных на достижение целевых показателей федерального проекта</a:t>
                      </a:r>
                      <a:r>
                        <a:rPr lang="ru-RU" sz="18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/>
                          <a:cs typeface="+mn-cs"/>
                        </a:rPr>
                        <a:t>.</a:t>
                      </a:r>
                    </a:p>
                    <a:p>
                      <a:pPr marL="0" marR="0" lvl="0" indent="180975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None/>
                        <a:tabLst/>
                        <a:defRPr/>
                      </a:pP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180975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3.2. Размер иного межбюджетного трансферта (гранта) может о</a:t>
                      </a: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/>
                          <a:cs typeface="+mn-cs"/>
                        </a:rPr>
                        <a:t>пределяться в абсолютной сумме или</a:t>
                      </a:r>
                      <a:r>
                        <a:rPr lang="ru-RU" sz="1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/>
                          <a:cs typeface="+mn-cs"/>
                        </a:rPr>
                        <a:t> в ином порядке</a:t>
                      </a: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/>
                          <a:cs typeface="+mn-cs"/>
                        </a:rPr>
                        <a:t>. </a:t>
                      </a:r>
                    </a:p>
                    <a:p>
                      <a:pPr marL="0" marR="0" lvl="0" indent="180975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None/>
                        <a:tabLst/>
                        <a:defRPr/>
                      </a:pPr>
                      <a:endParaRPr lang="ru-RU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Arial"/>
                        <a:cs typeface="+mn-cs"/>
                      </a:endParaRPr>
                    </a:p>
                    <a:p>
                      <a:pPr marL="0" marR="0" lvl="0" indent="180975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None/>
                        <a:tabLst/>
                        <a:defRPr/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/>
                          <a:cs typeface="+mn-cs"/>
                        </a:rPr>
                        <a:t>3.3. Перечисление 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иного межбюджетного трансферта (гранта) </a:t>
                      </a: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/>
                          <a:cs typeface="+mn-cs"/>
                        </a:rPr>
                        <a:t>осуществляется при достижении контрольной точки (контрольного события) п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/>
                          <a:cs typeface="+mn-cs"/>
                        </a:rPr>
                        <a:t>о графику реализации </a:t>
                      </a:r>
                      <a:r>
                        <a:rPr lang="ru-RU" sz="18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/>
                          <a:cs typeface="+mn-cs"/>
                        </a:rPr>
                        <a:t>мероприятий 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государственной программы субъекта РФ, направленных на достижение целевых показателей федерального проекта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/>
                          <a:cs typeface="+mn-cs"/>
                        </a:rPr>
                        <a:t>, установленному соглашением</a:t>
                      </a: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/>
                          <a:cs typeface="+mn-cs"/>
                        </a:rPr>
                        <a:t>.</a:t>
                      </a:r>
                    </a:p>
                    <a:p>
                      <a:pPr marL="0" marR="0" lvl="0" indent="180975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None/>
                        <a:tabLst/>
                        <a:defRPr/>
                      </a:pPr>
                      <a:endParaRPr lang="ru-RU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Arial"/>
                        <a:cs typeface="+mn-cs"/>
                      </a:endParaRPr>
                    </a:p>
                    <a:p>
                      <a:pPr marL="0" marR="0" lvl="0" indent="180975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None/>
                        <a:tabLst/>
                        <a:defRPr/>
                      </a:pP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/>
                          <a:cs typeface="+mn-cs"/>
                        </a:rPr>
                        <a:t>3.4. </a:t>
                      </a:r>
                      <a:r>
                        <a:rPr lang="ru-RU" sz="180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случае</a:t>
                      </a:r>
                      <a:r>
                        <a:rPr lang="ru-RU" sz="180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нарушения условий предоставления применяются меры бюджетной ответственности.</a:t>
                      </a:r>
                      <a:endParaRPr lang="ru-RU" sz="180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180975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None/>
                        <a:tabLst/>
                        <a:defRPr/>
                      </a:pPr>
                      <a:endParaRPr lang="ru-RU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Arial"/>
                        <a:cs typeface="+mn-cs"/>
                      </a:endParaRPr>
                    </a:p>
                  </a:txBody>
                  <a:tcPr marL="58615" marR="58615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Номер слайда 1"/>
          <p:cNvSpPr txBox="1">
            <a:spLocks/>
          </p:cNvSpPr>
          <p:nvPr/>
        </p:nvSpPr>
        <p:spPr>
          <a:xfrm>
            <a:off x="8460432" y="6362619"/>
            <a:ext cx="735847" cy="4466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C948A7D-6C52-4157-BEA1-1B3B6891AEA4}" type="slidenum">
              <a:rPr lang="ru-RU" sz="2800" smtClean="0">
                <a:latin typeface="Trebuchet MS" panose="020B0603020202020204" pitchFamily="34" charset="0"/>
              </a:rPr>
              <a:pPr algn="r">
                <a:defRPr/>
              </a:pPr>
              <a:t>13</a:t>
            </a:fld>
            <a:endParaRPr lang="ru-RU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141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0157" y="2492896"/>
            <a:ext cx="820368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 defTabSz="913818">
              <a:defRPr sz="2600" i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  <a:lvl2pPr marL="456909" defTabSz="913818"/>
            <a:lvl3pPr marL="913818" defTabSz="913818"/>
            <a:lvl4pPr marL="1370722" defTabSz="913818"/>
            <a:lvl5pPr marL="1827630" defTabSz="913818"/>
            <a:lvl6pPr marL="2284531" defTabSz="913818"/>
            <a:lvl7pPr marL="2741446" defTabSz="913818"/>
            <a:lvl8pPr marL="3198350" defTabSz="913818"/>
            <a:lvl9pPr marL="3655260" defTabSz="913818"/>
          </a:lstStyle>
          <a:p>
            <a:r>
              <a:rPr lang="ru-RU" sz="4400" dirty="0"/>
              <a:t>Работа над новой редакцией Бюджетного кодекса</a:t>
            </a:r>
          </a:p>
        </p:txBody>
      </p:sp>
      <p:sp>
        <p:nvSpPr>
          <p:cNvPr id="3" name="Номер слайда 1"/>
          <p:cNvSpPr txBox="1">
            <a:spLocks/>
          </p:cNvSpPr>
          <p:nvPr/>
        </p:nvSpPr>
        <p:spPr>
          <a:xfrm>
            <a:off x="8138988" y="0"/>
            <a:ext cx="825500" cy="339328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C948A7D-6C52-4157-BEA1-1B3B6891AEA4}" type="slidenum">
              <a:rPr lang="ru-RU" smtClean="0">
                <a:solidFill>
                  <a:schemeClr val="bg1"/>
                </a:solidFill>
                <a:latin typeface="Trebuchet MS" panose="020B0603020202020204" pitchFamily="34" charset="0"/>
              </a:rPr>
              <a:pPr algn="r">
                <a:defRPr/>
              </a:pPr>
              <a:t>14</a:t>
            </a:fld>
            <a:endParaRPr lang="ru-RU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Номер слайда 1"/>
          <p:cNvSpPr txBox="1">
            <a:spLocks/>
          </p:cNvSpPr>
          <p:nvPr/>
        </p:nvSpPr>
        <p:spPr>
          <a:xfrm>
            <a:off x="8460432" y="6362619"/>
            <a:ext cx="735847" cy="4466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C948A7D-6C52-4157-BEA1-1B3B6891AEA4}" type="slidenum">
              <a:rPr lang="ru-RU" sz="2800" smtClean="0">
                <a:latin typeface="Trebuchet MS" panose="020B0603020202020204" pitchFamily="34" charset="0"/>
              </a:rPr>
              <a:pPr algn="r">
                <a:defRPr/>
              </a:pPr>
              <a:t>14</a:t>
            </a:fld>
            <a:endParaRPr lang="ru-RU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23800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" y="332661"/>
            <a:ext cx="9143999" cy="461499"/>
          </a:xfrm>
          <a:prstGeom prst="rect">
            <a:avLst/>
          </a:prstGeom>
          <a:noFill/>
          <a:extLst/>
        </p:spPr>
        <p:txBody>
          <a:bodyPr wrap="square" lIns="91275" tIns="45638" rIns="91275" bIns="45638" rtlCol="0">
            <a:spAutoFit/>
          </a:bodyPr>
          <a:lstStyle/>
          <a:p>
            <a:pPr algn="ctr"/>
            <a:r>
              <a:rPr lang="ru-RU" sz="2400" b="1" dirty="0">
                <a:cs typeface="Arial" panose="020B0604020202020204" pitchFamily="34" charset="0"/>
              </a:rPr>
              <a:t>Новая редакция Бюджетного кодекса (НРБК) </a:t>
            </a:r>
          </a:p>
        </p:txBody>
      </p:sp>
      <p:sp>
        <p:nvSpPr>
          <p:cNvPr id="3" name="Номер слайда 1"/>
          <p:cNvSpPr txBox="1">
            <a:spLocks/>
          </p:cNvSpPr>
          <p:nvPr/>
        </p:nvSpPr>
        <p:spPr>
          <a:xfrm>
            <a:off x="8138989" y="10"/>
            <a:ext cx="825500" cy="339328"/>
          </a:xfrm>
          <a:prstGeom prst="rect">
            <a:avLst/>
          </a:prstGeom>
        </p:spPr>
        <p:txBody>
          <a:bodyPr lIns="91275" tIns="45638" rIns="91275" bIns="45638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C948A7D-6C52-4157-BEA1-1B3B6891AEA4}" type="slidenum">
              <a:rPr lang="ru-RU" smtClean="0">
                <a:solidFill>
                  <a:schemeClr val="bg1"/>
                </a:solidFill>
                <a:latin typeface="Trebuchet MS" panose="020B0603020202020204" pitchFamily="34" charset="0"/>
              </a:rPr>
              <a:pPr algn="r">
                <a:defRPr/>
              </a:pPr>
              <a:t>15</a:t>
            </a:fld>
            <a:endParaRPr lang="ru-RU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107505" y="1052746"/>
            <a:ext cx="3384376" cy="54006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275" tIns="45638" rIns="91275" bIns="4563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1200"/>
              </a:spcBef>
              <a:buNone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Основания:</a:t>
            </a:r>
          </a:p>
          <a:p>
            <a:pPr algn="just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Программа повышения эффективности управления общественными финансами на период до 2018 года (распоряжение Правитель-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ства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РФ от 30.12.2013 № 2593-р)</a:t>
            </a:r>
          </a:p>
          <a:p>
            <a:pPr algn="just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Госпрограмма РФ "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Управле-ние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государственными финансами и регулирование финансовых рынков" (постановление Правитель-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ства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РФ от 15.04.2014 № 320)</a:t>
            </a:r>
          </a:p>
          <a:p>
            <a:pPr algn="just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Концепция реформирования системы бюджетных платежей на период до 2017 года (приказ Минфина России от 29.08.2013 № 227)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692128" y="1076648"/>
            <a:ext cx="5256584" cy="54006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91275" tIns="45638" rIns="91275" bIns="45638">
            <a:noAutofit/>
          </a:bodyPr>
          <a:lstStyle/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Необходимо консолидировать в единую систему все принятые и разработанные (рассматриваемые) изменения в Кодекс с целью принятия: 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604176766"/>
              </p:ext>
            </p:extLst>
          </p:nvPr>
        </p:nvGraphicFramePr>
        <p:xfrm>
          <a:off x="3707904" y="2132866"/>
          <a:ext cx="5112568" cy="2448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898008" y="5409820"/>
            <a:ext cx="2844824" cy="92316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275" tIns="45638" rIns="91275" bIns="45638">
            <a:spAutoFit/>
          </a:bodyPr>
          <a:lstStyle/>
          <a:p>
            <a:pPr lvl="0" algn="ctr"/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БАЗОВОГО ЗАКОНОДАТЕЛЬНОГО АКТА</a:t>
            </a:r>
          </a:p>
        </p:txBody>
      </p:sp>
      <p:sp>
        <p:nvSpPr>
          <p:cNvPr id="8" name="Стрелка вниз 7"/>
          <p:cNvSpPr/>
          <p:nvPr/>
        </p:nvSpPr>
        <p:spPr>
          <a:xfrm>
            <a:off x="5724128" y="4677220"/>
            <a:ext cx="1080120" cy="567985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275" tIns="45638" rIns="91275" bIns="45638" rtlCol="0" anchor="ctr"/>
          <a:lstStyle/>
          <a:p>
            <a:pPr algn="ctr"/>
            <a:endParaRPr lang="ru-RU"/>
          </a:p>
        </p:txBody>
      </p:sp>
      <p:sp>
        <p:nvSpPr>
          <p:cNvPr id="9" name="Номер слайда 1"/>
          <p:cNvSpPr txBox="1">
            <a:spLocks/>
          </p:cNvSpPr>
          <p:nvPr/>
        </p:nvSpPr>
        <p:spPr>
          <a:xfrm>
            <a:off x="8460432" y="6362619"/>
            <a:ext cx="735847" cy="4466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C948A7D-6C52-4157-BEA1-1B3B6891AEA4}" type="slidenum">
              <a:rPr lang="ru-RU" sz="2800" smtClean="0">
                <a:latin typeface="Trebuchet MS" panose="020B0603020202020204" pitchFamily="34" charset="0"/>
              </a:rPr>
              <a:pPr algn="r">
                <a:defRPr/>
              </a:pPr>
              <a:t>15</a:t>
            </a:fld>
            <a:endParaRPr lang="ru-RU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6532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3827263"/>
              </p:ext>
            </p:extLst>
          </p:nvPr>
        </p:nvGraphicFramePr>
        <p:xfrm>
          <a:off x="251520" y="1060728"/>
          <a:ext cx="8660816" cy="64008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86608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1692">
                <a:tc>
                  <a:txBody>
                    <a:bodyPr/>
                    <a:lstStyle/>
                    <a:p>
                      <a:pPr marL="0" lvl="0" algn="just" defTabSz="914400" rtl="0" eaLnBrk="1" latinLnBrk="0" hangingPunct="1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Проекты федеральных законов,</a:t>
                      </a:r>
                      <a:r>
                        <a:rPr lang="ru-RU" sz="1800" b="0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 разработанные </a:t>
                      </a:r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в целях формирования НРБК, которые до 1 июля необходимо внести в ГосДуму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0607818"/>
              </p:ext>
            </p:extLst>
          </p:nvPr>
        </p:nvGraphicFramePr>
        <p:xfrm>
          <a:off x="191386" y="388349"/>
          <a:ext cx="8660816" cy="70104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86608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marL="0" lvl="0" algn="ctr" defTabSz="914400" rtl="0" eaLnBrk="1" latinLnBrk="0" hangingPunct="1"/>
                      <a:r>
                        <a:rPr lang="ru-RU" sz="20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Проекты федеральных законов,</a:t>
                      </a:r>
                      <a:r>
                        <a:rPr lang="ru-RU" sz="2000" b="1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разработанные </a:t>
                      </a:r>
                      <a:r>
                        <a:rPr lang="ru-RU" sz="20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целях формирования НРБК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0379183"/>
              </p:ext>
            </p:extLst>
          </p:nvPr>
        </p:nvGraphicFramePr>
        <p:xfrm>
          <a:off x="179512" y="1844824"/>
          <a:ext cx="8568952" cy="4771326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3367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989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</a:pPr>
                      <a:r>
                        <a:rPr lang="ru-RU" sz="18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В части исполнения судебных актов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ru-RU" sz="18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Принят 142-ФЗ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989">
                <a:tc>
                  <a:txBody>
                    <a:bodyPr/>
                    <a:lstStyle/>
                    <a:p>
                      <a:pPr algn="just"/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В части государственного (муниципального) финансового контроля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ru-RU" sz="18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Внесен в ГосДуму </a:t>
                      </a:r>
                    </a:p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ru-RU" sz="18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(№ 493988-7)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9989">
                <a:tc>
                  <a:txBody>
                    <a:bodyPr/>
                    <a:lstStyle/>
                    <a:p>
                      <a:pPr algn="just"/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В части совершенствования распределения и администрирования</a:t>
                      </a:r>
                      <a:r>
                        <a:rPr lang="ru-RU" sz="1800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доходов бюджетов бюджетной системы РФ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ru-RU" sz="18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Внесен в ГосДуму </a:t>
                      </a:r>
                    </a:p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ru-RU" sz="18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(№ 499593-7)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989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</a:pPr>
                      <a:r>
                        <a:rPr lang="ru-RU" sz="18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</a:t>
                      </a:r>
                      <a:r>
                        <a:rPr lang="ru-RU" sz="1800" kern="1200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части казначейского обслуживания и системы казначейских платежей</a:t>
                      </a:r>
                      <a:endParaRPr lang="ru-RU" sz="1800" b="1" i="1" u="sng" dirty="0">
                        <a:solidFill>
                          <a:srgbClr val="00B0F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Внесен в Правительство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0988">
                <a:tc>
                  <a:txBody>
                    <a:bodyPr/>
                    <a:lstStyle/>
                    <a:p>
                      <a:pPr algn="just"/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 В части межбюджетных трансфертов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ru-RU" sz="18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Внесен в </a:t>
                      </a:r>
                    </a:p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ru-RU" sz="18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Правительство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75557">
                <a:tc>
                  <a:txBody>
                    <a:bodyPr/>
                    <a:lstStyle/>
                    <a:p>
                      <a:pPr algn="just"/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6. В части государственных (муниципальных) заимствований, управления государственным (муниципальным) долгом и государственными финансовыми активами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ru-RU" sz="18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Внесен в Правительство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Номер слайда 1"/>
          <p:cNvSpPr txBox="1">
            <a:spLocks/>
          </p:cNvSpPr>
          <p:nvPr/>
        </p:nvSpPr>
        <p:spPr>
          <a:xfrm>
            <a:off x="8460432" y="6362619"/>
            <a:ext cx="735847" cy="4466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C948A7D-6C52-4157-BEA1-1B3B6891AEA4}" type="slidenum">
              <a:rPr lang="ru-RU" sz="2800" smtClean="0">
                <a:latin typeface="Trebuchet MS" panose="020B0603020202020204" pitchFamily="34" charset="0"/>
              </a:rPr>
              <a:pPr algn="r">
                <a:defRPr/>
              </a:pPr>
              <a:t>16</a:t>
            </a:fld>
            <a:endParaRPr lang="ru-RU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69499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8743832"/>
              </p:ext>
            </p:extLst>
          </p:nvPr>
        </p:nvGraphicFramePr>
        <p:xfrm>
          <a:off x="0" y="326937"/>
          <a:ext cx="9143999" cy="64008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9143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3368"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Новации</a:t>
                      </a:r>
                      <a:r>
                        <a:rPr lang="ru-RU" sz="1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законопроекта № 499593-7 в 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части совершенствования распределения и администрирования доходов бюджетов бюджетной системы РФ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Номер слайда 1"/>
          <p:cNvSpPr txBox="1">
            <a:spLocks/>
          </p:cNvSpPr>
          <p:nvPr/>
        </p:nvSpPr>
        <p:spPr>
          <a:xfrm>
            <a:off x="8138988" y="0"/>
            <a:ext cx="825500" cy="339328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ru-RU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Номер слайда 1"/>
          <p:cNvSpPr txBox="1">
            <a:spLocks/>
          </p:cNvSpPr>
          <p:nvPr/>
        </p:nvSpPr>
        <p:spPr>
          <a:xfrm>
            <a:off x="8532440" y="6362619"/>
            <a:ext cx="663839" cy="4466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C948A7D-6C52-4157-BEA1-1B3B6891AEA4}" type="slidenum">
              <a:rPr lang="ru-RU" sz="2800" smtClean="0">
                <a:latin typeface="Trebuchet MS" panose="020B0603020202020204" pitchFamily="34" charset="0"/>
              </a:rPr>
              <a:pPr algn="r">
                <a:defRPr/>
              </a:pPr>
              <a:t>17</a:t>
            </a:fld>
            <a:endParaRPr lang="ru-RU" sz="2800" dirty="0">
              <a:latin typeface="Trebuchet MS" panose="020B0603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8234" y="1049745"/>
            <a:ext cx="8982745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AutoNum type="arabicParenR"/>
            </a:pP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перераспределение в пользу федерального бюджета </a:t>
            </a:r>
            <a:r>
              <a:rPr lang="ru-RU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доходов от штрафов, налагаемых на особо охраняемых природных территориях</a:t>
            </a: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федерального значения, а также средств, уплачиваемых в целях возмещения причиненного на таких территориях вреда окружающей среде;</a:t>
            </a:r>
          </a:p>
          <a:p>
            <a:pPr marL="342900" indent="-342900">
              <a:spcBef>
                <a:spcPts val="1200"/>
              </a:spcBef>
              <a:buFontTx/>
              <a:buAutoNum type="arabicParenR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централизация доходов от отдельных штрафов будет компенсирована передачей федеральных нормативов от 5%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платы за негативное воздействие на окружающую среду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50%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акциза на спирт этиловый из непищевого сырья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 также зачислением в бюджеты субъектов РФ и местные бюджеты всех штрафов, налагаемых мировыми судьями, штрафов, выявленных должностными лицами органов муниципального контроля;</a:t>
            </a:r>
          </a:p>
          <a:p>
            <a:pPr marL="342900" indent="-342900">
              <a:spcBef>
                <a:spcPts val="1200"/>
              </a:spcBef>
              <a:buFontTx/>
              <a:buAutoNum type="arabicParenR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уточнение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принципа распределения административных штрафов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во избежание разночтений, неоднозначного толкования и сложности в практическом применении положений статьи 46 БК РФ.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Данные изменения позволят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60363" indent="-18415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однозначно определить, в какой бюджет должны поступать штрафы;</a:t>
            </a:r>
          </a:p>
          <a:p>
            <a:pPr marL="360363" indent="-18415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урегулировать вопросы зачисления в доходы бюджетов штрафов, неустоек, пени по договорам гражданско-правового характера;</a:t>
            </a:r>
          </a:p>
          <a:p>
            <a:pPr marL="360363" indent="-18415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снизить нагрузку на ФОИВ, должностные лица которых налагают административные штрафы;</a:t>
            </a:r>
          </a:p>
          <a:p>
            <a:pPr marL="360363" indent="-18415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повысить заинтересованность муниципальных органов в выявлении административных правонарушений;</a:t>
            </a:r>
          </a:p>
          <a:p>
            <a:pPr marL="360363" indent="-18415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повысить точность прогнозирования доходов местных бюджетов от административных штрафов.</a:t>
            </a:r>
          </a:p>
        </p:txBody>
      </p:sp>
    </p:spTree>
    <p:extLst>
      <p:ext uri="{BB962C8B-B14F-4D97-AF65-F5344CB8AC3E}">
        <p14:creationId xmlns:p14="http://schemas.microsoft.com/office/powerpoint/2010/main" val="16682387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8078"/>
              </p:ext>
            </p:extLst>
          </p:nvPr>
        </p:nvGraphicFramePr>
        <p:xfrm>
          <a:off x="299729" y="332656"/>
          <a:ext cx="8660816" cy="432048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86608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marL="0" lvl="0" algn="ctr" defTabSz="914400" rtl="0" eaLnBrk="1" latinLnBrk="0" hangingPunct="1"/>
                      <a:r>
                        <a:rPr lang="ru-RU" sz="20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 </a:t>
                      </a:r>
                      <a:r>
                        <a:rPr lang="ru-RU" sz="20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Новации законопроекта в части </a:t>
                      </a:r>
                      <a:r>
                        <a:rPr lang="ru-RU" sz="20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межбюджетных трансфертов 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3673" y="1359268"/>
            <a:ext cx="8352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13223" y="764704"/>
            <a:ext cx="8923273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just">
              <a:buFont typeface="+mj-lt"/>
              <a:buAutoNum type="arabicParenR"/>
              <a:tabLst>
                <a:tab pos="354013" algn="l"/>
              </a:tabLst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В сфере форм межбюджетных трансфертов:</a:t>
            </a:r>
          </a:p>
          <a:p>
            <a:pPr marL="363538" lvl="1" indent="-363538" algn="just">
              <a:buFont typeface="Wingdings" panose="05000000000000000000" pitchFamily="2" charset="2"/>
              <a:buChar char="§"/>
              <a:tabLst>
                <a:tab pos="354013" algn="l"/>
              </a:tabLst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предоставление дотации на обеспечение сбалансированности бюджетов субъектов РФ</a:t>
            </a:r>
          </a:p>
          <a:p>
            <a:pPr marL="363538" lvl="1" indent="-363538" algn="just">
              <a:buFont typeface="Wingdings" panose="05000000000000000000" pitchFamily="2" charset="2"/>
              <a:buChar char="§"/>
              <a:tabLst>
                <a:tab pos="354013" algn="l"/>
              </a:tabLst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введение "горизонтальных" межбюджетных субсидий</a:t>
            </a:r>
          </a:p>
          <a:p>
            <a:pPr marL="363538" lvl="1" indent="-363538" algn="just">
              <a:buFont typeface="Wingdings" panose="05000000000000000000" pitchFamily="2" charset="2"/>
              <a:buChar char="§"/>
              <a:tabLst>
                <a:tab pos="354013" algn="l"/>
              </a:tabLst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законодательное регулирование единой субвенции</a:t>
            </a:r>
          </a:p>
          <a:p>
            <a:pPr marL="363538" lvl="0" indent="-363538" algn="just">
              <a:spcBef>
                <a:spcPts val="600"/>
              </a:spcBef>
              <a:buFont typeface="+mj-lt"/>
              <a:buAutoNum type="arabicParenR"/>
              <a:tabLst>
                <a:tab pos="354013" algn="l"/>
              </a:tabLst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В сфере межбюджетного регулирования:</a:t>
            </a:r>
          </a:p>
          <a:p>
            <a:pPr marL="363538" lvl="1" indent="-363538" algn="just">
              <a:buFont typeface="Wingdings" panose="05000000000000000000" pitchFamily="2" charset="2"/>
              <a:buChar char="§"/>
              <a:tabLst>
                <a:tab pos="354013" algn="l"/>
              </a:tabLst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при предоставлении межбюджетных трансфертов - дополнительные условия, ограничивающие предельные значения объема заимствований субъекта РФ, муниципальных заимствований</a:t>
            </a:r>
          </a:p>
          <a:p>
            <a:pPr marL="363538" lvl="1" indent="-363538" algn="just">
              <a:buFont typeface="Wingdings" panose="05000000000000000000" pitchFamily="2" charset="2"/>
              <a:buChar char="§"/>
              <a:tabLst>
                <a:tab pos="354013" algn="l"/>
              </a:tabLst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обязательность включения в федеральный бюджет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компенсаций снижения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доходов бюджетов субъектов РФ (местных бюджетов),  вызванного  принятием федеральных законов</a:t>
            </a:r>
          </a:p>
          <a:p>
            <a:pPr marL="363538" indent="-363538" algn="just">
              <a:spcBef>
                <a:spcPts val="300"/>
              </a:spcBef>
              <a:tabLst>
                <a:tab pos="354013" algn="l"/>
              </a:tabLst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3) Уточнение  положений, регламентирующих формы, порядки  и   условия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предоставления межбюджетных трансфертов 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региональном и местном уровнях </a:t>
            </a:r>
          </a:p>
          <a:p>
            <a:pPr marL="363538" indent="-363538" algn="just">
              <a:spcBef>
                <a:spcPts val="300"/>
              </a:spcBef>
              <a:tabLst>
                <a:tab pos="354013" algn="l"/>
              </a:tabLst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4) 	Уточнение подходов, связанных с ограничениями по организации  бюджетного процесса на муниципальном уровне, контролем за их исполнением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применением мер к нарушающим такие ограничения</a:t>
            </a:r>
          </a:p>
          <a:p>
            <a:pPr marL="363538" indent="-363538" algn="just">
              <a:spcBef>
                <a:spcPts val="300"/>
              </a:spcBef>
              <a:tabLst>
                <a:tab pos="354013" algn="l"/>
              </a:tabLst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5)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Перераспределение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отдельных неналоговых доходов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между федеральным, региональным и местными  бюджетами (в т.ч.  зачисление 5% федеральной доли от платы за негативное воздействие на окружающую среду в местные бюджеты)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3538" indent="-363538" algn="just">
              <a:spcBef>
                <a:spcPts val="300"/>
              </a:spcBef>
              <a:tabLst>
                <a:tab pos="354013" algn="l"/>
              </a:tabLst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6) 	Сокращение предельного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размера дефицита бюджетов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субъектов РФ с 15% до 10% налоговых и неналоговых доходов</a:t>
            </a:r>
          </a:p>
        </p:txBody>
      </p:sp>
      <p:sp>
        <p:nvSpPr>
          <p:cNvPr id="6" name="Номер слайда 1"/>
          <p:cNvSpPr txBox="1">
            <a:spLocks/>
          </p:cNvSpPr>
          <p:nvPr/>
        </p:nvSpPr>
        <p:spPr>
          <a:xfrm>
            <a:off x="8460432" y="6362619"/>
            <a:ext cx="735847" cy="4466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C948A7D-6C52-4157-BEA1-1B3B6891AEA4}" type="slidenum">
              <a:rPr lang="ru-RU" sz="2800" smtClean="0">
                <a:latin typeface="Trebuchet MS" panose="020B0603020202020204" pitchFamily="34" charset="0"/>
              </a:rPr>
              <a:pPr algn="r">
                <a:defRPr/>
              </a:pPr>
              <a:t>18</a:t>
            </a:fld>
            <a:endParaRPr lang="ru-RU" sz="2800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Рукописный ввод 4">
                <a:extLst>
                  <a:ext uri="{FF2B5EF4-FFF2-40B4-BE49-F238E27FC236}">
                    <a16:creationId xmlns:a16="http://schemas.microsoft.com/office/drawing/2014/main" id="{DA94D5D6-EED9-8D45-8D54-722177BF107E}"/>
                  </a:ext>
                </a:extLst>
              </p14:cNvPr>
              <p14:cNvContentPartPr/>
              <p14:nvPr/>
            </p14:nvContentPartPr>
            <p14:xfrm>
              <a:off x="6939211" y="6154724"/>
              <a:ext cx="1969920" cy="33120"/>
            </p14:xfrm>
          </p:contentPart>
        </mc:Choice>
        <mc:Fallback xmlns="">
          <p:pic>
            <p:nvPicPr>
              <p:cNvPr id="5" name="Рукописный ввод 4">
                <a:extLst>
                  <a:ext uri="{FF2B5EF4-FFF2-40B4-BE49-F238E27FC236}">
                    <a16:creationId xmlns:a16="http://schemas.microsoft.com/office/drawing/2014/main" id="{DA94D5D6-EED9-8D45-8D54-722177BF107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885571" y="6046724"/>
                <a:ext cx="2077560" cy="248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897167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3673" y="1359268"/>
            <a:ext cx="8352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153650" y="1196752"/>
            <a:ext cx="8784977" cy="5245182"/>
          </a:xfrm>
          <a:prstGeom prst="rect">
            <a:avLst/>
          </a:prstGeom>
          <a:noFill/>
          <a:ln>
            <a:noFill/>
          </a:ln>
          <a:effectLst/>
        </p:spPr>
        <p:txBody>
          <a:bodyPr anchor="t">
            <a:noAutofit/>
          </a:bodyPr>
          <a:lstStyle>
            <a:defPPr>
              <a:defRPr lang="ru-RU"/>
            </a:defPPr>
            <a:lvl1pPr algn="ctr">
              <a:defRPr sz="2200" b="1">
                <a:solidFill>
                  <a:srgbClr val="00602B"/>
                </a:solidFill>
                <a:latin typeface="Trebuchet MS" panose="020B0603020202020204" pitchFamily="34" charset="0"/>
              </a:defRPr>
            </a:lvl1pPr>
          </a:lstStyle>
          <a:p>
            <a:pPr marL="342900" lvl="0" indent="-342900" algn="just">
              <a:buFont typeface="+mj-lt"/>
              <a:buAutoNum type="arabicParenR"/>
            </a:pP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Государственный (муниципальный) долг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единый подход к классификации госдолга на внешний и внутренний для всех ППО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новое определение реструктуризации госдолга, основанное на толковании в международной практике</a:t>
            </a:r>
          </a:p>
          <a:p>
            <a:pPr algn="just">
              <a:spcBef>
                <a:spcPts val="600"/>
              </a:spcBef>
            </a:pP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2) Эмиссия и обращение государственных (муниципальных) ценных бумаг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новая глава, положения которой перенесены из Федерального закона от 29 июля 1998 г. № 136-ФЗ "Об особенностях эмиссии и обращения государственных и муниципальных ценных бумаг" с учетом доработки</a:t>
            </a:r>
          </a:p>
          <a:p>
            <a:pPr lvl="0" algn="l">
              <a:spcBef>
                <a:spcPts val="600"/>
              </a:spcBef>
            </a:pP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3)  Государственные (муниципальные) гарантии</a:t>
            </a:r>
          </a:p>
          <a:p>
            <a:pPr marL="342900" lvl="0" indent="-342900" algn="just">
              <a:buFont typeface="Wingdings" panose="05000000000000000000" pitchFamily="2" charset="2"/>
              <a:buChar char="§"/>
            </a:pPr>
            <a:r>
              <a:rPr lang="ru-RU" sz="1600" b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закрепление единых подходов к порядку и условиям оказания государственной гарантийной поддержки для всех ППО</a:t>
            </a:r>
          </a:p>
          <a:p>
            <a:pPr marL="342900" lvl="0" indent="-342900" algn="just">
              <a:buFont typeface="Wingdings" panose="05000000000000000000" pitchFamily="2" charset="2"/>
              <a:buChar char="§"/>
            </a:pPr>
            <a:r>
              <a:rPr lang="ru-RU" sz="1600" b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оптимизация состава информации, включаемой в программы государственных и муниципальных гарантий</a:t>
            </a:r>
          </a:p>
          <a:p>
            <a:pPr algn="l">
              <a:spcBef>
                <a:spcPts val="600"/>
              </a:spcBef>
            </a:pP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4)   Денежные обязательства перед РФ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sz="1600" b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введение определения "денежные обязательства перед ППО", закрепление единых подходов к урегулированию задолженности по ним</a:t>
            </a:r>
          </a:p>
          <a:p>
            <a:pPr algn="l">
              <a:spcBef>
                <a:spcPts val="600"/>
              </a:spcBef>
            </a:pP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5)  Внешние долговые требования Российской Федерации</a:t>
            </a:r>
          </a:p>
          <a:p>
            <a:pPr marL="342900" lvl="0" indent="-342900" algn="just">
              <a:buFont typeface="Wingdings" panose="05000000000000000000" pitchFamily="2" charset="2"/>
              <a:buChar char="§"/>
            </a:pPr>
            <a:r>
              <a:rPr lang="ru-RU" sz="1600" b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новое понятие "государственный кредит на цели официальной помощи развитию" для оказания содействия  развитию иностранных государств</a:t>
            </a:r>
          </a:p>
          <a:p>
            <a:pPr marL="342900" lvl="0" indent="-342900" algn="just">
              <a:buFont typeface="Wingdings" panose="05000000000000000000" pitchFamily="2" charset="2"/>
              <a:buChar char="§"/>
            </a:pPr>
            <a:r>
              <a:rPr lang="ru-RU" sz="1600" b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исключается возможность предоставления государственных кредитов иностранным </a:t>
            </a:r>
            <a:r>
              <a:rPr lang="ru-RU" sz="1600" b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юрлицам</a:t>
            </a:r>
            <a:endParaRPr lang="ru-RU" sz="1600" b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§"/>
            </a:pPr>
            <a:endParaRPr lang="ru-RU" sz="1600" b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16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tabLst>
                <a:tab pos="266700" algn="l"/>
              </a:tabLst>
            </a:pPr>
            <a:endParaRPr lang="ru-RU" sz="12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3527" y="260648"/>
            <a:ext cx="84830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6.1.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Новации законопроекта в части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государственных (муниципальных) заимствований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управления государственным (муниципальным) долгом и государственными финансовыми активами Российской Федерации</a:t>
            </a:r>
          </a:p>
        </p:txBody>
      </p:sp>
      <p:sp>
        <p:nvSpPr>
          <p:cNvPr id="7" name="Номер слайда 1"/>
          <p:cNvSpPr txBox="1">
            <a:spLocks/>
          </p:cNvSpPr>
          <p:nvPr/>
        </p:nvSpPr>
        <p:spPr>
          <a:xfrm>
            <a:off x="8460432" y="6362619"/>
            <a:ext cx="735847" cy="4466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C948A7D-6C52-4157-BEA1-1B3B6891AEA4}" type="slidenum">
              <a:rPr lang="ru-RU" sz="2800" smtClean="0">
                <a:latin typeface="Trebuchet MS" panose="020B0603020202020204" pitchFamily="34" charset="0"/>
              </a:rPr>
              <a:pPr algn="r">
                <a:defRPr/>
              </a:pPr>
              <a:t>19</a:t>
            </a:fld>
            <a:endParaRPr lang="ru-RU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988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0635310"/>
              </p:ext>
            </p:extLst>
          </p:nvPr>
        </p:nvGraphicFramePr>
        <p:xfrm>
          <a:off x="260181" y="260648"/>
          <a:ext cx="8692627" cy="64008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86926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1692">
                <a:tc>
                  <a:txBody>
                    <a:bodyPr/>
                    <a:lstStyle/>
                    <a:p>
                      <a:pPr marL="0" algn="ctr" defTabSz="914400" rtl="0" eaLnBrk="0" latinLnBrk="0" hangingPunct="0"/>
                      <a:r>
                        <a:rPr lang="ru-RU" sz="18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6.2. </a:t>
                      </a:r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Система показателей долговой устойчивости  и классификация заемщиков по группам долговой устойчивости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1944759"/>
              </p:ext>
            </p:extLst>
          </p:nvPr>
        </p:nvGraphicFramePr>
        <p:xfrm>
          <a:off x="237068" y="836712"/>
          <a:ext cx="8760832" cy="253701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3658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83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83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83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4692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ru-RU" sz="14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Показатель</a:t>
                      </a:r>
                    </a:p>
                  </a:txBody>
                  <a:tcPr marL="83127" marR="83127" marT="40341" marB="4034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Группа</a:t>
                      </a:r>
                      <a:r>
                        <a:rPr lang="ru-RU" sz="1200" baseline="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А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aseline="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(высокая долговая устойчивость)</a:t>
                      </a:r>
                      <a:endParaRPr lang="ru-RU" sz="120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3127" marR="83127" marT="40341" marB="4034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Группа В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>
                          <a:solidFill>
                            <a:srgbClr val="FFC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(средняя долговая устойчивость)</a:t>
                      </a:r>
                      <a:endParaRPr lang="ru-RU" sz="1200" dirty="0">
                        <a:solidFill>
                          <a:srgbClr val="FFC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3127" marR="83127" marT="40341" marB="4034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Группа С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(низкая</a:t>
                      </a:r>
                      <a:r>
                        <a:rPr lang="ru-RU" sz="1200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долговая устойчивость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83127" marR="83127" marT="40341" marB="40341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528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</a:pPr>
                      <a:r>
                        <a:rPr lang="ru-RU" sz="14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Отношение долга к общему объему доходов бюджета 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3127" marR="83127" marT="40341" marB="4034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 50% </a:t>
                      </a:r>
                      <a:r>
                        <a:rPr lang="ru-RU" sz="1400" kern="1200" dirty="0">
                          <a:solidFill>
                            <a:srgbClr val="7030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 25%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7030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 </a:t>
                      </a:r>
                      <a:r>
                        <a:rPr lang="ru-RU" sz="1400" kern="1200" dirty="0" err="1">
                          <a:solidFill>
                            <a:srgbClr val="7030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высокодотац</a:t>
                      </a:r>
                      <a:r>
                        <a:rPr lang="ru-RU" sz="1400" kern="1200" dirty="0">
                          <a:solidFill>
                            <a:srgbClr val="7030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-х</a:t>
                      </a:r>
                      <a:endParaRPr lang="ru-RU" sz="1400" kern="1200" dirty="0">
                        <a:solidFill>
                          <a:srgbClr val="7030A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3127" marR="83127" marT="40341" marB="4034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50-85% </a:t>
                      </a:r>
                      <a:r>
                        <a:rPr lang="ru-RU" sz="1400" kern="1200" dirty="0">
                          <a:solidFill>
                            <a:srgbClr val="7030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 25-45% для </a:t>
                      </a:r>
                      <a:r>
                        <a:rPr lang="ru-RU" sz="1400" kern="1200" dirty="0" err="1">
                          <a:solidFill>
                            <a:srgbClr val="7030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высокодотац</a:t>
                      </a:r>
                      <a:r>
                        <a:rPr lang="ru-RU" sz="1400" kern="1200" dirty="0">
                          <a:solidFill>
                            <a:srgbClr val="7030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-х</a:t>
                      </a:r>
                      <a:endParaRPr lang="ru-RU" sz="1400" kern="1200" dirty="0">
                        <a:solidFill>
                          <a:srgbClr val="7030A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3127" marR="83127" marT="40341" marB="4034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</a:t>
                      </a:r>
                      <a:r>
                        <a:rPr lang="en-US" sz="1400" kern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kern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</a:t>
                      </a:r>
                      <a:r>
                        <a:rPr lang="ru-RU" sz="14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</a:t>
                      </a:r>
                      <a:r>
                        <a:rPr lang="ru-RU" sz="1400" kern="1200" dirty="0">
                          <a:solidFill>
                            <a:srgbClr val="7030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 45%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7030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 м</a:t>
                      </a:r>
                      <a:endParaRPr lang="ru-RU" sz="1400" kern="1200" dirty="0">
                        <a:solidFill>
                          <a:srgbClr val="7030A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3127" marR="83127" marT="40341" marB="403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470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</a:pPr>
                      <a:r>
                        <a:rPr lang="ru-RU" sz="14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Годовая сумма платежей по погашению и обслуживанию долга к доходам бюджета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3127" marR="83127" marT="40341" marB="4034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ru-RU" sz="14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 </a:t>
                      </a:r>
                      <a:r>
                        <a:rPr lang="en-US" sz="14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r>
                        <a:rPr lang="ru-RU" sz="14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3127" marR="83127" marT="40341" marB="4034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r>
                        <a:rPr lang="ru-RU" sz="14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-18%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3127" marR="83127" marT="40341" marB="4034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</a:t>
                      </a:r>
                      <a:r>
                        <a:rPr lang="en-US" sz="1400" kern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kern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r>
                        <a:rPr lang="ru-RU" sz="14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3127" marR="83127" marT="40341" marB="40341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2528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</a:pPr>
                      <a:r>
                        <a:rPr lang="ru-RU" sz="14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</a:t>
                      </a:r>
                      <a:r>
                        <a:rPr lang="en-US" sz="14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</a:t>
                      </a:r>
                      <a:r>
                        <a:rPr lang="ru-RU" sz="14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расходов на обслуживание долга в общем объеме расходов бюджета 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3127" marR="83127" marT="40341" marB="4034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ru-RU" sz="14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 5%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3127" marR="83127" marT="40341" marB="4034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5-8%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3127" marR="83127" marT="40341" marB="4034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</a:t>
                      </a:r>
                      <a:r>
                        <a:rPr lang="en-US" sz="1400" kern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8%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3127" marR="83127" marT="40341" marB="40341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2528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endParaRPr lang="ru-RU" sz="1400" b="1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3127" marR="83127" marT="40341" marB="4034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показателя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3127" marR="83127" marT="40341" marB="4034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все, кто не в  А и С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3127" marR="83127" marT="40341" marB="4034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менее 2-х показателей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3127" marR="83127" marT="40341" marB="40341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Номер слайда 1"/>
          <p:cNvSpPr txBox="1">
            <a:spLocks/>
          </p:cNvSpPr>
          <p:nvPr/>
        </p:nvSpPr>
        <p:spPr>
          <a:xfrm>
            <a:off x="8388424" y="6381328"/>
            <a:ext cx="609476" cy="339328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C948A7D-6C52-4157-BEA1-1B3B6891AEA4}" type="slidenum">
              <a:rPr lang="ru-RU" sz="2800" smtClean="0">
                <a:latin typeface="Trebuchet MS" panose="020B0603020202020204" pitchFamily="34" charset="0"/>
              </a:rPr>
              <a:pPr algn="r">
                <a:defRPr/>
              </a:pPr>
              <a:t>20</a:t>
            </a:fld>
            <a:endParaRPr lang="ru-RU" sz="2800" dirty="0">
              <a:latin typeface="Trebuchet MS" panose="020B0603020202020204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0809629"/>
              </p:ext>
            </p:extLst>
          </p:nvPr>
        </p:nvGraphicFramePr>
        <p:xfrm>
          <a:off x="35496" y="3356992"/>
          <a:ext cx="8818388" cy="341913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4427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85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85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85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996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Требования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и ограничения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3127" marR="83127" marT="40341" marB="4034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92D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</a:t>
                      </a:r>
                      <a:endParaRPr lang="ru-RU" sz="1400" b="1" baseline="0" dirty="0">
                        <a:solidFill>
                          <a:srgbClr val="92D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3127" marR="83127" marT="40341" marB="4034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</a:t>
                      </a:r>
                      <a:endParaRPr lang="ru-RU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3127" marR="83127" marT="40341" marB="4034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3127" marR="83127" marT="40341" marB="40341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165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Разработка</a:t>
                      </a:r>
                      <a:r>
                        <a:rPr lang="ru-RU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</a:t>
                      </a: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сновных</a:t>
                      </a:r>
                      <a:r>
                        <a:rPr lang="ru-RU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направлений</a:t>
                      </a:r>
                      <a:r>
                        <a:rPr lang="ru-RU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долговой политики (ОНДП)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3127" marR="83127" marT="40341" marB="403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3127" marR="83127" marT="40341" marB="4034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400" b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3127" marR="83127" marT="40341" marB="4034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400" b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3127" marR="83127" marT="40341" marB="403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165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Представление проекта </a:t>
                      </a: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ОНДП</a:t>
                      </a:r>
                      <a:r>
                        <a:rPr lang="ru-RU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 </a:t>
                      </a:r>
                      <a:r>
                        <a:rPr lang="ru-RU" sz="14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финорган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3127" marR="83127" marT="40341" marB="40341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400" b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3127" marR="83127" marT="40341" marB="4034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400" b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3127" marR="83127" marT="40341" marB="4034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400" b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3127" marR="83127" marT="40341" marB="40341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34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Согласование программ заимствований и гарантий  с </a:t>
                      </a:r>
                      <a:r>
                        <a:rPr lang="ru-RU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финорганом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3127" marR="83127" marT="40341" marB="40341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400" b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3127" marR="83127" marT="40341" marB="40341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400" b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3127" marR="83127" marT="40341" marB="40341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400" b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3127" marR="83127" marT="40341" marB="40341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34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Предельный объем заимствований</a:t>
                      </a:r>
                      <a:r>
                        <a:rPr lang="ru-RU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ограничен суммой, направляемой на погашение долговых обязательств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3127" marR="83127" marT="40341" marB="40341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400" b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3127" marR="83127" marT="40341" marB="4034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400" b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3127" marR="83127" marT="40341" marB="4034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400" b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3127" marR="83127" marT="40341" marB="40341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0912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</a:t>
                      </a:r>
                      <a:r>
                        <a:rPr lang="ru-RU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имеют права устанавливать дополнительные расходные обязательства  и превышать нормативы по оплате труда</a:t>
                      </a:r>
                    </a:p>
                  </a:txBody>
                  <a:tcPr marL="83127" marR="83127" marT="40341" marB="40341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400" b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3127" marR="83127" marT="40341" marB="4034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400" b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3127" marR="83127" marT="40341" marB="4034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400" b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3127" marR="83127" marT="40341" marB="4034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05470">
                <a:tc>
                  <a:txBody>
                    <a:bodyPr/>
                    <a:lstStyle/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Подписание соглашений о мерах по повышению эффективности использования бюджетных средств и увеличению доходов</a:t>
                      </a:r>
                    </a:p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Организация исполнения бюджета с открытием лицевых счетов в ФК</a:t>
                      </a:r>
                    </a:p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Заключение </a:t>
                      </a:r>
                      <a:r>
                        <a:rPr lang="ru-RU" sz="1400" kern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финоргана</a:t>
                      </a: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на проект бюджета и ежегодная проверка отчетов</a:t>
                      </a:r>
                    </a:p>
                  </a:txBody>
                  <a:tcPr marL="83127" marR="83127" marT="40341" marB="40341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400" b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3127" marR="83127" marT="40341" marB="4034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400" b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3127" marR="83127" marT="40341" marB="4034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400" b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3127" marR="83127" marT="40341" marB="40341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11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Реализация плана восстановления платежеспособности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3127" marR="83127" marT="40341" marB="40341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400" b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3127" marR="83127" marT="40341" marB="4034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400" b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3127" marR="83127" marT="40341" marB="4034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ru-RU" sz="1400" b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3127" marR="83127" marT="40341" marB="40341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Номер слайда 1"/>
          <p:cNvSpPr txBox="1">
            <a:spLocks/>
          </p:cNvSpPr>
          <p:nvPr/>
        </p:nvSpPr>
        <p:spPr>
          <a:xfrm>
            <a:off x="8460432" y="6362619"/>
            <a:ext cx="735847" cy="4466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C948A7D-6C52-4157-BEA1-1B3B6891AEA4}" type="slidenum">
              <a:rPr lang="ru-RU" sz="2800" smtClean="0">
                <a:latin typeface="Trebuchet MS" panose="020B0603020202020204" pitchFamily="34" charset="0"/>
              </a:rPr>
              <a:pPr algn="r">
                <a:defRPr/>
              </a:pPr>
              <a:t>20</a:t>
            </a:fld>
            <a:endParaRPr lang="ru-RU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9705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8476923"/>
              </p:ext>
            </p:extLst>
          </p:nvPr>
        </p:nvGraphicFramePr>
        <p:xfrm>
          <a:off x="299729" y="332656"/>
          <a:ext cx="8660816" cy="39624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86608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marL="0" lvl="0" algn="ctr" defTabSz="914400" rtl="0" eaLnBrk="1" latinLnBrk="0" hangingPunct="1"/>
                      <a:r>
                        <a:rPr lang="ru-RU" sz="20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Структура</a:t>
                      </a:r>
                      <a:r>
                        <a:rPr lang="ru-RU" sz="2000" b="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новой редакции Бюджетного кодекса </a:t>
                      </a:r>
                      <a:endParaRPr lang="ru-RU" sz="20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249508"/>
              </p:ext>
            </p:extLst>
          </p:nvPr>
        </p:nvGraphicFramePr>
        <p:xfrm>
          <a:off x="179512" y="764704"/>
          <a:ext cx="8712968" cy="5616623"/>
        </p:xfrm>
        <a:graphic>
          <a:graphicData uri="http://schemas.openxmlformats.org/drawingml/2006/table">
            <a:tbl>
              <a:tblPr firstRow="1" firstCol="1" bandRow="1"/>
              <a:tblGrid>
                <a:gridCol w="43564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564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54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Раздел </a:t>
                      </a:r>
                      <a:r>
                        <a:rPr lang="en-US" sz="1100" b="1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</a:t>
                      </a:r>
                      <a:r>
                        <a:rPr lang="ru-RU" sz="1100" b="1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. Общие положения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954" marR="5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Глава 17. Осуществление бюджетных полномочий при введении временной финансовой администрации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954" marR="5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7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Глава 1. Бюджетное законодательство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954" marR="5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Глава 18. Информационное обеспечение бюджетного процесса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954" marR="5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545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Глава 2. Полномочия органов государственной власти (ОМС) в сфере управления государственными (муниципальными) финансами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954" marR="5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Раздел </a:t>
                      </a:r>
                      <a:r>
                        <a:rPr lang="en-US" sz="1100" b="1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VI</a:t>
                      </a:r>
                      <a:r>
                        <a:rPr lang="ru-RU" sz="1100" b="1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. Планирование бюджетов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954" marR="5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272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Глава 3. Публичные обязательства публично-правового образования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954" marR="5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Глава 19. Общие положения о составлении проектов бюджетов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954" marR="5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54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Раздел I</a:t>
                      </a:r>
                      <a:r>
                        <a:rPr lang="en-US" sz="1100" b="1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</a:t>
                      </a:r>
                      <a:r>
                        <a:rPr lang="ru-RU" sz="1100" b="1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. Доходы бюджетов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954" marR="5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Глава 20. Общие положения о внесении и рассмотрении проекта закона (решения) о бюджете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954" marR="5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545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Глава 4. Общие положения о доходах бюджетов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954" marR="5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Глава 21. Внесение и рассмотрение проектов федеральных законов о федеральном бюджете …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954" marR="5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545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Глава 5. Налоговые и неналоговые доходы федерального бюджета и бюджетов государственных социальных фондов РФ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954" marR="5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Глава 22. Сводная бюджетная роспись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954" marR="5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545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Глава 6. Налоговые и неналоговые доходы региональных бюджетов и бюджетов территориальных фондов ОМС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954" marR="5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Раздел </a:t>
                      </a:r>
                      <a:r>
                        <a:rPr lang="en-US" sz="1100" b="1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VII</a:t>
                      </a:r>
                      <a:r>
                        <a:rPr lang="ru-RU" sz="1100" b="1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. Исполнение бюджетов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954" marR="5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272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Глава 7. Налоговые и неналоговые доходы местных бюджетов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954" marR="5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Глава 23. Общие положения об исполнении бюджетов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954" marR="5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54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Раздел I</a:t>
                      </a:r>
                      <a:r>
                        <a:rPr lang="en-US" sz="1100" b="1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II</a:t>
                      </a:r>
                      <a:r>
                        <a:rPr lang="ru-RU" sz="1100" b="1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. Расходы бюджетов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954" marR="5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Глава 24.  Использование предоставленных из бюджета средств получателями средств из бюджета 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954" marR="5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272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Глава 8. Общие положения о расходах бюджетов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954" marR="5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Глава 25. Казначейское обслуживание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954" marR="5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272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Глава 9. Межбюджетные трансферты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954" marR="5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Глава 26. Единый казначейский счет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954" marR="5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27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Раздел </a:t>
                      </a:r>
                      <a:r>
                        <a:rPr lang="en-US" sz="1100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</a:t>
                      </a:r>
                      <a:r>
                        <a:rPr lang="ru-RU" sz="1100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V. Сбалансированность бюджетов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954" marR="5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Глава 27. Бюджетные платежи и система казначейских платежей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954" marR="5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272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Глава 10. Источники финансирования бюджетов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954" marR="5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Глава 28. Исполнение судебных актов и решений налоговых органов 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954" marR="5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4545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Глава 11. Государственные (муниципальные) заимствования и государственные (муниципальные) гарантии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954" marR="5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Раздел </a:t>
                      </a:r>
                      <a:r>
                        <a:rPr lang="en-US" sz="1100" b="1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VIII</a:t>
                      </a:r>
                      <a:r>
                        <a:rPr lang="ru-RU" sz="1100" b="1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. Учет государственных (муниципальных) финансов, отчетность и бюджетная классификация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954" marR="5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4545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Глава 12. Эмиссия и обращение государственных (муниципальных) ценных бумаг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954" marR="5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Глава 29. Основы учета государственных (муниципальных) финансов и отчетности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954" marR="5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272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Глава 13. Государственный (муниципальный) долг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954" marR="5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Глава 30. Бюджетная отчетность РФ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954" marR="5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272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Глава 14. Внешние долговые требования РФ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954" marR="5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Глава 31. Бюджетная классификация РФ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954" marR="5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272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Глава 15. Фонд национального благосостояния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954" marR="5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Раздел </a:t>
                      </a:r>
                      <a:r>
                        <a:rPr lang="en-US" sz="1100" b="1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IX</a:t>
                      </a:r>
                      <a:r>
                        <a:rPr lang="ru-RU" sz="1100" b="1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. Государственный (муниципальный) бюджетный контроль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954" marR="5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454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Раздел V. Участники бюджетного процесса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954" marR="5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Глава 32. Общие положения о государственном (муниципальном) бюджетном контроле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954" marR="5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43487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Глава 16. Полномочия участников бюджетного процесса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954" marR="5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Глава 33. Результаты государственного (муниципального) бюджетного контроля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54" marR="5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79512" y="6412686"/>
            <a:ext cx="871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13 глав (желтый фон) из 33 (40%) включены в отдельные законопроекты </a:t>
            </a:r>
          </a:p>
        </p:txBody>
      </p:sp>
      <p:sp>
        <p:nvSpPr>
          <p:cNvPr id="8" name="Номер слайда 1"/>
          <p:cNvSpPr txBox="1">
            <a:spLocks/>
          </p:cNvSpPr>
          <p:nvPr/>
        </p:nvSpPr>
        <p:spPr>
          <a:xfrm>
            <a:off x="8460432" y="6362619"/>
            <a:ext cx="735847" cy="4466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C948A7D-6C52-4157-BEA1-1B3B6891AEA4}" type="slidenum">
              <a:rPr lang="ru-RU" sz="2800" smtClean="0">
                <a:latin typeface="Trebuchet MS" panose="020B0603020202020204" pitchFamily="34" charset="0"/>
              </a:rPr>
              <a:pPr algn="r">
                <a:defRPr/>
              </a:pPr>
              <a:t>21</a:t>
            </a:fld>
            <a:endParaRPr lang="ru-RU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0316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8542942"/>
              </p:ext>
            </p:extLst>
          </p:nvPr>
        </p:nvGraphicFramePr>
        <p:xfrm>
          <a:off x="172258" y="368464"/>
          <a:ext cx="8660816" cy="39624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86608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16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Корректировка </a:t>
                      </a:r>
                      <a:r>
                        <a:rPr lang="ru-RU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категориально-понятийного</a:t>
                      </a:r>
                      <a:r>
                        <a:rPr lang="ru-RU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аппарата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05470" y="889164"/>
            <a:ext cx="8627604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>
              <a:tabLst>
                <a:tab pos="712788" algn="l"/>
              </a:tabLst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Введение новых понятий:</a:t>
            </a:r>
          </a:p>
          <a:p>
            <a:pPr marL="0" lvl="1" algn="just">
              <a:tabLst>
                <a:tab pos="712788" algn="l"/>
              </a:tabLst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грант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"  - средства, предоставляемые юридическим лицам за заслуги перед государством в области науки и техники, образования, культуры, искусства и средств массовой информации;</a:t>
            </a:r>
          </a:p>
          <a:p>
            <a:pPr marL="0" lvl="1" algn="just">
              <a:tabLst>
                <a:tab pos="712788" algn="l"/>
              </a:tabLst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tabLst>
                <a:tab pos="712788" algn="l"/>
              </a:tabLst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"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лимит долгосрочных договорных обязательств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" - объем прав в денежном выражении на принятие казенным учреждением долгосрочных договорных обязательств за пределами планового периода;</a:t>
            </a:r>
          </a:p>
          <a:p>
            <a:pPr marL="0" lvl="1" algn="just">
              <a:tabLst>
                <a:tab pos="712788" algn="l"/>
              </a:tabLst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tabLst>
                <a:tab pos="712788" algn="l"/>
              </a:tabLst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лимит расходных обязательств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" - общий объем лимитов бюджетных обязательств и лимитов долгосрочных договорных обязательств</a:t>
            </a:r>
          </a:p>
          <a:p>
            <a:pPr marL="0" lvl="1" algn="just">
              <a:tabLst>
                <a:tab pos="712788" algn="l"/>
              </a:tabLst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tabLst>
                <a:tab pos="712788" algn="l"/>
              </a:tabLst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норматив отчисления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" - относительная величина, равная доле поступления, распределяемого в соответствующий бюджет, установленная настоящим Кодексом, или в случаях, предусмотренных настоящим Кодексом, законом (решением) о бюджете;</a:t>
            </a:r>
          </a:p>
          <a:p>
            <a:pPr marL="0" lvl="1" algn="just">
              <a:tabLst>
                <a:tab pos="712788" algn="l"/>
              </a:tabLst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>
              <a:tabLst>
                <a:tab pos="712788" algn="l"/>
              </a:tabLst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Замена терминов:</a:t>
            </a:r>
          </a:p>
          <a:p>
            <a:pPr marL="285750" lvl="1" indent="-285750" algn="just">
              <a:buFont typeface="Arial" panose="020B0604020202020204" pitchFamily="34" charset="0"/>
              <a:buChar char="•"/>
              <a:tabLst>
                <a:tab pos="712788" algn="l"/>
              </a:tabLst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"бюджет субъекта РФ" сокращенным понятием "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региональный бюджет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</a:p>
          <a:p>
            <a:pPr marL="285750" lvl="1" indent="-285750" algn="just">
              <a:buFont typeface="Arial" panose="020B0604020202020204" pitchFamily="34" charset="0"/>
              <a:buChar char="•"/>
              <a:tabLst>
                <a:tab pos="712788" algn="l"/>
              </a:tabLst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"получатель бюджетных средств" на "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администратор расходов бюджета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</a:p>
          <a:p>
            <a:pPr marL="285750" lvl="1" indent="-285750" algn="just">
              <a:buFont typeface="Arial" panose="020B0604020202020204" pitchFamily="34" charset="0"/>
              <a:buChar char="•"/>
              <a:tabLst>
                <a:tab pos="712788" algn="l"/>
              </a:tabLst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"источники финансирования дефицита бюджета" на "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источники финансирования бюджета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</a:p>
          <a:p>
            <a:pPr marL="285750" lvl="1" indent="-285750" algn="just">
              <a:buFont typeface="Arial" panose="020B0604020202020204" pitchFamily="34" charset="0"/>
              <a:buChar char="•"/>
              <a:tabLst>
                <a:tab pos="712788" algn="l"/>
              </a:tabLst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"внебюджетные фонды" на "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социальные фонды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".</a:t>
            </a:r>
          </a:p>
        </p:txBody>
      </p:sp>
      <p:sp>
        <p:nvSpPr>
          <p:cNvPr id="6" name="Номер слайда 1"/>
          <p:cNvSpPr txBox="1">
            <a:spLocks/>
          </p:cNvSpPr>
          <p:nvPr/>
        </p:nvSpPr>
        <p:spPr>
          <a:xfrm>
            <a:off x="8460432" y="6362619"/>
            <a:ext cx="735847" cy="4466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C948A7D-6C52-4157-BEA1-1B3B6891AEA4}" type="slidenum">
              <a:rPr lang="ru-RU" sz="2800" smtClean="0">
                <a:latin typeface="Trebuchet MS" panose="020B0603020202020204" pitchFamily="34" charset="0"/>
              </a:rPr>
              <a:pPr algn="r">
                <a:defRPr/>
              </a:pPr>
              <a:t>22</a:t>
            </a:fld>
            <a:endParaRPr lang="ru-RU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5101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4390356"/>
              </p:ext>
            </p:extLst>
          </p:nvPr>
        </p:nvGraphicFramePr>
        <p:xfrm>
          <a:off x="250573" y="486992"/>
          <a:ext cx="8660816" cy="36576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86608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1692">
                <a:tc>
                  <a:txBody>
                    <a:bodyPr/>
                    <a:lstStyle/>
                    <a:p>
                      <a:pPr lvl="0" algn="ctr"/>
                      <a:r>
                        <a:rPr lang="ru-RU" dirty="0">
                          <a:solidFill>
                            <a:srgbClr val="00602B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Принцип сбалансированности и устойчивости бюджета</a:t>
                      </a:r>
                      <a:endParaRPr lang="ru-RU" sz="1800" dirty="0">
                        <a:solidFill>
                          <a:srgbClr val="00602B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2506115"/>
              </p:ext>
            </p:extLst>
          </p:nvPr>
        </p:nvGraphicFramePr>
        <p:xfrm>
          <a:off x="0" y="1196752"/>
          <a:ext cx="9144000" cy="54079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Номер слайда 1"/>
          <p:cNvSpPr txBox="1">
            <a:spLocks/>
          </p:cNvSpPr>
          <p:nvPr/>
        </p:nvSpPr>
        <p:spPr>
          <a:xfrm>
            <a:off x="8460432" y="6362619"/>
            <a:ext cx="735847" cy="4466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C948A7D-6C52-4157-BEA1-1B3B6891AEA4}" type="slidenum">
              <a:rPr lang="ru-RU" sz="2800" smtClean="0">
                <a:latin typeface="Trebuchet MS" panose="020B0603020202020204" pitchFamily="34" charset="0"/>
              </a:rPr>
              <a:pPr algn="r">
                <a:defRPr/>
              </a:pPr>
              <a:t>23</a:t>
            </a:fld>
            <a:endParaRPr lang="ru-RU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64194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6704505"/>
              </p:ext>
            </p:extLst>
          </p:nvPr>
        </p:nvGraphicFramePr>
        <p:xfrm>
          <a:off x="250573" y="486992"/>
          <a:ext cx="8660816" cy="36576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86608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1692">
                <a:tc>
                  <a:txBody>
                    <a:bodyPr/>
                    <a:lstStyle/>
                    <a:p>
                      <a:pPr marL="0" lvl="0" algn="ctr" defTabSz="914400" rtl="0" eaLnBrk="1" latinLnBrk="0" hangingPunct="1"/>
                      <a:r>
                        <a:rPr lang="ru-RU" sz="1800" b="1" kern="1200" dirty="0">
                          <a:solidFill>
                            <a:srgbClr val="00602B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Принцип подотчетности и прозрачности (открытости)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8782044"/>
              </p:ext>
            </p:extLst>
          </p:nvPr>
        </p:nvGraphicFramePr>
        <p:xfrm>
          <a:off x="465221" y="1023257"/>
          <a:ext cx="8229600" cy="53981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Номер слайда 1"/>
          <p:cNvSpPr txBox="1">
            <a:spLocks/>
          </p:cNvSpPr>
          <p:nvPr/>
        </p:nvSpPr>
        <p:spPr>
          <a:xfrm>
            <a:off x="8460432" y="6362619"/>
            <a:ext cx="735847" cy="4466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C948A7D-6C52-4157-BEA1-1B3B6891AEA4}" type="slidenum">
              <a:rPr lang="ru-RU" sz="2800" smtClean="0">
                <a:latin typeface="Trebuchet MS" panose="020B0603020202020204" pitchFamily="34" charset="0"/>
              </a:rPr>
              <a:pPr algn="r">
                <a:defRPr/>
              </a:pPr>
              <a:t>24</a:t>
            </a:fld>
            <a:endParaRPr lang="ru-RU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5151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23528" y="404664"/>
            <a:ext cx="871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</a:pPr>
            <a:r>
              <a:rPr lang="ru-RU" kern="0" dirty="0">
                <a:latin typeface="Arial" panose="020B0604020202020204" pitchFamily="34" charset="0"/>
                <a:cs typeface="Arial" panose="020B0604020202020204" pitchFamily="34" charset="0"/>
              </a:rPr>
              <a:t>Новая глава про </a:t>
            </a:r>
            <a:r>
              <a:rPr lang="ru-RU" b="1" kern="0" dirty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нформационное обеспечение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бюджетного процесса</a:t>
            </a:r>
            <a:endParaRPr lang="ru-RU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4547" y="1052736"/>
            <a:ext cx="871841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4013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Вводятся требования к </a:t>
            </a:r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информационным системам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сфере бюджетных правоотношений:</a:t>
            </a:r>
          </a:p>
          <a:p>
            <a:pPr indent="354013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1) обязательная фиксация операций в рамках бюджетных правоотношений в информационных системах организаций и ППО;</a:t>
            </a:r>
            <a:endParaRPr lang="ru-RU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354013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2) закрепление за Минфином России полномочия по </a:t>
            </a:r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установлению методологических, организационных и технологических принципов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работы информационных систем в сфере бюджетных правоотношений;</a:t>
            </a:r>
            <a:endParaRPr lang="ru-RU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354013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3) обязательное применение во всех информационных системах в сфере бюджетных правоотношений </a:t>
            </a:r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единых классификаторов, справочников, реестров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т.д.</a:t>
            </a:r>
          </a:p>
          <a:p>
            <a:pPr indent="354013" algn="just">
              <a:spcAft>
                <a:spcPts val="0"/>
              </a:spcAft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54013" algn="just">
              <a:spcAft>
                <a:spcPts val="0"/>
              </a:spcAft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Зафиксирована необходимость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создания федеральной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государственной информационной системы в сфере  управления государственными финансами </a:t>
            </a:r>
          </a:p>
          <a:p>
            <a:pPr indent="354013" algn="just">
              <a:spcAft>
                <a:spcPts val="0"/>
              </a:spcAft>
            </a:pPr>
            <a:endParaRPr lang="ru-RU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354013" algn="just">
              <a:spcAft>
                <a:spcPts val="0"/>
              </a:spcAft>
            </a:pP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Регламентируются основные направления информационного взаимодействия информационных систем в сфере управления государственными (муниципальными) финансами</a:t>
            </a:r>
          </a:p>
        </p:txBody>
      </p:sp>
      <p:sp>
        <p:nvSpPr>
          <p:cNvPr id="8" name="Номер слайда 1"/>
          <p:cNvSpPr txBox="1">
            <a:spLocks/>
          </p:cNvSpPr>
          <p:nvPr/>
        </p:nvSpPr>
        <p:spPr>
          <a:xfrm>
            <a:off x="8460432" y="6362619"/>
            <a:ext cx="735847" cy="4466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C948A7D-6C52-4157-BEA1-1B3B6891AEA4}" type="slidenum">
              <a:rPr lang="ru-RU" sz="2800" smtClean="0">
                <a:latin typeface="Trebuchet MS" panose="020B0603020202020204" pitchFamily="34" charset="0"/>
              </a:rPr>
              <a:pPr algn="r">
                <a:defRPr/>
              </a:pPr>
              <a:t>25</a:t>
            </a:fld>
            <a:endParaRPr lang="ru-RU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7725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5502167"/>
              </p:ext>
            </p:extLst>
          </p:nvPr>
        </p:nvGraphicFramePr>
        <p:xfrm>
          <a:off x="243555" y="387240"/>
          <a:ext cx="8692627" cy="33528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86926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169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602B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Методология публичных обязательств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1448960"/>
              </p:ext>
            </p:extLst>
          </p:nvPr>
        </p:nvGraphicFramePr>
        <p:xfrm>
          <a:off x="251520" y="764704"/>
          <a:ext cx="8692627" cy="3065263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86926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93295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публичные обязательства </a:t>
                      </a:r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(обязательства публично-правового образования) – обязательство публично-правового образования предоставить средства из бюджета другому бюджету, субъекту международного права, юридическому или физическому  лицу по установленным Кодексом основаниям  (расходные и долговые)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5033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расходы бюджета </a:t>
                      </a:r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денежные средства бюджета, предназначенные </a:t>
                      </a: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 исполнения расходных обязательств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5033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расходные обязательства </a:t>
                      </a: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публичные обязательства, </a:t>
                      </a: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 исключением </a:t>
                      </a: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обязательств по погашению государственного (муниципального) долга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5033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бюджетные обязательства </a:t>
                      </a: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публичные обязательства, подлежащие исполнению в соответствующем </a:t>
                      </a: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финансовом году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5903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ru-RU" sz="1400" b="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4024045250"/>
              </p:ext>
            </p:extLst>
          </p:nvPr>
        </p:nvGraphicFramePr>
        <p:xfrm>
          <a:off x="12126" y="3684612"/>
          <a:ext cx="9131874" cy="2376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75648" y="4044652"/>
            <a:ext cx="2247900" cy="216726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5648" y="5867980"/>
            <a:ext cx="856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Новое</a:t>
            </a:r>
          </a:p>
        </p:txBody>
      </p:sp>
      <p:sp>
        <p:nvSpPr>
          <p:cNvPr id="9" name="Номер слайда 1"/>
          <p:cNvSpPr txBox="1">
            <a:spLocks/>
          </p:cNvSpPr>
          <p:nvPr/>
        </p:nvSpPr>
        <p:spPr>
          <a:xfrm>
            <a:off x="8460432" y="6362619"/>
            <a:ext cx="735847" cy="4466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C948A7D-6C52-4157-BEA1-1B3B6891AEA4}" type="slidenum">
              <a:rPr lang="ru-RU" sz="2800" smtClean="0">
                <a:latin typeface="Trebuchet MS" panose="020B0603020202020204" pitchFamily="34" charset="0"/>
              </a:rPr>
              <a:pPr algn="r">
                <a:defRPr/>
              </a:pPr>
              <a:t>26</a:t>
            </a:fld>
            <a:endParaRPr lang="ru-RU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717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5255846"/>
              </p:ext>
            </p:extLst>
          </p:nvPr>
        </p:nvGraphicFramePr>
        <p:xfrm>
          <a:off x="243555" y="387240"/>
          <a:ext cx="8692627" cy="33528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86926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1692"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>
                          <a:solidFill>
                            <a:srgbClr val="00602B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Виды публичных обязательств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727448422"/>
              </p:ext>
            </p:extLst>
          </p:nvPr>
        </p:nvGraphicFramePr>
        <p:xfrm>
          <a:off x="251520" y="764704"/>
          <a:ext cx="8640960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Номер слайда 1"/>
          <p:cNvSpPr txBox="1">
            <a:spLocks/>
          </p:cNvSpPr>
          <p:nvPr/>
        </p:nvSpPr>
        <p:spPr>
          <a:xfrm>
            <a:off x="8460432" y="6362619"/>
            <a:ext cx="735847" cy="4466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C948A7D-6C52-4157-BEA1-1B3B6891AEA4}" type="slidenum">
              <a:rPr lang="ru-RU" sz="2800" smtClean="0">
                <a:latin typeface="Trebuchet MS" panose="020B0603020202020204" pitchFamily="34" charset="0"/>
              </a:rPr>
              <a:pPr algn="r">
                <a:defRPr/>
              </a:pPr>
              <a:t>27</a:t>
            </a:fld>
            <a:endParaRPr lang="ru-RU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8907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0946995"/>
              </p:ext>
            </p:extLst>
          </p:nvPr>
        </p:nvGraphicFramePr>
        <p:xfrm>
          <a:off x="179512" y="404664"/>
          <a:ext cx="8660816" cy="39624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86608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1692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ru-RU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Отдельные новации в части </a:t>
                      </a:r>
                      <a:r>
                        <a:rPr lang="ru-RU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составления бюджетов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5568" y="908720"/>
            <a:ext cx="9039604" cy="4267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spcBef>
                <a:spcPts val="1000"/>
              </a:spcBef>
              <a:buFont typeface="+mj-lt"/>
              <a:buAutoNum type="arabicParenR"/>
            </a:pPr>
            <a:r>
              <a:rPr lang="ru-RU" sz="1700" kern="0" dirty="0">
                <a:cs typeface="Arial" panose="020B0604020202020204" pitchFamily="34" charset="0"/>
              </a:rPr>
              <a:t>Основной структурой расходов бюджетов определяется "</a:t>
            </a:r>
            <a:r>
              <a:rPr lang="ru-RU" sz="1700" b="1" kern="0" dirty="0">
                <a:cs typeface="Arial" panose="020B0604020202020204" pitchFamily="34" charset="0"/>
              </a:rPr>
              <a:t>программная структура</a:t>
            </a:r>
            <a:r>
              <a:rPr lang="ru-RU" sz="1700" kern="0" dirty="0">
                <a:cs typeface="Arial" panose="020B0604020202020204" pitchFamily="34" charset="0"/>
              </a:rPr>
              <a:t>" расходов бюджета (см. отдельный слайд)</a:t>
            </a:r>
          </a:p>
          <a:p>
            <a:pPr marL="342900" indent="-342900" algn="just">
              <a:spcBef>
                <a:spcPts val="1000"/>
              </a:spcBef>
              <a:buFont typeface="+mj-lt"/>
              <a:buAutoNum type="arabicParenR"/>
            </a:pPr>
            <a:r>
              <a:rPr lang="ru-RU" sz="1700" kern="0" dirty="0">
                <a:cs typeface="Arial" panose="020B0604020202020204" pitchFamily="34" charset="0"/>
              </a:rPr>
              <a:t>Приводятся к единообразию наименования единых </a:t>
            </a:r>
            <a:r>
              <a:rPr lang="ru-RU" sz="1700" dirty="0">
                <a:cs typeface="Arial" panose="020B0604020202020204" pitchFamily="34" charset="0"/>
              </a:rPr>
              <a:t>разделов и подразделов </a:t>
            </a:r>
            <a:r>
              <a:rPr lang="ru-RU" sz="1700" b="1" dirty="0">
                <a:cs typeface="Arial" panose="020B0604020202020204" pitchFamily="34" charset="0"/>
              </a:rPr>
              <a:t>классификации расходов</a:t>
            </a:r>
          </a:p>
          <a:p>
            <a:pPr marL="342900" indent="-342900" algn="just">
              <a:spcBef>
                <a:spcPts val="1000"/>
              </a:spcBef>
              <a:buFont typeface="+mj-lt"/>
              <a:buAutoNum type="arabicParenR"/>
            </a:pPr>
            <a:r>
              <a:rPr lang="ru-RU" sz="1700" kern="0" dirty="0">
                <a:cs typeface="Arial" panose="020B0604020202020204" pitchFamily="34" charset="0"/>
              </a:rPr>
              <a:t>Введена отдельная рамочная статья, регулирующая  бюджетные полномочия </a:t>
            </a:r>
            <a:r>
              <a:rPr lang="ru-RU" sz="1700" b="1" kern="0" dirty="0">
                <a:cs typeface="Arial" panose="020B0604020202020204" pitchFamily="34" charset="0"/>
              </a:rPr>
              <a:t>ответственных исполнителей государственных (муниципальных) программ. </a:t>
            </a:r>
            <a:r>
              <a:rPr lang="ru-RU" sz="1700" kern="0" dirty="0">
                <a:cs typeface="Arial" panose="020B0604020202020204" pitchFamily="34" charset="0"/>
              </a:rPr>
              <a:t>При этом нормы о государственных (муниципальных) программах предлагается перенести в Федеральный закон "О стратегическом планировании в Российской Федерации"</a:t>
            </a:r>
          </a:p>
          <a:p>
            <a:pPr marL="342900" indent="-342900" algn="just">
              <a:spcBef>
                <a:spcPts val="1000"/>
              </a:spcBef>
              <a:buFont typeface="+mj-lt"/>
              <a:buAutoNum type="arabicParenR"/>
            </a:pPr>
            <a:r>
              <a:rPr lang="ru-RU" sz="1700" b="1" kern="0" dirty="0">
                <a:cs typeface="Arial" panose="020B0604020202020204" pitchFamily="34" charset="0"/>
              </a:rPr>
              <a:t>Перечни</a:t>
            </a:r>
            <a:r>
              <a:rPr lang="ru-RU" sz="1700" kern="0" dirty="0">
                <a:cs typeface="Arial" panose="020B0604020202020204" pitchFamily="34" charset="0"/>
              </a:rPr>
              <a:t> </a:t>
            </a:r>
            <a:r>
              <a:rPr lang="ru-RU" sz="1700" b="1" kern="0" dirty="0">
                <a:cs typeface="Arial" panose="020B0604020202020204" pitchFamily="34" charset="0"/>
              </a:rPr>
              <a:t>главных администраторов </a:t>
            </a:r>
            <a:r>
              <a:rPr lang="ru-RU" sz="1700" kern="0" dirty="0">
                <a:cs typeface="Arial" panose="020B0604020202020204" pitchFamily="34" charset="0"/>
              </a:rPr>
              <a:t>доходов федерального бюджета, являющихся органами государственной власти РФ,  возможно установить на постоянной основе актом Правительства РФ (федеральным законом о бюджете все остальные)</a:t>
            </a:r>
          </a:p>
          <a:p>
            <a:pPr marL="342900" indent="-342900">
              <a:spcBef>
                <a:spcPts val="1000"/>
              </a:spcBef>
            </a:pPr>
            <a:r>
              <a:rPr lang="ru-RU" sz="1700" dirty="0">
                <a:cs typeface="Arial" panose="020B0604020202020204" pitchFamily="34" charset="0"/>
              </a:rPr>
              <a:t>5)    Введены новые документы: </a:t>
            </a:r>
            <a:r>
              <a:rPr lang="ru-RU" sz="1700" b="1" dirty="0">
                <a:cs typeface="Arial" panose="020B0604020202020204" pitchFamily="34" charset="0"/>
              </a:rPr>
              <a:t>обоснование доходов </a:t>
            </a:r>
            <a:r>
              <a:rPr lang="ru-RU" sz="1700" dirty="0">
                <a:cs typeface="Arial" panose="020B0604020202020204" pitchFamily="34" charset="0"/>
              </a:rPr>
              <a:t>(с расчетами, подтверждающими обоснованность прогнозируемых поступлений в доходы бюджета, их правовые основания) и аналогичный документ в части </a:t>
            </a:r>
            <a:r>
              <a:rPr lang="ru-RU" sz="1700" b="1" dirty="0">
                <a:cs typeface="Arial" panose="020B0604020202020204" pitchFamily="34" charset="0"/>
              </a:rPr>
              <a:t>поступлений по источникам финансирования бюджета</a:t>
            </a:r>
            <a:endParaRPr lang="ru-RU" sz="1700" b="1" kern="0" dirty="0">
              <a:cs typeface="Arial" panose="020B0604020202020204" pitchFamily="34" charset="0"/>
            </a:endParaRPr>
          </a:p>
        </p:txBody>
      </p:sp>
      <p:sp>
        <p:nvSpPr>
          <p:cNvPr id="6" name="Номер слайда 1"/>
          <p:cNvSpPr txBox="1">
            <a:spLocks/>
          </p:cNvSpPr>
          <p:nvPr/>
        </p:nvSpPr>
        <p:spPr>
          <a:xfrm>
            <a:off x="8460432" y="6362619"/>
            <a:ext cx="735847" cy="4466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C948A7D-6C52-4157-BEA1-1B3B6891AEA4}" type="slidenum">
              <a:rPr lang="ru-RU" sz="2800" smtClean="0">
                <a:latin typeface="Trebuchet MS" panose="020B0603020202020204" pitchFamily="34" charset="0"/>
              </a:rPr>
              <a:pPr algn="r">
                <a:defRPr/>
              </a:pPr>
              <a:t>28</a:t>
            </a:fld>
            <a:endParaRPr lang="ru-RU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6116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1657050"/>
              </p:ext>
            </p:extLst>
          </p:nvPr>
        </p:nvGraphicFramePr>
        <p:xfrm>
          <a:off x="534114" y="1341496"/>
          <a:ext cx="3390186" cy="2003042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28732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6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552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Показатель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73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Госпрограмма</a:t>
                      </a:r>
                      <a:r>
                        <a:rPr lang="ru-RU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непрограммное мероприятие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N1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586">
                <a:tc>
                  <a:txBody>
                    <a:bodyPr/>
                    <a:lstStyle/>
                    <a:p>
                      <a:pPr marL="0" indent="177800">
                        <a:lnSpc>
                          <a:spcPts val="1600"/>
                        </a:lnSpc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Подпрограмма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N2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040">
                <a:tc>
                  <a:txBody>
                    <a:bodyPr/>
                    <a:lstStyle/>
                    <a:p>
                      <a:pPr marL="444500" indent="0">
                        <a:lnSpc>
                          <a:spcPts val="1600"/>
                        </a:lnSpc>
                      </a:pPr>
                      <a:r>
                        <a:rPr lang="ru-RU" sz="14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Основное мероприятие</a:t>
                      </a:r>
                      <a:endParaRPr lang="ru-RU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N3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586">
                <a:tc>
                  <a:txBody>
                    <a:bodyPr/>
                    <a:lstStyle/>
                    <a:p>
                      <a:pPr marL="444500" marR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Группа</a:t>
                      </a:r>
                      <a:r>
                        <a:rPr lang="ru-RU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видов расходов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96763" y="881701"/>
            <a:ext cx="2923451" cy="483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«Программная </a:t>
            </a:r>
          </a:p>
          <a:p>
            <a:pPr algn="ctr">
              <a:lnSpc>
                <a:spcPts val="15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структура расходов»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25949" y="840773"/>
            <a:ext cx="4413249" cy="30866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Приложения к закону о бюджете</a:t>
            </a:r>
          </a:p>
          <a:p>
            <a:pPr algn="ct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(перечень останется открытым)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ctr"/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«Функциональная структура расходов» 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(раздел - подраздел)</a:t>
            </a:r>
          </a:p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Направления расходов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1) финобеспечение выполнения функций госорганов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2) ПНО 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3) взносы в уставные капиталы ОАО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4) субсидии юридическим лицам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5) межбюджетные трансферты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68300" y="818634"/>
            <a:ext cx="8572501" cy="3169166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 rot="16200000">
            <a:off x="-518913" y="2032487"/>
            <a:ext cx="1518364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2-е ЧТЕНИЕ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2051504"/>
              </p:ext>
            </p:extLst>
          </p:nvPr>
        </p:nvGraphicFramePr>
        <p:xfrm>
          <a:off x="504516" y="4423933"/>
          <a:ext cx="4818424" cy="2317115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42354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9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703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Показатель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ГРБС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453">
                <a:tc>
                  <a:txBody>
                    <a:bodyPr/>
                    <a:lstStyle/>
                    <a:p>
                      <a:pPr marL="177800" indent="0">
                        <a:lnSpc>
                          <a:spcPts val="1600"/>
                        </a:lnSpc>
                      </a:pPr>
                      <a:r>
                        <a:rPr lang="ru-RU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Разделам и подразделам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453">
                <a:tc>
                  <a:txBody>
                    <a:bodyPr/>
                    <a:lstStyle/>
                    <a:p>
                      <a:pPr marL="177800" indent="0">
                        <a:lnSpc>
                          <a:spcPts val="1600"/>
                        </a:lnSpc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Госпрограмма</a:t>
                      </a:r>
                      <a:r>
                        <a:rPr lang="ru-RU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непрограммное мероприятие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5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С2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=N1+N2+N3+N4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453">
                <a:tc>
                  <a:txBody>
                    <a:bodyPr/>
                    <a:lstStyle/>
                    <a:p>
                      <a:pPr marL="177800" indent="0">
                        <a:lnSpc>
                          <a:spcPts val="1600"/>
                        </a:lnSpc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Подпрограмма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3453">
                <a:tc>
                  <a:txBody>
                    <a:bodyPr/>
                    <a:lstStyle/>
                    <a:p>
                      <a:pPr marL="177800" marR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Основное мероприятие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3453">
                <a:tc>
                  <a:txBody>
                    <a:bodyPr/>
                    <a:lstStyle/>
                    <a:p>
                      <a:pPr marL="177800" marR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Направление</a:t>
                      </a:r>
                      <a:r>
                        <a:rPr lang="ru-RU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расходов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3453">
                <a:tc>
                  <a:txBody>
                    <a:bodyPr/>
                    <a:lstStyle/>
                    <a:p>
                      <a:pPr marL="177800" indent="0" defTabSz="1346200">
                        <a:lnSpc>
                          <a:spcPts val="1600"/>
                        </a:lnSpc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Группа</a:t>
                      </a:r>
                      <a:r>
                        <a:rPr lang="ru-RU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видов расходов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2" name="Штриховая стрелка вправо 11"/>
          <p:cNvSpPr/>
          <p:nvPr/>
        </p:nvSpPr>
        <p:spPr>
          <a:xfrm>
            <a:off x="5578310" y="5079725"/>
            <a:ext cx="290390" cy="622300"/>
          </a:xfrm>
          <a:prstGeom prst="striped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868700" y="4863549"/>
            <a:ext cx="1295398" cy="105465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СБР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31800" y="4457700"/>
            <a:ext cx="5041900" cy="2387600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 rot="16200000">
            <a:off x="-487479" y="5438065"/>
            <a:ext cx="1518364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3-е ЧТЕНИЕ</a:t>
            </a:r>
          </a:p>
        </p:txBody>
      </p:sp>
      <p:sp>
        <p:nvSpPr>
          <p:cNvPr id="16" name="Правая фигурная скобка 15"/>
          <p:cNvSpPr/>
          <p:nvPr/>
        </p:nvSpPr>
        <p:spPr>
          <a:xfrm>
            <a:off x="3163014" y="2708920"/>
            <a:ext cx="328866" cy="648072"/>
          </a:xfrm>
          <a:prstGeom prst="rightBrace">
            <a:avLst>
              <a:gd name="adj1" fmla="val 8333"/>
              <a:gd name="adj2" fmla="val 45083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Левая фигурная скобка 16"/>
          <p:cNvSpPr/>
          <p:nvPr/>
        </p:nvSpPr>
        <p:spPr>
          <a:xfrm rot="16200000">
            <a:off x="7192426" y="4588288"/>
            <a:ext cx="248147" cy="2895598"/>
          </a:xfrm>
          <a:prstGeom prst="leftBrace">
            <a:avLst>
              <a:gd name="adj1" fmla="val 8333"/>
              <a:gd name="adj2" fmla="val 49363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021100" y="6210962"/>
            <a:ext cx="2590797" cy="403225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ОТЧЕТНОСТЬ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6498" y="4863549"/>
            <a:ext cx="1447801" cy="105465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ЛБО</a:t>
            </a: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1372222"/>
              </p:ext>
            </p:extLst>
          </p:nvPr>
        </p:nvGraphicFramePr>
        <p:xfrm>
          <a:off x="606829" y="361759"/>
          <a:ext cx="8285066" cy="36576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82850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169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602B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Предложения по формату федерального бюджета</a:t>
                      </a:r>
                      <a:endParaRPr lang="ru-RU" sz="1800" b="1" kern="1200" dirty="0">
                        <a:solidFill>
                          <a:srgbClr val="00602B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1" name="Стрелка вниз 20"/>
          <p:cNvSpPr/>
          <p:nvPr/>
        </p:nvSpPr>
        <p:spPr>
          <a:xfrm>
            <a:off x="1357869" y="3636147"/>
            <a:ext cx="1594881" cy="910453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Правая фигурная скобка 21"/>
          <p:cNvSpPr/>
          <p:nvPr/>
        </p:nvSpPr>
        <p:spPr>
          <a:xfrm>
            <a:off x="7884368" y="2217153"/>
            <a:ext cx="328866" cy="1418994"/>
          </a:xfrm>
          <a:prstGeom prst="rightBrace">
            <a:avLst>
              <a:gd name="adj1" fmla="val 8333"/>
              <a:gd name="adj2" fmla="val 45083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8396598" y="2708920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N4</a:t>
            </a:r>
            <a:endParaRPr lang="ru-RU" dirty="0"/>
          </a:p>
        </p:txBody>
      </p:sp>
      <p:sp>
        <p:nvSpPr>
          <p:cNvPr id="24" name="Номер слайда 1"/>
          <p:cNvSpPr txBox="1">
            <a:spLocks/>
          </p:cNvSpPr>
          <p:nvPr/>
        </p:nvSpPr>
        <p:spPr>
          <a:xfrm>
            <a:off x="8408783" y="6424287"/>
            <a:ext cx="735847" cy="4466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C948A7D-6C52-4157-BEA1-1B3B6891AEA4}" type="slidenum">
              <a:rPr lang="ru-RU" sz="2800" smtClean="0">
                <a:latin typeface="Trebuchet MS" panose="020B0603020202020204" pitchFamily="34" charset="0"/>
              </a:rPr>
              <a:pPr algn="r">
                <a:defRPr/>
              </a:pPr>
              <a:t>29</a:t>
            </a:fld>
            <a:endParaRPr lang="ru-RU" sz="2800" dirty="0">
              <a:latin typeface="Trebuchet MS" panose="020B060302020202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25" name="Рукописный ввод 25">
                <a:extLst>
                  <a:ext uri="{FF2B5EF4-FFF2-40B4-BE49-F238E27FC236}">
                    <a16:creationId xmlns:a16="http://schemas.microsoft.com/office/drawing/2014/main" id="{68CEDB26-8525-324A-BE92-687032FFBCBB}"/>
                  </a:ext>
                </a:extLst>
              </p14:cNvPr>
              <p14:cNvContentPartPr/>
              <p14:nvPr/>
            </p14:nvContentPartPr>
            <p14:xfrm>
              <a:off x="3092971" y="4951032"/>
              <a:ext cx="799920" cy="389160"/>
            </p14:xfrm>
          </p:contentPart>
        </mc:Choice>
        <mc:Fallback xmlns="">
          <p:pic>
            <p:nvPicPr>
              <p:cNvPr id="25" name="Рукописный ввод 25">
                <a:extLst>
                  <a:ext uri="{FF2B5EF4-FFF2-40B4-BE49-F238E27FC236}">
                    <a16:creationId xmlns:a16="http://schemas.microsoft.com/office/drawing/2014/main" xmlns="" xmlns:aink="http://schemas.microsoft.com/office/drawing/2016/ink" xmlns:p14="http://schemas.microsoft.com/office/powerpoint/2010/main" id="{68CEDB26-8525-324A-BE92-687032FFBCB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075323" y="4933392"/>
                <a:ext cx="835576" cy="424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937944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33456" y="476672"/>
            <a:ext cx="8352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000"/>
              </a:spcBef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Закрепление вопросов оценки эффективности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налоговых расходов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 целях их полного учета в бюджетном процессе</a:t>
            </a:r>
            <a:endParaRPr lang="ru-RU" sz="2000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1"/>
          <p:cNvSpPr txBox="1">
            <a:spLocks/>
          </p:cNvSpPr>
          <p:nvPr/>
        </p:nvSpPr>
        <p:spPr>
          <a:xfrm>
            <a:off x="8532440" y="6362619"/>
            <a:ext cx="663839" cy="4466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C948A7D-6C52-4157-BEA1-1B3B6891AEA4}" type="slidenum">
              <a:rPr lang="ru-RU" sz="2800" smtClean="0">
                <a:latin typeface="Trebuchet MS" panose="020B0603020202020204" pitchFamily="34" charset="0"/>
              </a:rPr>
              <a:pPr algn="r">
                <a:defRPr/>
              </a:pPr>
              <a:t>30</a:t>
            </a:fld>
            <a:endParaRPr lang="ru-RU" sz="2800" dirty="0">
              <a:latin typeface="Trebuchet MS" panose="020B0603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4113" y="1412776"/>
            <a:ext cx="878192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u="sng" dirty="0">
                <a:latin typeface="+mj-lt"/>
              </a:rPr>
              <a:t>Основные цели/задачи</a:t>
            </a:r>
            <a:r>
              <a:rPr lang="ru-RU" sz="1600" b="1" dirty="0">
                <a:latin typeface="+mj-lt"/>
              </a:rPr>
              <a:t>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/>
              <a:t>систематизация и регламентация в рамках бюджетного процесса процедур контроля, учета и оценки эффективности налоговых льгот и освобождений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/>
              <a:t>повышение </a:t>
            </a:r>
            <a:r>
              <a:rPr lang="ru-RU" sz="1600" b="1" dirty="0"/>
              <a:t>прозрачности</a:t>
            </a:r>
            <a:r>
              <a:rPr lang="ru-RU" sz="1600" dirty="0"/>
              <a:t> бюджетной и налоговой политики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/>
              <a:t>формирование полного представления </a:t>
            </a:r>
            <a:r>
              <a:rPr lang="ru-RU" sz="1600" dirty="0"/>
              <a:t>об использовании бюджетных ресурсов в разрезе целей государственной политики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/>
              <a:t>повышение </a:t>
            </a:r>
            <a:r>
              <a:rPr lang="ru-RU" sz="1600" b="1" dirty="0"/>
              <a:t>качества прогнозирования </a:t>
            </a:r>
            <a:r>
              <a:rPr lang="ru-RU" sz="1600" dirty="0"/>
              <a:t>доходов бюджетов бюджетной системы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/>
              <a:t>оценка эффективности налоговых расходов </a:t>
            </a:r>
            <a:r>
              <a:rPr lang="ru-RU" sz="1600" dirty="0"/>
              <a:t>ППО будет осуществляться в порядке, установленном высшим органом исполнительной власти с соблюдением </a:t>
            </a:r>
            <a:r>
              <a:rPr lang="ru-RU" sz="1600" b="1" dirty="0"/>
              <a:t>общих требований, установленных Правительством РФ;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/>
              <a:t>результаты оценки</a:t>
            </a:r>
            <a:r>
              <a:rPr lang="ru-RU" sz="1600" dirty="0"/>
              <a:t> эффективности налоговых расходов :</a:t>
            </a:r>
          </a:p>
          <a:p>
            <a:pPr marL="546100" indent="-285750" algn="just">
              <a:buFont typeface="Wingdings" panose="05000000000000000000" pitchFamily="2" charset="2"/>
              <a:buChar char="ü"/>
            </a:pPr>
            <a:r>
              <a:rPr lang="ru-RU" sz="1600" dirty="0"/>
              <a:t> включают </a:t>
            </a:r>
            <a:r>
              <a:rPr lang="ru-RU" sz="1600" b="1" dirty="0"/>
              <a:t>оценку фактического и прогнозируемого </a:t>
            </a:r>
            <a:r>
              <a:rPr lang="ru-RU" sz="1600" dirty="0"/>
              <a:t>объема</a:t>
            </a:r>
            <a:r>
              <a:rPr lang="ru-RU" sz="1600" b="1" dirty="0"/>
              <a:t> налоговых расходов</a:t>
            </a:r>
            <a:r>
              <a:rPr lang="ru-RU" sz="1600" dirty="0"/>
              <a:t>, оценку целесообразности их сохранения;</a:t>
            </a:r>
          </a:p>
          <a:p>
            <a:pPr marL="546100" indent="-285750" algn="just">
              <a:buFont typeface="Wingdings" panose="05000000000000000000" pitchFamily="2" charset="2"/>
              <a:buChar char="ü"/>
            </a:pPr>
            <a:r>
              <a:rPr lang="ru-RU" sz="1600" dirty="0"/>
              <a:t>Российской Федерации предлагается </a:t>
            </a:r>
            <a:r>
              <a:rPr lang="ru-RU" sz="1600" b="1" dirty="0"/>
              <a:t>представлять в Государственную Думу </a:t>
            </a:r>
            <a:r>
              <a:rPr lang="ru-RU" sz="1600" dirty="0"/>
              <a:t>в составе документов и материалов к проекту федерального закона о федеральном бюджете (начиная с проекта на 2020-2022 годы), в целях </a:t>
            </a:r>
            <a:r>
              <a:rPr lang="ru-RU" sz="1600" b="1" dirty="0"/>
              <a:t>парламентского контроля</a:t>
            </a:r>
            <a:r>
              <a:rPr lang="ru-RU" sz="1600" dirty="0"/>
              <a:t> за качеством и достоверностью указанной оценки;</a:t>
            </a:r>
          </a:p>
          <a:p>
            <a:pPr marL="546100" indent="-285750" algn="just">
              <a:buFont typeface="Wingdings" panose="05000000000000000000" pitchFamily="2" charset="2"/>
              <a:buChar char="ü"/>
            </a:pPr>
            <a:r>
              <a:rPr lang="ru-RU" sz="1600" b="1" dirty="0"/>
              <a:t>учитываются </a:t>
            </a:r>
            <a:r>
              <a:rPr lang="ru-RU" sz="1600" dirty="0"/>
              <a:t>при формировании </a:t>
            </a:r>
            <a:r>
              <a:rPr lang="ru-RU" sz="1600" b="1" dirty="0"/>
              <a:t>основных направлений бюджетной, налоговой и таможенно-тарифной политики</a:t>
            </a:r>
            <a:r>
              <a:rPr lang="ru-RU" sz="1600" dirty="0"/>
              <a:t>, и проведении оценки эффективности </a:t>
            </a:r>
            <a:r>
              <a:rPr lang="ru-RU" sz="1600" b="1" dirty="0"/>
              <a:t>государственных (муниципальных) программ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8901252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8297443"/>
              </p:ext>
            </p:extLst>
          </p:nvPr>
        </p:nvGraphicFramePr>
        <p:xfrm>
          <a:off x="178383" y="915172"/>
          <a:ext cx="8660816" cy="26060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3304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304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1692"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Резервный фонд  Президента РФ</a:t>
                      </a:r>
                    </a:p>
                  </a:txBody>
                  <a:tcPr>
                    <a:solidFill>
                      <a:srgbClr val="00602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681">
                <a:tc>
                  <a:txBody>
                    <a:bodyPr/>
                    <a:lstStyle/>
                    <a:p>
                      <a:pPr algn="ctr"/>
                      <a:r>
                        <a:rPr lang="ru-RU" sz="1400" b="1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Действует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kern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Предлагается</a:t>
                      </a:r>
                      <a:endParaRPr lang="ru-RU" sz="1400" b="1" i="0" u="none" strike="noStrike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3307">
                <a:tc>
                  <a:txBody>
                    <a:bodyPr/>
                    <a:lstStyle/>
                    <a:p>
                      <a:pPr marL="0" indent="0" algn="just">
                        <a:buFont typeface="Wingdings" panose="05000000000000000000" pitchFamily="2" charset="2"/>
                        <a:buNone/>
                      </a:pPr>
                      <a:r>
                        <a:rPr lang="ru-RU" sz="1300" u="none" strike="noStrike" kern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Создание резервного фонда Президента РФ в размере </a:t>
                      </a:r>
                      <a:r>
                        <a:rPr lang="ru-RU" sz="1300" b="1" u="none" strike="noStrike" kern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более 1% </a:t>
                      </a:r>
                      <a:r>
                        <a:rPr lang="ru-RU" sz="1300" u="none" strike="noStrike" kern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утвержденных расходов федерального бюджета</a:t>
                      </a:r>
                      <a:endParaRPr lang="ru-RU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Font typeface="Wingdings" panose="05000000000000000000" pitchFamily="2" charset="2"/>
                        <a:buNone/>
                      </a:pPr>
                      <a:r>
                        <a:rPr lang="ru-RU" sz="1300" u="none" strike="noStrike" kern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Предельный объем не ограничен, объем бюджетных ассигнований Резервного фонда Президента РФ утверждается федеральным законом о федеральном бюджете</a:t>
                      </a:r>
                      <a:endParaRPr lang="ru-RU" sz="1300" b="0" i="0" u="none" strike="noStrike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6514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1300" u="none" strike="noStrike" kern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Использование бюджетных ассигнований резервного фонда Президента РФ осуществляется на основании </a:t>
                      </a:r>
                      <a:r>
                        <a:rPr lang="ru-RU" sz="1300" b="1" u="none" strike="noStrike" kern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указов и распоряжений </a:t>
                      </a:r>
                      <a:r>
                        <a:rPr lang="ru-RU" sz="1300" u="none" strike="noStrike" kern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Президента РФ</a:t>
                      </a:r>
                      <a:endParaRPr lang="ru-RU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1300" u="none" strike="noStrike" kern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Использование бюджетных ассигнований федерального бюджета в целях финансового обеспечения непредвиденных расходов осуществляются на основании </a:t>
                      </a:r>
                      <a:r>
                        <a:rPr lang="ru-RU" sz="1300" b="1" u="none" strike="noStrike" kern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распоряжений</a:t>
                      </a:r>
                      <a:r>
                        <a:rPr lang="ru-RU" sz="1300" u="none" strike="noStrike" kern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Президента РФ</a:t>
                      </a:r>
                      <a:endParaRPr lang="ru-RU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2621494"/>
              </p:ext>
            </p:extLst>
          </p:nvPr>
        </p:nvGraphicFramePr>
        <p:xfrm>
          <a:off x="174171" y="3575640"/>
          <a:ext cx="8679544" cy="30937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3397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397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0373"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Резервные фонды Правительства РФ (органов исполнительной власти)</a:t>
                      </a:r>
                      <a:endParaRPr lang="ru-RU" sz="1600" b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602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1865">
                <a:tc>
                  <a:txBody>
                    <a:bodyPr/>
                    <a:lstStyle/>
                    <a:p>
                      <a:pPr marL="0" indent="0" algn="just">
                        <a:buFont typeface="Wingdings" panose="05000000000000000000" pitchFamily="2" charset="2"/>
                        <a:buNone/>
                      </a:pPr>
                      <a:r>
                        <a:rPr lang="ru-RU" sz="1300" u="none" strike="noStrike" kern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расходной части бюджетов бюджетной системы РФ (за исключением бюджетов государственных внебюджетных фондов) предусматривается создание резервного </a:t>
                      </a:r>
                      <a:r>
                        <a:rPr lang="ru-RU" sz="1300" b="1" u="none" strike="noStrike" kern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фонда</a:t>
                      </a:r>
                      <a:r>
                        <a:rPr lang="ru-RU" sz="1300" u="none" strike="noStrike" kern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Правительства РФ</a:t>
                      </a:r>
                      <a:endParaRPr lang="ru-RU" sz="1300" b="0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just">
                        <a:buFont typeface="Wingdings" panose="05000000000000000000" pitchFamily="2" charset="2"/>
                        <a:buNone/>
                      </a:pPr>
                      <a:r>
                        <a:rPr lang="ru-RU" sz="1300" u="none" strike="noStrike" kern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Резервные фонды Правительства РФ представляют собой бюджетные ассигнования федерального бюджета, которые направлены на:</a:t>
                      </a:r>
                    </a:p>
                    <a:p>
                      <a:pPr marL="363538" indent="-187325" algn="just">
                        <a:buFont typeface="Wingdings" panose="05000000000000000000" pitchFamily="2" charset="2"/>
                        <a:buChar char="§"/>
                      </a:pPr>
                      <a:r>
                        <a:rPr lang="ru-RU" sz="1300" u="none" strike="noStrike" kern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предупреждение и ликвидацию чрезвычайных ситуаций и последствий стихийных бедствий; </a:t>
                      </a:r>
                    </a:p>
                    <a:p>
                      <a:pPr marL="363538" indent="-187325" algn="just">
                        <a:buFont typeface="Wingdings" panose="05000000000000000000" pitchFamily="2" charset="2"/>
                        <a:buChar char="§"/>
                      </a:pPr>
                      <a:r>
                        <a:rPr lang="ru-RU" sz="1300" u="none" strike="noStrike" kern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непредвиденные расходы  </a:t>
                      </a:r>
                      <a:endParaRPr lang="ru-RU" sz="1300" b="0" i="0" u="none" strike="noStrike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1865">
                <a:tc>
                  <a:txBody>
                    <a:bodyPr/>
                    <a:lstStyle/>
                    <a:p>
                      <a:pPr marL="0" indent="0" algn="just">
                        <a:buFont typeface="Wingdings" panose="05000000000000000000" pitchFamily="2" charset="2"/>
                        <a:buNone/>
                      </a:pPr>
                      <a:r>
                        <a:rPr lang="ru-RU" sz="1300" u="none" strike="noStrike" kern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Размер резервных фондов исполнительных органов государственной власти (местных администраций) устанавливается законами (решениями) о соответствующих бюджетах и                </a:t>
                      </a:r>
                      <a:r>
                        <a:rPr lang="ru-RU" sz="1300" b="1" u="none" strike="noStrike" kern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может превышать 3% утвержденного указанными законами (решениями) общего объема расходов</a:t>
                      </a:r>
                      <a:r>
                        <a:rPr lang="ru-RU" sz="1300" u="none" strike="noStrike" kern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(около 465 млрд. руб.)</a:t>
                      </a:r>
                      <a:endParaRPr lang="ru-RU" sz="1300" b="0" i="0" u="none" strike="noStrike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Font typeface="Wingdings" panose="05000000000000000000" pitchFamily="2" charset="2"/>
                        <a:buNone/>
                      </a:pPr>
                      <a:r>
                        <a:rPr lang="ru-RU" sz="1300" u="none" strike="noStrike" kern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Объем бюджетных ассигнований резервных фондов предусматривается в законе (решении) о соответствующих бюджетах и </a:t>
                      </a:r>
                      <a:r>
                        <a:rPr lang="ru-RU" sz="1300" b="1" u="none" strike="noStrike" kern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может превышать 1% общего объема расходов бюджета</a:t>
                      </a:r>
                      <a:r>
                        <a:rPr lang="ru-RU" sz="1300" u="none" strike="noStrike" kern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если субъект РФ/муниципалитет не принял решение увеличить до 3%</a:t>
                      </a:r>
                      <a:endParaRPr lang="ru-RU" sz="1300" b="0" i="0" u="none" strike="noStrike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Заголовок 3"/>
          <p:cNvSpPr txBox="1">
            <a:spLocks/>
          </p:cNvSpPr>
          <p:nvPr/>
        </p:nvSpPr>
        <p:spPr bwMode="auto">
          <a:xfrm>
            <a:off x="482600" y="339328"/>
            <a:ext cx="8229600" cy="49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9pPr>
          </a:lstStyle>
          <a:p>
            <a:r>
              <a:rPr lang="ru-RU" sz="2000" b="1" dirty="0">
                <a:solidFill>
                  <a:srgbClr val="0060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Уточнение предельных объемов резервных фондов</a:t>
            </a:r>
          </a:p>
        </p:txBody>
      </p:sp>
      <p:sp>
        <p:nvSpPr>
          <p:cNvPr id="7" name="Номер слайда 1"/>
          <p:cNvSpPr txBox="1">
            <a:spLocks/>
          </p:cNvSpPr>
          <p:nvPr/>
        </p:nvSpPr>
        <p:spPr>
          <a:xfrm>
            <a:off x="8460432" y="6362619"/>
            <a:ext cx="735847" cy="4466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C948A7D-6C52-4157-BEA1-1B3B6891AEA4}" type="slidenum">
              <a:rPr lang="ru-RU" sz="2800" smtClean="0">
                <a:latin typeface="Trebuchet MS" panose="020B0603020202020204" pitchFamily="34" charset="0"/>
              </a:rPr>
              <a:pPr algn="r">
                <a:defRPr/>
              </a:pPr>
              <a:t>31</a:t>
            </a:fld>
            <a:endParaRPr lang="ru-RU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5175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89963" y="404664"/>
            <a:ext cx="8574396" cy="304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ts val="1600"/>
              </a:lnSpc>
              <a:spcBef>
                <a:spcPts val="1200"/>
              </a:spcBef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Изменения в требованиях к процессу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исполнения бюджетов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496" y="764704"/>
            <a:ext cx="8856984" cy="4919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1000"/>
              </a:spcBef>
              <a:buFont typeface="+mj-lt"/>
              <a:buAutoNum type="arabicParenR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Предлагается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разделить исполнение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бюджетов на организацию исполнения (осуществляется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финорганами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) и исполнение бюджета (осуществляется ГАБС)</a:t>
            </a:r>
          </a:p>
          <a:p>
            <a:pPr marL="342900" indent="-342900" algn="just">
              <a:spcBef>
                <a:spcPts val="1000"/>
              </a:spcBef>
              <a:buFont typeface="+mj-lt"/>
              <a:buAutoNum type="arabicParenR"/>
            </a:pPr>
            <a:r>
              <a:rPr lang="ru-RU" sz="1600" kern="0" dirty="0">
                <a:latin typeface="Arial" panose="020B0604020202020204" pitchFamily="34" charset="0"/>
                <a:cs typeface="Arial" panose="020B0604020202020204" pitchFamily="34" charset="0"/>
              </a:rPr>
              <a:t>Расширены нормы об исполнении бюджетов </a:t>
            </a:r>
            <a:r>
              <a:rPr lang="ru-RU" sz="1600" b="1" kern="0" dirty="0">
                <a:latin typeface="Arial" panose="020B0604020202020204" pitchFamily="34" charset="0"/>
                <a:cs typeface="Arial" panose="020B0604020202020204" pitchFamily="34" charset="0"/>
              </a:rPr>
              <a:t>по доходам </a:t>
            </a:r>
            <a:r>
              <a:rPr lang="ru-RU" sz="1600" kern="0" dirty="0">
                <a:latin typeface="Arial" panose="020B0604020202020204" pitchFamily="34" charset="0"/>
                <a:cs typeface="Arial" panose="020B0604020202020204" pitchFamily="34" charset="0"/>
              </a:rPr>
              <a:t>(возврат плательщикам излишне уплаченных платежей, подтверждение факта уплаты распоряжением о переводе денежных средств, определение процедур возврата и выплаты процентов, авансовых платежей)</a:t>
            </a:r>
          </a:p>
          <a:p>
            <a:pPr marL="342900" indent="-342900" algn="just">
              <a:spcBef>
                <a:spcPts val="1000"/>
              </a:spcBef>
              <a:buFont typeface="+mj-lt"/>
              <a:buAutoNum type="arabicParenR"/>
            </a:pPr>
            <a:r>
              <a:rPr lang="ru-RU" sz="1600" kern="0" dirty="0" err="1">
                <a:latin typeface="Arial" panose="020B0604020202020204" pitchFamily="34" charset="0"/>
                <a:cs typeface="Arial" panose="020B0604020202020204" pitchFamily="34" charset="0"/>
              </a:rPr>
              <a:t>Финорган</a:t>
            </a:r>
            <a:r>
              <a:rPr lang="ru-RU" sz="1600" kern="0" dirty="0">
                <a:latin typeface="Arial" panose="020B0604020202020204" pitchFamily="34" charset="0"/>
                <a:cs typeface="Arial" panose="020B0604020202020204" pitchFamily="34" charset="0"/>
              </a:rPr>
              <a:t> утверждает главному распорядителю (главный распорядитель – распорядителю и администратору) </a:t>
            </a:r>
            <a:r>
              <a:rPr lang="ru-RU" sz="1600" b="1" kern="0" dirty="0">
                <a:latin typeface="Arial" panose="020B0604020202020204" pitchFamily="34" charset="0"/>
                <a:cs typeface="Arial" panose="020B0604020202020204" pitchFamily="34" charset="0"/>
              </a:rPr>
              <a:t>лимиты долгосрочных договорных </a:t>
            </a:r>
            <a:r>
              <a:rPr lang="ru-RU" sz="1600" kern="0" dirty="0">
                <a:latin typeface="Arial" panose="020B0604020202020204" pitchFamily="34" charset="0"/>
                <a:cs typeface="Arial" panose="020B0604020202020204" pitchFamily="34" charset="0"/>
              </a:rPr>
              <a:t>обязательств в целях принятия и (или) исполнения расходных обязательств</a:t>
            </a:r>
          </a:p>
          <a:p>
            <a:pPr marL="342900" indent="-342900" algn="just">
              <a:spcBef>
                <a:spcPts val="1000"/>
              </a:spcBef>
              <a:buFont typeface="+mj-lt"/>
              <a:buAutoNum type="arabicParenR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Предусматривается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санкционирование операций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связанных с планированием, принятием и исполнением расходных обязательств (а не только оплаты бюджетных обязательств)</a:t>
            </a:r>
            <a:endParaRPr lang="ru-RU" sz="16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spcBef>
                <a:spcPts val="1000"/>
              </a:spcBef>
              <a:buFont typeface="+mj-lt"/>
              <a:buAutoNum type="arabicParenR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Закрепляется на постоянной основе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механизм отзыва лимитов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бюджетных обязательств в целях возможности маневрирования и более эффективного использования бюджетных средств;  </a:t>
            </a:r>
          </a:p>
          <a:p>
            <a:pPr marL="342900" indent="-342900" algn="just">
              <a:spcBef>
                <a:spcPts val="1000"/>
              </a:spcBef>
              <a:buFont typeface="+mj-lt"/>
              <a:buAutoNum type="arabicParenR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Общие положения об использовании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предоставленных из бюджета средств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(в отношении неучастников бюджетного процесса)</a:t>
            </a:r>
            <a:endParaRPr lang="ru-RU" sz="16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Номер слайда 1"/>
          <p:cNvSpPr txBox="1">
            <a:spLocks/>
          </p:cNvSpPr>
          <p:nvPr/>
        </p:nvSpPr>
        <p:spPr>
          <a:xfrm>
            <a:off x="8138988" y="0"/>
            <a:ext cx="825500" cy="339328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C948A7D-6C52-4157-BEA1-1B3B6891AEA4}" type="slidenum">
              <a:rPr lang="ru-RU" smtClean="0">
                <a:solidFill>
                  <a:schemeClr val="bg1"/>
                </a:solidFill>
                <a:latin typeface="Trebuchet MS" panose="020B0603020202020204" pitchFamily="34" charset="0"/>
              </a:rPr>
              <a:pPr algn="r">
                <a:defRPr/>
              </a:pPr>
              <a:t>32</a:t>
            </a:fld>
            <a:endParaRPr lang="ru-RU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8" name="Номер слайда 1"/>
          <p:cNvSpPr txBox="1">
            <a:spLocks/>
          </p:cNvSpPr>
          <p:nvPr/>
        </p:nvSpPr>
        <p:spPr>
          <a:xfrm>
            <a:off x="8460432" y="6362619"/>
            <a:ext cx="735847" cy="4466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C948A7D-6C52-4157-BEA1-1B3B6891AEA4}" type="slidenum">
              <a:rPr lang="ru-RU" sz="2800" smtClean="0">
                <a:latin typeface="Trebuchet MS" panose="020B0603020202020204" pitchFamily="34" charset="0"/>
              </a:rPr>
              <a:pPr algn="r">
                <a:defRPr/>
              </a:pPr>
              <a:t>32</a:t>
            </a:fld>
            <a:endParaRPr lang="ru-RU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81796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2743223"/>
              </p:ext>
            </p:extLst>
          </p:nvPr>
        </p:nvGraphicFramePr>
        <p:xfrm>
          <a:off x="179512" y="404664"/>
          <a:ext cx="8660816" cy="70104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86608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1692">
                <a:tc>
                  <a:txBody>
                    <a:bodyPr/>
                    <a:lstStyle/>
                    <a:p>
                      <a:pPr marL="0" lvl="0" algn="ctr" defTabSz="914400" rtl="0" eaLnBrk="1" latinLnBrk="0" hangingPunct="1"/>
                      <a:r>
                        <a:rPr lang="ru-RU" sz="20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Новации в области учета и отчетности</a:t>
                      </a:r>
                    </a:p>
                    <a:p>
                      <a:pPr marL="0" lvl="0" algn="ctr" defTabSz="914400" rtl="0" eaLnBrk="1" latinLnBrk="0" hangingPunct="1"/>
                      <a:endParaRPr lang="ru-RU" sz="20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03292" y="836712"/>
            <a:ext cx="8496944" cy="1774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kern="0" dirty="0">
                <a:latin typeface="Arial" panose="020B0604020202020204" pitchFamily="34" charset="0"/>
                <a:cs typeface="Arial" panose="020B0604020202020204" pitchFamily="34" charset="0"/>
              </a:rPr>
              <a:t>Правовые основы учета государственных финансов и формирования </a:t>
            </a:r>
            <a:r>
              <a:rPr lang="ru-RU" sz="1600" b="1" kern="0" dirty="0">
                <a:latin typeface="Arial" panose="020B0604020202020204" pitchFamily="34" charset="0"/>
                <a:cs typeface="Arial" panose="020B0604020202020204" pitchFamily="34" charset="0"/>
              </a:rPr>
              <a:t>отчетности о государственных (муниципальных) финансах, в т.ч.</a:t>
            </a:r>
            <a:r>
              <a:rPr lang="ru-RU" sz="1600" kern="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требования к содержанию бухгалтерской (финансовой) отчетности государственных (муниципальных) учреждений </a:t>
            </a:r>
            <a:endParaRPr lang="ru-RU" sz="16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sz="1600" kern="0" dirty="0">
                <a:latin typeface="Arial" panose="020B0604020202020204" pitchFamily="34" charset="0"/>
                <a:cs typeface="Arial" panose="020B0604020202020204" pitchFamily="34" charset="0"/>
              </a:rPr>
              <a:t>устанавливаются особенности составления и представления бюджетной отчетности при реорганизации</a:t>
            </a:r>
            <a:endParaRPr lang="ru-RU" sz="1600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ts val="1600"/>
              </a:lnSpc>
              <a:buFont typeface="+mj-lt"/>
              <a:buAutoNum type="arabicParenR" startAt="13"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1"/>
          <p:cNvSpPr txBox="1">
            <a:spLocks/>
          </p:cNvSpPr>
          <p:nvPr/>
        </p:nvSpPr>
        <p:spPr>
          <a:xfrm>
            <a:off x="8532440" y="6362619"/>
            <a:ext cx="663839" cy="4466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C948A7D-6C52-4157-BEA1-1B3B6891AEA4}" type="slidenum">
              <a:rPr lang="ru-RU" sz="2800" smtClean="0">
                <a:latin typeface="Trebuchet MS" panose="020B0603020202020204" pitchFamily="34" charset="0"/>
              </a:rPr>
              <a:pPr algn="r">
                <a:defRPr/>
              </a:pPr>
              <a:t>33</a:t>
            </a:fld>
            <a:endParaRPr lang="ru-RU" sz="2800" dirty="0">
              <a:latin typeface="Trebuchet MS" panose="020B0603020202020204" pitchFamily="34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804831905"/>
              </p:ext>
            </p:extLst>
          </p:nvPr>
        </p:nvGraphicFramePr>
        <p:xfrm>
          <a:off x="61881" y="2443295"/>
          <a:ext cx="8856984" cy="42260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Скругленная прямоугольная выноска 5"/>
          <p:cNvSpPr/>
          <p:nvPr/>
        </p:nvSpPr>
        <p:spPr>
          <a:xfrm>
            <a:off x="5478036" y="5661248"/>
            <a:ext cx="1683219" cy="720080"/>
          </a:xfrm>
          <a:prstGeom prst="wedgeRoundRectCallout">
            <a:avLst>
              <a:gd name="adj1" fmla="val -29777"/>
              <a:gd name="adj2" fmla="val -64198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некоммерческих – осуществляющих государственные функции</a:t>
            </a:r>
            <a:endParaRPr lang="ru-RU" sz="1200" dirty="0"/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>
            <a:off x="7314530" y="4653136"/>
            <a:ext cx="1619890" cy="864096"/>
          </a:xfrm>
          <a:prstGeom prst="wedgeRoundRectCallout">
            <a:avLst>
              <a:gd name="adj1" fmla="val -26170"/>
              <a:gd name="adj2" fmla="val -84355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коммерческих, в том числе финансовых корпораций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8931453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1495902"/>
              </p:ext>
            </p:extLst>
          </p:nvPr>
        </p:nvGraphicFramePr>
        <p:xfrm>
          <a:off x="253131" y="548680"/>
          <a:ext cx="8660816" cy="100584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86608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1692">
                <a:tc>
                  <a:txBody>
                    <a:bodyPr/>
                    <a:lstStyle/>
                    <a:p>
                      <a:pPr marL="0" lvl="0" algn="ctr" defTabSz="914400" rtl="0" eaLnBrk="1" latinLnBrk="0" hangingPunct="1"/>
                      <a:r>
                        <a:rPr lang="ru-RU" sz="20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Отдельные новации в государственного и муниципального финансового </a:t>
                      </a:r>
                      <a:r>
                        <a:rPr lang="ru-RU" sz="20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контроля </a:t>
                      </a:r>
                    </a:p>
                    <a:p>
                      <a:pPr marL="0" lvl="0" algn="ctr" defTabSz="914400" rtl="0" eaLnBrk="1" latinLnBrk="0" hangingPunct="1"/>
                      <a:endParaRPr lang="ru-RU" sz="20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34788" y="1484784"/>
            <a:ext cx="8496944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spcAft>
                <a:spcPts val="600"/>
              </a:spcAft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1. Введение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обследования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мониторинга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в качестве новых методов осуществления государственного (муниципального) бюджетного контроля</a:t>
            </a:r>
          </a:p>
          <a:p>
            <a:pPr algn="just">
              <a:spcAft>
                <a:spcPts val="600"/>
              </a:spcAft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2. Устанавливаются условия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взаимного признания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(непризнания) органами внешнего государственного (муниципального) бюджетного контроля и органами внутреннего государственного (муниципального) бюджетного контроля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результатов контрольной деятельности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данных органов, в целях сокращения контрольной нагрузки на объекты контроля и во избежание дублирования контрольной деятельности.</a:t>
            </a:r>
          </a:p>
        </p:txBody>
      </p:sp>
      <p:sp>
        <p:nvSpPr>
          <p:cNvPr id="5" name="Номер слайда 1"/>
          <p:cNvSpPr txBox="1">
            <a:spLocks/>
          </p:cNvSpPr>
          <p:nvPr/>
        </p:nvSpPr>
        <p:spPr>
          <a:xfrm>
            <a:off x="8460432" y="6362619"/>
            <a:ext cx="735847" cy="4466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C948A7D-6C52-4157-BEA1-1B3B6891AEA4}" type="slidenum">
              <a:rPr lang="ru-RU" sz="2800" smtClean="0">
                <a:latin typeface="Trebuchet MS" panose="020B0603020202020204" pitchFamily="34" charset="0"/>
              </a:rPr>
              <a:pPr algn="r">
                <a:defRPr/>
              </a:pPr>
              <a:t>34</a:t>
            </a:fld>
            <a:endParaRPr lang="ru-RU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7899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297080" y="476672"/>
          <a:ext cx="8692627" cy="39624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86926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1692">
                <a:tc>
                  <a:txBody>
                    <a:bodyPr/>
                    <a:lstStyle/>
                    <a:p>
                      <a:pPr marL="0" lvl="0" algn="ctr" defTabSz="914400" rtl="0" eaLnBrk="1" latinLnBrk="0" hangingPunct="1"/>
                      <a:r>
                        <a:rPr lang="ru-RU" sz="20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Законопроекты-спутники и введение в действие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" name="Заголовок 1"/>
          <p:cNvSpPr txBox="1">
            <a:spLocks/>
          </p:cNvSpPr>
          <p:nvPr/>
        </p:nvSpPr>
        <p:spPr bwMode="auto">
          <a:xfrm>
            <a:off x="251520" y="1016885"/>
            <a:ext cx="8505628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9pPr>
          </a:lstStyle>
          <a:p>
            <a:pPr marL="357188" indent="-357188" algn="just">
              <a:spcAft>
                <a:spcPts val="1200"/>
              </a:spcAft>
              <a:buAutoNum type="arabicParenR"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О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введении в действие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Бюджетного кодекса РФ. </a:t>
            </a:r>
          </a:p>
          <a:p>
            <a:pPr marL="357188" indent="-357188" algn="just">
              <a:spcAft>
                <a:spcPts val="1200"/>
              </a:spcAft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2) О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внесении изменений в отдельные законодательные акты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РФ</a:t>
            </a:r>
            <a:b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и признании утратившими силу отдельных законодательных актов (положений законодательных актов) РФ в связи с принятием Бюджетного кодекса РФ </a:t>
            </a:r>
          </a:p>
          <a:p>
            <a:pPr marL="357188" indent="-357188" algn="just">
              <a:spcAft>
                <a:spcPts val="1200"/>
              </a:spcAft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3) О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внесении изменений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в части первую и вторую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Налогового кодекса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РФ в связи с принятием Бюджетного кодекса РФ (уточнение терминологии с заменой понятий "счета Федерального казначейства" понятием "казначейские счета по учету и распределению поступлений")</a:t>
            </a:r>
          </a:p>
          <a:p>
            <a:pPr marL="357188" indent="-357188" algn="just">
              <a:spcAft>
                <a:spcPts val="1200"/>
              </a:spcAft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4)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О внесении изменений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Кодекс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Российской Федерации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об административных правонарушениях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в связи принятием Бюджетного кодекса Российской Федерации (уточнение положений о нарушениях порядка открытия счета налогоплательщику)</a:t>
            </a:r>
          </a:p>
        </p:txBody>
      </p:sp>
      <p:sp>
        <p:nvSpPr>
          <p:cNvPr id="9" name="Номер слайда 1"/>
          <p:cNvSpPr txBox="1">
            <a:spLocks/>
          </p:cNvSpPr>
          <p:nvPr/>
        </p:nvSpPr>
        <p:spPr>
          <a:xfrm>
            <a:off x="8138988" y="0"/>
            <a:ext cx="825500" cy="339328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ru-RU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49016" y="5384595"/>
            <a:ext cx="85947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Законы и иные НПА, регулирующие бюджетные правоотношения, должны быть приведены в соответствие с Бюджетным кодексом РФ до 1 января года, следующего после года принятия.</a:t>
            </a:r>
          </a:p>
        </p:txBody>
      </p:sp>
      <p:sp>
        <p:nvSpPr>
          <p:cNvPr id="8" name="Номер слайда 1"/>
          <p:cNvSpPr txBox="1">
            <a:spLocks/>
          </p:cNvSpPr>
          <p:nvPr/>
        </p:nvSpPr>
        <p:spPr>
          <a:xfrm>
            <a:off x="8460432" y="6362619"/>
            <a:ext cx="735847" cy="4466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C948A7D-6C52-4157-BEA1-1B3B6891AEA4}" type="slidenum">
              <a:rPr lang="ru-RU" sz="2800" smtClean="0">
                <a:latin typeface="Trebuchet MS" panose="020B0603020202020204" pitchFamily="34" charset="0"/>
              </a:rPr>
              <a:pPr algn="r">
                <a:defRPr/>
              </a:pPr>
              <a:t>35</a:t>
            </a:fld>
            <a:endParaRPr lang="ru-RU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3308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74" t="9160" r="24652" b="14184"/>
          <a:stretch/>
        </p:blipFill>
        <p:spPr bwMode="auto">
          <a:xfrm>
            <a:off x="1042910" y="620688"/>
            <a:ext cx="7056784" cy="566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омер слайда 1"/>
          <p:cNvSpPr txBox="1">
            <a:spLocks/>
          </p:cNvSpPr>
          <p:nvPr/>
        </p:nvSpPr>
        <p:spPr>
          <a:xfrm>
            <a:off x="8460432" y="6362619"/>
            <a:ext cx="735847" cy="4466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C948A7D-6C52-4157-BEA1-1B3B6891AEA4}" type="slidenum">
              <a:rPr lang="ru-RU" sz="2800" smtClean="0">
                <a:latin typeface="Trebuchet MS" panose="020B0603020202020204" pitchFamily="34" charset="0"/>
              </a:rPr>
              <a:pPr algn="r">
                <a:defRPr/>
              </a:pPr>
              <a:t>36</a:t>
            </a:fld>
            <a:endParaRPr lang="ru-RU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3393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139012"/>
              </p:ext>
            </p:extLst>
          </p:nvPr>
        </p:nvGraphicFramePr>
        <p:xfrm>
          <a:off x="191386" y="388349"/>
          <a:ext cx="8660816" cy="39624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86608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marL="0" lvl="0" algn="ctr" defTabSz="914400" rtl="0" eaLnBrk="1" latinLnBrk="0" hangingPunct="1"/>
                      <a:r>
                        <a:rPr lang="ru-RU" sz="20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Работа над НРБК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Номер слайда 1"/>
          <p:cNvSpPr txBox="1">
            <a:spLocks/>
          </p:cNvSpPr>
          <p:nvPr/>
        </p:nvSpPr>
        <p:spPr>
          <a:xfrm>
            <a:off x="8460432" y="6362619"/>
            <a:ext cx="735847" cy="4466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C948A7D-6C52-4157-BEA1-1B3B6891AEA4}" type="slidenum">
              <a:rPr lang="ru-RU" sz="2800" smtClean="0">
                <a:latin typeface="Trebuchet MS" panose="020B0603020202020204" pitchFamily="34" charset="0"/>
              </a:rPr>
              <a:pPr algn="r">
                <a:defRPr/>
              </a:pPr>
              <a:t>37</a:t>
            </a:fld>
            <a:endParaRPr lang="ru-RU" sz="2800" dirty="0">
              <a:latin typeface="Trebuchet MS" panose="020B0603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2920" y="2776860"/>
            <a:ext cx="87129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2400" dirty="0"/>
              <a:t>До </a:t>
            </a:r>
            <a:r>
              <a:rPr lang="ru-RU" sz="2400" b="1" dirty="0"/>
              <a:t>1 сентября 2018 года обеспечить </a:t>
            </a:r>
            <a:r>
              <a:rPr lang="ru-RU" sz="2400" dirty="0"/>
              <a:t>учет полученных предложений ФОИВ, Счетной палаты РФ, ИЗиСП, субъектов РФ, парламента России по итогам предварительного рассмотрения</a:t>
            </a:r>
          </a:p>
          <a:p>
            <a:pPr algn="just"/>
            <a:endParaRPr lang="ru-RU" sz="2400" dirty="0"/>
          </a:p>
          <a:p>
            <a:pPr algn="just"/>
            <a:r>
              <a:rPr lang="ru-RU" sz="2400" dirty="0"/>
              <a:t>До </a:t>
            </a:r>
            <a:r>
              <a:rPr lang="ru-RU" sz="2400" b="1" dirty="0"/>
              <a:t>1 октября 2018 года </a:t>
            </a:r>
            <a:r>
              <a:rPr lang="ru-RU" sz="2400" dirty="0"/>
              <a:t>обеспечить  внесение согласованного проекта в Правительство Российской Федерации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980728"/>
            <a:ext cx="8540352" cy="163121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dirty="0"/>
              <a:t>28 ФОИВ согласовали НРБК, в т.ч. 7 ФОИВ согласовали при условии учета отдельных замечаний. </a:t>
            </a:r>
            <a:endParaRPr lang="en-US" sz="2000" b="1" dirty="0"/>
          </a:p>
          <a:p>
            <a:endParaRPr lang="en-US" sz="2000" b="1" dirty="0"/>
          </a:p>
          <a:p>
            <a:r>
              <a:rPr lang="ru-RU" sz="2000" b="1" dirty="0"/>
              <a:t>Проработано большинство предложения Комитета по бюджета СФ, Счетной палаты, ИЗИСП, отдельных субъектов РФ.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5993435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2564904"/>
            <a:ext cx="8640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/>
              <a:t>Спасибо за внимание!</a:t>
            </a:r>
          </a:p>
        </p:txBody>
      </p:sp>
      <p:sp>
        <p:nvSpPr>
          <p:cNvPr id="4" name="Номер слайда 1"/>
          <p:cNvSpPr txBox="1">
            <a:spLocks/>
          </p:cNvSpPr>
          <p:nvPr/>
        </p:nvSpPr>
        <p:spPr>
          <a:xfrm>
            <a:off x="8138988" y="0"/>
            <a:ext cx="825500" cy="339328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C948A7D-6C52-4157-BEA1-1B3B6891AEA4}" type="slidenum">
              <a:rPr lang="ru-RU" smtClean="0">
                <a:solidFill>
                  <a:schemeClr val="bg1"/>
                </a:solidFill>
                <a:latin typeface="Trebuchet MS" panose="020B0603020202020204" pitchFamily="34" charset="0"/>
              </a:rPr>
              <a:pPr algn="r">
                <a:defRPr/>
              </a:pPr>
              <a:t>38</a:t>
            </a:fld>
            <a:endParaRPr lang="ru-RU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3179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9910</TotalTime>
  <Words>6107</Words>
  <Application>Microsoft Office PowerPoint</Application>
  <PresentationFormat>Экран (4:3)</PresentationFormat>
  <Paragraphs>739</Paragraphs>
  <Slides>38</Slides>
  <Notes>22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Шамьюнов Марат Маратович</dc:creator>
  <cp:lastModifiedBy>Шамьюнов</cp:lastModifiedBy>
  <cp:revision>1202</cp:revision>
  <cp:lastPrinted>2018-03-29T11:30:29Z</cp:lastPrinted>
  <dcterms:created xsi:type="dcterms:W3CDTF">2016-03-17T09:44:54Z</dcterms:created>
  <dcterms:modified xsi:type="dcterms:W3CDTF">2018-07-27T06:33:17Z</dcterms:modified>
</cp:coreProperties>
</file>