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10" r:id="rId2"/>
  </p:sldMasterIdLst>
  <p:notesMasterIdLst>
    <p:notesMasterId r:id="rId28"/>
  </p:notesMasterIdLst>
  <p:handoutMasterIdLst>
    <p:handoutMasterId r:id="rId29"/>
  </p:handoutMasterIdLst>
  <p:sldIdLst>
    <p:sldId id="684" r:id="rId3"/>
    <p:sldId id="907" r:id="rId4"/>
    <p:sldId id="883" r:id="rId5"/>
    <p:sldId id="884" r:id="rId6"/>
    <p:sldId id="886" r:id="rId7"/>
    <p:sldId id="909" r:id="rId8"/>
    <p:sldId id="887" r:id="rId9"/>
    <p:sldId id="911" r:id="rId10"/>
    <p:sldId id="889" r:id="rId11"/>
    <p:sldId id="920" r:id="rId12"/>
    <p:sldId id="916" r:id="rId13"/>
    <p:sldId id="918" r:id="rId14"/>
    <p:sldId id="921" r:id="rId15"/>
    <p:sldId id="923" r:id="rId16"/>
    <p:sldId id="894" r:id="rId17"/>
    <p:sldId id="895" r:id="rId18"/>
    <p:sldId id="896" r:id="rId19"/>
    <p:sldId id="897" r:id="rId20"/>
    <p:sldId id="898" r:id="rId21"/>
    <p:sldId id="899" r:id="rId22"/>
    <p:sldId id="900" r:id="rId23"/>
    <p:sldId id="901" r:id="rId24"/>
    <p:sldId id="902" r:id="rId25"/>
    <p:sldId id="903" r:id="rId26"/>
    <p:sldId id="905" r:id="rId27"/>
  </p:sldIdLst>
  <p:sldSz cx="9144000" cy="6858000" type="screen4x3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718AA9-8906-4D93-A216-811405AC8279}">
          <p14:sldIdLst>
            <p14:sldId id="684"/>
            <p14:sldId id="907"/>
            <p14:sldId id="883"/>
            <p14:sldId id="884"/>
            <p14:sldId id="886"/>
            <p14:sldId id="909"/>
            <p14:sldId id="887"/>
            <p14:sldId id="911"/>
            <p14:sldId id="889"/>
            <p14:sldId id="920"/>
            <p14:sldId id="916"/>
            <p14:sldId id="918"/>
            <p14:sldId id="921"/>
            <p14:sldId id="92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902"/>
            <p14:sldId id="903"/>
            <p14:sldId id="90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7" autoAdjust="0"/>
    <p:restoredTop sz="86355" autoAdjust="0"/>
  </p:normalViewPr>
  <p:slideViewPr>
    <p:cSldViewPr>
      <p:cViewPr varScale="1">
        <p:scale>
          <a:sx n="96" d="100"/>
          <a:sy n="96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6"/>
            <a:ext cx="2972547" cy="495222"/>
          </a:xfrm>
          <a:prstGeom prst="rect">
            <a:avLst/>
          </a:prstGeom>
        </p:spPr>
        <p:txBody>
          <a:bodyPr vert="horz" lIns="90595" tIns="45298" rIns="90595" bIns="4529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60" y="6"/>
            <a:ext cx="2972547" cy="495222"/>
          </a:xfrm>
          <a:prstGeom prst="rect">
            <a:avLst/>
          </a:prstGeom>
        </p:spPr>
        <p:txBody>
          <a:bodyPr vert="horz" lIns="90595" tIns="45298" rIns="90595" bIns="45298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23.07.2018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9377444"/>
            <a:ext cx="2972547" cy="495222"/>
          </a:xfrm>
          <a:prstGeom prst="rect">
            <a:avLst/>
          </a:prstGeom>
        </p:spPr>
        <p:txBody>
          <a:bodyPr vert="horz" lIns="90595" tIns="45298" rIns="90595" bIns="4529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60" y="9377444"/>
            <a:ext cx="2972547" cy="495222"/>
          </a:xfrm>
          <a:prstGeom prst="rect">
            <a:avLst/>
          </a:prstGeom>
        </p:spPr>
        <p:txBody>
          <a:bodyPr vert="horz" lIns="90595" tIns="45298" rIns="90595" bIns="45298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71800" cy="493632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5"/>
            <a:ext cx="2971800" cy="493632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23.07.2018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738188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51" tIns="45075" rIns="90151" bIns="4507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89518"/>
            <a:ext cx="5486400" cy="4442697"/>
          </a:xfrm>
          <a:prstGeom prst="rect">
            <a:avLst/>
          </a:prstGeom>
        </p:spPr>
        <p:txBody>
          <a:bodyPr vert="horz" lIns="90151" tIns="45075" rIns="90151" bIns="4507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21"/>
            <a:ext cx="2971800" cy="493632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377321"/>
            <a:ext cx="2971800" cy="493632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8138" y="49213"/>
            <a:ext cx="4256087" cy="3190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9" y="3279400"/>
            <a:ext cx="9742874" cy="3481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6112" algn="just">
              <a:spcAft>
                <a:spcPts val="298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5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2950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3011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012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683C05-C4E3-48BE-A8D6-C83D518502ED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6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8138" y="49213"/>
            <a:ext cx="4256087" cy="3190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9" y="3279400"/>
            <a:ext cx="9742874" cy="3481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6112" algn="just">
              <a:spcAft>
                <a:spcPts val="298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5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3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3915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6"/>
            <a:ext cx="57151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90" y="-1586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40" y="-1586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6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4" y="1"/>
            <a:ext cx="6351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9" y="0"/>
            <a:ext cx="38735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9" y="2"/>
            <a:ext cx="463551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2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</a:rPr>
              <a:t>ф</a:t>
            </a:r>
            <a:endParaRPr lang="ru-RU" sz="2200" dirty="0" smtClean="0">
              <a:solidFill>
                <a:srgbClr val="DBDBE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2"/>
            <a:ext cx="8229600" cy="540797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5" y="14290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7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662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62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69012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3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662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62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69012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3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2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8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93" r:id="rId12"/>
    <p:sldLayoutId id="2147483661" r:id="rId13"/>
    <p:sldLayoutId id="2147483713" r:id="rId14"/>
    <p:sldLayoutId id="2147483714" r:id="rId15"/>
    <p:sldLayoutId id="2147483715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974" y="612775"/>
            <a:ext cx="9583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38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6174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38" dirty="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3915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A8C7D-5002-44B9-BE1C-CBCC48AE0C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1"/>
            <a:ext cx="464526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662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Прямоугольник 17"/>
          <p:cNvSpPr>
            <a:spLocks noChangeArrowheads="1"/>
          </p:cNvSpPr>
          <p:nvPr userDrawn="1"/>
        </p:nvSpPr>
        <p:spPr bwMode="auto">
          <a:xfrm>
            <a:off x="964223" y="-20638"/>
            <a:ext cx="247184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62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69012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3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6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92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9pPr>
    </p:titleStyle>
    <p:bodyStyle>
      <a:lvl1pPr marL="337047" indent="-235933" algn="l" rtl="0" eaLnBrk="0" fontAlgn="base" hangingPunct="0">
        <a:spcBef>
          <a:spcPts val="277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06684" indent="-227141" algn="l" rtl="0" eaLnBrk="0" fontAlgn="base" hangingPunct="0">
        <a:spcBef>
          <a:spcPts val="277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1410" indent="-202228" algn="l" rtl="0" eaLnBrk="0" fontAlgn="base" hangingPunct="0">
        <a:spcBef>
          <a:spcPts val="277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15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8808" indent="-184643" algn="l" rtl="0" eaLnBrk="0" fontAlgn="base" hangingPunct="0">
        <a:spcBef>
          <a:spcPts val="277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3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2244" indent="-168524" algn="l" rtl="0" eaLnBrk="0" fontAlgn="base" hangingPunct="0">
        <a:spcBef>
          <a:spcPts val="277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1846" kern="1200">
          <a:solidFill>
            <a:srgbClr val="A04DA3"/>
          </a:solidFill>
          <a:latin typeface="+mn-lt"/>
          <a:ea typeface="+mn-ea"/>
          <a:cs typeface="+mn-cs"/>
        </a:defRPr>
      </a:lvl5pPr>
      <a:lvl6pPr marL="1485585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▫"/>
        <a:defRPr kumimoji="0" sz="1662" kern="1200">
          <a:solidFill>
            <a:schemeClr val="accent3"/>
          </a:solidFill>
          <a:latin typeface="+mn-lt"/>
          <a:ea typeface="+mn-ea"/>
          <a:cs typeface="+mn-cs"/>
        </a:defRPr>
      </a:lvl6pPr>
      <a:lvl7pPr marL="1688165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▫"/>
        <a:defRPr kumimoji="0" sz="1477" kern="1200">
          <a:solidFill>
            <a:schemeClr val="accent3"/>
          </a:solidFill>
          <a:latin typeface="+mn-lt"/>
          <a:ea typeface="+mn-ea"/>
          <a:cs typeface="+mn-cs"/>
        </a:defRPr>
      </a:lvl7pPr>
      <a:lvl8pPr marL="1873863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◦"/>
        <a:defRPr kumimoji="0" sz="1385" kern="1200">
          <a:solidFill>
            <a:schemeClr val="accent3"/>
          </a:solidFill>
          <a:latin typeface="+mn-lt"/>
          <a:ea typeface="+mn-ea"/>
          <a:cs typeface="+mn-cs"/>
        </a:defRPr>
      </a:lvl8pPr>
      <a:lvl9pPr marL="2068002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◦"/>
        <a:defRPr kumimoji="0" sz="1292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B16EA77E4D784C396B9EF1CFA69A65860F7966E1700974370A9D23D0B37B9979C27BB6191457B34WEm6P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50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859" y="2538770"/>
            <a:ext cx="8203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77A3E"/>
                </a:solidFill>
              </a:rPr>
              <a:t>Особенности предоставления </a:t>
            </a:r>
            <a:r>
              <a:rPr lang="ru-RU" sz="3600" b="1" dirty="0" smtClean="0">
                <a:solidFill>
                  <a:srgbClr val="077A3E"/>
                </a:solidFill>
              </a:rPr>
              <a:t>средств </a:t>
            </a:r>
            <a:r>
              <a:rPr lang="ru-RU" sz="3600" b="1" dirty="0" smtClean="0">
                <a:solidFill>
                  <a:srgbClr val="077A3E"/>
                </a:solidFill>
              </a:rPr>
              <a:t>из бюджетов бюджетной системы Российской Федерации в 2018-2020 годах</a:t>
            </a:r>
            <a:endParaRPr lang="ru-RU" sz="32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3494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36512" y="4869160"/>
            <a:ext cx="9259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77A3E"/>
                </a:solidFill>
              </a:rPr>
              <a:t>Заместитель директора Департамента правового регулирования бюджетных отношений Минфина России </a:t>
            </a:r>
            <a:endParaRPr lang="ru-RU" sz="1600" b="1" dirty="0" smtClean="0">
              <a:solidFill>
                <a:srgbClr val="077A3E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77A3E"/>
                </a:solidFill>
              </a:rPr>
              <a:t>С.О. Чернявская</a:t>
            </a:r>
            <a:endParaRPr lang="ru-RU" sz="3200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317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Казначейское сопровождение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438" y="980728"/>
            <a:ext cx="7920880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о казначейском сопровождении ежегодно устанавливаются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 федеральном бюджете (статья 5)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365253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19.12.2016 №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415-ФЗ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федеральном бюджете 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2018 и 2019 годов"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988840"/>
            <a:ext cx="383630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05.12.2017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362-ФЗ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федеральном бюджете 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2019 и 2020 годов"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01008"/>
            <a:ext cx="3652530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бюджетов субъектов Российской Федерации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К(Ф)Х, ИП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поддержки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 промышленности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(софинансирование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(ч. 11 ст. 5)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получаемые юридическими лицами по государственным контрактам (контрактам, договорам)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установленных Правительством Российской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5 ч. 2 ст. 5)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996952"/>
            <a:ext cx="4536504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бюджетов субъектов Российской Федерации юридическим лицам, К(Ф)Х, ИП в целях поддержки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 промышленности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(софинансирование из федерального бюджета) (ч.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5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 (муниципальным) контрактам о поставке товаров, выполнении работ, оказании услуг, заключаемым на сумму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100 000,0 тыс. рублей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(софинансирование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кап. вложений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(п.8 ч. 2 ст. 5)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 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бюджета) (п.8 ч. 2 ст. 5)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получаемые юридическими лицами по государственным контрактам (контрактам, договорам)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установленных Правительством Российской Федерации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5)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5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ru-RU" sz="2000" dirty="0" smtClean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обеспечить </a:t>
            </a:r>
            <a:r>
              <a:rPr lang="ru-RU" sz="2000" b="1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субсидий </a:t>
            </a:r>
            <a:r>
              <a:rPr lang="ru-RU" sz="20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поддержку отраслей промышленности и сельского хозяйства, предоставляемых из федерального бюджета, из бюджетов субъектов Российской Федерации и местных бюджетов на условиях </a:t>
            </a:r>
            <a:r>
              <a:rPr lang="ru-RU" sz="2000" dirty="0" err="1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0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 федерального бюджета, </a:t>
            </a:r>
            <a:r>
              <a:rPr lang="ru-RU" sz="2000" b="1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лицевые счета, открываемые получателям такой поддержки в территориальных органах Федерального казначейства</a:t>
            </a:r>
            <a:r>
              <a:rPr lang="ru-RU" sz="20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 исключением субсидий, предоставляемых в рамках реализации государственного оборонного заказа).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60648"/>
            <a:ext cx="6336704" cy="3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Поручение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Президента РФ от 08.12.2015 № Пр-2508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0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1827659"/>
            <a:ext cx="7776864" cy="4066778"/>
            <a:chOff x="755576" y="836712"/>
            <a:chExt cx="7776864" cy="40667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2" b="64177"/>
            <a:stretch/>
          </p:blipFill>
          <p:spPr>
            <a:xfrm>
              <a:off x="755576" y="836712"/>
              <a:ext cx="7776864" cy="208823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29" r="5262"/>
            <a:stretch/>
          </p:blipFill>
          <p:spPr>
            <a:xfrm>
              <a:off x="755576" y="3068960"/>
              <a:ext cx="7471742" cy="1834530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403648" y="123058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Поручение Президента РФ от 1 июля 2017 г. № Пр-1243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8271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Реестр конечных получателей субсидий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9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28271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Реестр конечных получателей субсидий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04864"/>
            <a:ext cx="8974224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соглашению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юридическим лицам, индивидуальным предпринимателям, физическим лицам - производителям товаров (работ, услуг),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инвестиций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лицам, субсидий, субвенций, иных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целевое назначение, бюджетам субъектов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подлежит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которого осуществляется Федеральным казначейством в порядке, установленном Министерством финансов Российской Федерации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2017 г.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263н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240" y="764704"/>
            <a:ext cx="877524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декабря 2017 г. № 362-ФЗ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федеральном бюджете на 2018 год и на плановый период 2019 и 2020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годов"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09.12.2017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1496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мерах по обеспечению исполнения федерального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бюджета« (пункты 43-44)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149080"/>
            <a:ext cx="8964488" cy="2264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Проектом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федерального закона "О внесении изменений в Бюджетный кодекс Российской Федерации и признании утратившими силу отдельных положений законодательных актов Российской Федерации в части казначейского обслуживания и системы казначейских платежей"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предусматривается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полномочие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Федерального казначейства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 формированию и ведению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реестра конечных получателей субсидий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порядке, установленном Министерством финансов Российской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Федерации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(поправки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статью 166.1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БК РФ)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0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711" y="270892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смета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70408" y="4073421"/>
            <a:ext cx="5569744" cy="7001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расходы, не отнесенные 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1 и 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408" y="4865509"/>
            <a:ext cx="5569744" cy="5797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по бюджетной смете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00659" y="5157192"/>
            <a:ext cx="2095939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408" y="1573100"/>
            <a:ext cx="5569744" cy="7001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осуществляемые в целях обеспечения выполнения функций  учреждений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408" y="2438819"/>
            <a:ext cx="5569744" cy="1490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части предоставления бюджетных инвестиций и субсидий юридическим лицам (включая субсидии бюджетным и автономным учреждениям), субсидий, субвенций и иных межбюджетных трансфертов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86633" y="148680"/>
            <a:ext cx="58326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Порядок составления, утверждения и </a:t>
            </a:r>
          </a:p>
          <a:p>
            <a:pPr algn="l"/>
            <a:r>
              <a:rPr lang="ru-RU" sz="2000" b="1" dirty="0"/>
              <a:t>ведения бюджетной сметы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014" y="1193101"/>
            <a:ext cx="447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Действующий формат </a:t>
            </a:r>
            <a:r>
              <a:rPr lang="ru-RU" b="1" dirty="0"/>
              <a:t>бюджетной сметы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2438819"/>
            <a:ext cx="2592288" cy="2334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20.11.2007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112н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(применяется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сметы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2018)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408" y="5553236"/>
            <a:ext cx="8626190" cy="1116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23.03.2018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52н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исключены положения о формировании сметы учреждения субъекта РФ (муниципального образования) в системе «Электронный бюджет»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6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203200" y="1139831"/>
            <a:ext cx="8801100" cy="5591175"/>
          </a:xfrm>
          <a:prstGeom prst="roundRect">
            <a:avLst>
              <a:gd name="adj" fmla="val 2178"/>
            </a:avLst>
          </a:prstGeom>
          <a:solidFill>
            <a:schemeClr val="bg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192239" y="18"/>
            <a:ext cx="4951769" cy="534352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989" name="Прямоугольник 28"/>
          <p:cNvSpPr>
            <a:spLocks noChangeArrowheads="1"/>
          </p:cNvSpPr>
          <p:nvPr/>
        </p:nvSpPr>
        <p:spPr bwMode="auto">
          <a:xfrm>
            <a:off x="6745290" y="328617"/>
            <a:ext cx="172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ЭЛЕКТРОННЫЙ  БЮДЖЕТ</a:t>
            </a:r>
          </a:p>
        </p:txBody>
      </p:sp>
      <p:pic>
        <p:nvPicPr>
          <p:cNvPr id="41990" name="Picture 2" descr="E:\Tanya\WORK WORK\Презентация\2013.11.01_Минфин_Типовое решение ГМП\материал\лого - копия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39700"/>
            <a:ext cx="6429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27"/>
          <p:cNvSpPr txBox="1">
            <a:spLocks noChangeArrowheads="1"/>
          </p:cNvSpPr>
          <p:nvPr/>
        </p:nvSpPr>
        <p:spPr bwMode="auto">
          <a:xfrm>
            <a:off x="265114" y="817563"/>
            <a:ext cx="838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Печатная форма Бюджетная смета получателя бюджетных средств</a:t>
            </a:r>
          </a:p>
        </p:txBody>
      </p:sp>
      <p:pic>
        <p:nvPicPr>
          <p:cNvPr id="41993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5" y="1252546"/>
            <a:ext cx="8421687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148680"/>
            <a:ext cx="58326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Порядок составления, утверждения и </a:t>
            </a:r>
          </a:p>
          <a:p>
            <a:pPr algn="l"/>
            <a:r>
              <a:rPr lang="ru-RU" sz="2000" b="1" dirty="0"/>
              <a:t>ведения бюджетной сметы</a:t>
            </a:r>
          </a:p>
        </p:txBody>
      </p:sp>
    </p:spTree>
    <p:extLst>
      <p:ext uri="{BB962C8B-B14F-4D97-AF65-F5344CB8AC3E}">
        <p14:creationId xmlns:p14="http://schemas.microsoft.com/office/powerpoint/2010/main" val="102753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45624" cy="1440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700" dirty="0" smtClean="0">
                <a:latin typeface="Arial Cyr" panose="020B0604020202020204" pitchFamily="34" charset="-52"/>
              </a:rPr>
              <a:t>Министерством юстиции Российской Федерации 13 марта 2018 года зарегистрирован приказ Минфина России </a:t>
            </a:r>
            <a:r>
              <a:rPr lang="ru-RU" sz="1700" b="1" dirty="0" smtClean="0">
                <a:latin typeface="Arial Cyr" panose="020B0604020202020204" pitchFamily="34" charset="-52"/>
              </a:rPr>
              <a:t>от 14 февраля 2018 г. № 26н</a:t>
            </a:r>
            <a:r>
              <a:rPr lang="ru-RU" sz="1700" dirty="0" smtClean="0">
                <a:latin typeface="Arial Cyr" panose="020B0604020202020204" pitchFamily="34" charset="-52"/>
              </a:rPr>
              <a:t>, устанавливающий общие требования к порядку составления, утверждения и ведения бюджетных смет казенных учреждений, </a:t>
            </a:r>
            <a:r>
              <a:rPr lang="ru-RU" sz="1700" b="1" dirty="0" smtClean="0">
                <a:latin typeface="Arial Cyr" panose="020B0604020202020204" pitchFamily="34" charset="-52"/>
              </a:rPr>
              <a:t>начиная</a:t>
            </a:r>
            <a:r>
              <a:rPr lang="ru-RU" sz="1700" dirty="0" smtClean="0">
                <a:latin typeface="Arial Cyr" panose="020B0604020202020204" pitchFamily="34" charset="-52"/>
              </a:rPr>
              <a:t> с составления, утверждения и ведения бюджетной сметы казенного учреждения </a:t>
            </a:r>
            <a:r>
              <a:rPr lang="ru-RU" sz="1700" b="1" dirty="0" smtClean="0">
                <a:latin typeface="Arial Cyr" panose="020B0604020202020204" pitchFamily="34" charset="-52"/>
              </a:rPr>
              <a:t>на 2019 год</a:t>
            </a:r>
            <a:r>
              <a:rPr lang="ru-RU" sz="1700" dirty="0">
                <a:latin typeface="Arial Cyr" panose="020B0604020202020204" pitchFamily="34" charset="-52"/>
              </a:rPr>
              <a:t/>
            </a:r>
            <a:br>
              <a:rPr lang="ru-RU" sz="1700" dirty="0">
                <a:latin typeface="Arial Cyr" panose="020B0604020202020204" pitchFamily="34" charset="-52"/>
              </a:rPr>
            </a:br>
            <a:r>
              <a:rPr lang="ru-RU" sz="1700" dirty="0">
                <a:latin typeface="Arial Cyr" panose="020B0604020202020204" pitchFamily="34" charset="-52"/>
              </a:rPr>
              <a:t/>
            </a:r>
            <a:br>
              <a:rPr lang="ru-RU" sz="1700" dirty="0">
                <a:latin typeface="Arial Cyr" panose="020B0604020202020204" pitchFamily="34" charset="-52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№ 26н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форма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сметы казенных учреждений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(дополнение новыми разделами для отражения расходов казенных учреждений, связанных с выполнением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нормативных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расходов, осуществляемых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пользу третьих лиц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составление, утверждение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сметы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казенными учреждениями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информационной системе «Электронный бюджет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казенными  учреждениями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(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казенными учреждениями)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РФ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образованиями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b="1" dirty="0">
              <a:solidFill>
                <a:srgbClr val="FF0000"/>
              </a:solidFill>
              <a:latin typeface="Arial Cyr" panose="020B0604020202020204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86633" y="148680"/>
            <a:ext cx="58326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Порядок составления, утверждения и </a:t>
            </a:r>
          </a:p>
          <a:p>
            <a:pPr algn="l"/>
            <a:r>
              <a:rPr lang="ru-RU" sz="2000" b="1" dirty="0"/>
              <a:t>ведения бюджетной сметы</a:t>
            </a:r>
          </a:p>
        </p:txBody>
      </p:sp>
    </p:spTree>
    <p:extLst>
      <p:ext uri="{BB962C8B-B14F-4D97-AF65-F5344CB8AC3E}">
        <p14:creationId xmlns:p14="http://schemas.microsoft.com/office/powerpoint/2010/main" val="244548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52183" y="2534146"/>
            <a:ext cx="8068288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Раздел 2. </a:t>
            </a:r>
            <a:r>
              <a:rPr lang="ru-RU" sz="1400" dirty="0">
                <a:solidFill>
                  <a:prstClr val="black"/>
                </a:solidFill>
              </a:rPr>
              <a:t>Лимиты бюджетных обязательств по расходам получателя бюджетных </a:t>
            </a:r>
            <a:r>
              <a:rPr lang="ru-RU" sz="1400" dirty="0" smtClean="0">
                <a:solidFill>
                  <a:prstClr val="black"/>
                </a:solidFill>
              </a:rPr>
              <a:t>средств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(ст. 70 БК РФ – выполнение функций)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2445" y="5157192"/>
            <a:ext cx="8068784" cy="5440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Раздел 5. </a:t>
            </a:r>
            <a:r>
              <a:rPr lang="ru-RU" sz="1400" dirty="0" smtClean="0">
                <a:solidFill>
                  <a:prstClr val="black"/>
                </a:solidFill>
              </a:rPr>
              <a:t>Бюджетные </a:t>
            </a:r>
            <a:r>
              <a:rPr lang="ru-RU" sz="1400" dirty="0" smtClean="0">
                <a:solidFill>
                  <a:prstClr val="black"/>
                </a:solidFill>
              </a:rPr>
              <a:t>ассигнования на исполнение публичных нормативных </a:t>
            </a:r>
            <a:r>
              <a:rPr lang="ru-RU" sz="1400" dirty="0" smtClean="0">
                <a:solidFill>
                  <a:prstClr val="black"/>
                </a:solidFill>
              </a:rPr>
              <a:t>обязательств (СПРАВОЧНО)</a:t>
            </a:r>
            <a:endParaRPr lang="ru-RU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4001" y="1906805"/>
            <a:ext cx="8066470" cy="5796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 Раздел 1. </a:t>
            </a:r>
            <a:r>
              <a:rPr lang="ru-RU" sz="1400" dirty="0" smtClean="0">
                <a:solidFill>
                  <a:prstClr val="black"/>
                </a:solidFill>
              </a:rPr>
              <a:t>Итоговые показатели бюджетной сметы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0131" y="3242949"/>
            <a:ext cx="8068783" cy="1177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Раздел 3</a:t>
            </a:r>
            <a:r>
              <a:rPr lang="ru-RU" sz="1400" b="1" dirty="0" smtClean="0">
                <a:solidFill>
                  <a:prstClr val="black"/>
                </a:solidFill>
              </a:rPr>
              <a:t>. </a:t>
            </a:r>
            <a:r>
              <a:rPr lang="ru-RU" sz="1400" dirty="0" smtClean="0">
                <a:solidFill>
                  <a:prstClr val="black"/>
                </a:solidFill>
              </a:rPr>
              <a:t>Лимиты бюджетных обязательств на </a:t>
            </a:r>
            <a:r>
              <a:rPr lang="ru-RU" sz="1400" dirty="0">
                <a:solidFill>
                  <a:prstClr val="black"/>
                </a:solidFill>
              </a:rPr>
              <a:t>предоставления бюджетных инвестиций и субсидий юридическим лицам (включая субсидии бюджетным и автономным </a:t>
            </a:r>
            <a:r>
              <a:rPr lang="ru-RU" sz="1400" dirty="0" smtClean="0">
                <a:solidFill>
                  <a:prstClr val="black"/>
                </a:solidFill>
              </a:rPr>
              <a:t>учреждениям, </a:t>
            </a:r>
            <a:r>
              <a:rPr lang="ru-RU" sz="1400" dirty="0" smtClean="0">
                <a:solidFill>
                  <a:prstClr val="black"/>
                </a:solidFill>
              </a:rPr>
              <a:t>государственным корпорациям), </a:t>
            </a:r>
            <a:r>
              <a:rPr lang="ru-RU" sz="1400" dirty="0">
                <a:solidFill>
                  <a:prstClr val="black"/>
                </a:solidFill>
              </a:rPr>
              <a:t>межбюджетных трансфертов, осуществление платежей, взносов, безвозмездных </a:t>
            </a:r>
            <a:r>
              <a:rPr lang="ru-RU" sz="1400" dirty="0" smtClean="0">
                <a:solidFill>
                  <a:prstClr val="black"/>
                </a:solidFill>
              </a:rPr>
              <a:t>перечислений субъектам </a:t>
            </a:r>
            <a:r>
              <a:rPr lang="ru-RU" sz="1400" dirty="0">
                <a:solidFill>
                  <a:prstClr val="black"/>
                </a:solidFill>
              </a:rPr>
              <a:t>международного </a:t>
            </a:r>
            <a:r>
              <a:rPr lang="ru-RU" sz="1400" dirty="0" smtClean="0">
                <a:solidFill>
                  <a:prstClr val="black"/>
                </a:solidFill>
              </a:rPr>
              <a:t>права, обслуживание государственного </a:t>
            </a:r>
            <a:r>
              <a:rPr lang="ru-RU" sz="1400" dirty="0">
                <a:solidFill>
                  <a:prstClr val="black"/>
                </a:solidFill>
              </a:rPr>
              <a:t>долга, исполнение судебных актов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  <a:r>
              <a:rPr lang="ru-RU" sz="1400" dirty="0">
                <a:solidFill>
                  <a:prstClr val="black"/>
                </a:solidFill>
              </a:rPr>
              <a:t> государственных гарантий Российской </a:t>
            </a:r>
            <a:r>
              <a:rPr lang="ru-RU" sz="1400" dirty="0" smtClean="0">
                <a:solidFill>
                  <a:prstClr val="black"/>
                </a:solidFill>
              </a:rPr>
              <a:t>Федерации</a:t>
            </a:r>
            <a:endParaRPr lang="ru-RU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</a:rPr>
              <a:t>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</a:rPr>
              <a:t>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</a:rPr>
              <a:t>           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2445" y="4460238"/>
            <a:ext cx="8066469" cy="5572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Раздел </a:t>
            </a:r>
            <a:r>
              <a:rPr lang="ru-RU" sz="1400" b="1" dirty="0" smtClean="0">
                <a:solidFill>
                  <a:prstClr val="black"/>
                </a:solidFill>
              </a:rPr>
              <a:t>4. </a:t>
            </a:r>
            <a:r>
              <a:rPr lang="ru-RU" sz="1400" dirty="0" smtClean="0">
                <a:solidFill>
                  <a:prstClr val="black"/>
                </a:solidFill>
              </a:rPr>
              <a:t>Лимиты бюджетных обязательств по расходам на закупки </a:t>
            </a:r>
            <a:r>
              <a:rPr lang="ru-RU" sz="1400" dirty="0" smtClean="0">
                <a:solidFill>
                  <a:prstClr val="black"/>
                </a:solidFill>
              </a:rPr>
              <a:t>товаров, работ, услуг, осуществляемые получателем бюджетных средств в пользу третьих лиц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2445" y="5803439"/>
            <a:ext cx="8073318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Раздел 6. </a:t>
            </a:r>
            <a:r>
              <a:rPr lang="ru-RU" sz="1400" dirty="0">
                <a:solidFill>
                  <a:prstClr val="black"/>
                </a:solidFill>
              </a:rPr>
              <a:t>Курс </a:t>
            </a:r>
            <a:r>
              <a:rPr lang="ru-RU" sz="1400" dirty="0" smtClean="0">
                <a:solidFill>
                  <a:prstClr val="black"/>
                </a:solidFill>
              </a:rPr>
              <a:t>иностранной </a:t>
            </a:r>
            <a:r>
              <a:rPr lang="ru-RU" sz="1400" dirty="0">
                <a:solidFill>
                  <a:prstClr val="black"/>
                </a:solidFill>
              </a:rPr>
              <a:t>валюты к рублю (СПРАВОЧНО)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86633" y="148680"/>
            <a:ext cx="58326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Порядок составления, утверждения и </a:t>
            </a:r>
          </a:p>
          <a:p>
            <a:pPr algn="l"/>
            <a:r>
              <a:rPr lang="ru-RU" sz="2000" b="1" dirty="0"/>
              <a:t>ведения бюджетной сметы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184" y="1156102"/>
            <a:ext cx="756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Формат </a:t>
            </a:r>
            <a:r>
              <a:rPr lang="ru-RU" b="1" dirty="0"/>
              <a:t>бюджетной </a:t>
            </a:r>
            <a:r>
              <a:rPr lang="ru-RU" b="1" dirty="0" smtClean="0"/>
              <a:t>сметы, </a:t>
            </a:r>
            <a:r>
              <a:rPr lang="ru-RU" b="1" dirty="0" smtClean="0"/>
              <a:t>предусмотренный приказом № </a:t>
            </a:r>
            <a:r>
              <a:rPr lang="ru-RU" b="1" dirty="0" smtClean="0"/>
              <a:t>26н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389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69" t="35300" r="33463" b="9400"/>
          <a:stretch/>
        </p:blipFill>
        <p:spPr>
          <a:xfrm>
            <a:off x="265114" y="1412776"/>
            <a:ext cx="8717583" cy="4173873"/>
          </a:xfrm>
          <a:prstGeom prst="rect">
            <a:avLst/>
          </a:prstGeom>
        </p:spPr>
      </p:pic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265114" y="817563"/>
            <a:ext cx="838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Новая </a:t>
            </a:r>
            <a:r>
              <a:rPr lang="ru-RU" altLang="ru-RU" sz="1600" b="1" dirty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Бюджетная смета получателя бюджетных средств (ч. 1)</a:t>
            </a:r>
          </a:p>
        </p:txBody>
      </p:sp>
    </p:spTree>
    <p:extLst>
      <p:ext uri="{BB962C8B-B14F-4D97-AF65-F5344CB8AC3E}">
        <p14:creationId xmlns:p14="http://schemas.microsoft.com/office/powerpoint/2010/main" val="300004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711" y="21328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статьями 78 и 78.1 Бюджетного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3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9" t="12201" r="33463" b="10101"/>
          <a:stretch/>
        </p:blipFill>
        <p:spPr>
          <a:xfrm>
            <a:off x="265114" y="1188740"/>
            <a:ext cx="8555358" cy="5561656"/>
          </a:xfrm>
          <a:prstGeom prst="rect">
            <a:avLst/>
          </a:prstGeom>
        </p:spPr>
      </p:pic>
      <p:sp>
        <p:nvSpPr>
          <p:cNvPr id="3" name="TextBox 27"/>
          <p:cNvSpPr txBox="1">
            <a:spLocks noChangeArrowheads="1"/>
          </p:cNvSpPr>
          <p:nvPr/>
        </p:nvSpPr>
        <p:spPr bwMode="auto">
          <a:xfrm>
            <a:off x="265114" y="817563"/>
            <a:ext cx="838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Новая </a:t>
            </a:r>
            <a:r>
              <a:rPr lang="ru-RU" altLang="ru-RU" sz="1600" b="1" dirty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Бюджетная смета получателя бюджетных средств (ч. 2)</a:t>
            </a:r>
          </a:p>
        </p:txBody>
      </p:sp>
    </p:spTree>
    <p:extLst>
      <p:ext uri="{BB962C8B-B14F-4D97-AF65-F5344CB8AC3E}">
        <p14:creationId xmlns:p14="http://schemas.microsoft.com/office/powerpoint/2010/main" val="133254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68" t="13601" r="36614" b="24800"/>
          <a:stretch/>
        </p:blipFill>
        <p:spPr>
          <a:xfrm>
            <a:off x="265114" y="1268760"/>
            <a:ext cx="8735880" cy="4896544"/>
          </a:xfrm>
          <a:prstGeom prst="rect">
            <a:avLst/>
          </a:prstGeom>
        </p:spPr>
      </p:pic>
      <p:sp>
        <p:nvSpPr>
          <p:cNvPr id="3" name="TextBox 27"/>
          <p:cNvSpPr txBox="1">
            <a:spLocks noChangeArrowheads="1"/>
          </p:cNvSpPr>
          <p:nvPr/>
        </p:nvSpPr>
        <p:spPr bwMode="auto">
          <a:xfrm>
            <a:off x="265114" y="817563"/>
            <a:ext cx="838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Новая </a:t>
            </a:r>
            <a:r>
              <a:rPr lang="ru-RU" altLang="ru-RU" sz="1600" b="1" dirty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Бюджетная смета получателя бюджетных средств (ч. 3)</a:t>
            </a:r>
          </a:p>
        </p:txBody>
      </p:sp>
    </p:spTree>
    <p:extLst>
      <p:ext uri="{BB962C8B-B14F-4D97-AF65-F5344CB8AC3E}">
        <p14:creationId xmlns:p14="http://schemas.microsoft.com/office/powerpoint/2010/main" val="3508298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"/>
          <p:cNvSpPr txBox="1">
            <a:spLocks noChangeArrowheads="1"/>
          </p:cNvSpPr>
          <p:nvPr/>
        </p:nvSpPr>
        <p:spPr bwMode="auto">
          <a:xfrm>
            <a:off x="265114" y="817563"/>
            <a:ext cx="838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Новая </a:t>
            </a:r>
            <a:r>
              <a:rPr lang="ru-RU" altLang="ru-RU" sz="1600" b="1" dirty="0">
                <a:solidFill>
                  <a:srgbClr val="077A3E"/>
                </a:solidFill>
                <a:latin typeface="DIN Pro Light"/>
                <a:ea typeface="DINPro-Regular"/>
                <a:cs typeface="DINPro-Regular"/>
              </a:rPr>
              <a:t>Бюджетная смета получателя бюджетных средств (ч. 4)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69" t="12901" r="24801" b="20600"/>
          <a:stretch/>
        </p:blipFill>
        <p:spPr>
          <a:xfrm>
            <a:off x="265114" y="1167284"/>
            <a:ext cx="8704271" cy="44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4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523" y="908719"/>
            <a:ext cx="86825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Главный распорядитель бюджетных средств (ГРБС) утверждает порядок составления, утверждения и ведения смет подведомственных учреждений в соответствии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с </a:t>
            </a:r>
            <a:br>
              <a:rPr lang="ru-RU" sz="1600" b="1" dirty="0" smtClean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Приказом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№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26н. </a:t>
            </a:r>
            <a:endParaRPr lang="ru-RU" sz="1600" b="1" dirty="0">
              <a:solidFill>
                <a:schemeClr val="tx1"/>
              </a:solidFill>
              <a:latin typeface="Times New Roman"/>
              <a:ea typeface="Cambria"/>
              <a:cs typeface="Textbook New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17" y="1916832"/>
            <a:ext cx="5123989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К представленной на утверждение бюджетной смете </a:t>
            </a:r>
            <a:r>
              <a:rPr lang="ru-RU" sz="1600" u="sng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прилагаются </a:t>
            </a:r>
            <a:r>
              <a:rPr lang="ru-RU" sz="1600" b="1" u="sng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обоснования (расчеты) плановых сметных показателей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, использованных при ее формировании и являющихся ее неотъемлемой частью. Такие обоснования формируются в процессе составления проекта закона (решения) о бюджете на очередной финансовый год (очередной финансовый год и плановый период).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063" y="4077072"/>
            <a:ext cx="868031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Бюджетная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смета ГРБС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утверждается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руководителем ГРБС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или иным уполномоченным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лицом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. Бюджетная смета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казенного учреждения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утверждается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руководителем учреждения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или иным уполномоченным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лицом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063" y="5072340"/>
            <a:ext cx="86939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Учреждению необходимо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утвердить смету не позднее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ambria"/>
                <a:cs typeface="Textbook New Bold"/>
              </a:rPr>
              <a:t>10 рабочих дней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со дня доведения ему лимитов бюджетных обязательств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.</a:t>
            </a:r>
            <a:r>
              <a:rPr lang="ru-RU" sz="1600" b="1" dirty="0">
                <a:solidFill>
                  <a:srgbClr val="337763"/>
                </a:solidFill>
                <a:latin typeface="Times New Roman"/>
                <a:ea typeface="Cambria"/>
                <a:cs typeface="Textbook New Bold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Гос. тайна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ambria"/>
                <a:cs typeface="Textbook New Bold"/>
              </a:rPr>
              <a:t>– 20 рабочих дней.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409" y="5805264"/>
            <a:ext cx="86939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Утвержденную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смету с обоснованиями (расчетами) плановых сметных показателей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учреждение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 должно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направить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 главному распорядителю бюджетных средств. </a:t>
            </a:r>
            <a:endParaRPr lang="ru-RU" sz="1600" dirty="0">
              <a:solidFill>
                <a:schemeClr val="tx1"/>
              </a:solidFill>
              <a:latin typeface="Cambria"/>
              <a:ea typeface="Cambria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1916832"/>
            <a:ext cx="2643843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mbria"/>
                <a:cs typeface="Textbook New Bold"/>
              </a:rPr>
              <a:t>Минфином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mbria"/>
                <a:cs typeface="Textbook New Bold"/>
              </a:rPr>
              <a:t>России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mbria"/>
                <a:cs typeface="Textbook New Bold"/>
              </a:rPr>
              <a:t>20.06.2018 г. № 139н утверждены формы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обоснований </a:t>
            </a:r>
            <a:r>
              <a:rPr lang="ru-RU" sz="1600" b="1" u="sng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(расчеты) плановых сметных показателей </a:t>
            </a:r>
            <a:r>
              <a:rPr lang="ru-RU" sz="1400" i="1" u="sng" dirty="0">
                <a:solidFill>
                  <a:prstClr val="black"/>
                </a:solidFill>
                <a:latin typeface="Times New Roman"/>
                <a:ea typeface="Cambria"/>
                <a:cs typeface="Textbook New Bold"/>
              </a:rPr>
              <a:t>(формы уже сейчас реализованы в ЭБ)</a:t>
            </a:r>
            <a:endParaRPr lang="ru-RU" sz="1400" i="1" dirty="0">
              <a:solidFill>
                <a:prstClr val="black"/>
              </a:solidFill>
              <a:latin typeface="Times New Roman"/>
              <a:ea typeface="Cambria"/>
              <a:cs typeface="Textbook New Bold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452839" y="2932494"/>
            <a:ext cx="70333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2386633" y="148680"/>
            <a:ext cx="58326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Порядок составления, утверждения и </a:t>
            </a:r>
          </a:p>
          <a:p>
            <a:pPr algn="l"/>
            <a:r>
              <a:rPr lang="ru-RU" sz="2000" b="1" dirty="0"/>
              <a:t>ведения бюджетной сметы</a:t>
            </a:r>
          </a:p>
        </p:txBody>
      </p:sp>
    </p:spTree>
    <p:extLst>
      <p:ext uri="{BB962C8B-B14F-4D97-AF65-F5344CB8AC3E}">
        <p14:creationId xmlns:p14="http://schemas.microsoft.com/office/powerpoint/2010/main" val="3789815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667" y="904537"/>
            <a:ext cx="42796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Утверждение изменений в бюджетную смету осуществляется в порядке аналогичном для утверждения сметы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16016" y="1320037"/>
            <a:ext cx="1044584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837817" y="735261"/>
            <a:ext cx="3124514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Утверждение изменений в смету осуществляется в срок не превышающий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Cambria"/>
                <a:cs typeface="Textbook New Bold"/>
              </a:rPr>
              <a:t>10 рабочих дней 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Cambria"/>
                <a:cs typeface="Textbook New Bold"/>
              </a:rPr>
              <a:t>со дня изменения показателей лимитов бюджетных обязательств.</a:t>
            </a:r>
            <a:endParaRPr lang="ru-RU" sz="1400" dirty="0">
              <a:solidFill>
                <a:schemeClr val="tx1"/>
              </a:solidFill>
              <a:latin typeface="Cambria"/>
              <a:ea typeface="Cambria"/>
              <a:cs typeface="Times New Roman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86633" y="148680"/>
            <a:ext cx="58326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Порядок составления, утверждения и </a:t>
            </a:r>
          </a:p>
          <a:p>
            <a:pPr algn="l"/>
            <a:r>
              <a:rPr lang="ru-RU" sz="2000" b="1" dirty="0"/>
              <a:t>ведения бюджетной сметы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393" y="1931204"/>
            <a:ext cx="87359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бюджетную смету осуществляется путем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изменений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- сумм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 знаком "плюс") и (или)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 знаком "минус") объемов сметных назначений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изменяющих объемы сметных назначений в случае изменения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 в установленном порядке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обязательств;</a:t>
            </a:r>
          </a:p>
          <a:p>
            <a:pPr lvl="0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изменяющих распределение сметных назначений по кодам классификации расходов бюджетов бюджетной классификации РФ, требующих изменения показателей бюджетной росписи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ГРБС (РБС)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лимитов бюджетных обязательств;</a:t>
            </a:r>
          </a:p>
          <a:p>
            <a:pPr lvl="0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изменяющих распределение сметных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назначений по кодам классификации расходов бюджетов бюджетной классификации РФ,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требующих изменения показателей бюджетной росписи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ГРБС (РБС)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обязательств;</a:t>
            </a:r>
          </a:p>
          <a:p>
            <a:pPr indent="-285750">
              <a:spcAft>
                <a:spcPts val="6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изменяющих объемы сметных назначений, приводящих к их перераспределению между разделами сметы; </a:t>
            </a:r>
          </a:p>
          <a:p>
            <a:pPr indent="-285750" algn="just">
              <a:spcAft>
                <a:spcPts val="600"/>
              </a:spcAft>
              <a:buFontTx/>
              <a:buChar char="-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изменяющих иные показатели, предусмотренные Порядком ведения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сметы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доведении учреждению в установленном порядке лимитов бюджетных обязательств по дополнительному бюджетному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финансированию).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33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50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421" y="3752165"/>
            <a:ext cx="820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77A3E"/>
                </a:solidFill>
              </a:rPr>
              <a:t>Спасибо за внимание!</a:t>
            </a:r>
            <a:endParaRPr lang="ru-RU" sz="32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3494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в соответствии со статьями 78 и 78.1 Бюджетного кодекса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90872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субсидий государственным </a:t>
            </a: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муниципальным) учреждениям, государственным </a:t>
            </a: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корпорациями (</a:t>
            </a:r>
            <a:r>
              <a:rPr lang="ru-RU" sz="1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компаниям) </a:t>
            </a: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публично-правовым компаниям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653394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 должны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общим 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требованиям: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постановление Правительства РФ от 06.09.2016 № 887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78.1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541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636912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проверку -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статьи 78 и пункт 3 статьи 78.1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01.01.2018)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предоставления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лицам, индивидуальным предпринимателям, физическим лицам, включаемым в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субсидий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договоры,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в целях исполнения обязательств по соглашениям о предоставлении субсидии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соответственно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лиц, являющихся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 (подрядчиками, исполнителями)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 в целях исполнения обязательств по соглашениям о предоставлении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субсидий,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главным распорядителем (распорядителем) бюджетных средств, предоставившим субсидии, и органами государственного (муниципального) финансового контроля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соблюдения условий, целей и порядка предоставления субсидий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проверку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449" y="1844824"/>
            <a:ext cx="8784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субсидии заключает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 (подрядчиками, исполнителями)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поставке товаров, выполнении работ, оказании услуг, необходимые для исполнения своих обязательств по соглашению о предоставлении субсидии, 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контрагенты должны дать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проведение проверок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контрагента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согласия на проверку, помимо того, которое подлежит включению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03681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новых положений статей 78 и 78.1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27.03.2018 №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09-02-10/19405)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19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проверку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639" y="1550012"/>
            <a:ext cx="87849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проверку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включению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заключаемые получателями субсидий с поставщиками (подрядчиками, исполнителями)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субсидий на возмещение фактически произведенных затрат (недополученных доходов)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уточняющая поправка в БК РФ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Минфином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федерального закона №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440141-7) </a:t>
            </a: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Правилами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финансовое обеспечение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возмещение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проверке подлежат включению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договоры,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которых поставщиками (подрядчиками, исполнителями) будут получены средства, источником финансового обеспечения которых является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0368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новых положений статей 78 и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78.1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27.03.2018 №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09-02-10/19405)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81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711" y="21328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статьями 78 и 78.1 Бюджетного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статьями 78 и 78.1 Бюджетного кодекса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030377"/>
            <a:ext cx="87849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в БК РФ)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правовым актам, регулирующим предоставление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из бюджетов бюджетной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(разработан проект постановления Правительства РФ);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форма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предоставлении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3559278"/>
            <a:ext cx="871296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планируемые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гранты бюджетным и автономным учреждениям только по видам расходов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613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«Гранты в форме субсидий бюджетным учреждениям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623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«Гранты в форме субсидий автономным учреждениям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подведомственности учреждения и уровня публично-правового образования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получателям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аналогии 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требованиями, установленными постановлениями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06.09.2016 №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887 и от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07.05.2017 №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541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9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123728" y="116632"/>
            <a:ext cx="6192688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711" y="270892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1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Группа 41"/>
          <p:cNvGrpSpPr>
            <a:grpSpLocks/>
          </p:cNvGrpSpPr>
          <p:nvPr/>
        </p:nvGrpSpPr>
        <p:grpSpPr bwMode="auto">
          <a:xfrm>
            <a:off x="6110311" y="4097667"/>
            <a:ext cx="2843629" cy="2604005"/>
            <a:chOff x="5265194" y="4398312"/>
            <a:chExt cx="3393031" cy="2383605"/>
          </a:xfrm>
        </p:grpSpPr>
        <p:sp>
          <p:nvSpPr>
            <p:cNvPr id="133" name="Прямоугольная выноска 132"/>
            <p:cNvSpPr/>
            <p:nvPr/>
          </p:nvSpPr>
          <p:spPr>
            <a:xfrm>
              <a:off x="5265194" y="4398312"/>
              <a:ext cx="3393031" cy="2383605"/>
            </a:xfrm>
            <a:prstGeom prst="wedgeRectCallout">
              <a:avLst>
                <a:gd name="adj1" fmla="val -19380"/>
                <a:gd name="adj2" fmla="val 37445"/>
              </a:avLst>
            </a:prstGeom>
            <a:gradFill>
              <a:gsLst>
                <a:gs pos="0">
                  <a:srgbClr val="F0F0F0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20"/>
            <p:cNvSpPr txBox="1">
              <a:spLocks noChangeArrowheads="1"/>
            </p:cNvSpPr>
            <p:nvPr/>
          </p:nvSpPr>
          <p:spPr bwMode="auto">
            <a:xfrm>
              <a:off x="5508127" y="4417920"/>
              <a:ext cx="2333184" cy="26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288C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ЭФФЕКТ:</a:t>
              </a:r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 flipV="1">
              <a:off x="5308063" y="4755208"/>
              <a:ext cx="3350162" cy="3176"/>
            </a:xfrm>
            <a:prstGeom prst="line">
              <a:avLst/>
            </a:prstGeom>
            <a:ln w="14224">
              <a:solidFill>
                <a:srgbClr val="288C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Прямоугольная выноска 89"/>
          <p:cNvSpPr/>
          <p:nvPr/>
        </p:nvSpPr>
        <p:spPr bwMode="auto">
          <a:xfrm>
            <a:off x="121655" y="4077072"/>
            <a:ext cx="2938177" cy="2624600"/>
          </a:xfrm>
          <a:prstGeom prst="wedgeRectCallout">
            <a:avLst>
              <a:gd name="adj1" fmla="val -19380"/>
              <a:gd name="adj2" fmla="val 3744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687" y="888876"/>
            <a:ext cx="4608511" cy="1600201"/>
          </a:xfrm>
          <a:prstGeom prst="rect">
            <a:avLst/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75072"/>
            <a:ext cx="4608512" cy="1602000"/>
          </a:xfrm>
          <a:prstGeom prst="rect">
            <a:avLst/>
          </a:prstGeom>
          <a:solidFill>
            <a:srgbClr val="FFF1CA"/>
          </a:solidFill>
          <a:ln>
            <a:noFill/>
          </a:ln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3" tIns="32652" rIns="65303" bIns="32652" anchor="ctr"/>
          <a:lstStyle/>
          <a:p>
            <a:pPr algn="ctr">
              <a:defRPr/>
            </a:pPr>
            <a:endParaRPr lang="ru-RU" sz="1300" dirty="0">
              <a:solidFill>
                <a:srgbClr val="7F7F7F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8896" y="1454169"/>
            <a:ext cx="2349048" cy="855053"/>
          </a:xfrm>
          <a:prstGeom prst="rect">
            <a:avLst/>
          </a:prstGeom>
          <a:solidFill>
            <a:srgbClr val="5CB7D6"/>
          </a:solidFill>
          <a:ln/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5271" tIns="32635" rIns="65271" bIns="32635" anchor="ctr"/>
          <a:lstStyle/>
          <a:p>
            <a:pPr algn="ctr" defTabSz="913448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ea typeface="Open Sans Condensed Light" pitchFamily="34" charset="0"/>
                <a:cs typeface="Arial" panose="020B0604020202020204" pitchFamily="34" charset="0"/>
              </a:rPr>
              <a:t>Федеральные органы исполнительной власти, казенные учреждения</a:t>
            </a:r>
          </a:p>
        </p:txBody>
      </p:sp>
      <p:sp>
        <p:nvSpPr>
          <p:cNvPr id="7" name="Прямоугольник 99"/>
          <p:cNvSpPr>
            <a:spLocks noChangeArrowheads="1"/>
          </p:cNvSpPr>
          <p:nvPr/>
        </p:nvSpPr>
        <p:spPr bwMode="auto">
          <a:xfrm>
            <a:off x="1596927" y="2779238"/>
            <a:ext cx="2349000" cy="85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65271" tIns="32635" rIns="65271" bIns="32635" anchor="ctr"/>
          <a:lstStyle/>
          <a:p>
            <a:pPr algn="ctr" defTabSz="913448">
              <a:defRPr/>
            </a:pPr>
            <a:endParaRPr lang="ru-RU" altLang="ru-RU" sz="1400" b="1" dirty="0">
              <a:solidFill>
                <a:prstClr val="white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6879" y="2455240"/>
            <a:ext cx="2349000" cy="324000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3" tIns="32652" rIns="65303" bIns="32652" anchor="ctr"/>
          <a:lstStyle/>
          <a:p>
            <a:pPr algn="ctr">
              <a:lnSpc>
                <a:spcPts val="1260"/>
              </a:lnSpc>
              <a:defRPr/>
            </a:pPr>
            <a:endParaRPr lang="ru-RU" sz="1100" dirty="0">
              <a:solidFill>
                <a:prstClr val="white"/>
              </a:solidFill>
              <a:latin typeface="Open Sans Condensed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0595" y="2475072"/>
            <a:ext cx="1443038" cy="27760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Авансы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9288" y="981649"/>
            <a:ext cx="2980847" cy="3545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Казначейская система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2631" y="3636040"/>
            <a:ext cx="1925882" cy="27760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Банковская система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104995" y="1681937"/>
            <a:ext cx="492556" cy="1532667"/>
            <a:chOff x="2800350" y="1905000"/>
            <a:chExt cx="656741" cy="153266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800350" y="1905000"/>
              <a:ext cx="6558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800350" y="1905000"/>
              <a:ext cx="0" cy="15326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800350" y="3423734"/>
              <a:ext cx="656741" cy="139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71600" y="1435718"/>
            <a:ext cx="629942" cy="20066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Оплата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322302" y="1945249"/>
            <a:ext cx="249953" cy="750468"/>
            <a:chOff x="2768976" y="2108521"/>
            <a:chExt cx="333271" cy="75046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774324" y="2108521"/>
              <a:ext cx="327923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768976" y="2115333"/>
              <a:ext cx="64" cy="7436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2769933" y="2858989"/>
              <a:ext cx="32741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92740" y="3235927"/>
            <a:ext cx="833284" cy="32377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Оплата по контрактам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91250" y="3029938"/>
            <a:ext cx="2155289" cy="47766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300" b="1" dirty="0" err="1">
                <a:solidFill>
                  <a:prstClr val="white"/>
                </a:solidFill>
                <a:latin typeface="Arial" panose="020B0604020202020204" pitchFamily="34" charset="0"/>
                <a:ea typeface="Open Sans Condensed Light" pitchFamily="34" charset="0"/>
                <a:cs typeface="Arial" panose="020B0604020202020204" pitchFamily="34" charset="0"/>
              </a:rPr>
              <a:t>Неучастники</a:t>
            </a:r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ea typeface="Open Sans Condensed Light" pitchFamily="34" charset="0"/>
                <a:cs typeface="Arial" panose="020B0604020202020204" pitchFamily="34" charset="0"/>
              </a:rPr>
              <a:t> бюджетного процесса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5026" y="1318036"/>
            <a:ext cx="1743075" cy="3545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3945929" y="3272656"/>
            <a:ext cx="554063" cy="3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499992" y="1720181"/>
            <a:ext cx="0" cy="15558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4091581" y="1732973"/>
            <a:ext cx="40841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46114" y="2089848"/>
            <a:ext cx="629942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Товары, работы, услуги</a:t>
            </a:r>
          </a:p>
        </p:txBody>
      </p:sp>
      <p:pic>
        <p:nvPicPr>
          <p:cNvPr id="101" name="Рисунок 100" descr="руб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58" y="1301295"/>
            <a:ext cx="174950" cy="312088"/>
          </a:xfrm>
          <a:prstGeom prst="rect">
            <a:avLst/>
          </a:prstGeom>
        </p:spPr>
      </p:pic>
      <p:pic>
        <p:nvPicPr>
          <p:cNvPr id="103" name="Рисунок 102" descr="руб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336" y="3264777"/>
            <a:ext cx="174950" cy="312088"/>
          </a:xfrm>
          <a:prstGeom prst="rect">
            <a:avLst/>
          </a:prstGeom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5" cstate="print"/>
          <a:srcRect l="10813" t="14111" r="15475" b="12200"/>
          <a:stretch>
            <a:fillRect/>
          </a:stretch>
        </p:blipFill>
        <p:spPr bwMode="auto">
          <a:xfrm>
            <a:off x="4670812" y="1780222"/>
            <a:ext cx="283805" cy="35570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Рисунок 104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914" y="2034978"/>
            <a:ext cx="141750" cy="1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Группа 113"/>
          <p:cNvGrpSpPr/>
          <p:nvPr/>
        </p:nvGrpSpPr>
        <p:grpSpPr>
          <a:xfrm>
            <a:off x="5354152" y="1114552"/>
            <a:ext cx="3610336" cy="2971803"/>
            <a:chOff x="8138567" y="1221122"/>
            <a:chExt cx="3208576" cy="3051933"/>
          </a:xfrm>
        </p:grpSpPr>
        <p:sp>
          <p:nvSpPr>
            <p:cNvPr id="106" name="Прямоугольная выноска 105"/>
            <p:cNvSpPr/>
            <p:nvPr/>
          </p:nvSpPr>
          <p:spPr bwMode="auto">
            <a:xfrm>
              <a:off x="8138567" y="1221122"/>
              <a:ext cx="3208576" cy="2952722"/>
            </a:xfrm>
            <a:prstGeom prst="wedgeRectCallout">
              <a:avLst>
                <a:gd name="adj1" fmla="val -19380"/>
                <a:gd name="adj2" fmla="val 37445"/>
              </a:avLst>
            </a:prstGeom>
            <a:gradFill>
              <a:gsLst>
                <a:gs pos="0">
                  <a:srgbClr val="F0F0F0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 bwMode="auto">
            <a:xfrm>
              <a:off x="8283380" y="1500471"/>
              <a:ext cx="2918021" cy="0"/>
            </a:xfrm>
            <a:prstGeom prst="line">
              <a:avLst/>
            </a:prstGeom>
            <a:ln w="14224">
              <a:solidFill>
                <a:srgbClr val="288C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20"/>
            <p:cNvSpPr txBox="1">
              <a:spLocks noChangeArrowheads="1"/>
            </p:cNvSpPr>
            <p:nvPr/>
          </p:nvSpPr>
          <p:spPr bwMode="auto">
            <a:xfrm>
              <a:off x="8300459" y="1252351"/>
              <a:ext cx="1955648" cy="26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ts val="126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1400" dirty="0">
                  <a:solidFill>
                    <a:srgbClr val="288C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ОСОБЕННОСТИ: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248079" y="1523200"/>
              <a:ext cx="3035069" cy="274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Wingdings" pitchFamily="2" charset="2"/>
                <a:buChar char="§"/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Открытие лицевых счетов исполнителям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05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госконтрактам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получателям субсидий и бюджетных инвестиций, исполнителям контрактов за счет авансов по </a:t>
              </a:r>
              <a:r>
                <a:rPr lang="ru-RU" sz="105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госконтрактам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субсидий и бюджетных инвестиций (далее – целевые средства) в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ФК;</a:t>
              </a:r>
            </a:p>
            <a:p>
              <a:pPr marL="171450" indent="-171450" algn="just">
                <a:buFont typeface="Wingdings" pitchFamily="2" charset="2"/>
                <a:buChar char="§"/>
              </a:pP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Wingdings" pitchFamily="2" charset="2"/>
                <a:buChar char="§"/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Перечисление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целевых средств на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счета в ФК;</a:t>
              </a:r>
            </a:p>
            <a:p>
              <a:pPr marL="171450" indent="-171450" algn="just">
                <a:buFont typeface="Wingdings" pitchFamily="2" charset="2"/>
                <a:buChar char="§"/>
              </a:pP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Wingdings" pitchFamily="2" charset="2"/>
                <a:buChar char="§"/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Санкционирование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расходов за счет целевых средств;</a:t>
              </a: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Wingdings" pitchFamily="2" charset="2"/>
                <a:buChar char="§"/>
              </a:pP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Wingdings" pitchFamily="2" charset="2"/>
                <a:buChar char="§"/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отчетности по всем проведенным операциям государственному заказчику, </a:t>
              </a:r>
              <a:r>
                <a:rPr lang="ru-RU" sz="105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ФОИВу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(ПБС), предоставившему субсидии и бюджетные инвестиции.</a:t>
              </a: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Прямоугольник 86"/>
          <p:cNvSpPr>
            <a:spLocks noChangeAspect="1"/>
          </p:cNvSpPr>
          <p:nvPr/>
        </p:nvSpPr>
        <p:spPr>
          <a:xfrm>
            <a:off x="7888" y="316161"/>
            <a:ext cx="9136112" cy="369166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Казначейское сопровождение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9632" y="2207069"/>
            <a:ext cx="643343" cy="20066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ru-RU" sz="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Авансы</a:t>
            </a:r>
          </a:p>
        </p:txBody>
      </p:sp>
      <p:sp>
        <p:nvSpPr>
          <p:cNvPr id="91" name="TextBox 84"/>
          <p:cNvSpPr txBox="1">
            <a:spLocks noChangeArrowheads="1"/>
          </p:cNvSpPr>
          <p:nvPr/>
        </p:nvSpPr>
        <p:spPr bwMode="auto">
          <a:xfrm>
            <a:off x="323528" y="4077072"/>
            <a:ext cx="260686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288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 bwMode="auto">
          <a:xfrm flipV="1">
            <a:off x="158891" y="4465804"/>
            <a:ext cx="2890302" cy="3002"/>
          </a:xfrm>
          <a:prstGeom prst="line">
            <a:avLst/>
          </a:prstGeom>
          <a:ln w="14224">
            <a:solidFill>
              <a:srgbClr val="288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51520" y="4600706"/>
            <a:ext cx="27534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Отвлечение средств из бюджета на цели, не соответствующие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целям и условиям их предоставления;</a:t>
            </a:r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1520" y="5202409"/>
            <a:ext cx="2753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контроля за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целевых средств;</a:t>
            </a:r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36856" y="5814112"/>
            <a:ext cx="2753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дебиторской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задолженности. </a:t>
            </a:r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Группа 45"/>
          <p:cNvGrpSpPr>
            <a:grpSpLocks/>
          </p:cNvGrpSpPr>
          <p:nvPr/>
        </p:nvGrpSpPr>
        <p:grpSpPr bwMode="auto">
          <a:xfrm>
            <a:off x="3203848" y="4097667"/>
            <a:ext cx="2843630" cy="2602116"/>
            <a:chOff x="2832237" y="4398312"/>
            <a:chExt cx="2384654" cy="2383604"/>
          </a:xfrm>
        </p:grpSpPr>
        <p:sp>
          <p:nvSpPr>
            <p:cNvPr id="122" name="Прямоугольная выноска 121"/>
            <p:cNvSpPr/>
            <p:nvPr/>
          </p:nvSpPr>
          <p:spPr>
            <a:xfrm>
              <a:off x="2832237" y="4398312"/>
              <a:ext cx="2349726" cy="2383604"/>
            </a:xfrm>
            <a:prstGeom prst="wedgeRectCallout">
              <a:avLst>
                <a:gd name="adj1" fmla="val -19380"/>
                <a:gd name="adj2" fmla="val 37445"/>
              </a:avLst>
            </a:prstGeom>
            <a:gradFill>
              <a:gsLst>
                <a:gs pos="0">
                  <a:srgbClr val="F0F0F0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2832237" y="4752487"/>
              <a:ext cx="2359252" cy="3176"/>
            </a:xfrm>
            <a:prstGeom prst="line">
              <a:avLst/>
            </a:prstGeom>
            <a:ln w="14224">
              <a:solidFill>
                <a:srgbClr val="288C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52"/>
            <p:cNvSpPr txBox="1">
              <a:spLocks noChangeArrowheads="1"/>
            </p:cNvSpPr>
            <p:nvPr/>
          </p:nvSpPr>
          <p:spPr bwMode="auto">
            <a:xfrm>
              <a:off x="2883707" y="4400680"/>
              <a:ext cx="2333184" cy="26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288C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РЕШЕНИЕ:</a:t>
              </a:r>
            </a:p>
          </p:txBody>
        </p:sp>
      </p:grpSp>
      <p:sp>
        <p:nvSpPr>
          <p:cNvPr id="118" name="TextBox 53"/>
          <p:cNvSpPr txBox="1">
            <a:spLocks noChangeArrowheads="1"/>
          </p:cNvSpPr>
          <p:nvPr/>
        </p:nvSpPr>
        <p:spPr bwMode="auto">
          <a:xfrm>
            <a:off x="3265225" y="4512453"/>
            <a:ext cx="2751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средств из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«под  фактическую потребность»;</a:t>
            </a:r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250562" y="5160524"/>
            <a:ext cx="2664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Казначейское сопровождение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целевых средств, предоставленных на основании  </a:t>
            </a:r>
            <a:r>
              <a:rPr lang="ru-RU" altLang="ru-RU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госконтрактов</a:t>
            </a: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соглашений,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договоров;</a:t>
            </a:r>
          </a:p>
          <a:p>
            <a:pPr marL="0" lvl="1" algn="just"/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265224" y="6037687"/>
            <a:ext cx="2510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мониторинг.</a:t>
            </a:r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146239" y="4452618"/>
            <a:ext cx="276617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целей, на реализацию которых предоставляются целевые средства, и  соблюдение условий их предоставления;</a:t>
            </a:r>
          </a:p>
          <a:p>
            <a:pPr marL="0" lvl="1" algn="just"/>
            <a:endParaRPr lang="ru-RU" alt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прозрачности денежных потоков;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146239" y="5699133"/>
            <a:ext cx="275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целевых средств на всех уровнях (до конечного получателя);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198312" y="6280600"/>
            <a:ext cx="2766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Сохранность  бюджетных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средств.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9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13888</TotalTime>
  <Words>1837</Words>
  <Application>Microsoft Office PowerPoint</Application>
  <PresentationFormat>Экран (4:3)</PresentationFormat>
  <Paragraphs>203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9_Городская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Министерством юстиции Российской Федерации 13 марта 2018 года зарегистрирован приказ Минфина России от 14 февраля 2018 г. № 26н, устанавливающий общие требования к порядку составления, утверждения и ведения бюджетных смет казенных учреждений, начиная с составления, утверждения и ведения бюджетной сметы казенного учреждения на 2019 год  Приказом № 26н предусмотрено:  - новая форма Бюджетной сметы казенных учреждений   (дополнение новыми разделами для отражения расходов казенных учреждений, связанных с выполнением публичных нормативных обязательств (справочно),  и расходов, осуществляемых в пользу третьих лиц)  - составление, утверждение и ведение бюджетной сметы:  федеральными казенными учреждениями -  в информационной системе «Электронный бюджет» казенными  учреждениями субъекта Российской Федерации (муниципальными казенными учреждениями) -   в системах, используемых субъектами РФ (муниципальными образованиями)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ЧЕРНЯВСКАЯ СВЕТЛАНА ОЛЕГОВНА</cp:lastModifiedBy>
  <cp:revision>1064</cp:revision>
  <cp:lastPrinted>2018-07-24T12:38:26Z</cp:lastPrinted>
  <dcterms:created xsi:type="dcterms:W3CDTF">2016-03-17T09:44:54Z</dcterms:created>
  <dcterms:modified xsi:type="dcterms:W3CDTF">2018-07-25T17:50:51Z</dcterms:modified>
</cp:coreProperties>
</file>