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613" r:id="rId2"/>
    <p:sldId id="1347" r:id="rId3"/>
    <p:sldId id="1377" r:id="rId4"/>
    <p:sldId id="1378" r:id="rId5"/>
    <p:sldId id="1380" r:id="rId6"/>
    <p:sldId id="1418" r:id="rId7"/>
    <p:sldId id="1362" r:id="rId8"/>
    <p:sldId id="1419" r:id="rId9"/>
    <p:sldId id="1390" r:id="rId10"/>
    <p:sldId id="1382" r:id="rId11"/>
    <p:sldId id="1420" r:id="rId12"/>
    <p:sldId id="1421" r:id="rId13"/>
    <p:sldId id="1422" r:id="rId14"/>
    <p:sldId id="1423" r:id="rId15"/>
    <p:sldId id="1249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3618"/>
    <a:srgbClr val="00602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6" autoAdjust="0"/>
    <p:restoredTop sz="93714" autoAdjust="0"/>
  </p:normalViewPr>
  <p:slideViewPr>
    <p:cSldViewPr>
      <p:cViewPr>
        <p:scale>
          <a:sx n="50" d="100"/>
          <a:sy n="50" d="100"/>
        </p:scale>
        <p:origin x="-3792" y="-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3688" y="49213"/>
            <a:ext cx="4256087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79926"/>
            <a:ext cx="9657173" cy="34818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3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3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25" y="357188"/>
            <a:ext cx="5243513" cy="39322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575592" y="4689258"/>
            <a:ext cx="5711505" cy="4843973"/>
          </a:xfrm>
          <a:noFill/>
        </p:spPr>
        <p:txBody>
          <a:bodyPr lIns="85079" tIns="42544" rIns="85079" bIns="42544"/>
          <a:lstStyle/>
          <a:p>
            <a:pPr indent="351565" algn="just">
              <a:spcBef>
                <a:spcPts val="293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25" y="357188"/>
            <a:ext cx="5243513" cy="39322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494723" y="4486920"/>
            <a:ext cx="5868167" cy="5387329"/>
          </a:xfrm>
          <a:noFill/>
        </p:spPr>
        <p:txBody>
          <a:bodyPr lIns="85079" tIns="42544" rIns="85079" bIns="42544"/>
          <a:lstStyle/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Законом «О стратегическом планировании» ключевым документом, определяющим механизмы достижения целей Правительства, являются Основные направления деятельности Правительства (ОНДП). При этом Основные направления содержат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только национальные цели развития и цели национальных проектов, но иные 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Указом ОНДП должны быть утверждены до 1 октября. Однако уже сейчас, с учетом сроков формирования проекта федерального бюджета на 2019-2021 годы, необходимо срочно структурировать работу по национальным проектам.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предметом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сегодняшнего обсуждения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по формированию национальных проектов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целей, обозначенных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Указе Президента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Председателем Правительства принято решение о том, что нацпроекты должны быть интегрированы в существующую единую систему государственного управления.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механизмы и мероприятия по реализации целей деятельности Правительства структурируются по госпрограммам, а нацпроекты представляют собой систему приоритетов этих госпрограмм с особой системой управления и контроля (с участием Совета при Президенте по вопросам стратегического развития и Президиума Совета), подчеркивающей приоритетный характер соответствующих мероприятий.</a:t>
            </a:r>
          </a:p>
          <a:p>
            <a:endParaRPr lang="ru-RU" sz="1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различные цели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развития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комплексного, всеобъемлющего характера (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жизни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обусловлена качеством здравоохранения, экологической обстановкой, уровнем преступности, соблюдением здорового образа жизни, и т.п. В точности разложить целевой показатель в 78 лет по этим компонентам нельзя.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нацпроектов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обозначенные в Указе – часть из них носит комплексный (межотраслевой) характер (например, в сфере демографии).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не обозначенные в Указе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например, цели в области обеспечения общественного правопорядка и безопасности, развития альтернативных источников энергии, продовольственной безопасности, космической деятельности и т.п.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25" y="357188"/>
            <a:ext cx="5243513" cy="39322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575328" y="4689258"/>
            <a:ext cx="5711515" cy="4843973"/>
          </a:xfrm>
          <a:noFill/>
        </p:spPr>
        <p:txBody>
          <a:bodyPr lIns="85079" tIns="42544" rIns="85079" bIns="42544"/>
          <a:lstStyle/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структурные элементы госпрограмм, федеральные проекты должны быть сформированы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уровне основных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соответствующих подпрограмм с присвоением им соответствующего кода бюджетной классификации.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в законе о бюджете распределение бюджетных ассигнований будет утверждаться в целом по федеральному проекту, а дальнейшая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детализация бюджетных ассигнований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федерального проекта по конкретным мероприятиям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осуществлена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 кода направления расходов, являющегося учетным элементом для лимитов бюджетных обязательств.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 зависимости от того, что направление расходов не утверждается в структуре федерального бюджета, для его формирования требуется полное обоснование бюджетных ассигнований.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25" y="357188"/>
            <a:ext cx="5243513" cy="39322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575592" y="4689258"/>
            <a:ext cx="5711505" cy="4843973"/>
          </a:xfrm>
          <a:noFill/>
        </p:spPr>
        <p:txBody>
          <a:bodyPr lIns="85079" tIns="42544" rIns="85079" bIns="42544"/>
          <a:lstStyle/>
          <a:p>
            <a:pPr indent="351565" algn="just">
              <a:spcBef>
                <a:spcPts val="293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целей большинства национальных проектов невозможно без участия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регионов (по нашим предварительным оценкам, 46-50 % мероприятий нацпроектов относятся к полномочиям субъектов Российской Федерации). </a:t>
            </a:r>
          </a:p>
          <a:p>
            <a:pPr indent="351565" algn="just">
              <a:spcBef>
                <a:spcPts val="293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наличии в рамках федерального проекта целевых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результатов  и мероприятий, относящихся к полномочиям субъектов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Федерации, должна быть осуществлена декомпозиция этих целей, результатов и мероприятий по регионам.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ответственное за федеральный проект ведомство должно выстроить систему управления мероприятиями, реализуемыми на региональном уровне, осуществлять мониторинг и контроль хода их реализации.</a:t>
            </a:r>
          </a:p>
          <a:p>
            <a:pPr indent="351565" algn="just">
              <a:spcBef>
                <a:spcPts val="29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каждый должен определить оптимальный для конкретного федерального проекта механизм финансовой поддержки регионов, и обеспечить заключение соглашения с четко прописанными обязательствами субъекта Федерации, в том числе в части показателей, состава мероприятий и графика их выполнения.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4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5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0D6C8B-A296-4950-B473-51893CF58DFA}" type="datetime1">
              <a:rPr lang="ru-RU" smtClean="0"/>
              <a:pPr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1079500" indent="0" eaLnBrk="1" hangingPunct="1">
              <a:defRPr/>
            </a:pPr>
            <a:endParaRPr lang="en-US" altLang="ru-RU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alt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1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8483519" y="14288"/>
            <a:ext cx="40298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67B618A-12D4-467B-BFF8-02F1D7CD1DD7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ctr" eaLnBrk="1" hangingPunct="1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-1589"/>
            <a:ext cx="343275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20" r:id="rId3"/>
    <p:sldLayoutId id="2147483722" r:id="rId4"/>
    <p:sldLayoutId id="2147483723" r:id="rId5"/>
    <p:sldLayoutId id="214748372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50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859" y="2780928"/>
            <a:ext cx="820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77A3E"/>
                </a:solidFill>
              </a:rPr>
              <a:t>Новации бюджетного законодательства</a:t>
            </a:r>
            <a:endParaRPr lang="ru-RU" sz="36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3494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6709" y="4869160"/>
            <a:ext cx="8203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77A3E"/>
                </a:solidFill>
              </a:rPr>
              <a:t>Заместитель Министра финансов </a:t>
            </a:r>
          </a:p>
          <a:p>
            <a:pPr algn="ctr"/>
            <a:r>
              <a:rPr lang="ru-RU" sz="2800" dirty="0">
                <a:solidFill>
                  <a:srgbClr val="077A3E"/>
                </a:solidFill>
              </a:rPr>
              <a:t>Российской Федерации </a:t>
            </a:r>
          </a:p>
          <a:p>
            <a:pPr algn="ctr"/>
            <a:endParaRPr lang="ru-RU" sz="1600" b="1" dirty="0">
              <a:solidFill>
                <a:srgbClr val="077A3E"/>
              </a:solidFill>
            </a:endParaRPr>
          </a:p>
          <a:p>
            <a:pPr algn="ctr"/>
            <a:r>
              <a:rPr lang="ru-RU" sz="2800" b="1" dirty="0">
                <a:solidFill>
                  <a:srgbClr val="077A3E"/>
                </a:solidFill>
              </a:rPr>
              <a:t>А.М. Лавров</a:t>
            </a:r>
          </a:p>
        </p:txBody>
      </p:sp>
    </p:spTree>
    <p:extLst>
      <p:ext uri="{BB962C8B-B14F-4D97-AF65-F5344CB8AC3E}">
        <p14:creationId xmlns:p14="http://schemas.microsoft.com/office/powerpoint/2010/main" val="264910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33488"/>
              </p:ext>
            </p:extLst>
          </p:nvPr>
        </p:nvGraphicFramePr>
        <p:xfrm>
          <a:off x="289708" y="567180"/>
          <a:ext cx="8660816" cy="7920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Новации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законопроекта в части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казначейского обслуживания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системы казначейских платежей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3673" y="1359268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Создание </a:t>
            </a:r>
            <a:r>
              <a:rPr lang="ru-RU" b="1" dirty="0"/>
              <a:t>единого казначейского счета </a:t>
            </a:r>
            <a:r>
              <a:rPr lang="ru-RU" dirty="0"/>
              <a:t>(будет сокращено количество счетов, открытых в учреждениях Банка России для </a:t>
            </a:r>
            <a:r>
              <a:rPr lang="ru-RU" dirty="0" smtClean="0"/>
              <a:t>расчетов,  </a:t>
            </a:r>
            <a:r>
              <a:rPr lang="ru-RU" dirty="0"/>
              <a:t>количества операций через счета Банка </a:t>
            </a:r>
            <a:r>
              <a:rPr lang="ru-RU" dirty="0" smtClean="0"/>
              <a:t>России и сроки </a:t>
            </a:r>
            <a:r>
              <a:rPr lang="ru-RU" dirty="0"/>
              <a:t>проведения </a:t>
            </a:r>
            <a:r>
              <a:rPr lang="ru-RU" dirty="0" smtClean="0"/>
              <a:t>платежей)</a:t>
            </a:r>
            <a:endParaRPr lang="ru-RU" dirty="0"/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Обеспечение </a:t>
            </a:r>
            <a:r>
              <a:rPr lang="ru-RU" b="1" dirty="0"/>
              <a:t>ликвидности</a:t>
            </a:r>
            <a:r>
              <a:rPr lang="ru-RU" dirty="0"/>
              <a:t> единого казначейского </a:t>
            </a:r>
            <a:r>
              <a:rPr lang="ru-RU" dirty="0" smtClean="0"/>
              <a:t>счета и повышение </a:t>
            </a:r>
            <a:r>
              <a:rPr lang="ru-RU" dirty="0"/>
              <a:t>эффективности управления остатками средств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Осуществление </a:t>
            </a:r>
            <a:r>
              <a:rPr lang="ru-RU" dirty="0"/>
              <a:t>ФК отдельных функций финорганов субъекта РФ (МО), органов управления госвнебфондами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Закрепление положений по </a:t>
            </a:r>
            <a:r>
              <a:rPr lang="ru-RU" b="1" dirty="0"/>
              <a:t>казначейскому сопровождению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Правовое </a:t>
            </a:r>
            <a:r>
              <a:rPr lang="ru-RU" dirty="0"/>
              <a:t>оформление </a:t>
            </a:r>
            <a:r>
              <a:rPr lang="ru-RU" b="1" dirty="0"/>
              <a:t>системы казначейских </a:t>
            </a:r>
            <a:r>
              <a:rPr lang="ru-RU" b="1" dirty="0" smtClean="0"/>
              <a:t>платежей</a:t>
            </a:r>
            <a:r>
              <a:rPr lang="ru-RU" dirty="0" smtClean="0"/>
              <a:t>, в т.ч. расширение </a:t>
            </a:r>
            <a:r>
              <a:rPr lang="ru-RU" dirty="0"/>
              <a:t>набора платежных сервисов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 Составление казначейской отчетности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76456" y="6381328"/>
            <a:ext cx="519823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10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1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494744"/>
            <a:ext cx="9144000" cy="3735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sz="18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Основные подходы к разработке национальных проектов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sz="1000" b="1" dirty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(Методические указания по разработке национальных проектов, утвержденные Председателем Правительства РФ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sz="900" b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Д.А. Медведевым 04.06.2018 № 4072п-П6)</a:t>
            </a:r>
            <a:endParaRPr lang="ru-RU" sz="900" b="1" i="1" dirty="0">
              <a:solidFill>
                <a:srgbClr val="00602B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75000"/>
              </a:lnSpc>
            </a:pPr>
            <a:endParaRPr lang="ru-RU" sz="2000" b="1" i="1" dirty="0">
              <a:solidFill>
                <a:srgbClr val="00602B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854667"/>
            <a:ext cx="9143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Планирование</a:t>
            </a:r>
            <a:r>
              <a:rPr lang="ru-RU" sz="1350" dirty="0" smtClean="0">
                <a:latin typeface="Trebuchet MS" panose="020B0603020202020204" pitchFamily="34" charset="0"/>
              </a:rPr>
              <a:t> значений целевых показателей, определенных в Указе, </a:t>
            </a:r>
            <a:r>
              <a:rPr lang="ru-RU" sz="1350" i="1" u="sng" dirty="0" smtClean="0">
                <a:latin typeface="Trebuchet MS" panose="020B0603020202020204" pitchFamily="34" charset="0"/>
              </a:rPr>
              <a:t>по годам реализации</a:t>
            </a:r>
            <a:r>
              <a:rPr lang="ru-RU" sz="1350" dirty="0" smtClean="0">
                <a:latin typeface="Trebuchet MS" panose="020B0603020202020204" pitchFamily="34" charset="0"/>
              </a:rPr>
              <a:t>.</a:t>
            </a:r>
            <a:endParaRPr lang="ru-RU" sz="1350" dirty="0">
              <a:latin typeface="Trebuchet MS" panose="020B0603020202020204" pitchFamily="34" charset="0"/>
            </a:endParaRP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Включение дополнительных показателей</a:t>
            </a:r>
            <a:r>
              <a:rPr lang="ru-RU" sz="1350" dirty="0" smtClean="0">
                <a:latin typeface="Trebuchet MS" panose="020B0603020202020204" pitchFamily="34" charset="0"/>
              </a:rPr>
              <a:t>, позволяющих однозначно оценить достижение цели нацпроекта.</a:t>
            </a: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Дополнение</a:t>
            </a:r>
            <a:r>
              <a:rPr lang="ru-RU" sz="1350" dirty="0" smtClean="0">
                <a:latin typeface="Trebuchet MS" panose="020B0603020202020204" pitchFamily="34" charset="0"/>
              </a:rPr>
              <a:t> нацпроекта (при необходимости) </a:t>
            </a:r>
            <a:r>
              <a:rPr lang="ru-RU" sz="1350" i="1" u="sng" dirty="0" smtClean="0">
                <a:latin typeface="Trebuchet MS" panose="020B0603020202020204" pitchFamily="34" charset="0"/>
              </a:rPr>
              <a:t>задачами</a:t>
            </a:r>
            <a:r>
              <a:rPr lang="ru-RU" sz="1350" dirty="0" smtClean="0">
                <a:latin typeface="Trebuchet MS" panose="020B0603020202020204" pitchFamily="34" charset="0"/>
              </a:rPr>
              <a:t>, обеспечивающими достижение его целей.</a:t>
            </a:r>
          </a:p>
          <a:p>
            <a:pPr marL="400050" indent="-400050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b="1" i="1" u="sng" dirty="0">
                <a:latin typeface="Trebuchet MS" panose="020B0603020202020204" pitchFamily="34" charset="0"/>
              </a:rPr>
              <a:t>Формирование федеральных проектов, направленных на решение конкретных </a:t>
            </a:r>
            <a:r>
              <a:rPr lang="ru-RU" sz="1350" b="1" i="1" u="sng" dirty="0" smtClean="0">
                <a:latin typeface="Trebuchet MS" panose="020B0603020202020204" pitchFamily="34" charset="0"/>
              </a:rPr>
              <a:t/>
            </a:r>
            <a:br>
              <a:rPr lang="ru-RU" sz="1350" b="1" i="1" u="sng" dirty="0" smtClean="0">
                <a:latin typeface="Trebuchet MS" panose="020B0603020202020204" pitchFamily="34" charset="0"/>
              </a:rPr>
            </a:br>
            <a:r>
              <a:rPr lang="ru-RU" sz="1350" b="1" i="1" u="sng" dirty="0" smtClean="0">
                <a:latin typeface="Trebuchet MS" panose="020B0603020202020204" pitchFamily="34" charset="0"/>
              </a:rPr>
              <a:t>задач национального </a:t>
            </a:r>
            <a:r>
              <a:rPr lang="ru-RU" sz="1350" b="1" i="1" u="sng" dirty="0">
                <a:latin typeface="Trebuchet MS" panose="020B0603020202020204" pitchFamily="34" charset="0"/>
              </a:rPr>
              <a:t>проекта</a:t>
            </a:r>
            <a:r>
              <a:rPr lang="ru-RU" sz="1350" b="1" i="1" u="sng" dirty="0" smtClean="0">
                <a:latin typeface="Trebuchet MS" panose="020B0603020202020204" pitchFamily="34" charset="0"/>
              </a:rPr>
              <a:t>.</a:t>
            </a: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Определение результатов</a:t>
            </a:r>
            <a:r>
              <a:rPr lang="ru-RU" sz="1350" dirty="0" smtClean="0">
                <a:latin typeface="Trebuchet MS" panose="020B0603020202020204" pitchFamily="34" charset="0"/>
              </a:rPr>
              <a:t> федерального проекта.</a:t>
            </a: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Определение контрольных точек</a:t>
            </a:r>
            <a:r>
              <a:rPr lang="ru-RU" sz="1350" dirty="0" smtClean="0">
                <a:latin typeface="Trebuchet MS" panose="020B0603020202020204" pitchFamily="34" charset="0"/>
              </a:rPr>
              <a:t>, подтверждающих получение результатов федерального проекта.</a:t>
            </a: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Планирование мероприятий федерального проекта</a:t>
            </a:r>
            <a:r>
              <a:rPr lang="ru-RU" sz="1350" dirty="0" smtClean="0">
                <a:latin typeface="Trebuchet MS" panose="020B0603020202020204" pitchFamily="34" charset="0"/>
              </a:rPr>
              <a:t>, направленных на достижение контрольных точек и в совокупности обеспечивающих получение результатов федерального проекта и достижение целей и целевых показателей нацпроекта.</a:t>
            </a:r>
          </a:p>
          <a:p>
            <a:pPr marL="400050" indent="-400050" algn="just" fontAlgn="b">
              <a:spcAft>
                <a:spcPts val="60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Определение форм и источников финансового обеспечения</a:t>
            </a:r>
            <a:r>
              <a:rPr lang="ru-RU" sz="1350" dirty="0" smtClean="0">
                <a:latin typeface="Trebuchet MS" panose="020B0603020202020204" pitchFamily="34" charset="0"/>
              </a:rPr>
              <a:t> реализации федеральных (национальных) проектов.</a:t>
            </a:r>
            <a:endParaRPr lang="en-US" sz="1350" dirty="0" smtClean="0">
              <a:latin typeface="Trebuchet MS" panose="020B0603020202020204" pitchFamily="34" charset="0"/>
            </a:endParaRPr>
          </a:p>
          <a:p>
            <a:pPr marL="400050" indent="-400050" algn="just" fontAlgn="b">
              <a:spcAft>
                <a:spcPts val="0"/>
              </a:spcAft>
              <a:buFont typeface="+mj-lt"/>
              <a:buAutoNum type="romanUcPeriod"/>
            </a:pPr>
            <a:r>
              <a:rPr lang="ru-RU" sz="1350" i="1" u="sng" dirty="0" smtClean="0">
                <a:latin typeface="Trebuchet MS" panose="020B0603020202020204" pitchFamily="34" charset="0"/>
              </a:rPr>
              <a:t>Определение персональной ответственности</a:t>
            </a:r>
            <a:r>
              <a:rPr lang="ru-RU" sz="1350" dirty="0" smtClean="0">
                <a:latin typeface="Trebuchet MS" panose="020B0603020202020204" pitchFamily="34" charset="0"/>
              </a:rPr>
              <a:t> за достижение целей, целевых показателей, решение задач нацпроектов, достижение результатов и контрольных точек, выполнение мероприятий федеральных проектов.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123" y="4566114"/>
            <a:ext cx="8789754" cy="22006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</a:pPr>
            <a:r>
              <a:rPr lang="ru-RU" sz="1300" b="1" dirty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Особенности участия субъектов РФ в реализации федеральных проектов</a:t>
            </a:r>
            <a:endParaRPr lang="ru-RU" sz="1300" i="1" u="sng" dirty="0" smtClean="0">
              <a:latin typeface="Trebuchet MS" panose="020B0603020202020204" pitchFamily="34" charset="0"/>
            </a:endParaRPr>
          </a:p>
          <a:p>
            <a:pPr marL="285750" indent="-109538" algn="just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i="1" u="sng" dirty="0" smtClean="0">
                <a:latin typeface="Trebuchet MS" panose="020B0603020202020204" pitchFamily="34" charset="0"/>
              </a:rPr>
              <a:t>отражение в правилах</a:t>
            </a:r>
            <a:r>
              <a:rPr lang="ru-RU" sz="1300" dirty="0" smtClean="0">
                <a:latin typeface="Trebuchet MS" panose="020B0603020202020204" pitchFamily="34" charset="0"/>
              </a:rPr>
              <a:t> предоставления МБТ из федерального бюджета бюджетам субъектов РФ </a:t>
            </a:r>
            <a:r>
              <a:rPr lang="ru-RU" sz="1300" i="1" u="sng" dirty="0" smtClean="0">
                <a:latin typeface="Trebuchet MS" panose="020B0603020202020204" pitchFamily="34" charset="0"/>
              </a:rPr>
              <a:t>перечня показателей федеральных проектов</a:t>
            </a:r>
            <a:r>
              <a:rPr lang="ru-RU" sz="1300" dirty="0" smtClean="0">
                <a:latin typeface="Trebuchet MS" panose="020B0603020202020204" pitchFamily="34" charset="0"/>
              </a:rPr>
              <a:t>, а также </a:t>
            </a:r>
            <a:r>
              <a:rPr lang="ru-RU" sz="1300" i="1" u="sng" dirty="0" smtClean="0">
                <a:latin typeface="Trebuchet MS" panose="020B0603020202020204" pitchFamily="34" charset="0"/>
              </a:rPr>
              <a:t>перечня конкретных мероприятий</a:t>
            </a:r>
            <a:r>
              <a:rPr lang="ru-RU" sz="1300" dirty="0" smtClean="0">
                <a:latin typeface="Trebuchet MS" panose="020B0603020202020204" pitchFamily="34" charset="0"/>
              </a:rPr>
              <a:t>, </a:t>
            </a:r>
            <a:r>
              <a:rPr lang="ru-RU" sz="1300" dirty="0">
                <a:latin typeface="Trebuchet MS" panose="020B0603020202020204" pitchFamily="34" charset="0"/>
              </a:rPr>
              <a:t>которые включаются в соглашения с субъектами РФ.</a:t>
            </a:r>
            <a:endParaRPr lang="ru-RU" sz="1300" dirty="0" smtClean="0">
              <a:latin typeface="Trebuchet MS" panose="020B0603020202020204" pitchFamily="34" charset="0"/>
            </a:endParaRPr>
          </a:p>
          <a:p>
            <a:pPr marL="285750" indent="-109538" algn="just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i="1" u="sng" dirty="0" smtClean="0">
                <a:latin typeface="Trebuchet MS" panose="020B0603020202020204" pitchFamily="34" charset="0"/>
              </a:rPr>
              <a:t>заключение с субъектами РФ</a:t>
            </a:r>
            <a:r>
              <a:rPr lang="ru-RU" sz="1300" u="sng" dirty="0" smtClean="0">
                <a:latin typeface="Trebuchet MS" panose="020B0603020202020204" pitchFamily="34" charset="0"/>
              </a:rPr>
              <a:t> </a:t>
            </a:r>
            <a:r>
              <a:rPr lang="ru-RU" sz="1300" i="1" u="sng" dirty="0" smtClean="0">
                <a:latin typeface="Trebuchet MS" panose="020B0603020202020204" pitchFamily="34" charset="0"/>
              </a:rPr>
              <a:t>соглашений, регламентирующих порядок взаимодействия</a:t>
            </a:r>
            <a:r>
              <a:rPr lang="ru-RU" sz="1300" dirty="0" smtClean="0">
                <a:latin typeface="Trebuchet MS" panose="020B0603020202020204" pitchFamily="34" charset="0"/>
              </a:rPr>
              <a:t> при реализации соответствующих мероприятий;</a:t>
            </a:r>
          </a:p>
          <a:p>
            <a:pPr marL="285750" indent="-109538" algn="just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i="1" u="sng" dirty="0" smtClean="0">
                <a:latin typeface="Trebuchet MS" panose="020B0603020202020204" pitchFamily="34" charset="0"/>
              </a:rPr>
              <a:t>нормативное регулирование (разработка требования, стандартов, правил)</a:t>
            </a:r>
            <a:r>
              <a:rPr lang="ru-RU" sz="1300" dirty="0" smtClean="0">
                <a:latin typeface="Trebuchet MS" panose="020B0603020202020204" pitchFamily="34" charset="0"/>
              </a:rPr>
              <a:t> в соответствующей сфере;</a:t>
            </a:r>
          </a:p>
          <a:p>
            <a:pPr marL="285750" indent="-109538" algn="just" fontAlgn="b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i="1" u="sng" dirty="0" smtClean="0">
                <a:latin typeface="Trebuchet MS" panose="020B0603020202020204" pitchFamily="34" charset="0"/>
              </a:rPr>
              <a:t>применение системы отраслевых критериев</a:t>
            </a:r>
            <a:r>
              <a:rPr lang="ru-RU" sz="1300" dirty="0" smtClean="0">
                <a:latin typeface="Trebuchet MS" panose="020B0603020202020204" pitchFamily="34" charset="0"/>
              </a:rPr>
              <a:t> с последующим формированием отраслевого рейтинга субъектов РФ.</a:t>
            </a:r>
            <a:endParaRPr lang="ru-RU" sz="1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/>
          <p:nvPr/>
        </p:nvCxnSpPr>
        <p:spPr>
          <a:xfrm flipH="1">
            <a:off x="7778066" y="294599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188176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161799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432006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 стрелкой 242"/>
          <p:cNvCxnSpPr/>
          <p:nvPr/>
        </p:nvCxnSpPr>
        <p:spPr>
          <a:xfrm flipH="1">
            <a:off x="1405629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009677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983300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589169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562792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307180"/>
            <a:ext cx="9144000" cy="4929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sz="22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Система целеполагания деятельности Правительства РФ</a:t>
            </a:r>
            <a:endParaRPr lang="ru-RU" sz="2200" b="1" i="1" dirty="0">
              <a:solidFill>
                <a:srgbClr val="004821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85765" y="2429881"/>
            <a:ext cx="8304353" cy="519920"/>
          </a:xfrm>
          <a:prstGeom prst="rect">
            <a:avLst/>
          </a:prstGeom>
          <a:solidFill>
            <a:srgbClr val="92B6CE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Основные направления деятельности Правительства Российской Федерации до 2024 г.</a:t>
            </a:r>
            <a:endParaRPr lang="ru-RU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758598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ГП 1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350751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ГП 2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80915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ГП 3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58600" y="4362510"/>
            <a:ext cx="1329230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1</a:t>
            </a:r>
            <a:endParaRPr lang="ru-RU" sz="1600" b="1" dirty="0">
              <a:solidFill>
                <a:srgbClr val="0033CC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776046" y="1433507"/>
            <a:ext cx="0" cy="996375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926015" y="778149"/>
            <a:ext cx="2864103" cy="899545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b="1" i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Иные</a:t>
            </a:r>
            <a:r>
              <a:rPr lang="ru-RU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цели </a:t>
            </a:r>
            <a:r>
              <a:rPr lang="ru-RU" b="1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госполитики</a:t>
            </a: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(в </a:t>
            </a:r>
            <a:r>
              <a:rPr lang="ru-RU" sz="11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т.ч</a:t>
            </a:r>
            <a:r>
              <a:rPr lang="ru-RU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 в сферах безопасности, международной деятельности, повышения качества </a:t>
            </a:r>
            <a:r>
              <a:rPr lang="ru-RU" sz="11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госуправления</a:t>
            </a:r>
            <a:r>
              <a:rPr lang="ru-RU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и т.п.)</a:t>
            </a:r>
            <a:endParaRPr lang="ru-RU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767" y="778148"/>
            <a:ext cx="5317157" cy="655358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t"/>
          <a:lstStyle/>
          <a:p>
            <a:pPr algn="ctr"/>
            <a:r>
              <a:rPr lang="ru-RU" sz="2000" b="1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Национальные</a:t>
            </a:r>
            <a:r>
              <a:rPr lang="ru-RU" sz="20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цели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(пункт 1 Указа Президента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РФ от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07.05.2018 № 204)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5976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ГП 4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880915" y="5629931"/>
            <a:ext cx="2954292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3</a:t>
            </a:r>
            <a:endParaRPr lang="ru-RU" sz="1600" b="1" dirty="0">
              <a:solidFill>
                <a:srgbClr val="0033CC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2" name="Прямая со стрелкой 41"/>
          <p:cNvCxnSpPr>
            <a:stCxn id="4" idx="2"/>
          </p:cNvCxnSpPr>
          <p:nvPr/>
        </p:nvCxnSpPr>
        <p:spPr>
          <a:xfrm>
            <a:off x="7358067" y="1677693"/>
            <a:ext cx="1095" cy="7521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72" idx="0"/>
            <a:endCxn id="104" idx="0"/>
          </p:cNvCxnSpPr>
          <p:nvPr/>
        </p:nvCxnSpPr>
        <p:spPr>
          <a:xfrm>
            <a:off x="1423214" y="3534295"/>
            <a:ext cx="1" cy="828214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992092" y="347385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571585" y="347385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0"/>
          </p:cNvCxnSpPr>
          <p:nvPr/>
        </p:nvCxnSpPr>
        <p:spPr>
          <a:xfrm>
            <a:off x="6170591" y="3534296"/>
            <a:ext cx="0" cy="2095635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" y="6501456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anose="020B0603020202020204" pitchFamily="34" charset="0"/>
              </a:rPr>
              <a:t>Формирование нацпроектов осуществляется </a:t>
            </a:r>
            <a:r>
              <a:rPr lang="ru-RU" sz="1400" b="1" i="1" u="sng" dirty="0" smtClean="0">
                <a:latin typeface="Trebuchet MS" panose="020B0603020202020204" pitchFamily="34" charset="0"/>
              </a:rPr>
              <a:t>на 6-летний период</a:t>
            </a:r>
            <a:endParaRPr lang="ru-RU" sz="1400" b="1" i="1" u="sng" dirty="0">
              <a:latin typeface="Trebuchet MS" panose="020B0603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25683" y="1493851"/>
            <a:ext cx="2577241" cy="641042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Цели </a:t>
            </a:r>
            <a:r>
              <a:rPr lang="ru-RU" b="1" i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нацпроектов</a:t>
            </a: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(пункты 3-15 Указа)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6" name="Прямая со стрелкой 35"/>
          <p:cNvCxnSpPr>
            <a:stCxn id="30" idx="2"/>
          </p:cNvCxnSpPr>
          <p:nvPr/>
        </p:nvCxnSpPr>
        <p:spPr>
          <a:xfrm flipH="1">
            <a:off x="4510454" y="2134893"/>
            <a:ext cx="0" cy="294988"/>
          </a:xfrm>
          <a:prstGeom prst="straightConnector1">
            <a:avLst/>
          </a:prstGeom>
          <a:ln w="28575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71585" y="412657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рямоугольник 197"/>
          <p:cNvSpPr/>
          <p:nvPr/>
        </p:nvSpPr>
        <p:spPr>
          <a:xfrm>
            <a:off x="2350752" y="4977211"/>
            <a:ext cx="2859395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2</a:t>
            </a:r>
            <a:endParaRPr lang="ru-RU" sz="1600" b="1" dirty="0">
              <a:solidFill>
                <a:srgbClr val="0033CC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131035" y="353045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ГП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9207" y="620178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anose="020B0603020202020204" pitchFamily="34" charset="0"/>
              </a:rPr>
              <a:t>Национальный проект – </a:t>
            </a:r>
            <a:r>
              <a:rPr lang="ru-RU" sz="1400" b="1" i="1" u="sng" dirty="0" smtClean="0">
                <a:latin typeface="Trebuchet MS" panose="020B0603020202020204" pitchFamily="34" charset="0"/>
              </a:rPr>
              <a:t>приоритетное</a:t>
            </a:r>
            <a:r>
              <a:rPr lang="ru-RU" sz="1400" dirty="0" smtClean="0">
                <a:latin typeface="Trebuchet MS" panose="020B0603020202020204" pitchFamily="34" charset="0"/>
              </a:rPr>
              <a:t> направление государственной политики </a:t>
            </a:r>
            <a:r>
              <a:rPr lang="ru-RU" sz="1400" b="1" i="1" u="sng" dirty="0" smtClean="0">
                <a:latin typeface="Trebuchet MS" panose="020B0603020202020204" pitchFamily="34" charset="0"/>
              </a:rPr>
              <a:t>с особым режимом управления</a:t>
            </a:r>
            <a:endParaRPr lang="ru-RU" sz="1400" b="1" i="1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 стрелкой 62"/>
          <p:cNvCxnSpPr/>
          <p:nvPr/>
        </p:nvCxnSpPr>
        <p:spPr>
          <a:xfrm>
            <a:off x="4323090" y="3042659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432107" y="3042657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67" idx="0"/>
          </p:cNvCxnSpPr>
          <p:nvPr/>
        </p:nvCxnSpPr>
        <p:spPr>
          <a:xfrm>
            <a:off x="5319082" y="3024371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68" idx="0"/>
          </p:cNvCxnSpPr>
          <p:nvPr/>
        </p:nvCxnSpPr>
        <p:spPr>
          <a:xfrm flipH="1">
            <a:off x="2497344" y="3024737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27543" y="2056312"/>
            <a:ext cx="0" cy="394709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314294" y="1945076"/>
            <a:ext cx="0" cy="496419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0"/>
          </p:cNvCxnSpPr>
          <p:nvPr/>
        </p:nvCxnSpPr>
        <p:spPr>
          <a:xfrm flipH="1">
            <a:off x="531174" y="3042659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61" idx="0"/>
          </p:cNvCxnSpPr>
          <p:nvPr/>
        </p:nvCxnSpPr>
        <p:spPr>
          <a:xfrm flipH="1">
            <a:off x="1503791" y="3042659"/>
            <a:ext cx="0" cy="419284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40676" y="307180"/>
            <a:ext cx="8858250" cy="4929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sz="2200" b="1" dirty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Уточнение подходов к формированию бюджетной классификации</a:t>
            </a:r>
            <a:endParaRPr lang="ru-RU" sz="2200" b="1" i="1" dirty="0">
              <a:solidFill>
                <a:srgbClr val="004821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78" y="1408260"/>
            <a:ext cx="5599994" cy="802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2000" b="1" dirty="0">
                <a:latin typeface="Trebuchet MS" panose="020B0603020202020204" pitchFamily="34" charset="0"/>
              </a:rPr>
              <a:t>Госпрограмма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79" y="2441495"/>
            <a:ext cx="2747160" cy="771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1600" b="1" dirty="0" smtClean="0">
                <a:latin typeface="Trebuchet MS" panose="020B0603020202020204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(направление)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679" y="3461943"/>
            <a:ext cx="780990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 ВЦП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676" y="2441495"/>
            <a:ext cx="2688409" cy="771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1600" b="1" dirty="0" smtClean="0">
                <a:latin typeface="Trebuchet MS" panose="020B0603020202020204" pitchFamily="34" charset="0"/>
              </a:rPr>
              <a:t>Подпрограмма </a:t>
            </a:r>
            <a:br>
              <a:rPr lang="ru-RU" sz="1600" b="1" dirty="0" smtClean="0">
                <a:latin typeface="Trebuchet MS" panose="020B0603020202020204" pitchFamily="34" charset="0"/>
              </a:rPr>
            </a:br>
            <a:r>
              <a:rPr lang="ru-RU" sz="1400" b="1" dirty="0" smtClean="0">
                <a:latin typeface="Trebuchet MS" panose="020B0603020202020204" pitchFamily="34" charset="0"/>
              </a:rPr>
              <a:t>(направление)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7501" y="1408256"/>
            <a:ext cx="2835483" cy="802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3600" b="1" dirty="0">
                <a:latin typeface="Trebuchet MS" panose="020B0603020202020204" pitchFamily="34" charset="0"/>
              </a:rPr>
              <a:t>ХХ</a:t>
            </a:r>
          </a:p>
          <a:p>
            <a:pPr algn="ctr"/>
            <a:r>
              <a:rPr lang="ru-RU" sz="1600" i="1" dirty="0">
                <a:latin typeface="Trebuchet MS" panose="020B0603020202020204" pitchFamily="34" charset="0"/>
              </a:rPr>
              <a:t>код госпрограммы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7502" y="2451021"/>
            <a:ext cx="2835482" cy="771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endParaRPr lang="en-US" sz="1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3600" b="1" dirty="0" smtClean="0">
                <a:latin typeface="Trebuchet MS" panose="020B0603020202020204" pitchFamily="34" charset="0"/>
              </a:rPr>
              <a:t>Х</a:t>
            </a:r>
            <a:endParaRPr lang="ru-RU" sz="3600" b="1" dirty="0">
              <a:latin typeface="Trebuchet MS" panose="020B0603020202020204" pitchFamily="34" charset="0"/>
            </a:endParaRPr>
          </a:p>
          <a:p>
            <a:pPr algn="ctr"/>
            <a:r>
              <a:rPr lang="ru-RU" sz="1600" i="1" dirty="0">
                <a:latin typeface="Trebuchet MS" panose="020B0603020202020204" pitchFamily="34" charset="0"/>
              </a:rPr>
              <a:t>код подпрограммы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991" y="5954909"/>
            <a:ext cx="43961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</a:rPr>
              <a:t>...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7340" y="962149"/>
            <a:ext cx="484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rebuchet MS" panose="020B0603020202020204" pitchFamily="34" charset="0"/>
              </a:rPr>
              <a:t>Структура госпрограммы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87651" y="962149"/>
            <a:ext cx="185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rebuchet MS" panose="020B0603020202020204" pitchFamily="34" charset="0"/>
              </a:rPr>
              <a:t>Целевая статья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5922102" y="788724"/>
            <a:ext cx="0" cy="588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97501" y="3461944"/>
            <a:ext cx="1259852" cy="20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3600" b="1" dirty="0">
                <a:latin typeface="Trebuchet MS" panose="020B0603020202020204" pitchFamily="34" charset="0"/>
              </a:rPr>
              <a:t>Х</a:t>
            </a:r>
            <a:r>
              <a:rPr lang="ru-RU" sz="3600" b="1" dirty="0" smtClean="0">
                <a:latin typeface="Trebuchet MS" panose="020B0603020202020204" pitchFamily="34" charset="0"/>
              </a:rPr>
              <a:t>Х</a:t>
            </a:r>
            <a:endParaRPr lang="ru-RU" sz="3600" b="1" dirty="0">
              <a:latin typeface="Trebuchet MS" panose="020B0603020202020204" pitchFamily="34" charset="0"/>
            </a:endParaRPr>
          </a:p>
          <a:p>
            <a:pPr algn="ctr"/>
            <a:r>
              <a:rPr lang="ru-RU" sz="1050" i="1" dirty="0">
                <a:latin typeface="Trebuchet MS" panose="020B0603020202020204" pitchFamily="34" charset="0"/>
              </a:rPr>
              <a:t>код основного </a:t>
            </a:r>
            <a:r>
              <a:rPr lang="ru-RU" sz="1050" i="1" dirty="0" smtClean="0">
                <a:latin typeface="Trebuchet MS" panose="020B0603020202020204" pitchFamily="34" charset="0"/>
              </a:rPr>
              <a:t>мероприятия</a:t>
            </a:r>
            <a:endParaRPr lang="ru-RU" sz="1050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153404" y="5725513"/>
            <a:ext cx="326238" cy="241521"/>
            <a:chOff x="5025213" y="6262324"/>
            <a:chExt cx="353424" cy="241521"/>
          </a:xfrm>
        </p:grpSpPr>
        <p:cxnSp>
          <p:nvCxnSpPr>
            <p:cNvPr id="64" name="Прямая со стрелкой 63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3271743" y="5775834"/>
            <a:ext cx="326238" cy="241521"/>
            <a:chOff x="5025213" y="6262324"/>
            <a:chExt cx="353424" cy="241521"/>
          </a:xfrm>
        </p:grpSpPr>
        <p:cxnSp>
          <p:nvCxnSpPr>
            <p:cNvPr id="90" name="Прямая со стрелкой 89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4151170" y="5772729"/>
            <a:ext cx="326238" cy="241521"/>
            <a:chOff x="5025213" y="6262324"/>
            <a:chExt cx="353424" cy="241521"/>
          </a:xfrm>
        </p:grpSpPr>
        <p:cxnSp>
          <p:nvCxnSpPr>
            <p:cNvPr id="94" name="Прямая со стрелкой 93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96"/>
          <p:cNvGrpSpPr/>
          <p:nvPr/>
        </p:nvGrpSpPr>
        <p:grpSpPr>
          <a:xfrm>
            <a:off x="1367178" y="5773538"/>
            <a:ext cx="326238" cy="241521"/>
            <a:chOff x="5025213" y="6262324"/>
            <a:chExt cx="353424" cy="241521"/>
          </a:xfrm>
        </p:grpSpPr>
        <p:cxnSp>
          <p:nvCxnSpPr>
            <p:cNvPr id="98" name="Прямая со стрелкой 97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393236" y="5774529"/>
            <a:ext cx="326238" cy="241521"/>
            <a:chOff x="5025213" y="6262324"/>
            <a:chExt cx="353424" cy="241521"/>
          </a:xfrm>
        </p:grpSpPr>
        <p:cxnSp>
          <p:nvCxnSpPr>
            <p:cNvPr id="102" name="Прямая со стрелкой 101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1304982" y="5952927"/>
            <a:ext cx="43961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</a:rPr>
              <a:t>...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00148" y="6013259"/>
            <a:ext cx="1029498" cy="551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1200" dirty="0" smtClean="0">
                <a:latin typeface="Trebuchet MS" panose="020B0603020202020204" pitchFamily="34" charset="0"/>
              </a:rPr>
              <a:t>мероприятия</a:t>
            </a: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12663" y="5953917"/>
            <a:ext cx="43961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</a:rPr>
              <a:t>...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00375" y="5952604"/>
            <a:ext cx="43961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</a:rPr>
              <a:t>...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3296" y="3461943"/>
            <a:ext cx="780990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Ведомственный </a:t>
            </a:r>
            <a:r>
              <a:rPr lang="ru-RU" sz="1400" b="1" dirty="0">
                <a:latin typeface="Trebuchet MS" panose="020B0603020202020204" pitchFamily="34" charset="0"/>
              </a:rPr>
              <a:t>проект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02080" y="3443655"/>
            <a:ext cx="834004" cy="2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Федеральный </a:t>
            </a:r>
            <a:r>
              <a:rPr lang="ru-RU" sz="1400" b="1" dirty="0">
                <a:latin typeface="Trebuchet MS" panose="020B0603020202020204" pitchFamily="34" charset="0"/>
              </a:rPr>
              <a:t>проект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06849" y="3444021"/>
            <a:ext cx="780990" cy="2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Федеральный </a:t>
            </a:r>
            <a:r>
              <a:rPr lang="ru-RU" sz="1400" b="1" dirty="0">
                <a:latin typeface="Trebuchet MS" panose="020B0603020202020204" pitchFamily="34" charset="0"/>
              </a:rPr>
              <a:t>проект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75711" y="3461942"/>
            <a:ext cx="1249505" cy="2016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</a:t>
            </a:r>
            <a:r>
              <a:rPr lang="ru-RU" sz="3600" b="1" dirty="0" smtClean="0">
                <a:latin typeface="Trebuchet MS" panose="020B0603020202020204" pitchFamily="34" charset="0"/>
              </a:rPr>
              <a:t>Х</a:t>
            </a:r>
            <a:endParaRPr lang="ru-RU" sz="3600" b="1" dirty="0">
              <a:latin typeface="Trebuchet MS" panose="020B0603020202020204" pitchFamily="34" charset="0"/>
            </a:endParaRPr>
          </a:p>
          <a:p>
            <a:pPr algn="ctr"/>
            <a:r>
              <a:rPr lang="ru-RU" sz="1050" i="1" dirty="0">
                <a:latin typeface="Trebuchet MS" panose="020B0603020202020204" pitchFamily="34" charset="0"/>
              </a:rPr>
              <a:t>код </a:t>
            </a:r>
            <a:r>
              <a:rPr lang="ru-RU" sz="105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федерального проекта</a:t>
            </a:r>
            <a:endParaRPr lang="ru-RU" sz="105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37419" y="3444021"/>
            <a:ext cx="780990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 Основное мероприятие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65831" y="3444021"/>
            <a:ext cx="780990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wrap="square" lIns="36000" rIns="36000" rtlCol="0" anchor="ctr">
            <a:noAutofit/>
          </a:bodyPr>
          <a:lstStyle/>
          <a:p>
            <a:pPr algn="ctr"/>
            <a:r>
              <a:rPr lang="ru-RU" sz="1400" b="1" dirty="0" smtClean="0">
                <a:latin typeface="Trebuchet MS" panose="020B0603020202020204" pitchFamily="34" charset="0"/>
              </a:rPr>
              <a:t>Ведомственный </a:t>
            </a:r>
            <a:r>
              <a:rPr lang="ru-RU" sz="1400" b="1" dirty="0">
                <a:latin typeface="Trebuchet MS" panose="020B0603020202020204" pitchFamily="34" charset="0"/>
              </a:rPr>
              <a:t>проект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60663" y="5717337"/>
            <a:ext cx="1272321" cy="957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ХХХХХ</a:t>
            </a:r>
            <a:endParaRPr lang="ru-RU" sz="28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1000" i="1" dirty="0" smtClean="0">
                <a:latin typeface="Trebuchet MS" panose="020B0603020202020204" pitchFamily="34" charset="0"/>
              </a:rPr>
              <a:t>код направления расходов</a:t>
            </a:r>
            <a:endParaRPr lang="ru-RU" sz="1000" i="1" dirty="0">
              <a:latin typeface="Trebuchet MS" panose="020B0603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282409" y="5717338"/>
            <a:ext cx="326238" cy="241521"/>
            <a:chOff x="5025213" y="6262324"/>
            <a:chExt cx="353424" cy="241521"/>
          </a:xfrm>
        </p:grpSpPr>
        <p:cxnSp>
          <p:nvCxnSpPr>
            <p:cNvPr id="70" name="Прямая со стрелкой 69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929153" y="6005084"/>
            <a:ext cx="1029498" cy="551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1200" dirty="0" smtClean="0">
                <a:latin typeface="Trebuchet MS" panose="020B0603020202020204" pitchFamily="34" charset="0"/>
              </a:rPr>
              <a:t>мероприятия</a:t>
            </a:r>
            <a:endParaRPr lang="ru-RU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433200"/>
            <a:ext cx="9144000" cy="3735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sz="24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Участие субъектов РФ в реализации федеральных проектов</a:t>
            </a:r>
            <a:endParaRPr lang="ru-RU" sz="2000" b="1" i="1" dirty="0">
              <a:solidFill>
                <a:srgbClr val="00602B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240" y="1980042"/>
            <a:ext cx="8949521" cy="428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 smtClean="0">
                <a:latin typeface="Trebuchet MS" panose="020B0603020202020204" pitchFamily="34" charset="0"/>
              </a:rPr>
              <a:t>Указанные параметры </a:t>
            </a:r>
            <a:r>
              <a:rPr lang="ru-RU" dirty="0" smtClean="0">
                <a:latin typeface="Trebuchet MS" panose="020B0603020202020204" pitchFamily="34" charset="0"/>
              </a:rPr>
              <a:t>федерального проекта </a:t>
            </a:r>
            <a:r>
              <a:rPr lang="ru-RU" b="1" i="1" dirty="0" smtClean="0">
                <a:latin typeface="Trebuchet MS" panose="020B0603020202020204" pitchFamily="34" charset="0"/>
              </a:rPr>
              <a:t>декомпозируются </a:t>
            </a:r>
            <a:r>
              <a:rPr lang="ru-RU" dirty="0" smtClean="0">
                <a:latin typeface="Trebuchet MS" panose="020B0603020202020204" pitchFamily="34" charset="0"/>
              </a:rPr>
              <a:t>по субъектам Российской Федерации,</a:t>
            </a:r>
            <a:r>
              <a:rPr lang="ru-RU" b="1" i="1" dirty="0" smtClean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устанавливаются</a:t>
            </a:r>
            <a:r>
              <a:rPr lang="ru-RU" b="1" i="1" dirty="0" smtClean="0">
                <a:latin typeface="Trebuchet MS" panose="020B0603020202020204" pitchFamily="34" charset="0"/>
              </a:rPr>
              <a:t> требования </a:t>
            </a:r>
            <a:r>
              <a:rPr lang="ru-RU" dirty="0" smtClean="0">
                <a:latin typeface="Trebuchet MS" panose="020B0603020202020204" pitchFamily="34" charset="0"/>
              </a:rPr>
              <a:t>по реализации  соответствующих мероприятий госпрограмм субъектов РФ.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 smtClean="0">
                <a:latin typeface="Trebuchet MS" panose="020B0603020202020204" pitchFamily="34" charset="0"/>
              </a:rPr>
              <a:t>Настраивается система </a:t>
            </a:r>
            <a:r>
              <a:rPr lang="ru-RU" b="1" i="1" dirty="0">
                <a:latin typeface="Trebuchet MS" panose="020B0603020202020204" pitchFamily="34" charset="0"/>
              </a:rPr>
              <a:t>управления, мониторинга и контроля </a:t>
            </a:r>
            <a:r>
              <a:rPr lang="ru-RU" dirty="0" smtClean="0">
                <a:latin typeface="Trebuchet MS" panose="020B0603020202020204" pitchFamily="34" charset="0"/>
              </a:rPr>
              <a:t>за реализацией соответствующих мероприятий в составе госпрограмм субъектов РФ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br>
              <a:rPr lang="ru-RU" sz="1600" dirty="0" smtClean="0">
                <a:latin typeface="Trebuchet MS" panose="020B0603020202020204" pitchFamily="34" charset="0"/>
              </a:rPr>
            </a:br>
            <a:r>
              <a:rPr lang="ru-RU" sz="1600" dirty="0" smtClean="0">
                <a:latin typeface="Trebuchet MS" panose="020B0603020202020204" pitchFamily="34" charset="0"/>
              </a:rPr>
              <a:t>(с учетом введения сквозной бюджетной классификации и требований к формированию и исполнению планов-графиков реализации госпрограмм субъектов РФ).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 smtClean="0">
                <a:latin typeface="Trebuchet MS" panose="020B0603020202020204" pitchFamily="34" charset="0"/>
              </a:rPr>
              <a:t>Определяются механизмы финансовой поддержки субъектов РФ</a:t>
            </a:r>
            <a:r>
              <a:rPr lang="ru-RU" dirty="0" smtClean="0">
                <a:latin typeface="Trebuchet MS" panose="020B0603020202020204" pitchFamily="34" charset="0"/>
              </a:rPr>
              <a:t> в целях достижения результатов федерального проекта (3 варианта).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>
                <a:latin typeface="Trebuchet MS" panose="020B0603020202020204" pitchFamily="34" charset="0"/>
              </a:rPr>
              <a:t>Заключаются </a:t>
            </a:r>
            <a:r>
              <a:rPr lang="ru-RU" b="1" i="1" dirty="0" smtClean="0">
                <a:latin typeface="Trebuchet MS" panose="020B0603020202020204" pitchFamily="34" charset="0"/>
              </a:rPr>
              <a:t>соглашения </a:t>
            </a:r>
            <a:r>
              <a:rPr lang="ru-RU" dirty="0">
                <a:latin typeface="Trebuchet MS" panose="020B0603020202020204" pitchFamily="34" charset="0"/>
              </a:rPr>
              <a:t>с субъектами Российской </a:t>
            </a:r>
            <a:r>
              <a:rPr lang="ru-RU" dirty="0" smtClean="0">
                <a:latin typeface="Trebuchet MS" panose="020B0603020202020204" pitchFamily="34" charset="0"/>
              </a:rPr>
              <a:t>Федерации о достижении целевых </a:t>
            </a:r>
            <a:r>
              <a:rPr lang="ru-RU" dirty="0">
                <a:latin typeface="Trebuchet MS" panose="020B0603020202020204" pitchFamily="34" charset="0"/>
              </a:rPr>
              <a:t>показателей госпрограмм субъектов РФ, </a:t>
            </a:r>
            <a:r>
              <a:rPr lang="ru-RU" dirty="0" smtClean="0">
                <a:latin typeface="Trebuchet MS" panose="020B0603020202020204" pitchFamily="34" charset="0"/>
              </a:rPr>
              <a:t>соответствующих целевым показателям федеральных проектов.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240" y="908720"/>
            <a:ext cx="894952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latin typeface="Trebuchet MS" panose="020B0603020202020204" pitchFamily="34" charset="0"/>
              </a:rPr>
              <a:t>При наличии в рамках федерального </a:t>
            </a:r>
            <a:r>
              <a:rPr lang="ru-RU" dirty="0" smtClean="0">
                <a:latin typeface="Trebuchet MS" panose="020B0603020202020204" pitchFamily="34" charset="0"/>
              </a:rPr>
              <a:t>проекта целевых </a:t>
            </a:r>
            <a:r>
              <a:rPr lang="ru-RU" dirty="0">
                <a:latin typeface="Trebuchet MS" panose="020B0603020202020204" pitchFamily="34" charset="0"/>
              </a:rPr>
              <a:t>показателей (целей</a:t>
            </a:r>
            <a:r>
              <a:rPr lang="ru-RU" dirty="0" smtClean="0">
                <a:latin typeface="Trebuchet MS" panose="020B0603020202020204" pitchFamily="34" charset="0"/>
              </a:rPr>
              <a:t>), результатов  и мероприятий, относящихся </a:t>
            </a:r>
            <a:r>
              <a:rPr lang="ru-RU" b="1" i="1" dirty="0">
                <a:latin typeface="Trebuchet MS" panose="020B0603020202020204" pitchFamily="34" charset="0"/>
              </a:rPr>
              <a:t>к полномочиям субъектов </a:t>
            </a:r>
            <a:r>
              <a:rPr lang="ru-RU" b="1" i="1" dirty="0" smtClean="0">
                <a:latin typeface="Trebuchet MS" panose="020B0603020202020204" pitchFamily="34" charset="0"/>
              </a:rPr>
              <a:t>Российской Федерации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240" y="6343736"/>
            <a:ext cx="894952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>
              <a:lnSpc>
                <a:spcPct val="120000"/>
              </a:lnSpc>
              <a:spcAft>
                <a:spcPts val="600"/>
              </a:spcAft>
            </a:pPr>
            <a:r>
              <a:rPr lang="ru-RU" sz="1300" b="1" i="1" dirty="0" smtClean="0">
                <a:latin typeface="Trebuchet MS" panose="020B0603020202020204" pitchFamily="34" charset="0"/>
              </a:rPr>
              <a:t>Справочно:</a:t>
            </a:r>
            <a:r>
              <a:rPr lang="ru-RU" sz="1300" dirty="0" smtClean="0">
                <a:latin typeface="Trebuchet MS" panose="020B0603020202020204" pitchFamily="34" charset="0"/>
              </a:rPr>
              <a:t> по предварительной оценке, не </a:t>
            </a:r>
            <a:r>
              <a:rPr lang="ru-RU" sz="1300" dirty="0">
                <a:latin typeface="Trebuchet MS" panose="020B0603020202020204" pitchFamily="34" charset="0"/>
              </a:rPr>
              <a:t>менее 46-50 % планируемых в рамках национальных проектов мероприятий относятся к полномочиям субъектов </a:t>
            </a:r>
            <a:r>
              <a:rPr lang="ru-RU" sz="1300" dirty="0" smtClean="0">
                <a:latin typeface="Trebuchet MS" panose="020B0603020202020204" pitchFamily="34" charset="0"/>
              </a:rPr>
              <a:t>Российской Федерации.</a:t>
            </a:r>
            <a:endParaRPr lang="ru-RU" sz="1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35598"/>
              </p:ext>
            </p:extLst>
          </p:nvPr>
        </p:nvGraphicFramePr>
        <p:xfrm>
          <a:off x="251520" y="980728"/>
          <a:ext cx="8660816" cy="64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Проекты федеральных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законов,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разработанные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целях формирования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НРБК, которые необходимо внести в ГосДуму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8313"/>
              </p:ext>
            </p:extLst>
          </p:nvPr>
        </p:nvGraphicFramePr>
        <p:xfrm>
          <a:off x="251520" y="1645136"/>
          <a:ext cx="8568952" cy="2834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55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kern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kern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В части исполнения судебных актов</a:t>
                      </a:r>
                      <a:endParaRPr lang="ru-RU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+mj-lt"/>
                          <a:cs typeface="Arial" panose="020B0604020202020204" pitchFamily="34" charset="0"/>
                        </a:rPr>
                        <a:t>Принят 142-ФЗ</a:t>
                      </a:r>
                    </a:p>
                  </a:txBody>
                  <a:tcPr anchor="ctr"/>
                </a:tc>
              </a:tr>
              <a:tr h="20585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части государственного (муниципального) финансового контроля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+mj-lt"/>
                          <a:cs typeface="Arial" panose="020B0604020202020204" pitchFamily="34" charset="0"/>
                        </a:rPr>
                        <a:t>Внесен в ГосДуму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155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части совершенствования распределения и администрирования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доходов бюджетов бюджетной системы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Внесен в ГосДуму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ru-RU" sz="1600" b="0" dirty="0">
                        <a:solidFill>
                          <a:srgbClr val="00B05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155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600" kern="1200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600" kern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части казначейского обслуживания и системы казначейских </a:t>
                      </a:r>
                      <a:r>
                        <a:rPr lang="ru-RU" sz="1600" kern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платежей</a:t>
                      </a:r>
                      <a:endParaRPr lang="ru-RU" sz="1600" b="1" i="1" u="sng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Правительство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части межбюджетных трансфертов</a:t>
                      </a:r>
                      <a:endParaRPr lang="ru-RU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Правительство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8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части государственных (муниципальных) заимствований, управления государственным (муниципальным) долгом и государственными финансовыми активами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Правительство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46215"/>
              </p:ext>
            </p:extLst>
          </p:nvPr>
        </p:nvGraphicFramePr>
        <p:xfrm>
          <a:off x="191386" y="38834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Работа над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НРБК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571817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100"/>
              </a:lnSpc>
            </a:pPr>
            <a:r>
              <a:rPr lang="ru-RU" sz="1600" dirty="0" smtClean="0"/>
              <a:t>До </a:t>
            </a:r>
            <a:r>
              <a:rPr lang="ru-RU" sz="1600" b="1" dirty="0" smtClean="0"/>
              <a:t>1 сентября 2018 года обеспечить </a:t>
            </a:r>
            <a:r>
              <a:rPr lang="ru-RU" sz="1600" dirty="0" smtClean="0"/>
              <a:t>учет полученных предложений ФОИВ, Счетной палаты РФ, ИЗиСП, субъектов РФ, парламента </a:t>
            </a:r>
            <a:r>
              <a:rPr lang="ru-RU" sz="1600" dirty="0"/>
              <a:t>России по итогам предварительного </a:t>
            </a:r>
            <a:r>
              <a:rPr lang="ru-RU" sz="1600" dirty="0" smtClean="0"/>
              <a:t>рассмотрения</a:t>
            </a:r>
          </a:p>
          <a:p>
            <a:pPr algn="just">
              <a:lnSpc>
                <a:spcPts val="2100"/>
              </a:lnSpc>
            </a:pPr>
            <a:r>
              <a:rPr lang="ru-RU" sz="1600" dirty="0" smtClean="0"/>
              <a:t>До </a:t>
            </a:r>
            <a:r>
              <a:rPr lang="ru-RU" sz="1600" b="1" dirty="0" smtClean="0"/>
              <a:t>1 октября 2018 года </a:t>
            </a:r>
            <a:r>
              <a:rPr lang="ru-RU" sz="1600" dirty="0"/>
              <a:t>обеспечить  внесение согласованного проекта </a:t>
            </a:r>
            <a:r>
              <a:rPr lang="ru-RU" sz="1600" dirty="0" smtClean="0"/>
              <a:t>в Правительство </a:t>
            </a:r>
            <a:r>
              <a:rPr lang="ru-RU" sz="1600" dirty="0"/>
              <a:t>Российской </a:t>
            </a:r>
            <a:r>
              <a:rPr lang="ru-RU" sz="1600" dirty="0" smtClean="0"/>
              <a:t>Федерации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0120" y="4725144"/>
            <a:ext cx="85403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28 ФОИВ согласовали НРБК, в т.ч. 7 ФОИВ согласовали при условии учета отдельных замечаний</a:t>
            </a:r>
            <a:r>
              <a:rPr lang="ru-RU" sz="1600" b="1" dirty="0" smtClean="0"/>
              <a:t>. Проработано большинство предложения Комитета по бюджета СФ, Счетной палаты, ИЗИСП, отдельных субъектов РФ.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87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31894"/>
              </p:ext>
            </p:extLst>
          </p:nvPr>
        </p:nvGraphicFramePr>
        <p:xfrm>
          <a:off x="203543" y="332656"/>
          <a:ext cx="8642786" cy="4320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4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Изменения Федерального закона от 04.06.2018 № 142-ФЗ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3673" y="135926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056" y="836712"/>
            <a:ext cx="8666817" cy="569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ts val="1920"/>
              </a:lnSpc>
              <a:buFont typeface="+mj-lt"/>
              <a:buAutoNum type="arabicParenR"/>
            </a:pPr>
            <a:r>
              <a:rPr lang="ru-RU" dirty="0">
                <a:latin typeface="+mj-lt"/>
              </a:rPr>
              <a:t>Закрепление </a:t>
            </a:r>
            <a:r>
              <a:rPr lang="ru-RU" b="1" dirty="0">
                <a:latin typeface="+mj-lt"/>
              </a:rPr>
              <a:t>права регресса </a:t>
            </a:r>
            <a:r>
              <a:rPr lang="ru-RU" dirty="0">
                <a:latin typeface="+mj-lt"/>
              </a:rPr>
              <a:t>ППО к лицу, в связи с незаконными действиями (бездействием) которого произведено возмещение вреда, а также определение порядка взаимодействия финансовых органов и </a:t>
            </a:r>
            <a:r>
              <a:rPr lang="ru-RU" dirty="0" smtClean="0">
                <a:latin typeface="+mj-lt"/>
              </a:rPr>
              <a:t>ГРБС </a:t>
            </a:r>
            <a:r>
              <a:rPr lang="ru-RU" dirty="0">
                <a:latin typeface="+mj-lt"/>
              </a:rPr>
              <a:t>по вопросу реализации права регресса </a:t>
            </a:r>
            <a:r>
              <a:rPr lang="ru-RU" b="1" dirty="0" smtClean="0">
                <a:latin typeface="+mj-lt"/>
              </a:rPr>
              <a:t>ППО (ДЛЯ РЕГИОНОВ И МУНИЦИПАЛИТЕТОВ НЕОБЯЗАТЕЛЬНО)</a:t>
            </a:r>
          </a:p>
          <a:p>
            <a:pPr lvl="0" indent="355600" algn="just">
              <a:lnSpc>
                <a:spcPts val="1920"/>
              </a:lnSpc>
              <a:buFont typeface="+mj-lt"/>
              <a:buAutoNum type="arabicParenR"/>
            </a:pPr>
            <a:endParaRPr lang="ru-RU" b="1" dirty="0">
              <a:latin typeface="+mj-lt"/>
            </a:endParaRPr>
          </a:p>
          <a:p>
            <a:pPr marL="342900" lvl="0" indent="-342900" algn="just">
              <a:lnSpc>
                <a:spcPts val="1920"/>
              </a:lnSpc>
              <a:buFont typeface="+mj-lt"/>
              <a:buAutoNum type="arabicParenR"/>
            </a:pPr>
            <a:r>
              <a:rPr lang="ru-RU" dirty="0">
                <a:latin typeface="+mj-lt"/>
              </a:rPr>
              <a:t>Регулирование вопроса исполнения исполнительного документа, который предусматривает  индексацию присуждаемой </a:t>
            </a:r>
            <a:r>
              <a:rPr lang="ru-RU" dirty="0" smtClean="0">
                <a:latin typeface="+mj-lt"/>
              </a:rPr>
              <a:t>суммы</a:t>
            </a:r>
          </a:p>
          <a:p>
            <a:pPr marL="342900" lvl="0" indent="-342900" algn="just">
              <a:lnSpc>
                <a:spcPts val="1920"/>
              </a:lnSpc>
              <a:buFont typeface="+mj-lt"/>
              <a:buAutoNum type="arabicParenR"/>
            </a:pPr>
            <a:endParaRPr lang="ru-RU" dirty="0">
              <a:latin typeface="+mj-lt"/>
            </a:endParaRPr>
          </a:p>
          <a:p>
            <a:pPr marL="342900" lvl="0" indent="-342900" algn="just">
              <a:lnSpc>
                <a:spcPts val="1920"/>
              </a:lnSpc>
              <a:buFont typeface="+mj-lt"/>
              <a:buAutoNum type="arabicParenR"/>
            </a:pPr>
            <a:r>
              <a:rPr lang="ru-RU" dirty="0">
                <a:latin typeface="+mj-lt"/>
              </a:rPr>
              <a:t>Совершенствование </a:t>
            </a:r>
            <a:r>
              <a:rPr lang="ru-RU" b="1" dirty="0">
                <a:latin typeface="+mj-lt"/>
              </a:rPr>
              <a:t>процедуры исполнения </a:t>
            </a:r>
            <a:r>
              <a:rPr lang="ru-RU" dirty="0">
                <a:latin typeface="+mj-lt"/>
              </a:rPr>
              <a:t>исполнительных документов:</a:t>
            </a:r>
          </a:p>
          <a:p>
            <a:pPr marL="355600" lvl="1" indent="-160338" algn="just">
              <a:lnSpc>
                <a:spcPts val="192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+mj-lt"/>
              </a:rPr>
              <a:t>уточнение </a:t>
            </a:r>
            <a:r>
              <a:rPr lang="ru-RU" b="1" dirty="0">
                <a:latin typeface="+mj-lt"/>
              </a:rPr>
              <a:t>оснований для возврата </a:t>
            </a:r>
            <a:r>
              <a:rPr lang="ru-RU" dirty="0">
                <a:latin typeface="+mj-lt"/>
              </a:rPr>
              <a:t>взыскателю либо в суд документов, поступивших на исполнение</a:t>
            </a:r>
          </a:p>
          <a:p>
            <a:pPr marL="355600" lvl="1" indent="-160338" algn="just">
              <a:lnSpc>
                <a:spcPts val="192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+mj-lt"/>
              </a:rPr>
              <a:t>уточнение порядка и </a:t>
            </a:r>
            <a:r>
              <a:rPr lang="ru-RU" b="1" dirty="0">
                <a:latin typeface="+mj-lt"/>
              </a:rPr>
              <a:t>сроков уведомления </a:t>
            </a:r>
            <a:r>
              <a:rPr lang="ru-RU" dirty="0">
                <a:latin typeface="+mj-lt"/>
              </a:rPr>
              <a:t>главным распорядителем бюджетных средств, представляющим в суде интересы ППО, финансового органа о результатах рассмотрения дела в суде и результатах обжалования судебных </a:t>
            </a:r>
            <a:r>
              <a:rPr lang="ru-RU" dirty="0" smtClean="0">
                <a:latin typeface="+mj-lt"/>
              </a:rPr>
              <a:t>актов</a:t>
            </a:r>
          </a:p>
          <a:p>
            <a:pPr marL="355600" lvl="1" indent="-160338" algn="just">
              <a:lnSpc>
                <a:spcPts val="192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+mj-lt"/>
              </a:rPr>
              <a:t>дополнение </a:t>
            </a:r>
            <a:r>
              <a:rPr lang="ru-RU" dirty="0" smtClean="0">
                <a:latin typeface="+mj-lt"/>
              </a:rPr>
              <a:t>положениями о </a:t>
            </a:r>
            <a:r>
              <a:rPr lang="ru-RU" b="1" dirty="0" smtClean="0">
                <a:latin typeface="+mj-lt"/>
              </a:rPr>
              <a:t>разблокировке лицевых счетов </a:t>
            </a:r>
            <a:r>
              <a:rPr lang="ru-RU" dirty="0" smtClean="0">
                <a:latin typeface="+mj-lt"/>
              </a:rPr>
              <a:t>должников, если необходимо осуществить </a:t>
            </a:r>
            <a:r>
              <a:rPr lang="ru-RU" b="1" dirty="0" smtClean="0">
                <a:latin typeface="+mj-lt"/>
              </a:rPr>
              <a:t>расчеты по заработной плате (!)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538163" lvl="1" indent="-342900" algn="just">
              <a:lnSpc>
                <a:spcPts val="1920"/>
              </a:lnSpc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pPr marL="355600" indent="-355600" algn="just">
              <a:lnSpc>
                <a:spcPts val="1920"/>
              </a:lnSpc>
              <a:buFont typeface="+mj-lt"/>
              <a:buAutoNum type="arabicParenR"/>
            </a:pPr>
            <a:r>
              <a:rPr lang="ru-RU" dirty="0" smtClean="0">
                <a:latin typeface="+mj-lt"/>
                <a:cs typeface="Arial" panose="020B0604020202020204" pitchFamily="34" charset="0"/>
              </a:rPr>
              <a:t>Введение </a:t>
            </a:r>
            <a:r>
              <a:rPr lang="ru-RU" dirty="0">
                <a:latin typeface="+mj-lt"/>
                <a:cs typeface="Arial" panose="020B0604020202020204" pitchFamily="34" charset="0"/>
              </a:rPr>
              <a:t>временного (на 2018 год) основания для внесения изменений в сводную бюджетную роспись федерального бюджета с увеличением объема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резервного фонда Правительства Российской Федерации </a:t>
            </a:r>
            <a:r>
              <a:rPr lang="ru-RU" dirty="0">
                <a:latin typeface="+mj-lt"/>
                <a:cs typeface="Arial" panose="020B0604020202020204" pitchFamily="34" charset="0"/>
              </a:rPr>
              <a:t>на сумму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32 980,0 млн. рублей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(сумма прироста поступлений в федеральный бюджет от налога на прибыль организаций) </a:t>
            </a:r>
            <a:r>
              <a:rPr lang="ru-RU" dirty="0">
                <a:latin typeface="+mj-lt"/>
                <a:cs typeface="Arial" panose="020B0604020202020204" pitchFamily="34" charset="0"/>
              </a:rPr>
              <a:t>для предоставления бюджетам субъектов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РФ </a:t>
            </a:r>
            <a:r>
              <a:rPr lang="ru-RU" b="1" dirty="0" smtClean="0">
                <a:latin typeface="+mj-lt"/>
                <a:cs typeface="Arial" panose="020B0604020202020204" pitchFamily="34" charset="0"/>
              </a:rPr>
              <a:t>межбюджетных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трансфертов</a:t>
            </a:r>
            <a:r>
              <a:rPr lang="ru-RU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2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57" y="1520205"/>
            <a:ext cx="82036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dirty="0" smtClean="0">
                <a:effectLst/>
              </a:rPr>
              <a:t>Федеральный закон от </a:t>
            </a:r>
            <a:r>
              <a:rPr lang="ru-RU" b="1" dirty="0" smtClean="0">
                <a:effectLst/>
              </a:rPr>
              <a:t>19.07.2018 № 222-ФЗ</a:t>
            </a:r>
          </a:p>
          <a:p>
            <a:r>
              <a:rPr lang="ru-RU" dirty="0" smtClean="0">
                <a:effectLst/>
              </a:rPr>
              <a:t>"</a:t>
            </a:r>
            <a:r>
              <a:rPr lang="ru-RU" dirty="0">
                <a:effectLst/>
              </a:rPr>
              <a:t>О внесении изменений в Бюджетный кодекс Российской Федерации и статью 4 Федерального закона "О внесении изменений в Бюджетный кодекс Российской Федерации и признании утратившими силу отдельных положений законодательных актов Российской Федерации</a:t>
            </a:r>
            <a:r>
              <a:rPr lang="ru-RU" dirty="0" smtClean="0">
                <a:effectLst/>
              </a:rPr>
              <a:t>"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(в связи с введением механизма </a:t>
            </a:r>
            <a:endParaRPr lang="ru-RU" dirty="0" smtClean="0">
              <a:effectLst/>
            </a:endParaRPr>
          </a:p>
          <a:p>
            <a:r>
              <a:rPr lang="ru-RU" b="1" dirty="0" smtClean="0">
                <a:effectLst/>
              </a:rPr>
              <a:t>обоснования </a:t>
            </a:r>
            <a:r>
              <a:rPr lang="ru-RU" b="1" dirty="0">
                <a:effectLst/>
              </a:rPr>
              <a:t>инвестиций</a:t>
            </a:r>
            <a:r>
              <a:rPr lang="ru-RU" dirty="0" smtClean="0">
                <a:effectLst/>
              </a:rPr>
              <a:t>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18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/>
        </p:nvSpPr>
        <p:spPr>
          <a:xfrm>
            <a:off x="251520" y="378883"/>
            <a:ext cx="8600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DEAA46"/>
                </a:solidFill>
              </a:rPr>
              <a:t>	</a:t>
            </a:r>
            <a:r>
              <a:rPr lang="ru-RU" sz="2400" b="1" dirty="0" smtClean="0">
                <a:solidFill>
                  <a:srgbClr val="077A3E"/>
                </a:solidFill>
              </a:rPr>
              <a:t>ВВЕДЕНИЕ </a:t>
            </a:r>
            <a:r>
              <a:rPr lang="ru-RU" sz="2400" b="1" dirty="0">
                <a:solidFill>
                  <a:srgbClr val="077A3E"/>
                </a:solidFill>
              </a:rPr>
              <a:t>МЕХАНИЗМА ОБОСНОВАНИЯ ИНВЕСТИЦИЙ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958" y="4436122"/>
            <a:ext cx="23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Решаемые проблемы</a:t>
            </a:r>
            <a:r>
              <a:rPr lang="ru-RU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3587" y="4436122"/>
            <a:ext cx="517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завышение стоимости строительства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завышение конструктивных решений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незавершенное строительство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5958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ОБОСНОВАНИЕ ИНВЕСТИЦИЙ</a:t>
            </a:r>
            <a:r>
              <a:rPr lang="ru-RU" dirty="0"/>
              <a:t> - документ, содержащий краткое описание инвестиционного проекта, включая основные характеристики, сроки и этапы строительства, место размещения объекта, основные архитектурные, технологические, конструктивные, инженерно-технические и иные решения, а также предполагаемую (предельную) стоимость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4982" y="4148024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82974" y="4076016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71206" y="4076016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535502" y="4060475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201597" y="4076016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1775457" y="2854434"/>
            <a:ext cx="246098" cy="2089415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4148521" y="2560563"/>
            <a:ext cx="262825" cy="2655151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5400000">
            <a:off x="6812425" y="2560172"/>
            <a:ext cx="254463" cy="2664296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53506" y="3445351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Проектные </a:t>
            </a:r>
            <a:r>
              <a:rPr lang="ru-RU" sz="1400" dirty="0" smtClean="0">
                <a:solidFill>
                  <a:srgbClr val="7030A0"/>
                </a:solidFill>
              </a:rPr>
              <a:t>работы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7802" y="3441619"/>
            <a:ext cx="2664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Строительство (реконструкция)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958" y="3450250"/>
            <a:ext cx="244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Обоснование инвестиций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708920"/>
            <a:ext cx="823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ПРОВОДИТСЯ:</a:t>
            </a:r>
            <a:r>
              <a:rPr lang="ru-RU" dirty="0" smtClean="0"/>
              <a:t> предполагаемая (предельная стоимость) </a:t>
            </a:r>
            <a:r>
              <a:rPr lang="en-US" dirty="0" smtClean="0"/>
              <a:t>&gt; </a:t>
            </a:r>
            <a:r>
              <a:rPr lang="ru-RU" b="1" dirty="0" smtClean="0"/>
              <a:t>1,5</a:t>
            </a:r>
            <a:r>
              <a:rPr lang="ru-RU" dirty="0" smtClean="0"/>
              <a:t> млрд. рублей</a:t>
            </a:r>
          </a:p>
          <a:p>
            <a:r>
              <a:rPr lang="ru-RU" dirty="0"/>
              <a:t>Требования к </a:t>
            </a:r>
            <a:r>
              <a:rPr lang="ru-RU" dirty="0" smtClean="0"/>
              <a:t>составу ОБИН </a:t>
            </a:r>
            <a:r>
              <a:rPr lang="ru-RU" dirty="0"/>
              <a:t>и содержанию </a:t>
            </a:r>
            <a:r>
              <a:rPr lang="ru-RU" dirty="0" smtClean="0"/>
              <a:t>устанавливаются </a:t>
            </a:r>
            <a:r>
              <a:rPr lang="ru-RU" dirty="0"/>
              <a:t>Правительством </a:t>
            </a:r>
            <a:r>
              <a:rPr lang="ru-RU" dirty="0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32" y="840548"/>
            <a:ext cx="86493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Решения о предоставлении субсидий на осуществление капитальных вложений в объекты капитального строительства (о подготовке и реализации бюджетных инвестиций в объекты капитального строительства)  будут приниматься </a:t>
            </a:r>
            <a:r>
              <a:rPr lang="ru-RU" dirty="0" smtClean="0"/>
              <a:t>в т.ч.          </a:t>
            </a:r>
            <a:r>
              <a:rPr lang="ru-RU" b="1" dirty="0" smtClean="0"/>
              <a:t>на </a:t>
            </a:r>
            <a:r>
              <a:rPr lang="ru-RU" b="1" dirty="0"/>
              <a:t>основании:</a:t>
            </a:r>
          </a:p>
          <a:p>
            <a:pPr algn="just"/>
            <a:r>
              <a:rPr lang="ru-RU" dirty="0" smtClean="0"/>
              <a:t>	1</a:t>
            </a:r>
            <a:r>
              <a:rPr lang="ru-RU" dirty="0"/>
              <a:t>) обоснования инвестиций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2) задания на проектирование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3) </a:t>
            </a:r>
            <a:r>
              <a:rPr lang="ru-RU" dirty="0"/>
              <a:t>положительных результатов технологического и ценового аудита (ТЦА)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/>
              <a:t>Правительство РФ (ВИОГВ </a:t>
            </a:r>
            <a:r>
              <a:rPr lang="ru-RU" dirty="0"/>
              <a:t>субъекта </a:t>
            </a:r>
            <a:r>
              <a:rPr lang="ru-RU" dirty="0" smtClean="0"/>
              <a:t>РФ, местная администрация) устанавливает:</a:t>
            </a: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порядок принятия решений о предоставлении субсидий </a:t>
            </a:r>
            <a:r>
              <a:rPr lang="ru-RU" sz="1600" dirty="0" smtClean="0"/>
              <a:t>(об осуществлении </a:t>
            </a:r>
            <a:r>
              <a:rPr lang="ru-RU" sz="1600" dirty="0"/>
              <a:t>бюджетных инвестиций) на подготовку обоснования инвестиций и проведение его </a:t>
            </a:r>
            <a:r>
              <a:rPr lang="ru-RU" sz="1600" dirty="0" smtClean="0"/>
              <a:t>ТЦА;</a:t>
            </a:r>
            <a:endParaRPr lang="ru-RU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порядок предоставления указанных субсидий (осуществления бюджетных инвестиций), включая требования к соглашениям о предоставлении субсидий, срокам и условиям их предоставления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/>
              <a:t>Новое основание для внесения изменений в СБР </a:t>
            </a:r>
            <a:r>
              <a:rPr lang="ru-RU" dirty="0" smtClean="0"/>
              <a:t>- </a:t>
            </a:r>
            <a:r>
              <a:rPr lang="ru-RU" dirty="0"/>
              <a:t>перераспределение бюджетных ассигнований ФАИП в целях подготовки </a:t>
            </a:r>
            <a:r>
              <a:rPr lang="ru-RU" b="1" dirty="0"/>
              <a:t>обоснования </a:t>
            </a:r>
            <a:r>
              <a:rPr lang="ru-RU" b="1" dirty="0" smtClean="0"/>
              <a:t>инвестиций </a:t>
            </a:r>
            <a:r>
              <a:rPr lang="ru-RU" b="1" dirty="0"/>
              <a:t>и </a:t>
            </a:r>
            <a:r>
              <a:rPr lang="ru-RU" b="1" dirty="0" smtClean="0"/>
              <a:t>проведения </a:t>
            </a:r>
            <a:r>
              <a:rPr lang="ru-RU" b="1" dirty="0"/>
              <a:t>ТЦА обоснования инвестиций.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264" y="378883"/>
            <a:ext cx="8600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</a:rPr>
              <a:t>Реализация в БК РФ механизма обоснования инвестиций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200" y="5733256"/>
            <a:ext cx="86266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вступят в силу с 01.01.2019, если вступят изменения в Градостроительный кодекс РФ и Закон о инвестиционной деятельности, и будут применяться для новых начинаемых объектов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6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1) </a:t>
            </a:r>
            <a:r>
              <a:rPr lang="ru-RU" sz="2000" dirty="0" smtClean="0"/>
              <a:t>Созданы правовые основания для формирования в проекте федерального бюджета на 2019-2021 гг. </a:t>
            </a:r>
            <a:r>
              <a:rPr lang="ru-RU" sz="2000" b="1" dirty="0" smtClean="0"/>
              <a:t>Фонда развития</a:t>
            </a:r>
            <a:r>
              <a:rPr lang="ru-RU" sz="2000" dirty="0" smtClean="0"/>
              <a:t>:</a:t>
            </a:r>
          </a:p>
          <a:p>
            <a:pPr marL="355600" lvl="1" indent="-160338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редельный </a:t>
            </a:r>
            <a:r>
              <a:rPr lang="ru-RU" sz="2000" dirty="0">
                <a:latin typeface="+mj-lt"/>
              </a:rPr>
              <a:t>объем устанавливается в размере до 3,5 трлн. рублей (накопленным итогом) на срок до 2024 </a:t>
            </a:r>
            <a:r>
              <a:rPr lang="ru-RU" sz="2000" dirty="0" smtClean="0">
                <a:latin typeface="+mj-lt"/>
              </a:rPr>
              <a:t>года</a:t>
            </a:r>
          </a:p>
          <a:p>
            <a:pPr marL="355600" lvl="1" indent="-160338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</a:rPr>
              <a:t>возможность </a:t>
            </a:r>
            <a:r>
              <a:rPr lang="ru-RU" sz="2000" dirty="0">
                <a:latin typeface="+mj-lt"/>
              </a:rPr>
              <a:t>увеличения общего объема расходов бюджета на сумму увеличения Фонда развития (оговорка в "бюджетном правиле");</a:t>
            </a:r>
          </a:p>
          <a:p>
            <a:pPr marL="355600" lvl="1" indent="-160338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</a:rPr>
              <a:t>перенос </a:t>
            </a:r>
            <a:r>
              <a:rPr lang="ru-RU" sz="2000" dirty="0">
                <a:latin typeface="+mj-lt"/>
              </a:rPr>
              <a:t>на следующий финансовый год остатков бюджетных ассигнований, источником формирования которых является Фонд.</a:t>
            </a:r>
          </a:p>
          <a:p>
            <a:pPr algn="just"/>
            <a:endParaRPr lang="ru-RU" sz="2000" dirty="0" smtClean="0"/>
          </a:p>
          <a:p>
            <a:pPr marL="355600" indent="-355600" algn="just"/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b="1" dirty="0" smtClean="0"/>
              <a:t>Компенсации</a:t>
            </a:r>
            <a:r>
              <a:rPr lang="ru-RU" sz="2000" dirty="0" smtClean="0"/>
              <a:t> </a:t>
            </a:r>
            <a:r>
              <a:rPr lang="ru-RU" sz="2000" dirty="0"/>
              <a:t>бюджетам субъектов РФ доходов в связи с уменьшением ставки </a:t>
            </a:r>
            <a:r>
              <a:rPr lang="ru-RU" sz="2000" b="1" dirty="0"/>
              <a:t>акцизов на ГСМ </a:t>
            </a:r>
            <a:r>
              <a:rPr lang="ru-RU" sz="2000" dirty="0"/>
              <a:t>с приданием обратной силы новому </a:t>
            </a:r>
            <a:r>
              <a:rPr lang="ru-RU" sz="2000" dirty="0" smtClean="0"/>
              <a:t>нормативу</a:t>
            </a:r>
            <a:endParaRPr lang="ru-RU" sz="2000" dirty="0"/>
          </a:p>
          <a:p>
            <a:pPr algn="just"/>
            <a:endParaRPr lang="ru-RU" sz="2000" dirty="0" smtClean="0"/>
          </a:p>
          <a:p>
            <a:pPr marL="355600" indent="-355600" algn="just"/>
            <a:r>
              <a:rPr lang="ru-RU" sz="2000" dirty="0" smtClean="0"/>
              <a:t>3) Закрепление </a:t>
            </a:r>
            <a:r>
              <a:rPr lang="ru-RU" sz="2000" b="1" dirty="0"/>
              <a:t>срока исполнения </a:t>
            </a:r>
            <a:r>
              <a:rPr lang="ru-RU" sz="2000" dirty="0" smtClean="0"/>
              <a:t>бюджетной меры </a:t>
            </a:r>
            <a:r>
              <a:rPr lang="ru-RU" sz="2000" b="1" dirty="0" smtClean="0"/>
              <a:t>принуждения до </a:t>
            </a:r>
            <a:r>
              <a:rPr lang="ru-RU" sz="2000" b="1" dirty="0"/>
              <a:t>1 года</a:t>
            </a:r>
            <a:r>
              <a:rPr lang="ru-RU" sz="2000" dirty="0"/>
              <a:t>, а также </a:t>
            </a:r>
            <a:r>
              <a:rPr lang="ru-RU" sz="2000" b="1" dirty="0"/>
              <a:t>свыше года на условиях</a:t>
            </a:r>
            <a:r>
              <a:rPr lang="ru-RU" sz="2000" dirty="0"/>
              <a:t>, определенных </a:t>
            </a:r>
            <a:r>
              <a:rPr lang="ru-RU" sz="2000" dirty="0" err="1"/>
              <a:t>финорганом</a:t>
            </a:r>
            <a:r>
              <a:rPr lang="ru-RU" sz="2000" dirty="0"/>
              <a:t> в соответствии </a:t>
            </a:r>
            <a:r>
              <a:rPr lang="ru-RU" sz="2000" dirty="0" smtClean="0"/>
              <a:t>с общими требованиями Правительства РФ.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7760"/>
              </p:ext>
            </p:extLst>
          </p:nvPr>
        </p:nvGraphicFramePr>
        <p:xfrm>
          <a:off x="203543" y="332656"/>
          <a:ext cx="8642786" cy="4320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4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Другие важные изменения Федерального закона от 19.07.2018 № 222-ФЗ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5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45618"/>
              </p:ext>
            </p:extLst>
          </p:nvPr>
        </p:nvGraphicFramePr>
        <p:xfrm>
          <a:off x="299729" y="390168"/>
          <a:ext cx="8660816" cy="131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/>
                        </a:rPr>
                        <a:t>Законопроект № 493988-7 «О внесении изменений в Бюджетный кодекс Российской Федерации в части совершенствования государственного (муниципального) </a:t>
                      </a:r>
                      <a:r>
                        <a:rPr lang="ru-RU" sz="2000" b="1" dirty="0" smtClean="0">
                          <a:effectLst/>
                        </a:rPr>
                        <a:t>финансового контроля</a:t>
                      </a:r>
                      <a:r>
                        <a:rPr lang="ru-RU" sz="2000" b="0" dirty="0" smtClean="0">
                          <a:effectLst/>
                        </a:rPr>
                        <a:t>, внутреннего финансового контроля и внутреннего финансового аудита» </a:t>
                      </a:r>
                      <a:r>
                        <a:rPr lang="ru-RU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(внесен в ГД 22.06.2018)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1846173"/>
            <a:ext cx="8712968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arenR"/>
            </a:pPr>
            <a:r>
              <a:rPr lang="ru-RU" b="1" dirty="0"/>
              <a:t>Расширение сферы </a:t>
            </a:r>
            <a:r>
              <a:rPr lang="ru-RU" dirty="0"/>
              <a:t>государственного (муниципального) финансового контроля (ГМФК):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расширение предмета и уточнение перечня объектов ГМФК 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наделение органов ГМФК полномочиями по контролю за соблюдением положений законов (актов), определяющих расходные обязательства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расширение полномочий по санкционированию </a:t>
            </a:r>
            <a:r>
              <a:rPr lang="ru-RU" dirty="0" smtClean="0"/>
              <a:t>операций</a:t>
            </a:r>
          </a:p>
          <a:p>
            <a:pPr marL="342900" lvl="1" indent="-3429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/>
              <a:t>Формирование федеральной системы </a:t>
            </a:r>
            <a:r>
              <a:rPr lang="ru-RU" b="1" dirty="0"/>
              <a:t>стандартов</a:t>
            </a:r>
            <a:r>
              <a:rPr lang="ru-RU" dirty="0"/>
              <a:t> внутреннего </a:t>
            </a:r>
            <a:r>
              <a:rPr lang="ru-RU" dirty="0" smtClean="0"/>
              <a:t>ГМФК</a:t>
            </a:r>
          </a:p>
          <a:p>
            <a:pPr marL="342900" lvl="0" indent="-342900" algn="just">
              <a:buFont typeface="+mj-lt"/>
              <a:buAutoNum type="arabicParenR"/>
            </a:pPr>
            <a:endParaRPr lang="ru-RU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 smtClean="0"/>
              <a:t>Развитие </a:t>
            </a:r>
            <a:r>
              <a:rPr lang="ru-RU" b="1" dirty="0" smtClean="0"/>
              <a:t>внутреннего финансового контроля и внутреннего финансового аудита</a:t>
            </a:r>
            <a:r>
              <a:rPr lang="ru-RU" dirty="0" smtClean="0"/>
              <a:t>: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определение ВФК и ВФА по стандартам ИНТОСАИ 9100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распространение ВФК и ВФА на получателей бюджетных средств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наделение Минфина полномочиями по утверждению стандартов ВФК и ВФА</a:t>
            </a:r>
          </a:p>
          <a:p>
            <a:pPr marL="342900" lvl="1" indent="-1651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dirty="0"/>
              <a:t>возможность передачи полномочий по осуществлению </a:t>
            </a:r>
            <a:r>
              <a:rPr lang="ru-RU" dirty="0" smtClean="0"/>
              <a:t>ВФА</a:t>
            </a:r>
          </a:p>
          <a:p>
            <a:pPr marL="342900" lvl="1" indent="-342900" algn="just">
              <a:lnSpc>
                <a:spcPts val="2000"/>
              </a:lnSpc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Совершенствование </a:t>
            </a:r>
            <a:r>
              <a:rPr lang="ru-RU" b="1" dirty="0"/>
              <a:t>порядка реализации результатов </a:t>
            </a:r>
            <a:r>
              <a:rPr lang="ru-RU" dirty="0" smtClean="0"/>
              <a:t>ГМФК - применения БМП</a:t>
            </a:r>
            <a:endParaRPr lang="ru-RU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532440" y="6362619"/>
            <a:ext cx="663839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7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9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71172"/>
              </p:ext>
            </p:extLst>
          </p:nvPr>
        </p:nvGraphicFramePr>
        <p:xfrm>
          <a:off x="299729" y="390168"/>
          <a:ext cx="8660816" cy="131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dirty="0" smtClean="0">
                          <a:effectLst/>
                        </a:rPr>
                        <a:t>Законопроект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499593-7 "О  внесении изменений в Бюджетный кодекс Российской Федерации" (в части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совершенствования администрирования доходов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бюджетов бюджетной системы РФ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штрафов, неустоек, пеней ) </a:t>
                      </a:r>
                      <a:r>
                        <a:rPr lang="ru-RU" sz="20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(внесен в ГД 29.06.2018)</a:t>
                      </a:r>
                      <a:endParaRPr lang="ru-RU" sz="2000" b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 txBox="1">
            <a:spLocks/>
          </p:cNvSpPr>
          <p:nvPr/>
        </p:nvSpPr>
        <p:spPr>
          <a:xfrm>
            <a:off x="8532440" y="6362619"/>
            <a:ext cx="663839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8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8" y="166276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перераспределение в пользу федерального бюджета </a:t>
            </a: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доходов от штрафов, налагаемых на особо охраняемых природных территориях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федерального значения, а также средств, уплачиваемых в целях возмещения причиненного на таких территориях вреда окружающей среде;</a:t>
            </a:r>
          </a:p>
          <a:p>
            <a:pPr marL="342900" indent="-342900" algn="just">
              <a:buFontTx/>
              <a:buAutoNum type="arabicParenR"/>
            </a:pPr>
            <a:r>
              <a:rPr lang="ru-RU" sz="1600" dirty="0">
                <a:cs typeface="Arial" panose="020B0604020202020204" pitchFamily="34" charset="0"/>
              </a:rPr>
              <a:t>централизация доходов от отдельных штрафов будет компенсирована передачей федеральных нормативов от 5% </a:t>
            </a:r>
            <a:r>
              <a:rPr lang="ru-RU" sz="1600" b="1" dirty="0">
                <a:cs typeface="Arial" panose="020B0604020202020204" pitchFamily="34" charset="0"/>
              </a:rPr>
              <a:t>платы за негативное воздействие на окружающую среду </a:t>
            </a:r>
            <a:r>
              <a:rPr lang="ru-RU" sz="1600" dirty="0">
                <a:cs typeface="Arial" panose="020B0604020202020204" pitchFamily="34" charset="0"/>
              </a:rPr>
              <a:t>и 50% </a:t>
            </a:r>
            <a:r>
              <a:rPr lang="ru-RU" sz="1600" b="1" dirty="0">
                <a:cs typeface="Arial" panose="020B0604020202020204" pitchFamily="34" charset="0"/>
              </a:rPr>
              <a:t>акциза на спирт этиловый из непищевого сырья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 также зачислением в бюджеты субъектов РФ и местные бюджеты всех штрафов, налагаемых мировыми судьями, штрафов, выявленных должностными лицами органов муниципального контроля;</a:t>
            </a:r>
          </a:p>
          <a:p>
            <a:pPr marL="342900" indent="-342900" algn="just">
              <a:buFontTx/>
              <a:buAutoNum type="arabicParenR"/>
            </a:pPr>
            <a:r>
              <a:rPr lang="ru-RU" sz="1600" dirty="0">
                <a:cs typeface="Arial" panose="020B0604020202020204" pitchFamily="34" charset="0"/>
              </a:rPr>
              <a:t>уточнение </a:t>
            </a:r>
            <a:r>
              <a:rPr lang="ru-RU" sz="1600" b="1" dirty="0">
                <a:cs typeface="Arial" panose="020B0604020202020204" pitchFamily="34" charset="0"/>
              </a:rPr>
              <a:t>принципа распределения административных штрафов</a:t>
            </a:r>
            <a:r>
              <a:rPr lang="ru-RU" sz="1600" dirty="0">
                <a:cs typeface="Arial" panose="020B0604020202020204" pitchFamily="34" charset="0"/>
              </a:rPr>
              <a:t> во избежание разночтений, неоднозначного толкования и сложности в практическом применении положений статьи 46 БК РФ. </a:t>
            </a:r>
            <a:r>
              <a:rPr lang="ru-RU" sz="1600" b="1" dirty="0">
                <a:cs typeface="Arial" panose="020B0604020202020204" pitchFamily="34" charset="0"/>
              </a:rPr>
              <a:t>Данные изменения позволят</a:t>
            </a:r>
            <a:r>
              <a:rPr lang="ru-RU" sz="1600" dirty="0">
                <a:cs typeface="Arial" panose="020B0604020202020204" pitchFamily="34" charset="0"/>
              </a:rPr>
              <a:t>:</a:t>
            </a:r>
          </a:p>
          <a:p>
            <a:pPr marL="360363" indent="-184150" algn="just">
              <a:buFont typeface="Wingdings" panose="05000000000000000000" pitchFamily="2" charset="2"/>
              <a:buChar char="§"/>
            </a:pPr>
            <a:r>
              <a:rPr lang="ru-RU" sz="1600" dirty="0">
                <a:cs typeface="Arial" panose="020B0604020202020204" pitchFamily="34" charset="0"/>
              </a:rPr>
              <a:t>однозначно определить, в какой бюджет должны поступать штрафы;</a:t>
            </a:r>
          </a:p>
          <a:p>
            <a:pPr marL="360363" indent="-184150" algn="just">
              <a:buFont typeface="Wingdings" panose="05000000000000000000" pitchFamily="2" charset="2"/>
              <a:buChar char="§"/>
            </a:pPr>
            <a:r>
              <a:rPr lang="ru-RU" sz="1600" dirty="0">
                <a:cs typeface="Arial" panose="020B0604020202020204" pitchFamily="34" charset="0"/>
              </a:rPr>
              <a:t>урегулировать вопросы зачисления в доходы бюджетов штрафов, неустоек, пени по договорам гражданско-правового характера;</a:t>
            </a:r>
          </a:p>
          <a:p>
            <a:pPr marL="360363" indent="-184150" algn="just">
              <a:buFont typeface="Wingdings" panose="05000000000000000000" pitchFamily="2" charset="2"/>
              <a:buChar char="§"/>
            </a:pPr>
            <a:r>
              <a:rPr lang="ru-RU" sz="1600" dirty="0">
                <a:cs typeface="Arial" panose="020B0604020202020204" pitchFamily="34" charset="0"/>
              </a:rPr>
              <a:t>снизить нагрузку на ФОИВ, должностные лица которых налагают административные штрафы;</a:t>
            </a:r>
          </a:p>
          <a:p>
            <a:pPr marL="360363" indent="-184150" algn="just">
              <a:buFont typeface="Wingdings" panose="05000000000000000000" pitchFamily="2" charset="2"/>
              <a:buChar char="§"/>
            </a:pPr>
            <a:r>
              <a:rPr lang="ru-RU" sz="1600" dirty="0">
                <a:cs typeface="Arial" panose="020B0604020202020204" pitchFamily="34" charset="0"/>
              </a:rPr>
              <a:t>повысить заинтересованность муниципальных органов в выявлении административных правонарушений;</a:t>
            </a:r>
          </a:p>
          <a:p>
            <a:pPr marL="360363" indent="-184150" algn="just">
              <a:buFont typeface="Wingdings" panose="05000000000000000000" pitchFamily="2" charset="2"/>
              <a:buChar char="§"/>
            </a:pPr>
            <a:r>
              <a:rPr lang="ru-RU" sz="1600" dirty="0">
                <a:cs typeface="Arial" panose="020B0604020202020204" pitchFamily="34" charset="0"/>
              </a:rPr>
              <a:t>повысить точность прогнозирования доходов местных бюджетов от административных штрафов.</a:t>
            </a:r>
          </a:p>
        </p:txBody>
      </p:sp>
    </p:spTree>
    <p:extLst>
      <p:ext uri="{BB962C8B-B14F-4D97-AF65-F5344CB8AC3E}">
        <p14:creationId xmlns:p14="http://schemas.microsoft.com/office/powerpoint/2010/main" val="221328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2036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2000" dirty="0" smtClean="0">
                <a:effectLst/>
              </a:rPr>
              <a:t>Законопроект "О внесении изменений в Бюджетный кодекс Российской Федерации и признании утратившими силу отдельных положений законодательных актов Российской Федерации в части </a:t>
            </a:r>
            <a:r>
              <a:rPr lang="ru-RU" sz="2000" b="1" dirty="0" smtClean="0">
                <a:effectLst/>
              </a:rPr>
              <a:t>казначейского обслуживания </a:t>
            </a:r>
            <a:r>
              <a:rPr lang="ru-RU" sz="2000" dirty="0">
                <a:effectLst/>
              </a:rPr>
              <a:t>и системы казначейских платежей" (внесен в Правительство </a:t>
            </a:r>
            <a:r>
              <a:rPr lang="ru-RU" sz="2000" dirty="0" smtClean="0">
                <a:effectLst/>
              </a:rPr>
              <a:t>РФ, до </a:t>
            </a:r>
            <a:r>
              <a:rPr lang="ru-RU" sz="2000" dirty="0">
                <a:effectLst/>
              </a:rPr>
              <a:t>01.09.2018 </a:t>
            </a:r>
            <a:r>
              <a:rPr lang="ru-RU" sz="2000" dirty="0" smtClean="0">
                <a:effectLst/>
              </a:rPr>
              <a:t>дорабатывается)</a:t>
            </a:r>
            <a:endParaRPr lang="ru-RU" sz="2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56542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Создание </a:t>
            </a:r>
            <a:r>
              <a:rPr lang="ru-RU" b="1" dirty="0"/>
              <a:t>единого казначейского счета </a:t>
            </a:r>
            <a:r>
              <a:rPr lang="ru-RU" dirty="0"/>
              <a:t>(будет сокращено количество счетов, открытых в учреждениях Банка России для </a:t>
            </a:r>
            <a:r>
              <a:rPr lang="ru-RU" dirty="0" smtClean="0"/>
              <a:t>расчетов,  </a:t>
            </a:r>
            <a:r>
              <a:rPr lang="ru-RU" dirty="0"/>
              <a:t>количества операций через счета Банка </a:t>
            </a:r>
            <a:r>
              <a:rPr lang="ru-RU" dirty="0" smtClean="0"/>
              <a:t>России и сроки </a:t>
            </a:r>
            <a:r>
              <a:rPr lang="ru-RU" dirty="0"/>
              <a:t>проведения </a:t>
            </a:r>
            <a:r>
              <a:rPr lang="ru-RU" dirty="0" smtClean="0"/>
              <a:t>платежей)</a:t>
            </a:r>
            <a:endParaRPr lang="ru-RU" dirty="0"/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Обеспечение </a:t>
            </a:r>
            <a:r>
              <a:rPr lang="ru-RU" b="1" dirty="0"/>
              <a:t>ликвидности</a:t>
            </a:r>
            <a:r>
              <a:rPr lang="ru-RU" dirty="0"/>
              <a:t> единого казначейского </a:t>
            </a:r>
            <a:r>
              <a:rPr lang="ru-RU" dirty="0" smtClean="0"/>
              <a:t>счета и повышение </a:t>
            </a:r>
            <a:r>
              <a:rPr lang="ru-RU" dirty="0"/>
              <a:t>эффективности управления остатками средств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Осуществление </a:t>
            </a:r>
            <a:r>
              <a:rPr lang="ru-RU" dirty="0"/>
              <a:t>ФК отдельных функций финорганов субъекта РФ (МО), органов управления госвнебфондами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Закрепление положений по </a:t>
            </a:r>
            <a:r>
              <a:rPr lang="ru-RU" b="1" dirty="0"/>
              <a:t>казначейскому сопровождению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/>
              <a:t>Правовое </a:t>
            </a:r>
            <a:r>
              <a:rPr lang="ru-RU" dirty="0"/>
              <a:t>оформление </a:t>
            </a:r>
            <a:r>
              <a:rPr lang="ru-RU" b="1" dirty="0"/>
              <a:t>системы казначейских </a:t>
            </a:r>
            <a:r>
              <a:rPr lang="ru-RU" b="1" dirty="0" smtClean="0"/>
              <a:t>платежей</a:t>
            </a:r>
            <a:r>
              <a:rPr lang="ru-RU" dirty="0" smtClean="0"/>
              <a:t>, в т.ч. расширение </a:t>
            </a:r>
            <a:r>
              <a:rPr lang="ru-RU" dirty="0"/>
              <a:t>набора платежных сервисов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arenR"/>
            </a:pPr>
            <a:r>
              <a:rPr lang="ru-RU" dirty="0"/>
              <a:t> Составление казначейской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45186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10460</TotalTime>
  <Words>2072</Words>
  <Application>Microsoft Office PowerPoint</Application>
  <PresentationFormat>Экран (4:3)</PresentationFormat>
  <Paragraphs>208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ЛАВРОВ АЛЕКСЕЙ МИХАЙЛОВИЧ</cp:lastModifiedBy>
  <cp:revision>1261</cp:revision>
  <cp:lastPrinted>2018-06-01T15:17:45Z</cp:lastPrinted>
  <dcterms:created xsi:type="dcterms:W3CDTF">2016-03-17T09:44:54Z</dcterms:created>
  <dcterms:modified xsi:type="dcterms:W3CDTF">2018-07-25T17:10:53Z</dcterms:modified>
</cp:coreProperties>
</file>