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613" r:id="rId2"/>
    <p:sldId id="1347" r:id="rId3"/>
    <p:sldId id="1377" r:id="rId4"/>
    <p:sldId id="1378" r:id="rId5"/>
    <p:sldId id="1380" r:id="rId6"/>
    <p:sldId id="1418" r:id="rId7"/>
    <p:sldId id="1362" r:id="rId8"/>
    <p:sldId id="1419" r:id="rId9"/>
    <p:sldId id="1390" r:id="rId10"/>
    <p:sldId id="1382" r:id="rId11"/>
    <p:sldId id="1420" r:id="rId12"/>
    <p:sldId id="1421" r:id="rId13"/>
    <p:sldId id="1422" r:id="rId14"/>
    <p:sldId id="1423" r:id="rId15"/>
    <p:sldId id="1249" r:id="rId16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003618"/>
    <a:srgbClr val="00602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6" autoAdjust="0"/>
    <p:restoredTop sz="93714" autoAdjust="0"/>
  </p:normalViewPr>
  <p:slideViewPr>
    <p:cSldViewPr>
      <p:cViewPr>
        <p:scale>
          <a:sx n="50" d="100"/>
          <a:sy n="50" d="100"/>
        </p:scale>
        <p:origin x="-3792" y="-19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30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782DD-ED2F-194E-A5A5-818CA6972099}" type="datetimeFigureOut">
              <a:rPr lang="ru-RU" smtClean="0"/>
              <a:t>25.07.2018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24DF1-D5B4-344E-ADF4-30023BAE2F2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99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3713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3713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0685EFD8-5627-4145-8736-D0B6DADA8466}" type="datetimeFigureOut">
              <a:rPr lang="ru-RU" smtClean="0"/>
              <a:t>25.07.2018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78824"/>
            <a:ext cx="2945659" cy="493713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378824"/>
            <a:ext cx="2945659" cy="493713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88981F-6AAF-46F8-B4B3-8B7354F939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10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33688" y="49213"/>
            <a:ext cx="4256087" cy="3190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59" y="3279926"/>
            <a:ext cx="9657173" cy="348187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F7488-F959-4354-8519-2DD858B41BD7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034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034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09625" y="357188"/>
            <a:ext cx="5243513" cy="3932237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575592" y="4689258"/>
            <a:ext cx="5711505" cy="4843973"/>
          </a:xfrm>
          <a:noFill/>
        </p:spPr>
        <p:txBody>
          <a:bodyPr lIns="85079" tIns="42544" rIns="85079" bIns="42544"/>
          <a:lstStyle/>
          <a:p>
            <a:pPr indent="351565" algn="just">
              <a:spcBef>
                <a:spcPts val="293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09625" y="357188"/>
            <a:ext cx="5243513" cy="3932237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494723" y="4486920"/>
            <a:ext cx="5868167" cy="5387329"/>
          </a:xfrm>
          <a:noFill/>
        </p:spPr>
        <p:txBody>
          <a:bodyPr lIns="85079" tIns="42544" rIns="85079" bIns="42544"/>
          <a:lstStyle/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Законом «О стратегическом планировании» ключевым документом, определяющим механизмы достижения целей Правительства, являются Основные направления деятельности Правительства (ОНДП). При этом Основные направления содержат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только национальные цели развития и цели национальных проектов, но иные цели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Указом ОНДП должны быть утверждены до 1 октября. Однако уже сейчас, с учетом сроков формирования проекта федерального бюджета на 2019-2021 годы, необходимо срочно структурировать работу по национальным проектам.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Итак, предметом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сегодняшнего обсуждения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работы по формированию национальных проектов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достижения целей, обозначенных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Указе Президента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Председателем Правительства принято решение о том, что нацпроекты должны быть интегрированы в существующую единую систему государственного управления.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Таким образом, механизмы и мероприятия по реализации целей деятельности Правительства структурируются по госпрограммам, а нацпроекты представляют собой систему приоритетов этих госпрограмм с особой системой управления и контроля (с участием Совета при Президенте по вопросам стратегического развития и Президиума Совета), подчеркивающей приоритетный характер соответствующих мероприятий.</a:t>
            </a:r>
          </a:p>
          <a:p>
            <a:endParaRPr lang="ru-RU" sz="1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различные цели 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цели развития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комплексного, всеобъемлющего характера (</a:t>
            </a:r>
            <a:r>
              <a:rPr lang="ru-RU" sz="1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жизни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обусловлена качеством здравоохранения, экологической обстановкой, уровнем преступности, соблюдением здорового образа жизни, и т.п. В точности разложить целевой показатель в 78 лет по этим компонентам нельзя.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нацпроектов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обозначенные в Указе – часть из них носит комплексный (межотраслевой) характер (например, в сфере демографии).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не обозначенные в Указе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например, цели в области обеспечения общественного правопорядка и безопасности, развития альтернативных источников энергии, продовольственной безопасности, космической деятельности и т.п.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278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09625" y="357188"/>
            <a:ext cx="5243513" cy="3932237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575328" y="4689258"/>
            <a:ext cx="5711515" cy="4843973"/>
          </a:xfrm>
          <a:noFill/>
        </p:spPr>
        <p:txBody>
          <a:bodyPr lIns="85079" tIns="42544" rIns="85079" bIns="42544"/>
          <a:lstStyle/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структурные элементы госпрограмм, федеральные проекты должны быть сформированы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уровне основных мероприятий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рамках соответствующих подпрограмм с присвоением им соответствующего кода бюджетной классификации.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 в законе о бюджете распределение бюджетных ассигнований будет утверждаться в целом по федеральному проекту, а дальнейшая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детализация бюджетных ассигнований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федерального проекта по конкретным мероприятиям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будет осуществлена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рамках кода направления расходов, являющегося учетным элементом для лимитов бюджетных обязательств.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 зависимости от того, что направление расходов не утверждается в структуре федерального бюджета, для его формирования требуется полное обоснование бюджетных ассигнований.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278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09625" y="357188"/>
            <a:ext cx="5243513" cy="3932237"/>
          </a:xfrm>
          <a:ln/>
        </p:spPr>
      </p:sp>
      <p:sp>
        <p:nvSpPr>
          <p:cNvPr id="108547" name="Rectangle 3"/>
          <p:cNvSpPr>
            <a:spLocks noGrp="1"/>
          </p:cNvSpPr>
          <p:nvPr>
            <p:ph type="body" idx="1"/>
          </p:nvPr>
        </p:nvSpPr>
        <p:spPr>
          <a:xfrm>
            <a:off x="575592" y="4689258"/>
            <a:ext cx="5711505" cy="4843973"/>
          </a:xfrm>
          <a:noFill/>
        </p:spPr>
        <p:txBody>
          <a:bodyPr lIns="85079" tIns="42544" rIns="85079" bIns="42544"/>
          <a:lstStyle/>
          <a:p>
            <a:pPr indent="351565" algn="just">
              <a:spcBef>
                <a:spcPts val="293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Достижение целей большинства национальных проектов невозможно без участия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регионов (по нашим предварительным оценкам, 46-50 % мероприятий нацпроектов относятся к полномочиям субъектов Российской Федерации). </a:t>
            </a:r>
          </a:p>
          <a:p>
            <a:pPr indent="351565" algn="just">
              <a:spcBef>
                <a:spcPts val="293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 наличии в рамках федерального проекта целевых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показателей,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результатов  и мероприятий, относящихся к полномочиям субъектов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Федерации, должна быть осуществлена декомпозиция этих целей, результатов и мероприятий по регионам.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 ответственное за федеральный проект ведомство должно выстроить систему управления мероприятиями, реализуемыми на региональном уровне, осуществлять мониторинг и контроль хода их реализации.</a:t>
            </a:r>
          </a:p>
          <a:p>
            <a:pPr indent="351565" algn="just">
              <a:spcBef>
                <a:spcPts val="293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Кроме того, каждый должен определить оптимальный для конкретного федерального проекта механизм финансовой поддержки регионов, и обеспечить заключение соглашения с четко прописанными обязательствами субъекта Федерации, в том числе в части показателей, состава мероприятий и графика их выполнения.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1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493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lang="en-US" i="1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6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6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6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6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6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Номер слайда 1"/>
          <p:cNvSpPr txBox="1">
            <a:spLocks/>
          </p:cNvSpPr>
          <p:nvPr userDrawn="1"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555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E90D6C8B-A296-4950-B473-51893CF58DFA}" type="datetime1">
              <a:rPr lang="ru-RU" smtClean="0"/>
              <a:pPr/>
              <a:t>25.07.2018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FE5504C3-403B-4C01-98FA-810A7B60EB2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861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1079500" indent="0" eaLnBrk="1" hangingPunct="1">
              <a:defRPr/>
            </a:pPr>
            <a:endParaRPr lang="en-US" altLang="ru-RU" sz="14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dirty="0">
              <a:solidFill>
                <a:srgbClr val="FFFFFF"/>
              </a:solidFill>
            </a:endParaRPr>
          </a:p>
        </p:txBody>
      </p:sp>
      <p:pic>
        <p:nvPicPr>
          <p:cNvPr id="9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 userDrawn="1"/>
        </p:nvSpPr>
        <p:spPr bwMode="auto">
          <a:xfrm>
            <a:off x="541338" y="0"/>
            <a:ext cx="4635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0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alt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31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Сравнение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5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5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5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5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5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 userDrawn="1"/>
        </p:nvSpPr>
        <p:spPr bwMode="auto">
          <a:xfrm>
            <a:off x="8483519" y="14288"/>
            <a:ext cx="402981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fld id="{467B618A-12D4-467B-BFF8-02F1D7CD1DD7}" type="slidenum">
              <a:rPr lang="ru-RU" smtClean="0">
                <a:solidFill>
                  <a:srgbClr val="EDEDE3"/>
                </a:solidFill>
                <a:latin typeface="Trebuchet MS" panose="020B0603020202020204" pitchFamily="34" charset="0"/>
              </a:rPr>
              <a:pPr algn="ctr" eaLnBrk="1" hangingPunct="1">
                <a:defRPr/>
              </a:pPr>
              <a:t>‹#›</a:t>
            </a:fld>
            <a:endParaRPr lang="ru-RU" dirty="0">
              <a:solidFill>
                <a:srgbClr val="EDEDE3"/>
              </a:solidFill>
              <a:latin typeface="Trebuchet MS" panose="020B0603020202020204" pitchFamily="34" charset="0"/>
            </a:endParaRPr>
          </a:p>
        </p:txBody>
      </p:sp>
      <p:pic>
        <p:nvPicPr>
          <p:cNvPr id="23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77" y="-1589"/>
            <a:ext cx="343275" cy="4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11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1" r:id="rId2"/>
    <p:sldLayoutId id="2147483720" r:id="rId3"/>
    <p:sldLayoutId id="2147483722" r:id="rId4"/>
    <p:sldLayoutId id="2147483723" r:id="rId5"/>
    <p:sldLayoutId id="2147483724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5027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0859" y="2780928"/>
            <a:ext cx="820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77A3E"/>
                </a:solidFill>
              </a:rPr>
              <a:t>Новации бюджетного законодательства</a:t>
            </a:r>
            <a:endParaRPr lang="ru-RU" sz="3600" b="1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3448" y="5772508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3494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66709" y="4869160"/>
            <a:ext cx="82036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77A3E"/>
                </a:solidFill>
              </a:rPr>
              <a:t>Заместитель Министра финансов </a:t>
            </a:r>
          </a:p>
          <a:p>
            <a:pPr algn="ctr"/>
            <a:r>
              <a:rPr lang="ru-RU" sz="2800" dirty="0">
                <a:solidFill>
                  <a:srgbClr val="077A3E"/>
                </a:solidFill>
              </a:rPr>
              <a:t>Российской Федерации </a:t>
            </a:r>
          </a:p>
          <a:p>
            <a:pPr algn="ctr"/>
            <a:endParaRPr lang="ru-RU" sz="1600" b="1" dirty="0">
              <a:solidFill>
                <a:srgbClr val="077A3E"/>
              </a:solidFill>
            </a:endParaRPr>
          </a:p>
          <a:p>
            <a:pPr algn="ctr"/>
            <a:r>
              <a:rPr lang="ru-RU" sz="2800" b="1" dirty="0">
                <a:solidFill>
                  <a:srgbClr val="077A3E"/>
                </a:solidFill>
              </a:rPr>
              <a:t>А.М. Лавров</a:t>
            </a:r>
          </a:p>
        </p:txBody>
      </p:sp>
    </p:spTree>
    <p:extLst>
      <p:ext uri="{BB962C8B-B14F-4D97-AF65-F5344CB8AC3E}">
        <p14:creationId xmlns:p14="http://schemas.microsoft.com/office/powerpoint/2010/main" val="2649108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231894"/>
              </p:ext>
            </p:extLst>
          </p:nvPr>
        </p:nvGraphicFramePr>
        <p:xfrm>
          <a:off x="203543" y="332656"/>
          <a:ext cx="8642786" cy="43204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4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Изменения Федерального закона от 04.06.2018 № 142-ФЗ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3673" y="1359268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7056" y="836712"/>
            <a:ext cx="8666817" cy="5696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 algn="just">
              <a:lnSpc>
                <a:spcPts val="1920"/>
              </a:lnSpc>
              <a:buFont typeface="+mj-lt"/>
              <a:buAutoNum type="arabicParenR"/>
            </a:pPr>
            <a:r>
              <a:rPr lang="ru-RU" dirty="0">
                <a:latin typeface="+mj-lt"/>
              </a:rPr>
              <a:t>Закрепление </a:t>
            </a:r>
            <a:r>
              <a:rPr lang="ru-RU" b="1" dirty="0">
                <a:latin typeface="+mj-lt"/>
              </a:rPr>
              <a:t>права регресса </a:t>
            </a:r>
            <a:r>
              <a:rPr lang="ru-RU" dirty="0">
                <a:latin typeface="+mj-lt"/>
              </a:rPr>
              <a:t>ППО к лицу, в связи с незаконными действиями (бездействием) которого произведено возмещение вреда, а также определение порядка взаимодействия финансовых органов и </a:t>
            </a:r>
            <a:r>
              <a:rPr lang="ru-RU" dirty="0" smtClean="0">
                <a:latin typeface="+mj-lt"/>
              </a:rPr>
              <a:t>ГРБС </a:t>
            </a:r>
            <a:r>
              <a:rPr lang="ru-RU" dirty="0">
                <a:latin typeface="+mj-lt"/>
              </a:rPr>
              <a:t>по вопросу реализации права регресса </a:t>
            </a:r>
            <a:r>
              <a:rPr lang="ru-RU" b="1" dirty="0" smtClean="0">
                <a:latin typeface="+mj-lt"/>
              </a:rPr>
              <a:t>ППО (ДЛЯ РЕГИОНОВ И МУНИЦИПАЛИТЕТОВ НЕОБЯЗАТЕЛЬНО)</a:t>
            </a:r>
          </a:p>
          <a:p>
            <a:pPr lvl="0" indent="355600" algn="just">
              <a:lnSpc>
                <a:spcPts val="1920"/>
              </a:lnSpc>
              <a:buFont typeface="+mj-lt"/>
              <a:buAutoNum type="arabicParenR"/>
            </a:pPr>
            <a:endParaRPr lang="ru-RU" b="1" dirty="0">
              <a:latin typeface="+mj-lt"/>
            </a:endParaRPr>
          </a:p>
          <a:p>
            <a:pPr marL="342900" lvl="0" indent="-342900" algn="just">
              <a:lnSpc>
                <a:spcPts val="1920"/>
              </a:lnSpc>
              <a:buFont typeface="+mj-lt"/>
              <a:buAutoNum type="arabicParenR"/>
            </a:pPr>
            <a:r>
              <a:rPr lang="ru-RU" dirty="0">
                <a:latin typeface="+mj-lt"/>
              </a:rPr>
              <a:t>Регулирование вопроса исполнения исполнительного документа, который предусматривает  индексацию присуждаемой </a:t>
            </a:r>
            <a:r>
              <a:rPr lang="ru-RU" dirty="0" smtClean="0">
                <a:latin typeface="+mj-lt"/>
              </a:rPr>
              <a:t>суммы</a:t>
            </a:r>
          </a:p>
          <a:p>
            <a:pPr marL="342900" lvl="0" indent="-342900" algn="just">
              <a:lnSpc>
                <a:spcPts val="1920"/>
              </a:lnSpc>
              <a:buFont typeface="+mj-lt"/>
              <a:buAutoNum type="arabicParenR"/>
            </a:pPr>
            <a:endParaRPr lang="ru-RU" dirty="0">
              <a:latin typeface="+mj-lt"/>
            </a:endParaRPr>
          </a:p>
          <a:p>
            <a:pPr marL="342900" lvl="0" indent="-342900" algn="just">
              <a:lnSpc>
                <a:spcPts val="1920"/>
              </a:lnSpc>
              <a:buFont typeface="+mj-lt"/>
              <a:buAutoNum type="arabicParenR"/>
            </a:pPr>
            <a:r>
              <a:rPr lang="ru-RU" dirty="0">
                <a:latin typeface="+mj-lt"/>
              </a:rPr>
              <a:t>Совершенствование </a:t>
            </a:r>
            <a:r>
              <a:rPr lang="ru-RU" b="1" dirty="0">
                <a:latin typeface="+mj-lt"/>
              </a:rPr>
              <a:t>процедуры исполнения </a:t>
            </a:r>
            <a:r>
              <a:rPr lang="ru-RU" dirty="0">
                <a:latin typeface="+mj-lt"/>
              </a:rPr>
              <a:t>исполнительных документов:</a:t>
            </a:r>
          </a:p>
          <a:p>
            <a:pPr marL="355600" lvl="1" indent="-160338" algn="just">
              <a:lnSpc>
                <a:spcPts val="192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latin typeface="+mj-lt"/>
              </a:rPr>
              <a:t>уточнение </a:t>
            </a:r>
            <a:r>
              <a:rPr lang="ru-RU" b="1" dirty="0">
                <a:latin typeface="+mj-lt"/>
              </a:rPr>
              <a:t>оснований для возврата </a:t>
            </a:r>
            <a:r>
              <a:rPr lang="ru-RU" dirty="0">
                <a:latin typeface="+mj-lt"/>
              </a:rPr>
              <a:t>взыскателю либо в суд документов, поступивших на исполнение</a:t>
            </a:r>
          </a:p>
          <a:p>
            <a:pPr marL="355600" lvl="1" indent="-160338" algn="just">
              <a:lnSpc>
                <a:spcPts val="192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+mj-lt"/>
              </a:rPr>
              <a:t>уточнение порядка и </a:t>
            </a:r>
            <a:r>
              <a:rPr lang="ru-RU" b="1" dirty="0">
                <a:latin typeface="+mj-lt"/>
              </a:rPr>
              <a:t>сроков уведомления </a:t>
            </a:r>
            <a:r>
              <a:rPr lang="ru-RU" dirty="0">
                <a:latin typeface="+mj-lt"/>
              </a:rPr>
              <a:t>главным распорядителем бюджетных средств, представляющим в суде интересы ППО, финансового органа о результатах рассмотрения дела в суде и результатах обжалования судебных </a:t>
            </a:r>
            <a:r>
              <a:rPr lang="ru-RU" dirty="0" smtClean="0">
                <a:latin typeface="+mj-lt"/>
              </a:rPr>
              <a:t>актов</a:t>
            </a:r>
          </a:p>
          <a:p>
            <a:pPr marL="355600" lvl="1" indent="-160338" algn="just">
              <a:lnSpc>
                <a:spcPts val="1920"/>
              </a:lnSpc>
              <a:buFont typeface="Wingdings" panose="05000000000000000000" pitchFamily="2" charset="2"/>
              <a:buChar char="§"/>
            </a:pPr>
            <a:r>
              <a:rPr lang="ru-RU" dirty="0">
                <a:latin typeface="+mj-lt"/>
              </a:rPr>
              <a:t>дополнение </a:t>
            </a:r>
            <a:r>
              <a:rPr lang="ru-RU" dirty="0" smtClean="0">
                <a:latin typeface="+mj-lt"/>
              </a:rPr>
              <a:t>положениями о </a:t>
            </a:r>
            <a:r>
              <a:rPr lang="ru-RU" b="1" dirty="0" smtClean="0">
                <a:latin typeface="+mj-lt"/>
              </a:rPr>
              <a:t>разблокировке лицевых счетов </a:t>
            </a:r>
            <a:r>
              <a:rPr lang="ru-RU" dirty="0" smtClean="0">
                <a:latin typeface="+mj-lt"/>
              </a:rPr>
              <a:t>должников, если необходимо осуществить </a:t>
            </a:r>
            <a:r>
              <a:rPr lang="ru-RU" b="1" dirty="0" smtClean="0">
                <a:latin typeface="+mj-lt"/>
              </a:rPr>
              <a:t>расчеты по заработной плате (!) </a:t>
            </a:r>
            <a:r>
              <a:rPr lang="ru-RU" b="1" dirty="0" smtClean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538163" lvl="1" indent="-342900" algn="just">
              <a:lnSpc>
                <a:spcPts val="1920"/>
              </a:lnSpc>
              <a:buFont typeface="Wingdings" panose="05000000000000000000" pitchFamily="2" charset="2"/>
              <a:buChar char="§"/>
            </a:pPr>
            <a:endParaRPr lang="ru-RU" b="1" dirty="0" smtClean="0">
              <a:solidFill>
                <a:srgbClr val="FF0000"/>
              </a:solidFill>
              <a:latin typeface="+mj-lt"/>
            </a:endParaRPr>
          </a:p>
          <a:p>
            <a:pPr marL="355600" indent="-355600" algn="just">
              <a:lnSpc>
                <a:spcPts val="1920"/>
              </a:lnSpc>
              <a:buFont typeface="+mj-lt"/>
              <a:buAutoNum type="arabicParenR"/>
            </a:pPr>
            <a:r>
              <a:rPr lang="ru-RU" dirty="0" smtClean="0">
                <a:latin typeface="+mj-lt"/>
                <a:cs typeface="Arial" panose="020B0604020202020204" pitchFamily="34" charset="0"/>
              </a:rPr>
              <a:t>Введение </a:t>
            </a:r>
            <a:r>
              <a:rPr lang="ru-RU" dirty="0">
                <a:latin typeface="+mj-lt"/>
                <a:cs typeface="Arial" panose="020B0604020202020204" pitchFamily="34" charset="0"/>
              </a:rPr>
              <a:t>временного (на 2018 год) основания для внесения изменений в сводную бюджетную роспись федерального бюджета с увеличением объема </a:t>
            </a:r>
            <a:r>
              <a:rPr lang="ru-RU" b="1" dirty="0">
                <a:latin typeface="+mj-lt"/>
                <a:cs typeface="Arial" panose="020B0604020202020204" pitchFamily="34" charset="0"/>
              </a:rPr>
              <a:t>резервного фонда Правительства Российской Федерации </a:t>
            </a:r>
            <a:r>
              <a:rPr lang="ru-RU" dirty="0">
                <a:latin typeface="+mj-lt"/>
                <a:cs typeface="Arial" panose="020B0604020202020204" pitchFamily="34" charset="0"/>
              </a:rPr>
              <a:t>на сумму </a:t>
            </a:r>
            <a:r>
              <a:rPr lang="ru-RU" b="1" dirty="0">
                <a:latin typeface="+mj-lt"/>
                <a:cs typeface="Arial" panose="020B0604020202020204" pitchFamily="34" charset="0"/>
              </a:rPr>
              <a:t>32 980,0 млн. рублей </a:t>
            </a:r>
            <a:r>
              <a:rPr lang="ru-RU" i="1" dirty="0">
                <a:latin typeface="+mj-lt"/>
                <a:cs typeface="Arial" panose="020B0604020202020204" pitchFamily="34" charset="0"/>
              </a:rPr>
              <a:t>(сумма прироста поступлений в федеральный бюджет от налога на прибыль организаций) </a:t>
            </a:r>
            <a:r>
              <a:rPr lang="ru-RU" dirty="0">
                <a:latin typeface="+mj-lt"/>
                <a:cs typeface="Arial" panose="020B0604020202020204" pitchFamily="34" charset="0"/>
              </a:rPr>
              <a:t>для предоставления бюджетам субъектов </a:t>
            </a:r>
            <a:r>
              <a:rPr lang="ru-RU" dirty="0" smtClean="0">
                <a:latin typeface="+mj-lt"/>
                <a:cs typeface="Arial" panose="020B0604020202020204" pitchFamily="34" charset="0"/>
              </a:rPr>
              <a:t>РФ </a:t>
            </a:r>
            <a:r>
              <a:rPr lang="ru-RU" b="1" dirty="0" smtClean="0">
                <a:latin typeface="+mj-lt"/>
                <a:cs typeface="Arial" panose="020B0604020202020204" pitchFamily="34" charset="0"/>
              </a:rPr>
              <a:t>межбюджетных </a:t>
            </a:r>
            <a:r>
              <a:rPr lang="ru-RU" b="1" dirty="0">
                <a:latin typeface="+mj-lt"/>
                <a:cs typeface="Arial" panose="020B0604020202020204" pitchFamily="34" charset="0"/>
              </a:rPr>
              <a:t>трансфертов</a:t>
            </a:r>
            <a:r>
              <a:rPr lang="ru-RU" dirty="0" smtClean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426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0157" y="1520205"/>
            <a:ext cx="820368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 defTabSz="913818">
              <a:defRPr sz="2600" i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6909" defTabSz="913818"/>
            <a:lvl3pPr marL="913818" defTabSz="913818"/>
            <a:lvl4pPr marL="1370722" defTabSz="913818"/>
            <a:lvl5pPr marL="1827630" defTabSz="913818"/>
            <a:lvl6pPr marL="2284531" defTabSz="913818"/>
            <a:lvl7pPr marL="2741446" defTabSz="913818"/>
            <a:lvl8pPr marL="3198350" defTabSz="913818"/>
            <a:lvl9pPr marL="3655260" defTabSz="913818"/>
          </a:lstStyle>
          <a:p>
            <a:r>
              <a:rPr lang="ru-RU" dirty="0" smtClean="0">
                <a:effectLst/>
              </a:rPr>
              <a:t>Федеральный закон от </a:t>
            </a:r>
            <a:r>
              <a:rPr lang="ru-RU" b="1" dirty="0" smtClean="0">
                <a:effectLst/>
              </a:rPr>
              <a:t>19.07.2018 № 222-ФЗ</a:t>
            </a:r>
          </a:p>
          <a:p>
            <a:r>
              <a:rPr lang="ru-RU" dirty="0" smtClean="0">
                <a:effectLst/>
              </a:rPr>
              <a:t>"</a:t>
            </a:r>
            <a:r>
              <a:rPr lang="ru-RU" dirty="0">
                <a:effectLst/>
              </a:rPr>
              <a:t>О внесении изменений в Бюджетный кодекс Российской Федерации и статью 4 Федерального закона "О внесении изменений в Бюджетный кодекс Российской Федерации и признании утратившими силу отдельных положений законодательных актов Российской Федерации</a:t>
            </a:r>
            <a:r>
              <a:rPr lang="ru-RU" dirty="0" smtClean="0">
                <a:effectLst/>
              </a:rPr>
              <a:t>"</a:t>
            </a:r>
            <a:endParaRPr lang="ru-RU" dirty="0">
              <a:effectLst/>
            </a:endParaRPr>
          </a:p>
          <a:p>
            <a:r>
              <a:rPr lang="ru-RU" dirty="0">
                <a:effectLst/>
              </a:rPr>
              <a:t>(в связи с введением механизма </a:t>
            </a:r>
            <a:endParaRPr lang="ru-RU" dirty="0" smtClean="0">
              <a:effectLst/>
            </a:endParaRPr>
          </a:p>
          <a:p>
            <a:r>
              <a:rPr lang="ru-RU" b="1" dirty="0" smtClean="0">
                <a:effectLst/>
              </a:rPr>
              <a:t>обоснования </a:t>
            </a:r>
            <a:r>
              <a:rPr lang="ru-RU" b="1" dirty="0">
                <a:effectLst/>
              </a:rPr>
              <a:t>инвестиций</a:t>
            </a:r>
            <a:r>
              <a:rPr lang="ru-RU" dirty="0" smtClean="0">
                <a:effectLst/>
              </a:rPr>
              <a:t>)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01834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4"/>
          <p:cNvSpPr/>
          <p:nvPr/>
        </p:nvSpPr>
        <p:spPr>
          <a:xfrm>
            <a:off x="251520" y="378883"/>
            <a:ext cx="8600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DEAA46"/>
                </a:solidFill>
              </a:rPr>
              <a:t>	</a:t>
            </a:r>
            <a:r>
              <a:rPr lang="ru-RU" sz="2400" b="1" dirty="0" smtClean="0">
                <a:solidFill>
                  <a:srgbClr val="077A3E"/>
                </a:solidFill>
              </a:rPr>
              <a:t>ВВЕДЕНИЕ </a:t>
            </a:r>
            <a:r>
              <a:rPr lang="ru-RU" sz="2400" b="1" dirty="0">
                <a:solidFill>
                  <a:srgbClr val="077A3E"/>
                </a:solidFill>
              </a:rPr>
              <a:t>МЕХАНИЗМА ОБОСНОВАНИЯ ИНВЕСТИЦИЙ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958" y="4436122"/>
            <a:ext cx="237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Решаемые проблемы</a:t>
            </a:r>
            <a:r>
              <a:rPr lang="ru-RU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3587" y="4436122"/>
            <a:ext cx="51742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/>
              <a:t>завышение стоимости строительства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/>
              <a:t>завышение конструктивных решений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/>
              <a:t>незавершенное строительство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159584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/>
              <a:t>ОБОСНОВАНИЕ ИНВЕСТИЦИЙ</a:t>
            </a:r>
            <a:r>
              <a:rPr lang="ru-RU" dirty="0"/>
              <a:t> - документ, содержащий краткое описание инвестиционного проекта, включая основные характеристики, сроки и этапы строительства, место размещения объекта, основные архитектурные, технологические, конструктивные, инженерно-технические и иные решения, а также предполагаемую (предельную) стоимость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54982" y="4148024"/>
            <a:ext cx="7416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782974" y="4076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2871206" y="4076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5535502" y="4060475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8201597" y="4076016"/>
            <a:ext cx="144016" cy="14401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Левая фигурная скобка 12"/>
          <p:cNvSpPr/>
          <p:nvPr/>
        </p:nvSpPr>
        <p:spPr>
          <a:xfrm rot="5400000">
            <a:off x="1775457" y="2854434"/>
            <a:ext cx="246098" cy="2089415"/>
          </a:xfrm>
          <a:prstGeom prst="leftBrace">
            <a:avLst>
              <a:gd name="adj1" fmla="val 8333"/>
              <a:gd name="adj2" fmla="val 49706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Левая фигурная скобка 13"/>
          <p:cNvSpPr/>
          <p:nvPr/>
        </p:nvSpPr>
        <p:spPr>
          <a:xfrm rot="5400000">
            <a:off x="4148521" y="2560563"/>
            <a:ext cx="262825" cy="2655151"/>
          </a:xfrm>
          <a:prstGeom prst="leftBrace">
            <a:avLst>
              <a:gd name="adj1" fmla="val 8333"/>
              <a:gd name="adj2" fmla="val 4970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Левая фигурная скобка 14"/>
          <p:cNvSpPr/>
          <p:nvPr/>
        </p:nvSpPr>
        <p:spPr>
          <a:xfrm rot="5400000">
            <a:off x="6812425" y="2560172"/>
            <a:ext cx="254463" cy="2664296"/>
          </a:xfrm>
          <a:prstGeom prst="leftBrace">
            <a:avLst>
              <a:gd name="adj1" fmla="val 8333"/>
              <a:gd name="adj2" fmla="val 4970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953506" y="3445351"/>
            <a:ext cx="2664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7030A0"/>
                </a:solidFill>
              </a:rPr>
              <a:t>Проектные </a:t>
            </a:r>
            <a:r>
              <a:rPr lang="ru-RU" sz="1400" dirty="0" smtClean="0">
                <a:solidFill>
                  <a:srgbClr val="7030A0"/>
                </a:solidFill>
              </a:rPr>
              <a:t>работы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17802" y="3441619"/>
            <a:ext cx="2664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7030A0"/>
                </a:solidFill>
              </a:rPr>
              <a:t>Строительство (реконструкция)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958" y="3450250"/>
            <a:ext cx="2445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Обоснование инвестиций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2708920"/>
            <a:ext cx="823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ПРОВОДИТСЯ:</a:t>
            </a:r>
            <a:r>
              <a:rPr lang="ru-RU" dirty="0" smtClean="0"/>
              <a:t> предполагаемая (предельная стоимость) </a:t>
            </a:r>
            <a:r>
              <a:rPr lang="en-US" dirty="0" smtClean="0"/>
              <a:t>&gt; </a:t>
            </a:r>
            <a:r>
              <a:rPr lang="ru-RU" b="1" dirty="0" smtClean="0"/>
              <a:t>1,5</a:t>
            </a:r>
            <a:r>
              <a:rPr lang="ru-RU" dirty="0" smtClean="0"/>
              <a:t> млрд. рублей</a:t>
            </a:r>
          </a:p>
          <a:p>
            <a:r>
              <a:rPr lang="ru-RU" dirty="0"/>
              <a:t>Требования к </a:t>
            </a:r>
            <a:r>
              <a:rPr lang="ru-RU" dirty="0" smtClean="0"/>
              <a:t>составу ОБИН </a:t>
            </a:r>
            <a:r>
              <a:rPr lang="ru-RU" dirty="0"/>
              <a:t>и содержанию </a:t>
            </a:r>
            <a:r>
              <a:rPr lang="ru-RU" dirty="0" smtClean="0"/>
              <a:t>устанавливаются </a:t>
            </a:r>
            <a:r>
              <a:rPr lang="ru-RU" dirty="0"/>
              <a:t>Правительством </a:t>
            </a:r>
            <a:r>
              <a:rPr lang="ru-RU" dirty="0" smtClean="0"/>
              <a:t>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3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532" y="840548"/>
            <a:ext cx="864934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/>
              <a:t>Решения о предоставлении субсидий на осуществление капитальных вложений в объекты капитального строительства (о подготовке и реализации бюджетных инвестиций в объекты капитального строительства)  будут приниматься </a:t>
            </a:r>
            <a:r>
              <a:rPr lang="ru-RU" dirty="0" smtClean="0"/>
              <a:t>в т.ч.          </a:t>
            </a:r>
            <a:r>
              <a:rPr lang="ru-RU" b="1" dirty="0" smtClean="0"/>
              <a:t>на </a:t>
            </a:r>
            <a:r>
              <a:rPr lang="ru-RU" b="1" dirty="0"/>
              <a:t>основании:</a:t>
            </a:r>
          </a:p>
          <a:p>
            <a:pPr algn="just"/>
            <a:r>
              <a:rPr lang="ru-RU" dirty="0" smtClean="0"/>
              <a:t>	1</a:t>
            </a:r>
            <a:r>
              <a:rPr lang="ru-RU" dirty="0"/>
              <a:t>) обоснования инвестиций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2) задания на проектирование</a:t>
            </a:r>
          </a:p>
          <a:p>
            <a:pPr algn="just"/>
            <a:r>
              <a:rPr lang="ru-RU" dirty="0"/>
              <a:t>	</a:t>
            </a:r>
            <a:r>
              <a:rPr lang="ru-RU" dirty="0" smtClean="0"/>
              <a:t>3) </a:t>
            </a:r>
            <a:r>
              <a:rPr lang="ru-RU" dirty="0"/>
              <a:t>положительных результатов технологического и ценового аудита (ТЦА)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/>
          </a:p>
          <a:p>
            <a:pPr marL="342900" indent="-342900" algn="just">
              <a:buFont typeface="+mj-lt"/>
              <a:buAutoNum type="arabicPeriod" startAt="2"/>
            </a:pPr>
            <a:r>
              <a:rPr lang="ru-RU" dirty="0" smtClean="0"/>
              <a:t>Правительство РФ (ВИОГВ </a:t>
            </a:r>
            <a:r>
              <a:rPr lang="ru-RU" dirty="0"/>
              <a:t>субъекта </a:t>
            </a:r>
            <a:r>
              <a:rPr lang="ru-RU" dirty="0" smtClean="0"/>
              <a:t>РФ, местная администрация) устанавливает:</a:t>
            </a:r>
            <a:endParaRPr lang="ru-RU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ru-RU" sz="1600" dirty="0"/>
              <a:t>порядок принятия решений о предоставлении субсидий </a:t>
            </a:r>
            <a:r>
              <a:rPr lang="ru-RU" sz="1600" dirty="0" smtClean="0"/>
              <a:t>(об осуществлении </a:t>
            </a:r>
            <a:r>
              <a:rPr lang="ru-RU" sz="1600" dirty="0"/>
              <a:t>бюджетных инвестиций) на подготовку обоснования инвестиций и проведение его </a:t>
            </a:r>
            <a:r>
              <a:rPr lang="ru-RU" sz="1600" dirty="0" smtClean="0"/>
              <a:t>ТЦА;</a:t>
            </a:r>
            <a:endParaRPr lang="ru-RU" sz="1600" dirty="0"/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ru-RU" sz="1600" dirty="0"/>
              <a:t>порядок предоставления указанных субсидий (осуществления бюджетных инвестиций), включая требования к соглашениям о предоставлении субсидий, срокам и условиям их предоставления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ru-RU" sz="1600" dirty="0"/>
          </a:p>
          <a:p>
            <a:pPr marL="342900" indent="-342900" algn="just">
              <a:buFont typeface="+mj-lt"/>
              <a:buAutoNum type="arabicPeriod" startAt="3"/>
            </a:pPr>
            <a:r>
              <a:rPr lang="ru-RU" dirty="0"/>
              <a:t>Новое основание для внесения изменений в СБР </a:t>
            </a:r>
            <a:r>
              <a:rPr lang="ru-RU" dirty="0" smtClean="0"/>
              <a:t>- </a:t>
            </a:r>
            <a:r>
              <a:rPr lang="ru-RU" dirty="0"/>
              <a:t>перераспределение бюджетных ассигнований ФАИП в целях подготовки </a:t>
            </a:r>
            <a:r>
              <a:rPr lang="ru-RU" b="1" dirty="0"/>
              <a:t>обоснования </a:t>
            </a:r>
            <a:r>
              <a:rPr lang="ru-RU" b="1" dirty="0" smtClean="0"/>
              <a:t>инвестиций </a:t>
            </a:r>
            <a:r>
              <a:rPr lang="ru-RU" b="1" dirty="0"/>
              <a:t>и </a:t>
            </a:r>
            <a:r>
              <a:rPr lang="ru-RU" b="1" dirty="0" smtClean="0"/>
              <a:t>проведения </a:t>
            </a:r>
            <a:r>
              <a:rPr lang="ru-RU" b="1" dirty="0"/>
              <a:t>ТЦА обоснования инвестиций.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0264" y="378883"/>
            <a:ext cx="8600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77A3E"/>
                </a:solidFill>
              </a:rPr>
              <a:t>Реализация в БК РФ механизма обоснования инвестиций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6200" y="5733256"/>
            <a:ext cx="862667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Изменения вступят в силу с 01.01.2019, если вступят изменения в Градостроительный кодекс РФ и Закон о инвестиционной деятельности, и будут применяться для новых начинаемых объектов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61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1) </a:t>
            </a:r>
            <a:r>
              <a:rPr lang="ru-RU" sz="2000" dirty="0" smtClean="0"/>
              <a:t>Созданы правовые основания для формирования в проекте федерального бюджета на 2019-2021 гг. </a:t>
            </a:r>
            <a:r>
              <a:rPr lang="ru-RU" sz="2000" b="1" dirty="0" smtClean="0"/>
              <a:t>Фонда развития</a:t>
            </a:r>
            <a:r>
              <a:rPr lang="ru-RU" sz="2000" dirty="0" smtClean="0"/>
              <a:t>:</a:t>
            </a:r>
          </a:p>
          <a:p>
            <a:pPr marL="355600" lvl="1" indent="-160338" algn="just">
              <a:buFont typeface="Wingdings" panose="05000000000000000000" pitchFamily="2" charset="2"/>
              <a:buChar char="§"/>
            </a:pPr>
            <a:r>
              <a:rPr lang="ru-RU" sz="2000" dirty="0">
                <a:latin typeface="+mj-lt"/>
              </a:rPr>
              <a:t>п</a:t>
            </a:r>
            <a:r>
              <a:rPr lang="ru-RU" sz="2000" dirty="0" smtClean="0">
                <a:latin typeface="+mj-lt"/>
              </a:rPr>
              <a:t>редельный </a:t>
            </a:r>
            <a:r>
              <a:rPr lang="ru-RU" sz="2000" dirty="0">
                <a:latin typeface="+mj-lt"/>
              </a:rPr>
              <a:t>объем устанавливается в размере до 3,5 трлн. рублей (накопленным итогом) на срок до 2024 </a:t>
            </a:r>
            <a:r>
              <a:rPr lang="ru-RU" sz="2000" dirty="0" smtClean="0">
                <a:latin typeface="+mj-lt"/>
              </a:rPr>
              <a:t>года</a:t>
            </a:r>
          </a:p>
          <a:p>
            <a:pPr marL="355600" lvl="1" indent="-160338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+mj-lt"/>
              </a:rPr>
              <a:t>возможность </a:t>
            </a:r>
            <a:r>
              <a:rPr lang="ru-RU" sz="2000" dirty="0">
                <a:latin typeface="+mj-lt"/>
              </a:rPr>
              <a:t>увеличения общего объема расходов бюджета на сумму увеличения Фонда развития (оговорка в "бюджетном правиле");</a:t>
            </a:r>
          </a:p>
          <a:p>
            <a:pPr marL="355600" lvl="1" indent="-160338"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+mj-lt"/>
              </a:rPr>
              <a:t>перенос </a:t>
            </a:r>
            <a:r>
              <a:rPr lang="ru-RU" sz="2000" dirty="0">
                <a:latin typeface="+mj-lt"/>
              </a:rPr>
              <a:t>на следующий финансовый год остатков бюджетных ассигнований, источником формирования которых является Фонд.</a:t>
            </a:r>
          </a:p>
          <a:p>
            <a:pPr algn="just"/>
            <a:endParaRPr lang="ru-RU" sz="2000" dirty="0" smtClean="0"/>
          </a:p>
          <a:p>
            <a:pPr marL="355600" indent="-355600" algn="just"/>
            <a:r>
              <a:rPr lang="ru-RU" sz="2000" dirty="0" smtClean="0"/>
              <a:t>2</a:t>
            </a:r>
            <a:r>
              <a:rPr lang="ru-RU" sz="2000" dirty="0"/>
              <a:t>) </a:t>
            </a:r>
            <a:r>
              <a:rPr lang="ru-RU" sz="2000" b="1" dirty="0" smtClean="0"/>
              <a:t>Компенсации</a:t>
            </a:r>
            <a:r>
              <a:rPr lang="ru-RU" sz="2000" dirty="0" smtClean="0"/>
              <a:t> </a:t>
            </a:r>
            <a:r>
              <a:rPr lang="ru-RU" sz="2000" dirty="0"/>
              <a:t>бюджетам субъектов РФ доходов в связи с уменьшением ставки </a:t>
            </a:r>
            <a:r>
              <a:rPr lang="ru-RU" sz="2000" b="1" dirty="0"/>
              <a:t>акцизов на ГСМ </a:t>
            </a:r>
            <a:r>
              <a:rPr lang="ru-RU" sz="2000" dirty="0"/>
              <a:t>с приданием обратной силы новому </a:t>
            </a:r>
            <a:r>
              <a:rPr lang="ru-RU" sz="2000" dirty="0" smtClean="0"/>
              <a:t>нормативу</a:t>
            </a:r>
            <a:endParaRPr lang="ru-RU" sz="2000" dirty="0"/>
          </a:p>
          <a:p>
            <a:pPr algn="just"/>
            <a:endParaRPr lang="ru-RU" sz="2000" dirty="0" smtClean="0"/>
          </a:p>
          <a:p>
            <a:pPr marL="355600" indent="-355600" algn="just"/>
            <a:r>
              <a:rPr lang="ru-RU" sz="2000" dirty="0" smtClean="0"/>
              <a:t>3) Закрепление </a:t>
            </a:r>
            <a:r>
              <a:rPr lang="ru-RU" sz="2000" b="1" dirty="0"/>
              <a:t>срока исполнения </a:t>
            </a:r>
            <a:r>
              <a:rPr lang="ru-RU" sz="2000" dirty="0" smtClean="0"/>
              <a:t>бюджетной меры </a:t>
            </a:r>
            <a:r>
              <a:rPr lang="ru-RU" sz="2000" b="1" dirty="0" smtClean="0"/>
              <a:t>принуждения до </a:t>
            </a:r>
            <a:r>
              <a:rPr lang="ru-RU" sz="2000" b="1" dirty="0"/>
              <a:t>1 года</a:t>
            </a:r>
            <a:r>
              <a:rPr lang="ru-RU" sz="2000" dirty="0"/>
              <a:t>, а также </a:t>
            </a:r>
            <a:r>
              <a:rPr lang="ru-RU" sz="2000" b="1" dirty="0"/>
              <a:t>свыше года на условиях</a:t>
            </a:r>
            <a:r>
              <a:rPr lang="ru-RU" sz="2000" dirty="0"/>
              <a:t>, определенных </a:t>
            </a:r>
            <a:r>
              <a:rPr lang="ru-RU" sz="2000" dirty="0" err="1"/>
              <a:t>финорганом</a:t>
            </a:r>
            <a:r>
              <a:rPr lang="ru-RU" sz="2000" dirty="0"/>
              <a:t> в соответствии </a:t>
            </a:r>
            <a:r>
              <a:rPr lang="ru-RU" sz="2000" dirty="0" smtClean="0"/>
              <a:t>с общими требованиями Правительства РФ.</a:t>
            </a:r>
            <a:endParaRPr lang="ru-RU" sz="2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7760"/>
              </p:ext>
            </p:extLst>
          </p:nvPr>
        </p:nvGraphicFramePr>
        <p:xfrm>
          <a:off x="203543" y="332656"/>
          <a:ext cx="8642786" cy="43204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4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Другие важные изменения Федерального закона от 19.07.2018 № 222-ФЗ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755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645618"/>
              </p:ext>
            </p:extLst>
          </p:nvPr>
        </p:nvGraphicFramePr>
        <p:xfrm>
          <a:off x="299729" y="390168"/>
          <a:ext cx="8660816" cy="13106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>
                          <a:effectLst/>
                        </a:rPr>
                        <a:t>Законопроект № 493988-7 «О внесении изменений в Бюджетный кодекс Российской Федерации в части совершенствования государственного (муниципального) </a:t>
                      </a:r>
                      <a:r>
                        <a:rPr lang="ru-RU" sz="2000" b="1" dirty="0" smtClean="0">
                          <a:effectLst/>
                        </a:rPr>
                        <a:t>финансового контроля</a:t>
                      </a:r>
                      <a:r>
                        <a:rPr lang="ru-RU" sz="2000" b="0" dirty="0" smtClean="0">
                          <a:effectLst/>
                        </a:rPr>
                        <a:t>, внутреннего финансового контроля и внутреннего финансового аудита» </a:t>
                      </a:r>
                      <a:r>
                        <a:rPr lang="ru-RU" sz="2000" b="1" dirty="0" smtClean="0">
                          <a:solidFill>
                            <a:schemeClr val="accent1"/>
                          </a:solidFill>
                          <a:effectLst/>
                        </a:rPr>
                        <a:t>(внесен в ГД 22.06.2018)</a:t>
                      </a:r>
                      <a:endParaRPr lang="ru-RU" sz="2000" b="1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9512" y="1846173"/>
            <a:ext cx="8712968" cy="4319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arenR"/>
            </a:pPr>
            <a:r>
              <a:rPr lang="ru-RU" b="1" dirty="0"/>
              <a:t>Расширение сферы </a:t>
            </a:r>
            <a:r>
              <a:rPr lang="ru-RU" dirty="0"/>
              <a:t>государственного (муниципального) финансового контроля (ГМФК):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расширение предмета и уточнение перечня объектов ГМФК 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наделение органов ГМФК полномочиями по контролю за соблюдением положений законов (актов), определяющих расходные обязательства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расширение полномочий по санкционированию </a:t>
            </a:r>
            <a:r>
              <a:rPr lang="ru-RU" dirty="0" smtClean="0"/>
              <a:t>операций</a:t>
            </a:r>
          </a:p>
          <a:p>
            <a:pPr marL="342900" lvl="1" indent="-3429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342900" lvl="0" indent="-342900" algn="just">
              <a:buFont typeface="+mj-lt"/>
              <a:buAutoNum type="arabicParenR"/>
            </a:pPr>
            <a:r>
              <a:rPr lang="ru-RU" dirty="0"/>
              <a:t>Формирование федеральной системы </a:t>
            </a:r>
            <a:r>
              <a:rPr lang="ru-RU" b="1" dirty="0"/>
              <a:t>стандартов</a:t>
            </a:r>
            <a:r>
              <a:rPr lang="ru-RU" dirty="0"/>
              <a:t> внутреннего </a:t>
            </a:r>
            <a:r>
              <a:rPr lang="ru-RU" dirty="0" smtClean="0"/>
              <a:t>ГМФК</a:t>
            </a:r>
          </a:p>
          <a:p>
            <a:pPr marL="342900" lvl="0" indent="-342900" algn="just">
              <a:buFont typeface="+mj-lt"/>
              <a:buAutoNum type="arabicParenR"/>
            </a:pPr>
            <a:endParaRPr lang="ru-RU" dirty="0"/>
          </a:p>
          <a:p>
            <a:pPr marL="342900" lvl="0" indent="-342900" algn="just">
              <a:buFont typeface="+mj-lt"/>
              <a:buAutoNum type="arabicParenR"/>
            </a:pPr>
            <a:r>
              <a:rPr lang="ru-RU" dirty="0" smtClean="0"/>
              <a:t>Развитие </a:t>
            </a:r>
            <a:r>
              <a:rPr lang="ru-RU" b="1" dirty="0" smtClean="0"/>
              <a:t>внутреннего финансового контроля и внутреннего финансового аудита</a:t>
            </a:r>
            <a:r>
              <a:rPr lang="ru-RU" dirty="0" smtClean="0"/>
              <a:t>: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определение ВФК и ВФА по стандартам ИНТОСАИ 9100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распространение ВФК и ВФА на получателей бюджетных средств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наделение Минфина полномочиями по утверждению стандартов ВФК и ВФА</a:t>
            </a:r>
          </a:p>
          <a:p>
            <a:pPr marL="342900" lvl="1" indent="-1651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/>
              <a:t>возможность передачи полномочий по осуществлению </a:t>
            </a:r>
            <a:r>
              <a:rPr lang="ru-RU" dirty="0" smtClean="0"/>
              <a:t>ВФА</a:t>
            </a:r>
          </a:p>
          <a:p>
            <a:pPr marL="342900" lvl="1" indent="-34290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342900" indent="-342900" algn="just">
              <a:buFont typeface="+mj-lt"/>
              <a:buAutoNum type="arabicParenR"/>
            </a:pPr>
            <a:r>
              <a:rPr lang="ru-RU" dirty="0" smtClean="0"/>
              <a:t>Совершенствование </a:t>
            </a:r>
            <a:r>
              <a:rPr lang="ru-RU" b="1" dirty="0"/>
              <a:t>порядка реализации результатов </a:t>
            </a:r>
            <a:r>
              <a:rPr lang="ru-RU" dirty="0" smtClean="0"/>
              <a:t>ГМФК - применения БМП</a:t>
            </a:r>
            <a:endParaRPr lang="ru-RU" dirty="0"/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532440" y="6362619"/>
            <a:ext cx="663839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7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591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871172"/>
              </p:ext>
            </p:extLst>
          </p:nvPr>
        </p:nvGraphicFramePr>
        <p:xfrm>
          <a:off x="299729" y="390168"/>
          <a:ext cx="8660816" cy="13106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2000" b="0" dirty="0" smtClean="0">
                          <a:effectLst/>
                        </a:rPr>
                        <a:t>Законопроект 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499593-7 "О  внесении изменений в Бюджетный кодекс Российской Федерации" (в части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совершенствования администрирования доходов 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бюджетов бюджетной системы РФ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штрафов, неустоек, пеней ) </a:t>
                      </a:r>
                      <a:r>
                        <a:rPr lang="ru-RU" sz="2000" b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(внесен в ГД 29.06.2018)</a:t>
                      </a:r>
                      <a:endParaRPr lang="ru-RU" sz="2000" b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Номер слайда 1"/>
          <p:cNvSpPr txBox="1">
            <a:spLocks/>
          </p:cNvSpPr>
          <p:nvPr/>
        </p:nvSpPr>
        <p:spPr>
          <a:xfrm>
            <a:off x="8532440" y="6362619"/>
            <a:ext cx="663839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8</a:t>
            </a:fld>
            <a:endParaRPr lang="ru-RU" sz="2800" dirty="0">
              <a:latin typeface="Trebuchet MS" panose="020B0603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388" y="1662762"/>
            <a:ext cx="89644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arenR"/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перераспределение в пользу федерального бюджета </a:t>
            </a:r>
            <a:r>
              <a:rPr lang="ru-RU" sz="1600" b="1" dirty="0">
                <a:ea typeface="Calibri" panose="020F0502020204030204" pitchFamily="34" charset="0"/>
                <a:cs typeface="Arial" panose="020B0604020202020204" pitchFamily="34" charset="0"/>
              </a:rPr>
              <a:t>доходов от штрафов, налагаемых на особо охраняемых природных территориях</a:t>
            </a:r>
            <a:r>
              <a:rPr lang="ru-RU" sz="1600" dirty="0">
                <a:ea typeface="Calibri" panose="020F0502020204030204" pitchFamily="34" charset="0"/>
                <a:cs typeface="Arial" panose="020B0604020202020204" pitchFamily="34" charset="0"/>
              </a:rPr>
              <a:t> федерального значения, а также средств, уплачиваемых в целях возмещения причиненного на таких территориях вреда окружающей среде;</a:t>
            </a:r>
          </a:p>
          <a:p>
            <a:pPr marL="342900" indent="-342900" algn="just">
              <a:buFontTx/>
              <a:buAutoNum type="arabicParenR"/>
            </a:pPr>
            <a:r>
              <a:rPr lang="ru-RU" sz="1600" dirty="0">
                <a:cs typeface="Arial" panose="020B0604020202020204" pitchFamily="34" charset="0"/>
              </a:rPr>
              <a:t>централизация доходов от отдельных штрафов будет компенсирована передачей федеральных нормативов от 5% </a:t>
            </a:r>
            <a:r>
              <a:rPr lang="ru-RU" sz="1600" b="1" dirty="0">
                <a:cs typeface="Arial" panose="020B0604020202020204" pitchFamily="34" charset="0"/>
              </a:rPr>
              <a:t>платы за негативное воздействие на окружающую среду </a:t>
            </a:r>
            <a:r>
              <a:rPr lang="ru-RU" sz="1600" dirty="0">
                <a:cs typeface="Arial" panose="020B0604020202020204" pitchFamily="34" charset="0"/>
              </a:rPr>
              <a:t>и 50% </a:t>
            </a:r>
            <a:r>
              <a:rPr lang="ru-RU" sz="1600" b="1" dirty="0">
                <a:cs typeface="Arial" panose="020B0604020202020204" pitchFamily="34" charset="0"/>
              </a:rPr>
              <a:t>акциза на спирт этиловый из непищевого сырья</a:t>
            </a:r>
            <a:r>
              <a:rPr lang="ru-RU" sz="1600" dirty="0">
                <a:cs typeface="Arial" panose="020B0604020202020204" pitchFamily="34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а также зачислением в бюджеты субъектов РФ и местные бюджеты всех штрафов, налагаемых мировыми судьями, штрафов, выявленных должностными лицами органов муниципального контроля;</a:t>
            </a:r>
          </a:p>
          <a:p>
            <a:pPr marL="342900" indent="-342900" algn="just">
              <a:buFontTx/>
              <a:buAutoNum type="arabicParenR"/>
            </a:pPr>
            <a:r>
              <a:rPr lang="ru-RU" sz="1600" dirty="0">
                <a:cs typeface="Arial" panose="020B0604020202020204" pitchFamily="34" charset="0"/>
              </a:rPr>
              <a:t>уточнение </a:t>
            </a:r>
            <a:r>
              <a:rPr lang="ru-RU" sz="1600" b="1" dirty="0">
                <a:cs typeface="Arial" panose="020B0604020202020204" pitchFamily="34" charset="0"/>
              </a:rPr>
              <a:t>принципа распределения административных штрафов</a:t>
            </a:r>
            <a:r>
              <a:rPr lang="ru-RU" sz="1600" dirty="0">
                <a:cs typeface="Arial" panose="020B0604020202020204" pitchFamily="34" charset="0"/>
              </a:rPr>
              <a:t> во избежание разночтений, неоднозначного толкования и сложности в практическом применении положений статьи 46 БК РФ. </a:t>
            </a:r>
            <a:r>
              <a:rPr lang="ru-RU" sz="1600" b="1" dirty="0">
                <a:cs typeface="Arial" panose="020B0604020202020204" pitchFamily="34" charset="0"/>
              </a:rPr>
              <a:t>Данные изменения позволят</a:t>
            </a:r>
            <a:r>
              <a:rPr lang="ru-RU" sz="1600" dirty="0">
                <a:cs typeface="Arial" panose="020B0604020202020204" pitchFamily="34" charset="0"/>
              </a:rPr>
              <a:t>:</a:t>
            </a:r>
          </a:p>
          <a:p>
            <a:pPr marL="360363" indent="-184150" algn="just">
              <a:buFont typeface="Wingdings" panose="05000000000000000000" pitchFamily="2" charset="2"/>
              <a:buChar char="§"/>
            </a:pPr>
            <a:r>
              <a:rPr lang="ru-RU" sz="1600" dirty="0">
                <a:cs typeface="Arial" panose="020B0604020202020204" pitchFamily="34" charset="0"/>
              </a:rPr>
              <a:t>однозначно определить, в какой бюджет должны поступать штрафы;</a:t>
            </a:r>
          </a:p>
          <a:p>
            <a:pPr marL="360363" indent="-184150" algn="just">
              <a:buFont typeface="Wingdings" panose="05000000000000000000" pitchFamily="2" charset="2"/>
              <a:buChar char="§"/>
            </a:pPr>
            <a:r>
              <a:rPr lang="ru-RU" sz="1600" dirty="0">
                <a:cs typeface="Arial" panose="020B0604020202020204" pitchFamily="34" charset="0"/>
              </a:rPr>
              <a:t>урегулировать вопросы зачисления в доходы бюджетов штрафов, неустоек, пени по договорам гражданско-правового характера;</a:t>
            </a:r>
          </a:p>
          <a:p>
            <a:pPr marL="360363" indent="-184150" algn="just">
              <a:buFont typeface="Wingdings" panose="05000000000000000000" pitchFamily="2" charset="2"/>
              <a:buChar char="§"/>
            </a:pPr>
            <a:r>
              <a:rPr lang="ru-RU" sz="1600" dirty="0">
                <a:cs typeface="Arial" panose="020B0604020202020204" pitchFamily="34" charset="0"/>
              </a:rPr>
              <a:t>снизить нагрузку на ФОИВ, должностные лица которых налагают административные штрафы;</a:t>
            </a:r>
          </a:p>
          <a:p>
            <a:pPr marL="360363" indent="-184150" algn="just">
              <a:buFont typeface="Wingdings" panose="05000000000000000000" pitchFamily="2" charset="2"/>
              <a:buChar char="§"/>
            </a:pPr>
            <a:r>
              <a:rPr lang="ru-RU" sz="1600" dirty="0">
                <a:cs typeface="Arial" panose="020B0604020202020204" pitchFamily="34" charset="0"/>
              </a:rPr>
              <a:t>повысить заинтересованность муниципальных органов в выявлении административных правонарушений;</a:t>
            </a:r>
          </a:p>
          <a:p>
            <a:pPr marL="360363" indent="-184150" algn="just">
              <a:buFont typeface="Wingdings" panose="05000000000000000000" pitchFamily="2" charset="2"/>
              <a:buChar char="§"/>
            </a:pPr>
            <a:r>
              <a:rPr lang="ru-RU" sz="1600" dirty="0">
                <a:cs typeface="Arial" panose="020B0604020202020204" pitchFamily="34" charset="0"/>
              </a:rPr>
              <a:t>повысить точность прогнозирования доходов местных бюджетов от административных штрафов.</a:t>
            </a:r>
          </a:p>
        </p:txBody>
      </p:sp>
    </p:spTree>
    <p:extLst>
      <p:ext uri="{BB962C8B-B14F-4D97-AF65-F5344CB8AC3E}">
        <p14:creationId xmlns:p14="http://schemas.microsoft.com/office/powerpoint/2010/main" val="2213287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2036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 defTabSz="913818">
              <a:defRPr sz="2600" i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6909" defTabSz="913818"/>
            <a:lvl3pPr marL="913818" defTabSz="913818"/>
            <a:lvl4pPr marL="1370722" defTabSz="913818"/>
            <a:lvl5pPr marL="1827630" defTabSz="913818"/>
            <a:lvl6pPr marL="2284531" defTabSz="913818"/>
            <a:lvl7pPr marL="2741446" defTabSz="913818"/>
            <a:lvl8pPr marL="3198350" defTabSz="913818"/>
            <a:lvl9pPr marL="3655260" defTabSz="913818"/>
          </a:lstStyle>
          <a:p>
            <a:r>
              <a:rPr lang="ru-RU" sz="2000" dirty="0" smtClean="0">
                <a:effectLst/>
              </a:rPr>
              <a:t>Законопроект "О внесении изменений в Бюджетный кодекс Российской Федерации и признании утратившими силу отдельных положений законодательных актов Российской Федерации в части </a:t>
            </a:r>
            <a:r>
              <a:rPr lang="ru-RU" sz="2000" b="1" dirty="0" smtClean="0">
                <a:effectLst/>
              </a:rPr>
              <a:t>казначейского обслуживания </a:t>
            </a:r>
            <a:r>
              <a:rPr lang="ru-RU" sz="2000" dirty="0">
                <a:effectLst/>
              </a:rPr>
              <a:t>и системы казначейских платежей" (внесен в Правительство </a:t>
            </a:r>
            <a:r>
              <a:rPr lang="ru-RU" sz="2000" dirty="0" smtClean="0">
                <a:effectLst/>
              </a:rPr>
              <a:t>РФ, до </a:t>
            </a:r>
            <a:r>
              <a:rPr lang="ru-RU" sz="2000" dirty="0">
                <a:effectLst/>
              </a:rPr>
              <a:t>01.09.2018 </a:t>
            </a:r>
            <a:r>
              <a:rPr lang="ru-RU" sz="2000" dirty="0" smtClean="0">
                <a:effectLst/>
              </a:rPr>
              <a:t>дорабатывается)</a:t>
            </a:r>
            <a:endParaRPr lang="ru-RU" sz="20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256542"/>
            <a:ext cx="835292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Создание </a:t>
            </a:r>
            <a:r>
              <a:rPr lang="ru-RU" b="1" dirty="0"/>
              <a:t>единого казначейского счета </a:t>
            </a:r>
            <a:r>
              <a:rPr lang="ru-RU" dirty="0"/>
              <a:t>(будет сокращено количество счетов, открытых в учреждениях Банка России для </a:t>
            </a:r>
            <a:r>
              <a:rPr lang="ru-RU" dirty="0" smtClean="0"/>
              <a:t>расчетов,  </a:t>
            </a:r>
            <a:r>
              <a:rPr lang="ru-RU" dirty="0"/>
              <a:t>количества операций через счета Банка </a:t>
            </a:r>
            <a:r>
              <a:rPr lang="ru-RU" dirty="0" smtClean="0"/>
              <a:t>России и сроки </a:t>
            </a:r>
            <a:r>
              <a:rPr lang="ru-RU" dirty="0"/>
              <a:t>проведения </a:t>
            </a:r>
            <a:r>
              <a:rPr lang="ru-RU" dirty="0" smtClean="0"/>
              <a:t>платежей)</a:t>
            </a:r>
            <a:endParaRPr lang="ru-RU" dirty="0"/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Обеспечение </a:t>
            </a:r>
            <a:r>
              <a:rPr lang="ru-RU" b="1" dirty="0"/>
              <a:t>ликвидности</a:t>
            </a:r>
            <a:r>
              <a:rPr lang="ru-RU" dirty="0"/>
              <a:t> единого казначейского </a:t>
            </a:r>
            <a:r>
              <a:rPr lang="ru-RU" dirty="0" smtClean="0"/>
              <a:t>счета и повышение </a:t>
            </a:r>
            <a:r>
              <a:rPr lang="ru-RU" dirty="0"/>
              <a:t>эффективности управления остатками средств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Осуществление </a:t>
            </a:r>
            <a:r>
              <a:rPr lang="ru-RU" dirty="0"/>
              <a:t>ФК отдельных функций финорганов субъекта РФ (МО), органов управления госвнебфондами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Закрепление положений по </a:t>
            </a:r>
            <a:r>
              <a:rPr lang="ru-RU" b="1" dirty="0"/>
              <a:t>казначейскому сопровождению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Правовое </a:t>
            </a:r>
            <a:r>
              <a:rPr lang="ru-RU" dirty="0"/>
              <a:t>оформление </a:t>
            </a:r>
            <a:r>
              <a:rPr lang="ru-RU" b="1" dirty="0"/>
              <a:t>системы казначейских </a:t>
            </a:r>
            <a:r>
              <a:rPr lang="ru-RU" b="1" dirty="0" smtClean="0"/>
              <a:t>платежей</a:t>
            </a:r>
            <a:r>
              <a:rPr lang="ru-RU" dirty="0" smtClean="0"/>
              <a:t>, в т.ч. расширение </a:t>
            </a:r>
            <a:r>
              <a:rPr lang="ru-RU" dirty="0"/>
              <a:t>набора платежных сервисов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 Составление казначейской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451863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33488"/>
              </p:ext>
            </p:extLst>
          </p:nvPr>
        </p:nvGraphicFramePr>
        <p:xfrm>
          <a:off x="289708" y="567180"/>
          <a:ext cx="8660816" cy="7920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Новации 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законопроекта в части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казначейского обслуживания 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 системы казначейских платежей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3673" y="1359268"/>
            <a:ext cx="835292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Создание </a:t>
            </a:r>
            <a:r>
              <a:rPr lang="ru-RU" b="1" dirty="0"/>
              <a:t>единого казначейского счета </a:t>
            </a:r>
            <a:r>
              <a:rPr lang="ru-RU" dirty="0"/>
              <a:t>(будет сокращено количество счетов, открытых в учреждениях Банка России для </a:t>
            </a:r>
            <a:r>
              <a:rPr lang="ru-RU" dirty="0" smtClean="0"/>
              <a:t>расчетов,  </a:t>
            </a:r>
            <a:r>
              <a:rPr lang="ru-RU" dirty="0"/>
              <a:t>количества операций через счета Банка </a:t>
            </a:r>
            <a:r>
              <a:rPr lang="ru-RU" dirty="0" smtClean="0"/>
              <a:t>России и сроки </a:t>
            </a:r>
            <a:r>
              <a:rPr lang="ru-RU" dirty="0"/>
              <a:t>проведения </a:t>
            </a:r>
            <a:r>
              <a:rPr lang="ru-RU" dirty="0" smtClean="0"/>
              <a:t>платежей)</a:t>
            </a:r>
            <a:endParaRPr lang="ru-RU" dirty="0"/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Обеспечение </a:t>
            </a:r>
            <a:r>
              <a:rPr lang="ru-RU" b="1" dirty="0"/>
              <a:t>ликвидности</a:t>
            </a:r>
            <a:r>
              <a:rPr lang="ru-RU" dirty="0"/>
              <a:t> единого казначейского </a:t>
            </a:r>
            <a:r>
              <a:rPr lang="ru-RU" dirty="0" smtClean="0"/>
              <a:t>счета и повышение </a:t>
            </a:r>
            <a:r>
              <a:rPr lang="ru-RU" dirty="0"/>
              <a:t>эффективности управления остатками средств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Осуществление </a:t>
            </a:r>
            <a:r>
              <a:rPr lang="ru-RU" dirty="0"/>
              <a:t>ФК отдельных функций финорганов субъекта РФ (МО), органов управления госвнебфондами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Закрепление положений по </a:t>
            </a:r>
            <a:r>
              <a:rPr lang="ru-RU" b="1" dirty="0"/>
              <a:t>казначейскому сопровождению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 smtClean="0"/>
              <a:t>Правовое </a:t>
            </a:r>
            <a:r>
              <a:rPr lang="ru-RU" dirty="0"/>
              <a:t>оформление </a:t>
            </a:r>
            <a:r>
              <a:rPr lang="ru-RU" b="1" dirty="0"/>
              <a:t>системы казначейских </a:t>
            </a:r>
            <a:r>
              <a:rPr lang="ru-RU" b="1" dirty="0" smtClean="0"/>
              <a:t>платежей</a:t>
            </a:r>
            <a:r>
              <a:rPr lang="ru-RU" dirty="0" smtClean="0"/>
              <a:t>, в т.ч. расширение </a:t>
            </a:r>
            <a:r>
              <a:rPr lang="ru-RU" dirty="0"/>
              <a:t>набора платежных сервисов</a:t>
            </a:r>
          </a:p>
          <a:p>
            <a:pPr marL="342900" lvl="0" indent="-342900">
              <a:spcBef>
                <a:spcPts val="1200"/>
              </a:spcBef>
              <a:buFont typeface="+mj-lt"/>
              <a:buAutoNum type="arabicParenR"/>
            </a:pPr>
            <a:r>
              <a:rPr lang="ru-RU" dirty="0"/>
              <a:t> Составление казначейской отчетности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676456" y="6381328"/>
            <a:ext cx="519823" cy="44666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z="2800" smtClean="0">
                <a:latin typeface="Trebuchet MS" panose="020B0603020202020204" pitchFamily="34" charset="0"/>
              </a:rPr>
              <a:pPr algn="r">
                <a:defRPr/>
              </a:pPr>
              <a:t>10</a:t>
            </a:fld>
            <a:endParaRPr lang="ru-RU" sz="2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812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494744"/>
            <a:ext cx="9144000" cy="3735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sz="1800" b="1" dirty="0" smtClean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Основные подходы к разработке национальных проектов</a:t>
            </a:r>
          </a:p>
          <a:p>
            <a:pPr algn="ctr" eaLnBrk="1" hangingPunct="1">
              <a:lnSpc>
                <a:spcPct val="75000"/>
              </a:lnSpc>
            </a:pPr>
            <a:r>
              <a:rPr lang="ru-RU" sz="1000" b="1" dirty="0">
                <a:solidFill>
                  <a:srgbClr val="00602B"/>
                </a:solidFill>
                <a:latin typeface="Trebuchet MS" panose="020B0603020202020204" pitchFamily="34" charset="0"/>
                <a:cs typeface="Times New Roman" pitchFamily="18" charset="0"/>
              </a:rPr>
              <a:t> </a:t>
            </a:r>
            <a:r>
              <a:rPr lang="ru-RU" sz="900" b="1" dirty="0" smtClean="0">
                <a:solidFill>
                  <a:srgbClr val="00602B"/>
                </a:solidFill>
                <a:latin typeface="Trebuchet MS" panose="020B0603020202020204" pitchFamily="34" charset="0"/>
                <a:cs typeface="Times New Roman" pitchFamily="18" charset="0"/>
              </a:rPr>
              <a:t>(Методические указания по разработке национальных проектов, утвержденные Председателем Правительства РФ</a:t>
            </a:r>
          </a:p>
          <a:p>
            <a:pPr algn="ctr" eaLnBrk="1" hangingPunct="1">
              <a:lnSpc>
                <a:spcPct val="75000"/>
              </a:lnSpc>
            </a:pPr>
            <a:r>
              <a:rPr lang="ru-RU" sz="900" b="1" dirty="0" smtClean="0">
                <a:solidFill>
                  <a:srgbClr val="00602B"/>
                </a:solidFill>
                <a:latin typeface="Trebuchet MS" panose="020B0603020202020204" pitchFamily="34" charset="0"/>
                <a:cs typeface="Times New Roman" pitchFamily="18" charset="0"/>
              </a:rPr>
              <a:t>Д.А. Медведевым 04.06.2018 № 4072п-П6)</a:t>
            </a:r>
            <a:endParaRPr lang="ru-RU" sz="900" b="1" i="1" dirty="0">
              <a:solidFill>
                <a:srgbClr val="00602B"/>
              </a:solidFill>
              <a:latin typeface="Trebuchet MS" panose="020B0603020202020204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75000"/>
              </a:lnSpc>
            </a:pPr>
            <a:endParaRPr lang="ru-RU" sz="2000" b="1" i="1" dirty="0">
              <a:solidFill>
                <a:srgbClr val="00602B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854667"/>
            <a:ext cx="914399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Планирование</a:t>
            </a:r>
            <a:r>
              <a:rPr lang="ru-RU" sz="1350" dirty="0" smtClean="0">
                <a:latin typeface="Trebuchet MS" panose="020B0603020202020204" pitchFamily="34" charset="0"/>
              </a:rPr>
              <a:t> значений целевых показателей, определенных в Указе, </a:t>
            </a:r>
            <a:r>
              <a:rPr lang="ru-RU" sz="1350" i="1" u="sng" dirty="0" smtClean="0">
                <a:latin typeface="Trebuchet MS" panose="020B0603020202020204" pitchFamily="34" charset="0"/>
              </a:rPr>
              <a:t>по годам реализации</a:t>
            </a:r>
            <a:r>
              <a:rPr lang="ru-RU" sz="1350" dirty="0" smtClean="0">
                <a:latin typeface="Trebuchet MS" panose="020B0603020202020204" pitchFamily="34" charset="0"/>
              </a:rPr>
              <a:t>.</a:t>
            </a:r>
            <a:endParaRPr lang="ru-RU" sz="1350" dirty="0">
              <a:latin typeface="Trebuchet MS" panose="020B0603020202020204" pitchFamily="34" charset="0"/>
            </a:endParaRP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Включение дополнительных показателей</a:t>
            </a:r>
            <a:r>
              <a:rPr lang="ru-RU" sz="1350" dirty="0" smtClean="0">
                <a:latin typeface="Trebuchet MS" panose="020B0603020202020204" pitchFamily="34" charset="0"/>
              </a:rPr>
              <a:t>, позволяющих однозначно оценить достижение цели нацпроекта.</a:t>
            </a: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Дополнение</a:t>
            </a:r>
            <a:r>
              <a:rPr lang="ru-RU" sz="1350" dirty="0" smtClean="0">
                <a:latin typeface="Trebuchet MS" panose="020B0603020202020204" pitchFamily="34" charset="0"/>
              </a:rPr>
              <a:t> нацпроекта (при необходимости) </a:t>
            </a:r>
            <a:r>
              <a:rPr lang="ru-RU" sz="1350" i="1" u="sng" dirty="0" smtClean="0">
                <a:latin typeface="Trebuchet MS" panose="020B0603020202020204" pitchFamily="34" charset="0"/>
              </a:rPr>
              <a:t>задачами</a:t>
            </a:r>
            <a:r>
              <a:rPr lang="ru-RU" sz="1350" dirty="0" smtClean="0">
                <a:latin typeface="Trebuchet MS" panose="020B0603020202020204" pitchFamily="34" charset="0"/>
              </a:rPr>
              <a:t>, обеспечивающими достижение его целей.</a:t>
            </a:r>
          </a:p>
          <a:p>
            <a:pPr marL="400050" indent="-400050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b="1" i="1" u="sng" dirty="0">
                <a:latin typeface="Trebuchet MS" panose="020B0603020202020204" pitchFamily="34" charset="0"/>
              </a:rPr>
              <a:t>Формирование федеральных проектов, направленных на решение конкретных </a:t>
            </a:r>
            <a:r>
              <a:rPr lang="ru-RU" sz="1350" b="1" i="1" u="sng" dirty="0" smtClean="0">
                <a:latin typeface="Trebuchet MS" panose="020B0603020202020204" pitchFamily="34" charset="0"/>
              </a:rPr>
              <a:t/>
            </a:r>
            <a:br>
              <a:rPr lang="ru-RU" sz="1350" b="1" i="1" u="sng" dirty="0" smtClean="0">
                <a:latin typeface="Trebuchet MS" panose="020B0603020202020204" pitchFamily="34" charset="0"/>
              </a:rPr>
            </a:br>
            <a:r>
              <a:rPr lang="ru-RU" sz="1350" b="1" i="1" u="sng" dirty="0" smtClean="0">
                <a:latin typeface="Trebuchet MS" panose="020B0603020202020204" pitchFamily="34" charset="0"/>
              </a:rPr>
              <a:t>задач национального </a:t>
            </a:r>
            <a:r>
              <a:rPr lang="ru-RU" sz="1350" b="1" i="1" u="sng" dirty="0">
                <a:latin typeface="Trebuchet MS" panose="020B0603020202020204" pitchFamily="34" charset="0"/>
              </a:rPr>
              <a:t>проекта</a:t>
            </a:r>
            <a:r>
              <a:rPr lang="ru-RU" sz="1350" b="1" i="1" u="sng" dirty="0" smtClean="0">
                <a:latin typeface="Trebuchet MS" panose="020B0603020202020204" pitchFamily="34" charset="0"/>
              </a:rPr>
              <a:t>.</a:t>
            </a: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Определение результатов</a:t>
            </a:r>
            <a:r>
              <a:rPr lang="ru-RU" sz="1350" dirty="0" smtClean="0">
                <a:latin typeface="Trebuchet MS" panose="020B0603020202020204" pitchFamily="34" charset="0"/>
              </a:rPr>
              <a:t> федерального проекта.</a:t>
            </a: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Определение контрольных точек</a:t>
            </a:r>
            <a:r>
              <a:rPr lang="ru-RU" sz="1350" dirty="0" smtClean="0">
                <a:latin typeface="Trebuchet MS" panose="020B0603020202020204" pitchFamily="34" charset="0"/>
              </a:rPr>
              <a:t>, подтверждающих получение результатов федерального проекта.</a:t>
            </a: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Планирование мероприятий федерального проекта</a:t>
            </a:r>
            <a:r>
              <a:rPr lang="ru-RU" sz="1350" dirty="0" smtClean="0">
                <a:latin typeface="Trebuchet MS" panose="020B0603020202020204" pitchFamily="34" charset="0"/>
              </a:rPr>
              <a:t>, направленных на достижение контрольных точек и в совокупности обеспечивающих получение результатов федерального проекта и достижение целей и целевых показателей нацпроекта.</a:t>
            </a:r>
          </a:p>
          <a:p>
            <a:pPr marL="400050" indent="-400050" algn="just" fontAlgn="b">
              <a:spcAft>
                <a:spcPts val="60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Определение форм и источников финансового обеспечения</a:t>
            </a:r>
            <a:r>
              <a:rPr lang="ru-RU" sz="1350" dirty="0" smtClean="0">
                <a:latin typeface="Trebuchet MS" panose="020B0603020202020204" pitchFamily="34" charset="0"/>
              </a:rPr>
              <a:t> реализации федеральных (национальных) проектов.</a:t>
            </a:r>
            <a:endParaRPr lang="en-US" sz="1350" dirty="0" smtClean="0">
              <a:latin typeface="Trebuchet MS" panose="020B0603020202020204" pitchFamily="34" charset="0"/>
            </a:endParaRPr>
          </a:p>
          <a:p>
            <a:pPr marL="400050" indent="-400050" algn="just" fontAlgn="b">
              <a:spcAft>
                <a:spcPts val="0"/>
              </a:spcAft>
              <a:buFont typeface="+mj-lt"/>
              <a:buAutoNum type="romanUcPeriod"/>
            </a:pPr>
            <a:r>
              <a:rPr lang="ru-RU" sz="1350" i="1" u="sng" dirty="0" smtClean="0">
                <a:latin typeface="Trebuchet MS" panose="020B0603020202020204" pitchFamily="34" charset="0"/>
              </a:rPr>
              <a:t>Определение персональной ответственности</a:t>
            </a:r>
            <a:r>
              <a:rPr lang="ru-RU" sz="1350" dirty="0" smtClean="0">
                <a:latin typeface="Trebuchet MS" panose="020B0603020202020204" pitchFamily="34" charset="0"/>
              </a:rPr>
              <a:t> за достижение целей, целевых показателей, решение задач нацпроектов, достижение результатов и контрольных точек, выполнение мероприятий федеральных проектов.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7123" y="4566114"/>
            <a:ext cx="8789754" cy="220060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b">
              <a:spcAft>
                <a:spcPts val="600"/>
              </a:spcAft>
            </a:pPr>
            <a:r>
              <a:rPr lang="ru-RU" sz="1300" b="1" dirty="0">
                <a:solidFill>
                  <a:srgbClr val="00602B"/>
                </a:solidFill>
                <a:latin typeface="Trebuchet MS" panose="020B0603020202020204" pitchFamily="34" charset="0"/>
                <a:cs typeface="Times New Roman" pitchFamily="18" charset="0"/>
              </a:rPr>
              <a:t>Особенности участия субъектов РФ в реализации федеральных проектов</a:t>
            </a:r>
            <a:endParaRPr lang="ru-RU" sz="1300" i="1" u="sng" dirty="0" smtClean="0">
              <a:latin typeface="Trebuchet MS" panose="020B0603020202020204" pitchFamily="34" charset="0"/>
            </a:endParaRPr>
          </a:p>
          <a:p>
            <a:pPr marL="285750" indent="-109538" algn="just" fontAlgn="b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i="1" u="sng" dirty="0" smtClean="0">
                <a:latin typeface="Trebuchet MS" panose="020B0603020202020204" pitchFamily="34" charset="0"/>
              </a:rPr>
              <a:t>отражение в правилах</a:t>
            </a:r>
            <a:r>
              <a:rPr lang="ru-RU" sz="1300" dirty="0" smtClean="0">
                <a:latin typeface="Trebuchet MS" panose="020B0603020202020204" pitchFamily="34" charset="0"/>
              </a:rPr>
              <a:t> предоставления МБТ из федерального бюджета бюджетам субъектов РФ </a:t>
            </a:r>
            <a:r>
              <a:rPr lang="ru-RU" sz="1300" i="1" u="sng" dirty="0" smtClean="0">
                <a:latin typeface="Trebuchet MS" panose="020B0603020202020204" pitchFamily="34" charset="0"/>
              </a:rPr>
              <a:t>перечня показателей федеральных проектов</a:t>
            </a:r>
            <a:r>
              <a:rPr lang="ru-RU" sz="1300" dirty="0" smtClean="0">
                <a:latin typeface="Trebuchet MS" panose="020B0603020202020204" pitchFamily="34" charset="0"/>
              </a:rPr>
              <a:t>, а также </a:t>
            </a:r>
            <a:r>
              <a:rPr lang="ru-RU" sz="1300" i="1" u="sng" dirty="0" smtClean="0">
                <a:latin typeface="Trebuchet MS" panose="020B0603020202020204" pitchFamily="34" charset="0"/>
              </a:rPr>
              <a:t>перечня конкретных мероприятий</a:t>
            </a:r>
            <a:r>
              <a:rPr lang="ru-RU" sz="1300" dirty="0" smtClean="0">
                <a:latin typeface="Trebuchet MS" panose="020B0603020202020204" pitchFamily="34" charset="0"/>
              </a:rPr>
              <a:t>, </a:t>
            </a:r>
            <a:r>
              <a:rPr lang="ru-RU" sz="1300" dirty="0">
                <a:latin typeface="Trebuchet MS" panose="020B0603020202020204" pitchFamily="34" charset="0"/>
              </a:rPr>
              <a:t>которые включаются в соглашения с субъектами РФ.</a:t>
            </a:r>
            <a:endParaRPr lang="ru-RU" sz="1300" dirty="0" smtClean="0">
              <a:latin typeface="Trebuchet MS" panose="020B0603020202020204" pitchFamily="34" charset="0"/>
            </a:endParaRPr>
          </a:p>
          <a:p>
            <a:pPr marL="285750" indent="-109538" algn="just" fontAlgn="b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i="1" u="sng" dirty="0" smtClean="0">
                <a:latin typeface="Trebuchet MS" panose="020B0603020202020204" pitchFamily="34" charset="0"/>
              </a:rPr>
              <a:t>заключение с субъектами РФ</a:t>
            </a:r>
            <a:r>
              <a:rPr lang="ru-RU" sz="1300" u="sng" dirty="0" smtClean="0">
                <a:latin typeface="Trebuchet MS" panose="020B0603020202020204" pitchFamily="34" charset="0"/>
              </a:rPr>
              <a:t> </a:t>
            </a:r>
            <a:r>
              <a:rPr lang="ru-RU" sz="1300" i="1" u="sng" dirty="0" smtClean="0">
                <a:latin typeface="Trebuchet MS" panose="020B0603020202020204" pitchFamily="34" charset="0"/>
              </a:rPr>
              <a:t>соглашений, регламентирующих порядок взаимодействия</a:t>
            </a:r>
            <a:r>
              <a:rPr lang="ru-RU" sz="1300" dirty="0" smtClean="0">
                <a:latin typeface="Trebuchet MS" panose="020B0603020202020204" pitchFamily="34" charset="0"/>
              </a:rPr>
              <a:t> при реализации соответствующих мероприятий;</a:t>
            </a:r>
          </a:p>
          <a:p>
            <a:pPr marL="285750" indent="-109538" algn="just" fontAlgn="b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300" i="1" u="sng" dirty="0" smtClean="0">
                <a:latin typeface="Trebuchet MS" panose="020B0603020202020204" pitchFamily="34" charset="0"/>
              </a:rPr>
              <a:t>нормативное регулирование (разработка требования, стандартов, правил)</a:t>
            </a:r>
            <a:r>
              <a:rPr lang="ru-RU" sz="1300" dirty="0" smtClean="0">
                <a:latin typeface="Trebuchet MS" panose="020B0603020202020204" pitchFamily="34" charset="0"/>
              </a:rPr>
              <a:t> в соответствующей сфере;</a:t>
            </a:r>
          </a:p>
          <a:p>
            <a:pPr marL="285750" indent="-109538" algn="just" fontAlgn="b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300" i="1" u="sng" dirty="0" smtClean="0">
                <a:latin typeface="Trebuchet MS" panose="020B0603020202020204" pitchFamily="34" charset="0"/>
              </a:rPr>
              <a:t>применение системы отраслевых критериев</a:t>
            </a:r>
            <a:r>
              <a:rPr lang="ru-RU" sz="1300" dirty="0" smtClean="0">
                <a:latin typeface="Trebuchet MS" panose="020B0603020202020204" pitchFamily="34" charset="0"/>
              </a:rPr>
              <a:t> с последующим формированием отраслевого рейтинга субъектов РФ.</a:t>
            </a:r>
            <a:endParaRPr lang="ru-RU" sz="13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2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Прямая со стрелкой 54"/>
          <p:cNvCxnSpPr/>
          <p:nvPr/>
        </p:nvCxnSpPr>
        <p:spPr>
          <a:xfrm flipH="1">
            <a:off x="7778066" y="294599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6188176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6161799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1432006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 стрелкой 242"/>
          <p:cNvCxnSpPr/>
          <p:nvPr/>
        </p:nvCxnSpPr>
        <p:spPr>
          <a:xfrm flipH="1">
            <a:off x="1405629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3009677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2983300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4589169" y="2949838"/>
            <a:ext cx="0" cy="589880"/>
          </a:xfrm>
          <a:prstGeom prst="straightConnector1">
            <a:avLst/>
          </a:prstGeom>
          <a:ln w="28575" cmpd="tri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4562792" y="2944415"/>
            <a:ext cx="0" cy="589880"/>
          </a:xfrm>
          <a:prstGeom prst="straightConnector1">
            <a:avLst/>
          </a:prstGeom>
          <a:ln w="28575" cmpd="tri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307180"/>
            <a:ext cx="9144000" cy="49292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ru-RU" sz="2200" b="1" dirty="0" smtClean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Система целеполагания деятельности Правительства РФ</a:t>
            </a:r>
            <a:endParaRPr lang="ru-RU" sz="2200" b="1" i="1" dirty="0">
              <a:solidFill>
                <a:srgbClr val="004821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485765" y="2429881"/>
            <a:ext cx="8304353" cy="519920"/>
          </a:xfrm>
          <a:prstGeom prst="rect">
            <a:avLst/>
          </a:prstGeom>
          <a:solidFill>
            <a:srgbClr val="92B6CE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Основные направления деятельности Правительства Российской Федерации до 2024 г.</a:t>
            </a:r>
            <a:endParaRPr lang="ru-RU" sz="16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758598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ГП 1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350751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ГП 2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3880915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ГП 3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758600" y="4362510"/>
            <a:ext cx="1329230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1</a:t>
            </a:r>
            <a:endParaRPr lang="ru-RU" sz="1600" b="1" dirty="0">
              <a:solidFill>
                <a:srgbClr val="0033CC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776046" y="1433507"/>
            <a:ext cx="0" cy="996375"/>
          </a:xfrm>
          <a:prstGeom prst="straightConnector1">
            <a:avLst/>
          </a:prstGeom>
          <a:ln w="28575">
            <a:solidFill>
              <a:srgbClr val="C00000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926015" y="778149"/>
            <a:ext cx="2864103" cy="899545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85000"/>
              </a:lnSpc>
            </a:pPr>
            <a:r>
              <a:rPr lang="ru-RU" b="1" i="1" u="sng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Иные</a:t>
            </a:r>
            <a:r>
              <a:rPr lang="ru-RU" b="1" i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цели </a:t>
            </a:r>
            <a:r>
              <a:rPr lang="ru-RU" b="1" i="1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госполитики</a:t>
            </a:r>
            <a:r>
              <a:rPr lang="ru-RU" sz="16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pPr algn="ctr">
              <a:lnSpc>
                <a:spcPct val="85000"/>
              </a:lnSpc>
            </a:pPr>
            <a:r>
              <a:rPr lang="ru-RU" sz="1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(в </a:t>
            </a:r>
            <a:r>
              <a:rPr lang="ru-RU" sz="1100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т.ч</a:t>
            </a:r>
            <a:r>
              <a:rPr lang="ru-RU" sz="1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. в сферах безопасности, международной деятельности, повышения качества </a:t>
            </a:r>
            <a:r>
              <a:rPr lang="ru-RU" sz="1100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госуправления</a:t>
            </a:r>
            <a:r>
              <a:rPr lang="ru-RU" sz="1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и т.п.)</a:t>
            </a:r>
            <a:endParaRPr lang="ru-RU" sz="11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85767" y="778148"/>
            <a:ext cx="5317157" cy="655358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bIns="18000" rtlCol="0" anchor="t"/>
          <a:lstStyle/>
          <a:p>
            <a:pPr algn="ctr"/>
            <a:r>
              <a:rPr lang="ru-RU" sz="2000" b="1" i="1" u="sng" dirty="0">
                <a:solidFill>
                  <a:schemeClr val="tx1"/>
                </a:solidFill>
                <a:latin typeface="Trebuchet MS" panose="020B0603020202020204" pitchFamily="34" charset="0"/>
              </a:rPr>
              <a:t>Национальные</a:t>
            </a:r>
            <a:r>
              <a:rPr lang="ru-RU" sz="20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цели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rebuchet MS" panose="020B0603020202020204" pitchFamily="34" charset="0"/>
              </a:rPr>
              <a:t>(пункт 1 Указа Президента </a:t>
            </a:r>
            <a:r>
              <a:rPr lang="ru-RU" sz="14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РФ от </a:t>
            </a:r>
            <a:r>
              <a:rPr lang="ru-RU" sz="1400" dirty="0">
                <a:solidFill>
                  <a:schemeClr val="tx1"/>
                </a:solidFill>
                <a:latin typeface="Trebuchet MS" panose="020B0603020202020204" pitchFamily="34" charset="0"/>
              </a:rPr>
              <a:t>07.05.2018 № 204)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505976" y="353429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ГП 4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97" name="Прямоугольник 196"/>
          <p:cNvSpPr/>
          <p:nvPr/>
        </p:nvSpPr>
        <p:spPr>
          <a:xfrm>
            <a:off x="3880915" y="5629931"/>
            <a:ext cx="2954292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3</a:t>
            </a:r>
            <a:endParaRPr lang="ru-RU" sz="1600" b="1" dirty="0">
              <a:solidFill>
                <a:srgbClr val="0033CC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42" name="Прямая со стрелкой 41"/>
          <p:cNvCxnSpPr>
            <a:stCxn id="4" idx="2"/>
          </p:cNvCxnSpPr>
          <p:nvPr/>
        </p:nvCxnSpPr>
        <p:spPr>
          <a:xfrm>
            <a:off x="7358067" y="1677693"/>
            <a:ext cx="1095" cy="752188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72" idx="0"/>
            <a:endCxn id="104" idx="0"/>
          </p:cNvCxnSpPr>
          <p:nvPr/>
        </p:nvCxnSpPr>
        <p:spPr>
          <a:xfrm>
            <a:off x="1423214" y="3534295"/>
            <a:ext cx="1" cy="828214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2992092" y="347385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571585" y="347385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38" idx="0"/>
          </p:cNvCxnSpPr>
          <p:nvPr/>
        </p:nvCxnSpPr>
        <p:spPr>
          <a:xfrm>
            <a:off x="6170591" y="3534296"/>
            <a:ext cx="0" cy="2095635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" y="6501456"/>
            <a:ext cx="9143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rebuchet MS" panose="020B0603020202020204" pitchFamily="34" charset="0"/>
              </a:rPr>
              <a:t>Формирование нацпроектов осуществляется </a:t>
            </a:r>
            <a:r>
              <a:rPr lang="ru-RU" sz="1400" b="1" i="1" u="sng" dirty="0" smtClean="0">
                <a:latin typeface="Trebuchet MS" panose="020B0603020202020204" pitchFamily="34" charset="0"/>
              </a:rPr>
              <a:t>на 6-летний период</a:t>
            </a:r>
            <a:endParaRPr lang="ru-RU" sz="1400" b="1" i="1" u="sng" dirty="0">
              <a:latin typeface="Trebuchet MS" panose="020B0603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25683" y="1493851"/>
            <a:ext cx="2577241" cy="641042"/>
          </a:xfrm>
          <a:prstGeom prst="roundRect">
            <a:avLst/>
          </a:prstGeom>
          <a:solidFill>
            <a:srgbClr val="BEBF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85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Цели </a:t>
            </a:r>
            <a:r>
              <a:rPr lang="ru-RU" b="1" i="1" u="sng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нацпроектов</a:t>
            </a:r>
            <a:r>
              <a:rPr lang="ru-RU" sz="16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pPr algn="ctr">
              <a:lnSpc>
                <a:spcPct val="85000"/>
              </a:lnSpc>
              <a:spcBef>
                <a:spcPts val="600"/>
              </a:spcBef>
            </a:pPr>
            <a:r>
              <a:rPr lang="ru-RU" sz="14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(пункты 3-15 Указа)</a:t>
            </a:r>
            <a:endParaRPr lang="ru-RU" sz="14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36" name="Прямая со стрелкой 35"/>
          <p:cNvCxnSpPr>
            <a:stCxn id="30" idx="2"/>
          </p:cNvCxnSpPr>
          <p:nvPr/>
        </p:nvCxnSpPr>
        <p:spPr>
          <a:xfrm flipH="1">
            <a:off x="4510454" y="2134893"/>
            <a:ext cx="0" cy="294988"/>
          </a:xfrm>
          <a:prstGeom prst="straightConnector1">
            <a:avLst/>
          </a:prstGeom>
          <a:ln w="28575">
            <a:solidFill>
              <a:srgbClr val="0033CC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571585" y="4126570"/>
            <a:ext cx="0" cy="1503360"/>
          </a:xfrm>
          <a:prstGeom prst="straightConnector1">
            <a:avLst/>
          </a:prstGeom>
          <a:ln>
            <a:solidFill>
              <a:srgbClr val="0033CC"/>
            </a:solidFill>
            <a:prstDash val="dash"/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Прямоугольник 197"/>
          <p:cNvSpPr/>
          <p:nvPr/>
        </p:nvSpPr>
        <p:spPr>
          <a:xfrm>
            <a:off x="2350752" y="4977211"/>
            <a:ext cx="2859395" cy="431527"/>
          </a:xfrm>
          <a:prstGeom prst="rect">
            <a:avLst/>
          </a:prstGeom>
          <a:pattFill prst="ltUp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  <a:latin typeface="Trebuchet MS" panose="020B0603020202020204" pitchFamily="34" charset="0"/>
              </a:rPr>
              <a:t>Нацпроект 2</a:t>
            </a:r>
            <a:endParaRPr lang="ru-RU" sz="1600" b="1" dirty="0">
              <a:solidFill>
                <a:srgbClr val="0033CC"/>
              </a:solidFill>
              <a:latin typeface="Trebuchet MS" panose="020B0603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131035" y="3530455"/>
            <a:ext cx="1329231" cy="2527162"/>
          </a:xfrm>
          <a:prstGeom prst="rect">
            <a:avLst/>
          </a:prstGeom>
          <a:solidFill>
            <a:srgbClr val="B1D3D1">
              <a:alpha val="60000"/>
            </a:srgb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ru-RU" b="1" dirty="0" smtClean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ГП </a:t>
            </a:r>
            <a:r>
              <a:rPr lang="en-US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n</a:t>
            </a:r>
            <a:endParaRPr lang="ru-RU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9207" y="620178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rebuchet MS" panose="020B0603020202020204" pitchFamily="34" charset="0"/>
              </a:rPr>
              <a:t>Национальный проект – </a:t>
            </a:r>
            <a:r>
              <a:rPr lang="ru-RU" sz="1400" b="1" i="1" u="sng" dirty="0" smtClean="0">
                <a:latin typeface="Trebuchet MS" panose="020B0603020202020204" pitchFamily="34" charset="0"/>
              </a:rPr>
              <a:t>приоритетное</a:t>
            </a:r>
            <a:r>
              <a:rPr lang="ru-RU" sz="1400" dirty="0" smtClean="0">
                <a:latin typeface="Trebuchet MS" panose="020B0603020202020204" pitchFamily="34" charset="0"/>
              </a:rPr>
              <a:t> направление государственной политики </a:t>
            </a:r>
            <a:r>
              <a:rPr lang="ru-RU" sz="1400" b="1" i="1" u="sng" dirty="0" smtClean="0">
                <a:latin typeface="Trebuchet MS" panose="020B0603020202020204" pitchFamily="34" charset="0"/>
              </a:rPr>
              <a:t>с особым режимом управления</a:t>
            </a:r>
            <a:endParaRPr lang="ru-RU" sz="1400" b="1" i="1" u="sng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84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Прямая со стрелкой 62"/>
          <p:cNvCxnSpPr/>
          <p:nvPr/>
        </p:nvCxnSpPr>
        <p:spPr>
          <a:xfrm>
            <a:off x="4323090" y="3042659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3432107" y="3042657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endCxn id="67" idx="0"/>
          </p:cNvCxnSpPr>
          <p:nvPr/>
        </p:nvCxnSpPr>
        <p:spPr>
          <a:xfrm>
            <a:off x="5319082" y="3024371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endCxn id="68" idx="0"/>
          </p:cNvCxnSpPr>
          <p:nvPr/>
        </p:nvCxnSpPr>
        <p:spPr>
          <a:xfrm flipH="1">
            <a:off x="2497344" y="3024737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1527543" y="2056312"/>
            <a:ext cx="0" cy="394709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4314294" y="1945076"/>
            <a:ext cx="0" cy="496419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13" idx="0"/>
          </p:cNvCxnSpPr>
          <p:nvPr/>
        </p:nvCxnSpPr>
        <p:spPr>
          <a:xfrm flipH="1">
            <a:off x="531174" y="3042659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61" idx="0"/>
          </p:cNvCxnSpPr>
          <p:nvPr/>
        </p:nvCxnSpPr>
        <p:spPr>
          <a:xfrm flipH="1">
            <a:off x="1503791" y="3042659"/>
            <a:ext cx="0" cy="41928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40676" y="307180"/>
            <a:ext cx="8858250" cy="49292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</a:pPr>
            <a:r>
              <a:rPr lang="ru-RU" sz="2200" b="1" dirty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Уточнение подходов к формированию бюджетной классификации</a:t>
            </a:r>
            <a:endParaRPr lang="ru-RU" sz="2200" b="1" i="1" dirty="0">
              <a:solidFill>
                <a:srgbClr val="004821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678" y="1408260"/>
            <a:ext cx="5599994" cy="8022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2000" b="1" dirty="0">
                <a:latin typeface="Trebuchet MS" panose="020B0603020202020204" pitchFamily="34" charset="0"/>
              </a:rPr>
              <a:t>Госпрограмма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0679" y="2441495"/>
            <a:ext cx="2747160" cy="771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1600" b="1" dirty="0" smtClean="0">
                <a:latin typeface="Trebuchet MS" panose="020B0603020202020204" pitchFamily="34" charset="0"/>
              </a:rPr>
              <a:t>Подпрограмма</a:t>
            </a:r>
          </a:p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(направление)</a:t>
            </a:r>
            <a:endParaRPr lang="ru-RU" sz="1400" b="1" dirty="0">
              <a:latin typeface="Trebuchet MS" panose="020B06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679" y="3461943"/>
            <a:ext cx="780990" cy="2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 ВЦП</a:t>
            </a:r>
            <a:endParaRPr lang="ru-RU" sz="1400" b="1" dirty="0">
              <a:latin typeface="Trebuchet MS" panose="020B0603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7676" y="2441495"/>
            <a:ext cx="2688409" cy="771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1600" b="1" dirty="0" smtClean="0">
                <a:latin typeface="Trebuchet MS" panose="020B0603020202020204" pitchFamily="34" charset="0"/>
              </a:rPr>
              <a:t>Подпрограмма </a:t>
            </a:r>
            <a:br>
              <a:rPr lang="ru-RU" sz="1600" b="1" dirty="0" smtClean="0">
                <a:latin typeface="Trebuchet MS" panose="020B0603020202020204" pitchFamily="34" charset="0"/>
              </a:rPr>
            </a:br>
            <a:r>
              <a:rPr lang="ru-RU" sz="1400" b="1" dirty="0" smtClean="0">
                <a:latin typeface="Trebuchet MS" panose="020B0603020202020204" pitchFamily="34" charset="0"/>
              </a:rPr>
              <a:t>(направление)</a:t>
            </a:r>
            <a:endParaRPr lang="ru-RU" sz="1400" b="1" dirty="0">
              <a:latin typeface="Trebuchet MS" panose="020B0603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7501" y="1408256"/>
            <a:ext cx="2835483" cy="8022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3600" b="1" dirty="0">
                <a:latin typeface="Trebuchet MS" panose="020B0603020202020204" pitchFamily="34" charset="0"/>
              </a:rPr>
              <a:t>ХХ</a:t>
            </a:r>
          </a:p>
          <a:p>
            <a:pPr algn="ctr"/>
            <a:r>
              <a:rPr lang="ru-RU" sz="1600" i="1" dirty="0">
                <a:latin typeface="Trebuchet MS" panose="020B0603020202020204" pitchFamily="34" charset="0"/>
              </a:rPr>
              <a:t>код госпрограммы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97502" y="2451021"/>
            <a:ext cx="2835482" cy="7715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endParaRPr lang="en-US" sz="100" b="1" dirty="0" smtClean="0">
              <a:latin typeface="Trebuchet MS" panose="020B0603020202020204" pitchFamily="34" charset="0"/>
            </a:endParaRPr>
          </a:p>
          <a:p>
            <a:pPr algn="ctr"/>
            <a:r>
              <a:rPr lang="ru-RU" sz="3600" b="1" dirty="0" smtClean="0">
                <a:latin typeface="Trebuchet MS" panose="020B0603020202020204" pitchFamily="34" charset="0"/>
              </a:rPr>
              <a:t>Х</a:t>
            </a:r>
            <a:endParaRPr lang="ru-RU" sz="3600" b="1" dirty="0">
              <a:latin typeface="Trebuchet MS" panose="020B0603020202020204" pitchFamily="34" charset="0"/>
            </a:endParaRPr>
          </a:p>
          <a:p>
            <a:pPr algn="ctr"/>
            <a:r>
              <a:rPr lang="ru-RU" sz="1600" i="1" dirty="0">
                <a:latin typeface="Trebuchet MS" panose="020B0603020202020204" pitchFamily="34" charset="0"/>
              </a:rPr>
              <a:t>код подпрограммы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991" y="5954909"/>
            <a:ext cx="439614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dirty="0">
                <a:latin typeface="Trebuchet MS" panose="020B0603020202020204" pitchFamily="34" charset="0"/>
              </a:rPr>
              <a:t>...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57340" y="962149"/>
            <a:ext cx="484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rebuchet MS" panose="020B0603020202020204" pitchFamily="34" charset="0"/>
              </a:rPr>
              <a:t>Структура госпрограммы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587651" y="962149"/>
            <a:ext cx="185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rebuchet MS" panose="020B0603020202020204" pitchFamily="34" charset="0"/>
              </a:rPr>
              <a:t>Целевая статья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5922102" y="788724"/>
            <a:ext cx="0" cy="5886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097501" y="3461944"/>
            <a:ext cx="1259852" cy="20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3600" b="1" dirty="0">
                <a:latin typeface="Trebuchet MS" panose="020B0603020202020204" pitchFamily="34" charset="0"/>
              </a:rPr>
              <a:t>Х</a:t>
            </a:r>
            <a:r>
              <a:rPr lang="ru-RU" sz="3600" b="1" dirty="0" smtClean="0">
                <a:latin typeface="Trebuchet MS" panose="020B0603020202020204" pitchFamily="34" charset="0"/>
              </a:rPr>
              <a:t>Х</a:t>
            </a:r>
            <a:endParaRPr lang="ru-RU" sz="3600" b="1" dirty="0">
              <a:latin typeface="Trebuchet MS" panose="020B0603020202020204" pitchFamily="34" charset="0"/>
            </a:endParaRPr>
          </a:p>
          <a:p>
            <a:pPr algn="ctr"/>
            <a:r>
              <a:rPr lang="ru-RU" sz="1050" i="1" dirty="0">
                <a:latin typeface="Trebuchet MS" panose="020B0603020202020204" pitchFamily="34" charset="0"/>
              </a:rPr>
              <a:t>код основного </a:t>
            </a:r>
            <a:r>
              <a:rPr lang="ru-RU" sz="1050" i="1" dirty="0" smtClean="0">
                <a:latin typeface="Trebuchet MS" panose="020B0603020202020204" pitchFamily="34" charset="0"/>
              </a:rPr>
              <a:t>мероприятия</a:t>
            </a:r>
            <a:endParaRPr lang="ru-RU" sz="1050" b="1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5153404" y="5725513"/>
            <a:ext cx="326238" cy="241521"/>
            <a:chOff x="5025213" y="6262324"/>
            <a:chExt cx="353424" cy="241521"/>
          </a:xfrm>
        </p:grpSpPr>
        <p:cxnSp>
          <p:nvCxnSpPr>
            <p:cNvPr id="64" name="Прямая со стрелкой 63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 стрелкой 85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 стрелкой 87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Группа 88"/>
          <p:cNvGrpSpPr/>
          <p:nvPr/>
        </p:nvGrpSpPr>
        <p:grpSpPr>
          <a:xfrm>
            <a:off x="3271743" y="5775834"/>
            <a:ext cx="326238" cy="241521"/>
            <a:chOff x="5025213" y="6262324"/>
            <a:chExt cx="353424" cy="241521"/>
          </a:xfrm>
        </p:grpSpPr>
        <p:cxnSp>
          <p:nvCxnSpPr>
            <p:cNvPr id="90" name="Прямая со стрелкой 89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Прямая со стрелкой 90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Прямая со стрелкой 91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Группа 92"/>
          <p:cNvGrpSpPr/>
          <p:nvPr/>
        </p:nvGrpSpPr>
        <p:grpSpPr>
          <a:xfrm>
            <a:off x="4151170" y="5772729"/>
            <a:ext cx="326238" cy="241521"/>
            <a:chOff x="5025213" y="6262324"/>
            <a:chExt cx="353424" cy="241521"/>
          </a:xfrm>
        </p:grpSpPr>
        <p:cxnSp>
          <p:nvCxnSpPr>
            <p:cNvPr id="94" name="Прямая со стрелкой 93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 стрелкой 94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Группа 96"/>
          <p:cNvGrpSpPr/>
          <p:nvPr/>
        </p:nvGrpSpPr>
        <p:grpSpPr>
          <a:xfrm>
            <a:off x="1367178" y="5773538"/>
            <a:ext cx="326238" cy="241521"/>
            <a:chOff x="5025213" y="6262324"/>
            <a:chExt cx="353424" cy="241521"/>
          </a:xfrm>
        </p:grpSpPr>
        <p:cxnSp>
          <p:nvCxnSpPr>
            <p:cNvPr id="98" name="Прямая со стрелкой 97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Прямая со стрелкой 98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 стрелкой 99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Группа 100"/>
          <p:cNvGrpSpPr/>
          <p:nvPr/>
        </p:nvGrpSpPr>
        <p:grpSpPr>
          <a:xfrm>
            <a:off x="393236" y="5774529"/>
            <a:ext cx="326238" cy="241521"/>
            <a:chOff x="5025213" y="6262324"/>
            <a:chExt cx="353424" cy="241521"/>
          </a:xfrm>
        </p:grpSpPr>
        <p:cxnSp>
          <p:nvCxnSpPr>
            <p:cNvPr id="102" name="Прямая со стрелкой 101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 стрелкой 102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 стрелкой 103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" name="TextBox 104"/>
          <p:cNvSpPr txBox="1"/>
          <p:nvPr/>
        </p:nvSpPr>
        <p:spPr>
          <a:xfrm>
            <a:off x="1304982" y="5952927"/>
            <a:ext cx="439614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dirty="0">
                <a:latin typeface="Trebuchet MS" panose="020B0603020202020204" pitchFamily="34" charset="0"/>
              </a:rPr>
              <a:t>...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800148" y="6013259"/>
            <a:ext cx="1029498" cy="5519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ru-RU" sz="1200" dirty="0" smtClean="0">
                <a:latin typeface="Trebuchet MS" panose="020B0603020202020204" pitchFamily="34" charset="0"/>
              </a:rPr>
              <a:t>мероприятия</a:t>
            </a:r>
            <a:endParaRPr lang="ru-RU" sz="1200" dirty="0">
              <a:latin typeface="Trebuchet MS" panose="020B0603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212663" y="5953917"/>
            <a:ext cx="439614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dirty="0">
                <a:latin typeface="Trebuchet MS" panose="020B0603020202020204" pitchFamily="34" charset="0"/>
              </a:rPr>
              <a:t>...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100375" y="5952604"/>
            <a:ext cx="439614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ru-RU" sz="2400" dirty="0">
                <a:latin typeface="Trebuchet MS" panose="020B0603020202020204" pitchFamily="34" charset="0"/>
              </a:rPr>
              <a:t>...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13296" y="3461943"/>
            <a:ext cx="780990" cy="2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Ведомственный </a:t>
            </a:r>
            <a:r>
              <a:rPr lang="ru-RU" sz="1400" b="1" dirty="0">
                <a:latin typeface="Trebuchet MS" panose="020B0603020202020204" pitchFamily="34" charset="0"/>
              </a:rPr>
              <a:t>проект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902080" y="3443655"/>
            <a:ext cx="834004" cy="201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Федеральный </a:t>
            </a:r>
            <a:r>
              <a:rPr lang="ru-RU" sz="1400" b="1" dirty="0">
                <a:latin typeface="Trebuchet MS" panose="020B0603020202020204" pitchFamily="34" charset="0"/>
              </a:rPr>
              <a:t>проект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06849" y="3444021"/>
            <a:ext cx="780990" cy="201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Федеральный </a:t>
            </a:r>
            <a:r>
              <a:rPr lang="ru-RU" sz="1400" b="1" dirty="0">
                <a:latin typeface="Trebuchet MS" panose="020B0603020202020204" pitchFamily="34" charset="0"/>
              </a:rPr>
              <a:t>проект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675711" y="3461942"/>
            <a:ext cx="1249505" cy="201600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G</a:t>
            </a:r>
            <a:r>
              <a:rPr lang="ru-RU" sz="3600" b="1" dirty="0" smtClean="0">
                <a:latin typeface="Trebuchet MS" panose="020B0603020202020204" pitchFamily="34" charset="0"/>
              </a:rPr>
              <a:t>Х</a:t>
            </a:r>
            <a:endParaRPr lang="ru-RU" sz="3600" b="1" dirty="0">
              <a:latin typeface="Trebuchet MS" panose="020B0603020202020204" pitchFamily="34" charset="0"/>
            </a:endParaRPr>
          </a:p>
          <a:p>
            <a:pPr algn="ctr"/>
            <a:r>
              <a:rPr lang="ru-RU" sz="1050" i="1" dirty="0">
                <a:latin typeface="Trebuchet MS" panose="020B0603020202020204" pitchFamily="34" charset="0"/>
              </a:rPr>
              <a:t>код </a:t>
            </a:r>
            <a:r>
              <a:rPr lang="ru-RU" sz="1050" i="1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федерального проекта</a:t>
            </a:r>
            <a:endParaRPr lang="ru-RU" sz="105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037419" y="3444021"/>
            <a:ext cx="780990" cy="2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 Основное мероприятие</a:t>
            </a:r>
            <a:endParaRPr lang="ru-RU" sz="1400" b="1" dirty="0">
              <a:latin typeface="Trebuchet MS" panose="020B0603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965831" y="3444021"/>
            <a:ext cx="780990" cy="201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vert270" wrap="square" lIns="36000" rIns="36000" rtlCol="0" anchor="ctr">
            <a:noAutofit/>
          </a:bodyPr>
          <a:lstStyle/>
          <a:p>
            <a:pPr algn="ctr"/>
            <a:r>
              <a:rPr lang="ru-RU" sz="1400" b="1" dirty="0" smtClean="0">
                <a:latin typeface="Trebuchet MS" panose="020B0603020202020204" pitchFamily="34" charset="0"/>
              </a:rPr>
              <a:t>Ведомственный </a:t>
            </a:r>
            <a:r>
              <a:rPr lang="ru-RU" sz="1400" b="1" dirty="0">
                <a:latin typeface="Trebuchet MS" panose="020B0603020202020204" pitchFamily="34" charset="0"/>
              </a:rPr>
              <a:t>проект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660663" y="5717337"/>
            <a:ext cx="1272321" cy="9578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 anchor="ctr">
            <a:noAutofit/>
          </a:bodyPr>
          <a:lstStyle/>
          <a:p>
            <a:pPr algn="ctr"/>
            <a:r>
              <a:rPr lang="ru-RU" sz="2800" b="1" dirty="0">
                <a:latin typeface="Trebuchet MS" panose="020B0603020202020204" pitchFamily="34" charset="0"/>
              </a:rPr>
              <a:t>ХХХХХ</a:t>
            </a:r>
            <a:endParaRPr lang="ru-RU" sz="2800" b="1" dirty="0" smtClean="0">
              <a:latin typeface="Trebuchet MS" panose="020B0603020202020204" pitchFamily="34" charset="0"/>
            </a:endParaRPr>
          </a:p>
          <a:p>
            <a:pPr algn="ctr"/>
            <a:r>
              <a:rPr lang="ru-RU" sz="1000" i="1" dirty="0" smtClean="0">
                <a:latin typeface="Trebuchet MS" panose="020B0603020202020204" pitchFamily="34" charset="0"/>
              </a:rPr>
              <a:t>код направления расходов</a:t>
            </a:r>
            <a:endParaRPr lang="ru-RU" sz="1000" i="1" dirty="0">
              <a:latin typeface="Trebuchet MS" panose="020B0603020202020204" pitchFamily="34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2282409" y="5717338"/>
            <a:ext cx="326238" cy="241521"/>
            <a:chOff x="5025213" y="6262324"/>
            <a:chExt cx="353424" cy="241521"/>
          </a:xfrm>
        </p:grpSpPr>
        <p:cxnSp>
          <p:nvCxnSpPr>
            <p:cNvPr id="70" name="Прямая со стрелкой 69"/>
            <p:cNvCxnSpPr/>
            <p:nvPr/>
          </p:nvCxnSpPr>
          <p:spPr>
            <a:xfrm>
              <a:off x="5198941" y="6262326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 стрелкой 73"/>
            <p:cNvCxnSpPr/>
            <p:nvPr/>
          </p:nvCxnSpPr>
          <p:spPr>
            <a:xfrm>
              <a:off x="5378637" y="6263315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 стрелкой 74"/>
            <p:cNvCxnSpPr/>
            <p:nvPr/>
          </p:nvCxnSpPr>
          <p:spPr>
            <a:xfrm>
              <a:off x="5025213" y="6262324"/>
              <a:ext cx="0" cy="24053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stealth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1929153" y="6005084"/>
            <a:ext cx="1029498" cy="55194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ru-RU" sz="1200" dirty="0" smtClean="0">
                <a:latin typeface="Trebuchet MS" panose="020B0603020202020204" pitchFamily="34" charset="0"/>
              </a:rPr>
              <a:t>мероприятия</a:t>
            </a:r>
            <a:endParaRPr lang="ru-RU" sz="1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8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433200"/>
            <a:ext cx="9144000" cy="37356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</a:pPr>
            <a:r>
              <a:rPr lang="ru-RU" sz="2400" b="1" dirty="0" smtClean="0">
                <a:solidFill>
                  <a:srgbClr val="00602B"/>
                </a:solidFill>
                <a:latin typeface="Trebuchet MS" panose="020B0603020202020204" pitchFamily="34" charset="0"/>
                <a:ea typeface="+mn-ea"/>
                <a:cs typeface="Times New Roman" pitchFamily="18" charset="0"/>
              </a:rPr>
              <a:t>Участие субъектов РФ в реализации федеральных проектов</a:t>
            </a:r>
            <a:endParaRPr lang="ru-RU" sz="2000" b="1" i="1" dirty="0">
              <a:solidFill>
                <a:srgbClr val="00602B"/>
              </a:solidFill>
              <a:latin typeface="Trebuchet MS" panose="020B0603020202020204" pitchFamily="34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240" y="1980042"/>
            <a:ext cx="8949521" cy="4283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 smtClean="0">
                <a:latin typeface="Trebuchet MS" panose="020B0603020202020204" pitchFamily="34" charset="0"/>
              </a:rPr>
              <a:t>Указанные параметры </a:t>
            </a:r>
            <a:r>
              <a:rPr lang="ru-RU" dirty="0" smtClean="0">
                <a:latin typeface="Trebuchet MS" panose="020B0603020202020204" pitchFamily="34" charset="0"/>
              </a:rPr>
              <a:t>федерального проекта </a:t>
            </a:r>
            <a:r>
              <a:rPr lang="ru-RU" b="1" i="1" dirty="0" smtClean="0">
                <a:latin typeface="Trebuchet MS" panose="020B0603020202020204" pitchFamily="34" charset="0"/>
              </a:rPr>
              <a:t>декомпозируются </a:t>
            </a:r>
            <a:r>
              <a:rPr lang="ru-RU" dirty="0" smtClean="0">
                <a:latin typeface="Trebuchet MS" panose="020B0603020202020204" pitchFamily="34" charset="0"/>
              </a:rPr>
              <a:t>по субъектам Российской Федерации,</a:t>
            </a:r>
            <a:r>
              <a:rPr lang="ru-RU" b="1" i="1" dirty="0" smtClean="0">
                <a:latin typeface="Trebuchet MS" panose="020B0603020202020204" pitchFamily="34" charset="0"/>
              </a:rPr>
              <a:t> </a:t>
            </a:r>
            <a:r>
              <a:rPr lang="ru-RU" dirty="0" smtClean="0">
                <a:latin typeface="Trebuchet MS" panose="020B0603020202020204" pitchFamily="34" charset="0"/>
              </a:rPr>
              <a:t>устанавливаются</a:t>
            </a:r>
            <a:r>
              <a:rPr lang="ru-RU" b="1" i="1" dirty="0" smtClean="0">
                <a:latin typeface="Trebuchet MS" panose="020B0603020202020204" pitchFamily="34" charset="0"/>
              </a:rPr>
              <a:t> требования </a:t>
            </a:r>
            <a:r>
              <a:rPr lang="ru-RU" dirty="0" smtClean="0">
                <a:latin typeface="Trebuchet MS" panose="020B0603020202020204" pitchFamily="34" charset="0"/>
              </a:rPr>
              <a:t>по реализации  соответствующих мероприятий госпрограмм субъектов РФ.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 smtClean="0">
                <a:latin typeface="Trebuchet MS" panose="020B0603020202020204" pitchFamily="34" charset="0"/>
              </a:rPr>
              <a:t>Настраивается система </a:t>
            </a:r>
            <a:r>
              <a:rPr lang="ru-RU" b="1" i="1" dirty="0">
                <a:latin typeface="Trebuchet MS" panose="020B0603020202020204" pitchFamily="34" charset="0"/>
              </a:rPr>
              <a:t>управления, мониторинга и контроля </a:t>
            </a:r>
            <a:r>
              <a:rPr lang="ru-RU" dirty="0" smtClean="0">
                <a:latin typeface="Trebuchet MS" panose="020B0603020202020204" pitchFamily="34" charset="0"/>
              </a:rPr>
              <a:t>за реализацией соответствующих мероприятий в составе госпрограмм субъектов РФ</a:t>
            </a:r>
            <a:r>
              <a:rPr lang="ru-RU" sz="1600" dirty="0" smtClean="0">
                <a:latin typeface="Trebuchet MS" panose="020B0603020202020204" pitchFamily="34" charset="0"/>
              </a:rPr>
              <a:t> </a:t>
            </a:r>
            <a:br>
              <a:rPr lang="ru-RU" sz="1600" dirty="0" smtClean="0">
                <a:latin typeface="Trebuchet MS" panose="020B0603020202020204" pitchFamily="34" charset="0"/>
              </a:rPr>
            </a:br>
            <a:r>
              <a:rPr lang="ru-RU" sz="1600" dirty="0" smtClean="0">
                <a:latin typeface="Trebuchet MS" panose="020B0603020202020204" pitchFamily="34" charset="0"/>
              </a:rPr>
              <a:t>(с учетом введения сквозной бюджетной классификации и требований к формированию и исполнению планов-графиков реализации госпрограмм субъектов РФ).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 smtClean="0">
                <a:latin typeface="Trebuchet MS" panose="020B0603020202020204" pitchFamily="34" charset="0"/>
              </a:rPr>
              <a:t>Определяются механизмы финансовой поддержки субъектов РФ</a:t>
            </a:r>
            <a:r>
              <a:rPr lang="ru-RU" dirty="0" smtClean="0">
                <a:latin typeface="Trebuchet MS" panose="020B0603020202020204" pitchFamily="34" charset="0"/>
              </a:rPr>
              <a:t> в целях достижения результатов федерального проекта (3 варианта).</a:t>
            </a:r>
          </a:p>
          <a:p>
            <a:pPr marL="266700" indent="-266700" algn="just" fontAlgn="b">
              <a:lnSpc>
                <a:spcPct val="120000"/>
              </a:lnSpc>
              <a:buFont typeface="+mj-lt"/>
              <a:buAutoNum type="arabicPeriod"/>
            </a:pPr>
            <a:r>
              <a:rPr lang="ru-RU" b="1" i="1" dirty="0">
                <a:latin typeface="Trebuchet MS" panose="020B0603020202020204" pitchFamily="34" charset="0"/>
              </a:rPr>
              <a:t>Заключаются </a:t>
            </a:r>
            <a:r>
              <a:rPr lang="ru-RU" b="1" i="1" dirty="0" smtClean="0">
                <a:latin typeface="Trebuchet MS" panose="020B0603020202020204" pitchFamily="34" charset="0"/>
              </a:rPr>
              <a:t>соглашения </a:t>
            </a:r>
            <a:r>
              <a:rPr lang="ru-RU" dirty="0">
                <a:latin typeface="Trebuchet MS" panose="020B0603020202020204" pitchFamily="34" charset="0"/>
              </a:rPr>
              <a:t>с субъектами Российской </a:t>
            </a:r>
            <a:r>
              <a:rPr lang="ru-RU" dirty="0" smtClean="0">
                <a:latin typeface="Trebuchet MS" panose="020B0603020202020204" pitchFamily="34" charset="0"/>
              </a:rPr>
              <a:t>Федерации о достижении целевых </a:t>
            </a:r>
            <a:r>
              <a:rPr lang="ru-RU" dirty="0">
                <a:latin typeface="Trebuchet MS" panose="020B0603020202020204" pitchFamily="34" charset="0"/>
              </a:rPr>
              <a:t>показателей госпрограмм субъектов РФ, </a:t>
            </a:r>
            <a:r>
              <a:rPr lang="ru-RU" dirty="0" smtClean="0">
                <a:latin typeface="Trebuchet MS" panose="020B0603020202020204" pitchFamily="34" charset="0"/>
              </a:rPr>
              <a:t>соответствующих целевым показателям федеральных проектов.</a:t>
            </a:r>
            <a:endParaRPr lang="ru-RU" dirty="0">
              <a:latin typeface="Trebuchet MS" panose="020B0603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240" y="908720"/>
            <a:ext cx="894952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>
              <a:lnSpc>
                <a:spcPct val="120000"/>
              </a:lnSpc>
              <a:spcAft>
                <a:spcPts val="600"/>
              </a:spcAft>
            </a:pPr>
            <a:r>
              <a:rPr lang="ru-RU" dirty="0">
                <a:latin typeface="Trebuchet MS" panose="020B0603020202020204" pitchFamily="34" charset="0"/>
              </a:rPr>
              <a:t>При наличии в рамках федерального </a:t>
            </a:r>
            <a:r>
              <a:rPr lang="ru-RU" dirty="0" smtClean="0">
                <a:latin typeface="Trebuchet MS" panose="020B0603020202020204" pitchFamily="34" charset="0"/>
              </a:rPr>
              <a:t>проекта целевых </a:t>
            </a:r>
            <a:r>
              <a:rPr lang="ru-RU" dirty="0">
                <a:latin typeface="Trebuchet MS" panose="020B0603020202020204" pitchFamily="34" charset="0"/>
              </a:rPr>
              <a:t>показателей (целей</a:t>
            </a:r>
            <a:r>
              <a:rPr lang="ru-RU" dirty="0" smtClean="0">
                <a:latin typeface="Trebuchet MS" panose="020B0603020202020204" pitchFamily="34" charset="0"/>
              </a:rPr>
              <a:t>), результатов  и мероприятий, относящихся </a:t>
            </a:r>
            <a:r>
              <a:rPr lang="ru-RU" b="1" i="1" dirty="0">
                <a:latin typeface="Trebuchet MS" panose="020B0603020202020204" pitchFamily="34" charset="0"/>
              </a:rPr>
              <a:t>к полномочиям субъектов </a:t>
            </a:r>
            <a:r>
              <a:rPr lang="ru-RU" b="1" i="1" dirty="0" smtClean="0">
                <a:latin typeface="Trebuchet MS" panose="020B0603020202020204" pitchFamily="34" charset="0"/>
              </a:rPr>
              <a:t>Российской Федерации</a:t>
            </a:r>
            <a:r>
              <a:rPr lang="ru-RU" dirty="0" smtClean="0">
                <a:latin typeface="Trebuchet MS" panose="020B0603020202020204" pitchFamily="34" charset="0"/>
              </a:rPr>
              <a:t>:</a:t>
            </a:r>
            <a:endParaRPr lang="ru-RU" dirty="0">
              <a:latin typeface="Trebuchet MS" panose="020B0603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240" y="6343736"/>
            <a:ext cx="8949521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">
              <a:lnSpc>
                <a:spcPct val="120000"/>
              </a:lnSpc>
              <a:spcAft>
                <a:spcPts val="600"/>
              </a:spcAft>
            </a:pPr>
            <a:r>
              <a:rPr lang="ru-RU" sz="1300" b="1" i="1" dirty="0" smtClean="0">
                <a:latin typeface="Trebuchet MS" panose="020B0603020202020204" pitchFamily="34" charset="0"/>
              </a:rPr>
              <a:t>Справочно:</a:t>
            </a:r>
            <a:r>
              <a:rPr lang="ru-RU" sz="1300" dirty="0" smtClean="0">
                <a:latin typeface="Trebuchet MS" panose="020B0603020202020204" pitchFamily="34" charset="0"/>
              </a:rPr>
              <a:t> по предварительной оценке, не </a:t>
            </a:r>
            <a:r>
              <a:rPr lang="ru-RU" sz="1300" dirty="0">
                <a:latin typeface="Trebuchet MS" panose="020B0603020202020204" pitchFamily="34" charset="0"/>
              </a:rPr>
              <a:t>менее 46-50 % планируемых в рамках национальных проектов мероприятий относятся к полномочиям субъектов </a:t>
            </a:r>
            <a:r>
              <a:rPr lang="ru-RU" sz="1300" dirty="0" smtClean="0">
                <a:latin typeface="Trebuchet MS" panose="020B0603020202020204" pitchFamily="34" charset="0"/>
              </a:rPr>
              <a:t>Российской Федерации.</a:t>
            </a:r>
            <a:endParaRPr lang="ru-RU" sz="13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13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535598"/>
              </p:ext>
            </p:extLst>
          </p:nvPr>
        </p:nvGraphicFramePr>
        <p:xfrm>
          <a:off x="251520" y="980728"/>
          <a:ext cx="8660816" cy="640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91692">
                <a:tc>
                  <a:txBody>
                    <a:bodyPr/>
                    <a:lstStyle/>
                    <a:p>
                      <a:pPr marL="0" lvl="0" algn="just" defTabSz="914400" rtl="0" eaLnBrk="1" latinLnBrk="0" hangingPunct="1"/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Проекты федеральных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законов,</a:t>
                      </a:r>
                      <a:r>
                        <a:rPr lang="ru-RU" sz="1800" b="0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разработанные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целях формирования 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НРБК, которые необходимо внести в ГосДуму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28313"/>
              </p:ext>
            </p:extLst>
          </p:nvPr>
        </p:nvGraphicFramePr>
        <p:xfrm>
          <a:off x="251520" y="1645136"/>
          <a:ext cx="8568952" cy="283464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6155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600" kern="1200" dirty="0" smtClean="0">
                          <a:effectLst/>
                          <a:latin typeface="+mj-lt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kern="12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В части исполнения судебных актов</a:t>
                      </a:r>
                      <a:endParaRPr lang="ru-RU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+mj-lt"/>
                          <a:cs typeface="Arial" panose="020B0604020202020204" pitchFamily="34" charset="0"/>
                        </a:rPr>
                        <a:t>Принят 142-ФЗ</a:t>
                      </a:r>
                    </a:p>
                  </a:txBody>
                  <a:tcPr anchor="ctr"/>
                </a:tc>
              </a:tr>
              <a:tr h="205857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части государственного (муниципального) финансового контроля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latin typeface="+mj-lt"/>
                          <a:cs typeface="Arial" panose="020B0604020202020204" pitchFamily="34" charset="0"/>
                        </a:rPr>
                        <a:t>Внесен в ГосДуму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6155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части совершенствования распределения и администрирования</a:t>
                      </a:r>
                      <a:r>
                        <a:rPr lang="ru-RU" sz="16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доходов бюджетов бюджетной системы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Внесен в ГосДуму</a:t>
                      </a:r>
                    </a:p>
                    <a:p>
                      <a:pPr algn="ctr">
                        <a:lnSpc>
                          <a:spcPts val="1800"/>
                        </a:lnSpc>
                      </a:pPr>
                      <a:endParaRPr lang="ru-RU" sz="1600" b="0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61559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effectLst/>
                          <a:latin typeface="+mj-lt"/>
                          <a:cs typeface="Arial" panose="020B0604020202020204" pitchFamily="34" charset="0"/>
                        </a:rPr>
                        <a:t>4.</a:t>
                      </a:r>
                      <a:r>
                        <a:rPr lang="ru-RU" sz="1600" kern="1200" baseline="0" dirty="0" smtClean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kern="1200" dirty="0" smtClean="0">
                          <a:effectLst/>
                          <a:latin typeface="+mj-lt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kern="12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части казначейского обслуживания и системы казначейских </a:t>
                      </a:r>
                      <a:r>
                        <a:rPr lang="ru-RU" sz="1600" kern="1200" dirty="0" smtClean="0">
                          <a:effectLst/>
                          <a:latin typeface="+mj-lt"/>
                          <a:cs typeface="Arial" panose="020B0604020202020204" pitchFamily="34" charset="0"/>
                        </a:rPr>
                        <a:t>платежей</a:t>
                      </a:r>
                      <a:endParaRPr lang="ru-RU" sz="1600" b="1" i="1" u="sng" dirty="0">
                        <a:solidFill>
                          <a:srgbClr val="00B0F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Правительство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7715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5.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части межбюджетных трансфертов</a:t>
                      </a:r>
                      <a:endParaRPr lang="ru-RU" sz="16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Правительство</a:t>
                      </a:r>
                      <a:endParaRPr lang="ru-RU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840"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В части государственных (муниципальных) заимствований, управления государственным (муниципальным) долгом и государственными финансовыми активами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ru-RU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Правительство</a:t>
                      </a:r>
                      <a:endParaRPr lang="ru-RU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46215"/>
              </p:ext>
            </p:extLst>
          </p:nvPr>
        </p:nvGraphicFramePr>
        <p:xfrm>
          <a:off x="191386" y="388349"/>
          <a:ext cx="8660816" cy="39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608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Работа над </a:t>
                      </a:r>
                      <a:r>
                        <a:rPr lang="ru-RU" sz="20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НРБК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0" y="5571817"/>
            <a:ext cx="87129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2100"/>
              </a:lnSpc>
            </a:pPr>
            <a:r>
              <a:rPr lang="ru-RU" sz="1600" dirty="0" smtClean="0"/>
              <a:t>До </a:t>
            </a:r>
            <a:r>
              <a:rPr lang="ru-RU" sz="1600" b="1" dirty="0" smtClean="0"/>
              <a:t>1 сентября 2018 года обеспечить </a:t>
            </a:r>
            <a:r>
              <a:rPr lang="ru-RU" sz="1600" dirty="0" smtClean="0"/>
              <a:t>учет полученных предложений ФОИВ, Счетной палаты РФ, ИЗиСП, субъектов РФ, парламента </a:t>
            </a:r>
            <a:r>
              <a:rPr lang="ru-RU" sz="1600" dirty="0"/>
              <a:t>России по итогам предварительного </a:t>
            </a:r>
            <a:r>
              <a:rPr lang="ru-RU" sz="1600" dirty="0" smtClean="0"/>
              <a:t>рассмотрения</a:t>
            </a:r>
          </a:p>
          <a:p>
            <a:pPr algn="just">
              <a:lnSpc>
                <a:spcPts val="2100"/>
              </a:lnSpc>
            </a:pPr>
            <a:r>
              <a:rPr lang="ru-RU" sz="1600" dirty="0" smtClean="0"/>
              <a:t>До </a:t>
            </a:r>
            <a:r>
              <a:rPr lang="ru-RU" sz="1600" b="1" dirty="0" smtClean="0"/>
              <a:t>1 октября 2018 года </a:t>
            </a:r>
            <a:r>
              <a:rPr lang="ru-RU" sz="1600" dirty="0"/>
              <a:t>обеспечить  внесение согласованного проекта </a:t>
            </a:r>
            <a:r>
              <a:rPr lang="ru-RU" sz="1600" dirty="0" smtClean="0"/>
              <a:t>в Правительство </a:t>
            </a:r>
            <a:r>
              <a:rPr lang="ru-RU" sz="1600" dirty="0"/>
              <a:t>Российской </a:t>
            </a:r>
            <a:r>
              <a:rPr lang="ru-RU" sz="1600" dirty="0" smtClean="0"/>
              <a:t>Федерации </a:t>
            </a:r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0120" y="4725144"/>
            <a:ext cx="8540352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/>
              <a:t>28 ФОИВ согласовали НРБК, в т.ч. 7 ФОИВ согласовали при условии учета отдельных замечаний</a:t>
            </a:r>
            <a:r>
              <a:rPr lang="ru-RU" sz="1600" b="1" dirty="0" smtClean="0"/>
              <a:t>. Проработано большинство предложения Комитета по бюджета СФ, Счетной палаты, ИЗИСП, отдельных субъектов РФ.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9874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10460</TotalTime>
  <Words>2072</Words>
  <Application>Microsoft Office PowerPoint</Application>
  <PresentationFormat>Экран (4:3)</PresentationFormat>
  <Paragraphs>208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ЛАВРОВ АЛЕКСЕЙ МИХАЙЛОВИЧ</cp:lastModifiedBy>
  <cp:revision>1261</cp:revision>
  <cp:lastPrinted>2018-06-01T15:17:45Z</cp:lastPrinted>
  <dcterms:created xsi:type="dcterms:W3CDTF">2016-03-17T09:44:54Z</dcterms:created>
  <dcterms:modified xsi:type="dcterms:W3CDTF">2018-07-25T17:10:53Z</dcterms:modified>
</cp:coreProperties>
</file>