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354" r:id="rId2"/>
    <p:sldId id="346" r:id="rId3"/>
    <p:sldId id="361" r:id="rId4"/>
    <p:sldId id="349" r:id="rId5"/>
    <p:sldId id="350" r:id="rId6"/>
    <p:sldId id="362" r:id="rId7"/>
    <p:sldId id="363" r:id="rId8"/>
    <p:sldId id="364" r:id="rId9"/>
  </p:sldIdLst>
  <p:sldSz cx="12192000" cy="6858000"/>
  <p:notesSz cx="6805613" cy="99393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5A649DFA-816A-46B2-8248-A891F3B802B9}">
          <p14:sldIdLst>
            <p14:sldId id="354"/>
            <p14:sldId id="346"/>
            <p14:sldId id="361"/>
            <p14:sldId id="349"/>
            <p14:sldId id="350"/>
            <p14:sldId id="362"/>
            <p14:sldId id="363"/>
            <p14:sldId id="364"/>
          </p14:sldIdLst>
        </p14:section>
        <p14:section name="Раздел без заголовка" id="{A802ECDD-6A3F-4E0F-8DFD-11EED79E2385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A7E"/>
    <a:srgbClr val="2C037F"/>
    <a:srgbClr val="8A0000"/>
    <a:srgbClr val="640000"/>
    <a:srgbClr val="532476"/>
    <a:srgbClr val="81BB59"/>
    <a:srgbClr val="3968BD"/>
    <a:srgbClr val="3C6ABE"/>
    <a:srgbClr val="335CA7"/>
    <a:srgbClr val="3D6D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E171933-4619-4E11-9A3F-F7608DF75F80}" styleName="Средний стиль 1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D27102A9-8310-4765-A935-A1911B00CA55}" styleName="Светлый стиль 1 -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Средний стиль 3 -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2" autoAdjust="0"/>
    <p:restoredTop sz="89915" autoAdjust="0"/>
  </p:normalViewPr>
  <p:slideViewPr>
    <p:cSldViewPr snapToGrid="0">
      <p:cViewPr>
        <p:scale>
          <a:sx n="100" d="100"/>
          <a:sy n="100" d="100"/>
        </p:scale>
        <p:origin x="-72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841" cy="497524"/>
          </a:xfrm>
          <a:prstGeom prst="rect">
            <a:avLst/>
          </a:prstGeom>
        </p:spPr>
        <p:txBody>
          <a:bodyPr vert="horz" lIns="91550" tIns="45775" rIns="91550" bIns="45775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3" y="0"/>
            <a:ext cx="2949841" cy="497524"/>
          </a:xfrm>
          <a:prstGeom prst="rect">
            <a:avLst/>
          </a:prstGeom>
        </p:spPr>
        <p:txBody>
          <a:bodyPr vert="horz" lIns="91550" tIns="45775" rIns="91550" bIns="45775" rtlCol="0"/>
          <a:lstStyle>
            <a:lvl1pPr algn="r">
              <a:defRPr sz="1200"/>
            </a:lvl1pPr>
          </a:lstStyle>
          <a:p>
            <a:fld id="{124A5237-4E72-4C1A-B82F-BBE14C9E9539}" type="datetimeFigureOut">
              <a:rPr lang="ru-RU" smtClean="0"/>
              <a:t>05.03.2018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6125"/>
            <a:ext cx="662463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50" tIns="45775" rIns="91550" bIns="4577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0908"/>
            <a:ext cx="5445126" cy="4472940"/>
          </a:xfrm>
          <a:prstGeom prst="rect">
            <a:avLst/>
          </a:prstGeom>
        </p:spPr>
        <p:txBody>
          <a:bodyPr vert="horz" lIns="91550" tIns="45775" rIns="91550" bIns="45775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0226"/>
            <a:ext cx="2949841" cy="497523"/>
          </a:xfrm>
          <a:prstGeom prst="rect">
            <a:avLst/>
          </a:prstGeom>
        </p:spPr>
        <p:txBody>
          <a:bodyPr vert="horz" lIns="91550" tIns="45775" rIns="91550" bIns="45775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3" y="9440226"/>
            <a:ext cx="2949841" cy="497523"/>
          </a:xfrm>
          <a:prstGeom prst="rect">
            <a:avLst/>
          </a:prstGeom>
        </p:spPr>
        <p:txBody>
          <a:bodyPr vert="horz" lIns="91550" tIns="45775" rIns="91550" bIns="45775" rtlCol="0" anchor="b"/>
          <a:lstStyle>
            <a:lvl1pPr algn="r">
              <a:defRPr sz="1200"/>
            </a:lvl1pPr>
          </a:lstStyle>
          <a:p>
            <a:fld id="{B1CAEB09-ED58-4F4C-87A2-2D44A619B8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5852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71CEF1-54A4-4BFD-A9CE-208A64CD03C5}" type="datetimeFigureOut">
              <a:rPr lang="ru-RU"/>
              <a:pPr>
                <a:defRPr/>
              </a:pPr>
              <a:t>05.03.2018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F228ED-B2EE-4F15-A0C7-6C0A4540E0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5873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B7588B-F629-4679-B3BF-633FB6B23ED2}" type="datetimeFigureOut">
              <a:rPr lang="ru-RU"/>
              <a:pPr>
                <a:defRPr/>
              </a:pPr>
              <a:t>05.03.2018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8EBDE8-C4F5-46D8-A81D-B6AF711C3B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4636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5AFE4D-73DF-468E-A439-A22EE9DE71B4}" type="datetimeFigureOut">
              <a:rPr lang="ru-RU"/>
              <a:pPr>
                <a:defRPr/>
              </a:pPr>
              <a:t>05.03.2018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99F1A9-CE99-4E9B-9B96-ACE372EA20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3424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D1F0C0-6257-49B1-8516-A2ABA55BC7E0}" type="datetimeFigureOut">
              <a:rPr lang="ru-RU"/>
              <a:pPr>
                <a:defRPr/>
              </a:pPr>
              <a:t>05.03.2018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1FCD68-0AFD-4048-852E-53B764BC6E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1189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CCE359-164C-447C-B0FA-328FEA65E95C}" type="datetimeFigureOut">
              <a:rPr lang="ru-RU"/>
              <a:pPr>
                <a:defRPr/>
              </a:pPr>
              <a:t>05.03.2018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22171C-80CF-4EB9-A959-3CDAA13E4B7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377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70C83F-DE21-4CE3-8286-9AD11DB42161}" type="datetimeFigureOut">
              <a:rPr lang="ru-RU"/>
              <a:pPr>
                <a:defRPr/>
              </a:pPr>
              <a:t>05.03.2018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B7E1EA-8D70-4860-BF45-409C57149F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5932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F011B1-D2F8-47D4-87BE-C3C03422F1C7}" type="datetimeFigureOut">
              <a:rPr lang="ru-RU"/>
              <a:pPr>
                <a:defRPr/>
              </a:pPr>
              <a:t>05.03.2018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AC3CE3-15E3-41B9-AE14-EA2B846D9B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8066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2F9E83-7934-484F-893E-955309F48F0E}" type="datetimeFigureOut">
              <a:rPr lang="ru-RU"/>
              <a:pPr>
                <a:defRPr/>
              </a:pPr>
              <a:t>05.03.2018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DD3E9E-ECEF-4AC7-BCA9-85B732FA39F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2313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E053B0-7F9F-47C4-A219-A8705BF3A4FB}" type="datetimeFigureOut">
              <a:rPr lang="ru-RU"/>
              <a:pPr>
                <a:defRPr/>
              </a:pPr>
              <a:t>05.03.2018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EA9584-6FC9-446B-89E9-C9D48C4D16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4262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CD101B-92AD-4C83-83E7-1D3E3ED2055B}" type="datetimeFigureOut">
              <a:rPr lang="ru-RU"/>
              <a:pPr>
                <a:defRPr/>
              </a:pPr>
              <a:t>05.03.2018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0EB9F3-39CE-44E7-B9F9-66414ECE55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5878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9AE86F-C728-4F8E-AA80-77263059910C}" type="datetimeFigureOut">
              <a:rPr lang="ru-RU"/>
              <a:pPr>
                <a:defRPr/>
              </a:pPr>
              <a:t>05.03.2018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2B362C-59B7-4224-B209-68A5E34A71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1016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818497C-94A6-4D24-9C60-94C6965EAA5F}" type="datetimeFigureOut">
              <a:rPr lang="ru-RU"/>
              <a:pPr>
                <a:defRPr/>
              </a:pPr>
              <a:t>05.03.2018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AF6D111-74A9-45D9-ADCC-62D41ADA5A7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2"/>
          <p:cNvSpPr txBox="1">
            <a:spLocks noChangeArrowheads="1"/>
          </p:cNvSpPr>
          <p:nvPr/>
        </p:nvSpPr>
        <p:spPr bwMode="auto">
          <a:xfrm>
            <a:off x="1752600" y="2590722"/>
            <a:ext cx="8305800" cy="8162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76800" tIns="38400" rIns="76800" bIns="38400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buNone/>
            </a:pPr>
            <a:r>
              <a:rPr lang="ru-RU" alt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ИСПОЛЬЗОВАНИЯ МЕЖБЮДЖЕТНЫХ ТРАНСФЕРТОВ СУБЪЕКТАМИ РОССИЙСКОЙ ФЕДЕРАЦИИ: ТИПИЧНЫЕ НАРУШЕНИЯ И ВОПРОСЫ МЕТОДИКИ</a:t>
            </a:r>
            <a:endParaRPr lang="ru-RU" altLang="ru-RU" sz="1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55"/>
          <p:cNvSpPr>
            <a:spLocks noChangeArrowheads="1"/>
          </p:cNvSpPr>
          <p:nvPr/>
        </p:nvSpPr>
        <p:spPr bwMode="auto">
          <a:xfrm>
            <a:off x="7010673" y="5581601"/>
            <a:ext cx="497334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ru-RU" altLang="ru-RU" sz="1400" dirty="0" smtClean="0">
                <a:latin typeface="Times New Roman" pitchFamily="18" charset="0"/>
                <a:cs typeface="Times New Roman" pitchFamily="18" charset="0"/>
              </a:rPr>
              <a:t>Заместитель руководителя Федерального казначейства</a:t>
            </a: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ru-RU" alt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Александр </a:t>
            </a:r>
            <a:r>
              <a:rPr lang="ru-RU" alt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Юрьевич Демидов</a:t>
            </a:r>
            <a:endParaRPr lang="ru-RU" altLang="ru-RU" sz="1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5341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EB0F3A-E4BA-4B83-B1DE-2BA1A7D7EAE1}" type="slidenum">
              <a:rPr lang="ru-RU" smtClean="0"/>
              <a:pPr>
                <a:defRPr/>
              </a:pPr>
              <a:t>2</a:t>
            </a:fld>
            <a:endParaRPr lang="ru-RU" dirty="0"/>
          </a:p>
        </p:txBody>
      </p:sp>
      <p:sp>
        <p:nvSpPr>
          <p:cNvPr id="9221" name="Заголовок 1"/>
          <p:cNvSpPr txBox="1">
            <a:spLocks/>
          </p:cNvSpPr>
          <p:nvPr/>
        </p:nvSpPr>
        <p:spPr bwMode="auto">
          <a:xfrm>
            <a:off x="4375957" y="356482"/>
            <a:ext cx="7296811" cy="5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ОСУЩЕСТВЛЕНИЕ ФЕДЕРАЛЬНЫМ КАЗНАЧЕЙСТВОМ ПОЛНОМОЧИЙ ПОЛУЧАТЕЛЯ БЮДЖЕТНЫХ СРЕДСТВ ПО ПЕРЕЧИСЛЕНИЮ ЦЕЛЕВЫХ МЕЖБЮДЖЕТНЫХ ТРАНСФЕРТОВ</a:t>
            </a:r>
            <a:endParaRPr lang="ru-RU" altLang="ru-RU" sz="1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6619656"/>
              </p:ext>
            </p:extLst>
          </p:nvPr>
        </p:nvGraphicFramePr>
        <p:xfrm>
          <a:off x="866775" y="986366"/>
          <a:ext cx="10805993" cy="5048779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794407"/>
                <a:gridCol w="1110135"/>
                <a:gridCol w="8901451"/>
              </a:tblGrid>
              <a:tr h="476779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ГОД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ЧЕМ УСТАНОВЛЕНО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НОВАЦИЯ</a:t>
                      </a:r>
                      <a:endParaRPr lang="ru-RU" sz="1100" dirty="0"/>
                    </a:p>
                  </a:txBody>
                  <a:tcPr anchor="ctr"/>
                </a:tc>
              </a:tr>
              <a:tr h="476779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2013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ФЗ</a:t>
                      </a:r>
                      <a:r>
                        <a:rPr lang="ru-RU" sz="1400" baseline="0" dirty="0" smtClean="0"/>
                        <a:t> о ФБ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№ 216-ФЗ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200" b="1" kern="1200" dirty="0" smtClean="0"/>
                        <a:t>Право Федерального казначейства осуществлять полномочия </a:t>
                      </a:r>
                      <a:r>
                        <a:rPr lang="ru-RU" sz="1200" kern="1200" dirty="0" smtClean="0"/>
                        <a:t>по перечислению целевых МБТ </a:t>
                      </a:r>
                      <a:r>
                        <a:rPr lang="ru-RU" sz="1200" b="1" kern="1200" dirty="0" smtClean="0"/>
                        <a:t>из федерального бюджета </a:t>
                      </a:r>
                      <a:r>
                        <a:rPr lang="ru-RU" sz="1200" kern="1200" dirty="0" smtClean="0"/>
                        <a:t>в пределах фактической потребности получателей средств бюджета субъекта РФ </a:t>
                      </a:r>
                      <a:r>
                        <a:rPr lang="ru-RU" sz="1200" baseline="0" dirty="0" smtClean="0"/>
                        <a:t>в порядке, установленном Правительством РФ.</a:t>
                      </a:r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200" b="1" kern="1200" dirty="0" smtClean="0"/>
                        <a:t>Право Федерального казначейства осуществлять полномочия</a:t>
                      </a:r>
                      <a:r>
                        <a:rPr lang="ru-RU" sz="1200" kern="1200" dirty="0" smtClean="0"/>
                        <a:t> по перечислению целевых МБТ </a:t>
                      </a:r>
                      <a:r>
                        <a:rPr lang="ru-RU" sz="1200" b="1" kern="1200" dirty="0" smtClean="0"/>
                        <a:t>из бюджета субъекта РФ </a:t>
                      </a:r>
                      <a:r>
                        <a:rPr lang="ru-RU" sz="1200" kern="1200" dirty="0" smtClean="0"/>
                        <a:t>в пределах фактической потребности получателей средств местного бюджета </a:t>
                      </a:r>
                      <a:r>
                        <a:rPr lang="ru-RU" sz="1200" baseline="0" dirty="0" smtClean="0"/>
                        <a:t>в порядке, установленном Федеральным казначейством.</a:t>
                      </a:r>
                      <a:endParaRPr lang="ru-RU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476779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2014  </a:t>
                      </a:r>
                    </a:p>
                    <a:p>
                      <a:pPr algn="ctr"/>
                      <a:r>
                        <a:rPr lang="ru-RU" sz="1600" dirty="0" smtClean="0"/>
                        <a:t>2015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ФЗ о ФБ</a:t>
                      </a:r>
                    </a:p>
                    <a:p>
                      <a:pPr algn="ctr"/>
                      <a:r>
                        <a:rPr lang="ru-RU" sz="1400" dirty="0" smtClean="0"/>
                        <a:t>№ 349-ФЗ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№ 364-ФЗ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200" b="1" kern="1200" baseline="0" dirty="0" smtClean="0"/>
                        <a:t>Обязанность Федерального казначейства осуществлять полномочия </a:t>
                      </a:r>
                      <a:r>
                        <a:rPr lang="ru-RU" sz="1200" kern="1200" baseline="0" dirty="0" smtClean="0"/>
                        <a:t>по перечислению целевых МБТ </a:t>
                      </a:r>
                      <a:r>
                        <a:rPr lang="ru-RU" sz="1200" b="1" kern="1200" baseline="0" dirty="0" smtClean="0"/>
                        <a:t>из федерального бюджета</a:t>
                      </a:r>
                      <a:r>
                        <a:rPr lang="ru-RU" sz="1200" kern="1200" baseline="0" dirty="0" smtClean="0"/>
                        <a:t>, </a:t>
                      </a:r>
                      <a:r>
                        <a:rPr lang="ru-RU" sz="1200" b="1" kern="1200" baseline="0" dirty="0" smtClean="0"/>
                        <a:t>включенных в Перечень</a:t>
                      </a:r>
                      <a:r>
                        <a:rPr lang="ru-RU" sz="1200" kern="1200" baseline="0" dirty="0" smtClean="0"/>
                        <a:t>, утвержденный Правительством РФ, в пределах фактической потребности получателей средств бюджета субъекта РФ в порядке, установленном Правительством РФ.</a:t>
                      </a:r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200" b="1" kern="1200" baseline="0" dirty="0" smtClean="0"/>
                        <a:t>Право Федерального казначейства осуществлять полномочия </a:t>
                      </a:r>
                      <a:r>
                        <a:rPr lang="ru-RU" sz="1200" kern="1200" baseline="0" dirty="0" smtClean="0"/>
                        <a:t>по перечислению целевых МБТ </a:t>
                      </a:r>
                      <a:r>
                        <a:rPr lang="ru-RU" sz="1200" b="1" kern="1200" baseline="0" dirty="0" smtClean="0"/>
                        <a:t>из бюджета субъекта РФ </a:t>
                      </a:r>
                      <a:r>
                        <a:rPr lang="ru-RU" sz="1200" kern="1200" baseline="0" dirty="0" smtClean="0"/>
                        <a:t>в пределах фактической потребности получателей средств </a:t>
                      </a:r>
                      <a:r>
                        <a:rPr lang="ru-RU" sz="1200" b="0" kern="1200" baseline="0" dirty="0" smtClean="0"/>
                        <a:t>местного бюджета </a:t>
                      </a:r>
                      <a:r>
                        <a:rPr lang="ru-RU" sz="1200" kern="1200" baseline="0" dirty="0" smtClean="0"/>
                        <a:t>в порядке, установленном Федеральным казначейством.</a:t>
                      </a:r>
                      <a:endParaRPr lang="ru-RU" sz="1600" dirty="0"/>
                    </a:p>
                  </a:txBody>
                  <a:tcPr anchor="ctr"/>
                </a:tc>
              </a:tr>
              <a:tr h="476779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2016</a:t>
                      </a:r>
                    </a:p>
                    <a:p>
                      <a:pPr algn="ctr"/>
                      <a:r>
                        <a:rPr lang="ru-RU" sz="1600" dirty="0" smtClean="0"/>
                        <a:t>2017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ФЗ о ФБ</a:t>
                      </a:r>
                    </a:p>
                    <a:p>
                      <a:pPr algn="ctr"/>
                      <a:r>
                        <a:rPr lang="ru-RU" sz="1400" dirty="0" smtClean="0"/>
                        <a:t>№ 349-ФЗ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№ 415-ФЗ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200" b="1" kern="1200" baseline="0" dirty="0" smtClean="0"/>
                        <a:t>Обязанность Федерального казначейства осуществлять полномочия </a:t>
                      </a:r>
                      <a:r>
                        <a:rPr lang="ru-RU" sz="1200" kern="1200" baseline="0" dirty="0" smtClean="0"/>
                        <a:t>по перечислению всех целевых МБТ </a:t>
                      </a:r>
                      <a:r>
                        <a:rPr lang="ru-RU" sz="1200" b="1" kern="1200" baseline="0" dirty="0" smtClean="0"/>
                        <a:t>из федерального бюджета</a:t>
                      </a:r>
                      <a:r>
                        <a:rPr lang="ru-RU" sz="1200" kern="1200" baseline="0" dirty="0" smtClean="0"/>
                        <a:t> в пределах фактической потребности получателей средств бюджета субъекта РФ в порядке, установленном Правительством РФ, </a:t>
                      </a:r>
                      <a:r>
                        <a:rPr lang="ru-RU" sz="1200" b="1" kern="1200" baseline="0" dirty="0" smtClean="0"/>
                        <a:t>за исключением МБТ, включенных в Перечень</a:t>
                      </a:r>
                      <a:r>
                        <a:rPr lang="ru-RU" sz="1200" kern="1200" baseline="0" dirty="0" smtClean="0"/>
                        <a:t>, утвержденный Правительством РФ.</a:t>
                      </a:r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200" b="1" kern="1200" baseline="0" dirty="0" smtClean="0"/>
                        <a:t>Право Федерального казначейства осуществлять полномочия </a:t>
                      </a:r>
                      <a:r>
                        <a:rPr lang="ru-RU" sz="1200" kern="1200" baseline="0" dirty="0" smtClean="0"/>
                        <a:t>по перечислению целевых МБТ </a:t>
                      </a:r>
                      <a:r>
                        <a:rPr lang="ru-RU" sz="1200" b="1" kern="1200" baseline="0" dirty="0" smtClean="0"/>
                        <a:t>из бюджета субъекта РФ </a:t>
                      </a:r>
                      <a:r>
                        <a:rPr lang="ru-RU" sz="1200" kern="1200" baseline="0" dirty="0" smtClean="0"/>
                        <a:t>в пределах фактической потребности получателей средств местного бюджета в порядке, установленном Федеральным казначейством.</a:t>
                      </a:r>
                      <a:endParaRPr lang="ru-RU" sz="12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476779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2018</a:t>
                      </a:r>
                      <a:endParaRPr lang="ru-RU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/>
                        <a:t>Бюджетный кодекс РФ</a:t>
                      </a:r>
                    </a:p>
                    <a:p>
                      <a:pPr algn="ctr"/>
                      <a:r>
                        <a:rPr lang="ru-RU" sz="1200" b="1" dirty="0" smtClean="0"/>
                        <a:t>Статья 130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200" b="1" kern="1200" baseline="0" dirty="0" smtClean="0"/>
                        <a:t>Обязанность Федерального казначейства осуществлять полномочия </a:t>
                      </a:r>
                      <a:r>
                        <a:rPr lang="ru-RU" sz="1200" kern="1200" baseline="0" dirty="0" smtClean="0"/>
                        <a:t>по перечислению всех целевых МБТ </a:t>
                      </a:r>
                      <a:r>
                        <a:rPr lang="ru-RU" sz="1200" b="1" kern="1200" baseline="0" dirty="0" smtClean="0"/>
                        <a:t>из федерального бюджета</a:t>
                      </a:r>
                      <a:r>
                        <a:rPr lang="ru-RU" sz="1200" kern="1200" baseline="0" dirty="0" smtClean="0"/>
                        <a:t> в пределах фактической потребности получателей средств бюджета субъекта РФ в порядке, установленном Федеральным казначейством, </a:t>
                      </a:r>
                      <a:r>
                        <a:rPr lang="ru-RU" sz="1200" b="1" kern="1200" baseline="0" dirty="0" smtClean="0"/>
                        <a:t>за исключением МБТ, включенных в Перечень</a:t>
                      </a:r>
                      <a:r>
                        <a:rPr lang="ru-RU" sz="1200" kern="1200" baseline="0" dirty="0" smtClean="0"/>
                        <a:t>, утвержденный Правительством РФ.</a:t>
                      </a:r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200" b="1" kern="1200" baseline="0" dirty="0" smtClean="0"/>
                        <a:t>Право Федерального казначейства осуществлять полномочия</a:t>
                      </a:r>
                      <a:r>
                        <a:rPr lang="ru-RU" sz="1200" kern="1200" baseline="0" dirty="0" smtClean="0"/>
                        <a:t> по перечислению целевых МБТ </a:t>
                      </a:r>
                      <a:r>
                        <a:rPr lang="ru-RU" sz="1200" b="1" kern="1200" baseline="0" dirty="0" smtClean="0"/>
                        <a:t>из бюджета субъекта РФ </a:t>
                      </a:r>
                      <a:r>
                        <a:rPr lang="ru-RU" sz="1200" kern="1200" baseline="0" dirty="0" smtClean="0"/>
                        <a:t>в пределах фактической потребности получателей средств местного бюджета в порядке, установленном Федеральным казначейством.</a:t>
                      </a:r>
                      <a:endParaRPr lang="ru-RU" sz="160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3690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EB0F3A-E4BA-4B83-B1DE-2BA1A7D7EAE1}" type="slidenum">
              <a:rPr lang="ru-RU" smtClean="0"/>
              <a:pPr>
                <a:defRPr/>
              </a:pPr>
              <a:t>3</a:t>
            </a:fld>
            <a:endParaRPr lang="ru-RU" dirty="0"/>
          </a:p>
        </p:txBody>
      </p:sp>
      <p:sp>
        <p:nvSpPr>
          <p:cNvPr id="9221" name="Заголовок 1"/>
          <p:cNvSpPr txBox="1">
            <a:spLocks/>
          </p:cNvSpPr>
          <p:nvPr/>
        </p:nvSpPr>
        <p:spPr bwMode="auto">
          <a:xfrm>
            <a:off x="4375957" y="356482"/>
            <a:ext cx="7296811" cy="5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ОСУЩЕСТВЛЕНИЕ ФЕДЕРАЛЬНЫМ КАЗНАЧЕЙСТВОМ КОНТРОЛЕЙ ПРИ ПЕРЕЧИСЛЕНИИ СУБСИДИЙ ИЗ ФЕДЕРАЛЬНОГО БЮДЖЕТА</a:t>
            </a:r>
            <a:endParaRPr lang="ru-RU" altLang="ru-RU" sz="1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775008"/>
              </p:ext>
            </p:extLst>
          </p:nvPr>
        </p:nvGraphicFramePr>
        <p:xfrm>
          <a:off x="876300" y="1405465"/>
          <a:ext cx="10477500" cy="4594798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808633"/>
                <a:gridCol w="1191617"/>
                <a:gridCol w="2486025"/>
                <a:gridCol w="1552575"/>
                <a:gridCol w="1819275"/>
                <a:gridCol w="2619375"/>
              </a:tblGrid>
              <a:tr h="652982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ГОД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ЧЕМ УСТАНОВЛЕНО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 smtClean="0"/>
                        <a:t>БЮДЖЕТНЫЕ АССИГНОВАНИЯ НА ИСПОЛНЕНИЕ РАСХОДНЫХ ОБЯЗАТЕЛЬСТВ СУБЪЕКТА РФ</a:t>
                      </a:r>
                      <a:endParaRPr lang="ru-RU" sz="11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 smtClean="0"/>
                        <a:t>ЛИЦЕВЫЕ СЧЕТА, С КОТОРЫХ ОСУЩЕСТВЛЯЮТСЯ ЦЕЛЕВЫЕ РАСХОДЫ</a:t>
                      </a:r>
                      <a:endParaRPr lang="ru-RU" sz="11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 smtClean="0"/>
                        <a:t>КОНТРОЛЬ УРОВНЯ СОФИНАНСИРОВАНИЯ ИЗ ФБ</a:t>
                      </a:r>
                      <a:endParaRPr lang="ru-RU" sz="11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kern="1200" dirty="0" smtClean="0"/>
                        <a:t>САНКЦИОНИРОВАНИЕ</a:t>
                      </a:r>
                      <a:endParaRPr lang="ru-RU" sz="11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904129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До 2017 года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ФЗ</a:t>
                      </a:r>
                      <a:r>
                        <a:rPr lang="ru-RU" sz="1200" baseline="0" dirty="0" smtClean="0"/>
                        <a:t> о ФБ, Постановление № 999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kern="1200" baseline="0" dirty="0" smtClean="0"/>
                        <a:t>Утверждаются Законом о бюджете субъекта РФ отдельно:</a:t>
                      </a:r>
                    </a:p>
                    <a:p>
                      <a:pPr marL="285750" indent="-285750" algn="l"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ru-RU" sz="1200" kern="1200" baseline="0" dirty="0" smtClean="0"/>
                        <a:t>на сумму субсидии из ФБ;</a:t>
                      </a:r>
                    </a:p>
                    <a:p>
                      <a:pPr marL="285750" indent="-285750" algn="l"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ru-RU" sz="1200" kern="1200" baseline="0" dirty="0" smtClean="0"/>
                        <a:t>на сумму собственных расходов субъекта РФ</a:t>
                      </a:r>
                      <a:endParaRPr lang="ru-RU" sz="12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baseline="0" dirty="0" smtClean="0"/>
                        <a:t>Федеральная часть – только с 03 л/с ПБС субъекта РФ, открытых в ТОФК;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baseline="0" dirty="0" smtClean="0"/>
                        <a:t>Региональная часть – в зависимости от условий Соглашения о кассовом обслуживании</a:t>
                      </a:r>
                      <a:endParaRPr lang="ru-RU" sz="12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baseline="0" dirty="0" smtClean="0"/>
                        <a:t>Не контролируется ТОФК.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baseline="0" dirty="0" smtClean="0"/>
                        <a:t>Перечисление целевых средств из ФБ - в сумме платежных документов ПБС субъекта РФ</a:t>
                      </a:r>
                      <a:endParaRPr lang="ru-RU" sz="12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baseline="0" dirty="0" smtClean="0"/>
                        <a:t>Порядок устанавливается финансовым органом субъекта РФ.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kern="1200" baseline="0" dirty="0" smtClean="0"/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baseline="0" dirty="0" smtClean="0"/>
                        <a:t>Санкционирование осуществляется Федеральным казначейством или финансовым органом  в зависимости от условий Соглашения о кассовом обслуживании.</a:t>
                      </a:r>
                      <a:endParaRPr lang="ru-RU" sz="12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80367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2017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ФЗ</a:t>
                      </a:r>
                      <a:r>
                        <a:rPr lang="ru-RU" sz="1200" baseline="0" dirty="0" smtClean="0"/>
                        <a:t> о ФБ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№ 415-ФЗ,</a:t>
                      </a:r>
                      <a:r>
                        <a:rPr lang="ru-RU" sz="1200" baseline="0" dirty="0" smtClean="0"/>
                        <a:t> Постановление № 999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baseline="0" dirty="0" smtClean="0"/>
                        <a:t>Утверждаются Законом о бюджете субъекта РФ единой суммой, включающей размер планируемой к предоставлению из федерального бюджета субсидии</a:t>
                      </a:r>
                      <a:endParaRPr lang="ru-RU" sz="1400" dirty="0" smtClean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baseline="0" dirty="0" smtClean="0"/>
                        <a:t>В зависимости от условий Соглашения о кассовом обслуживании</a:t>
                      </a:r>
                      <a:endParaRPr lang="ru-RU" sz="12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baseline="0" dirty="0" smtClean="0"/>
                        <a:t>Контролируется ТОФК.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baseline="0" dirty="0" smtClean="0"/>
                        <a:t>Перечисление целевых средств из ФБ – в сумме платежных документов ПБС субъекта РФ * % </a:t>
                      </a:r>
                      <a:r>
                        <a:rPr lang="ru-RU" sz="1200" kern="1200" baseline="0" dirty="0" err="1" smtClean="0"/>
                        <a:t>софинансирования</a:t>
                      </a:r>
                      <a:endParaRPr lang="ru-RU" sz="1200" kern="12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b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1272478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2018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Бюджетный кодекс РФ, </a:t>
                      </a:r>
                      <a:r>
                        <a:rPr lang="ru-RU" sz="1200" baseline="0" dirty="0" smtClean="0"/>
                        <a:t>Постановление № 999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1200" kern="1200" baseline="0" dirty="0" smtClean="0"/>
                        <a:t>Порядок установлен приказом Минфина от 12.12.2017 № 223н.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ru-RU" sz="1200" kern="1200" baseline="0" dirty="0" smtClean="0"/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1200" kern="1200" baseline="0" dirty="0" smtClean="0"/>
                        <a:t>Санкционирование осуществляется Федеральным казначейством.</a:t>
                      </a:r>
                      <a:endParaRPr lang="ru-RU" sz="12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6055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EB0F3A-E4BA-4B83-B1DE-2BA1A7D7EAE1}" type="slidenum">
              <a:rPr lang="ru-RU" smtClean="0"/>
              <a:pPr>
                <a:defRPr/>
              </a:pPr>
              <a:t>4</a:t>
            </a:fld>
            <a:endParaRPr lang="ru-RU" dirty="0"/>
          </a:p>
        </p:txBody>
      </p:sp>
      <p:sp>
        <p:nvSpPr>
          <p:cNvPr id="9221" name="Заголовок 1"/>
          <p:cNvSpPr txBox="1">
            <a:spLocks/>
          </p:cNvSpPr>
          <p:nvPr/>
        </p:nvSpPr>
        <p:spPr bwMode="auto">
          <a:xfrm>
            <a:off x="4375957" y="356482"/>
            <a:ext cx="7296811" cy="5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НОВАЦИИ БЮДЖЕТНОГО ЗАКОНОДАТЕЛЬСТВА В ЧАСТИ ПРЕДОСТАВЛЕНИЯ СУБСИДИЙ</a:t>
            </a:r>
            <a:endParaRPr lang="ru-RU" altLang="ru-RU" sz="1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77793" y="1617797"/>
            <a:ext cx="10369152" cy="19082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132. Субсидии бюджетам субъектов Российской Федерации из федерального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бюджета</a:t>
            </a:r>
          </a:p>
          <a:p>
            <a:pPr algn="just"/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Перечисление из федерального бюджета субсидии бюджету субъекта Российской Федерации осуществляется Федеральным казначейством в соответствии с переданными ему полномочиями получателя средств федерального бюджета в порядке, установленном Федеральным казначейством, 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после проведения санкционирования оплаты денежных обязательств по расходам получателей средств бюджета субъекта Российской Федерации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(после проверки документов, подтверждающих осуществление расходов бюджета субъекта Российской Федерации), в целях софинансирования которых предоставляется субсидия, 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порядке, установленном Министерством финансов Российской </a:t>
            </a:r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Федерации.</a:t>
            </a:r>
            <a:endParaRPr lang="ru-RU" sz="1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21133" y="1086426"/>
            <a:ext cx="1104122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БЮДЖЕТНЫЙ </a:t>
            </a:r>
            <a:r>
              <a:rPr lang="ru-RU" sz="14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КОДЕКС РОССИЙСКОЙ ФЕДЕРАЦИИ</a:t>
            </a:r>
            <a:endParaRPr lang="ru-RU" sz="1400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(в редакции </a:t>
            </a:r>
            <a:r>
              <a:rPr lang="ru-RU" sz="14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 </a:t>
            </a:r>
            <a:r>
              <a:rPr lang="ru-RU" sz="14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закона № </a:t>
            </a:r>
            <a:r>
              <a:rPr lang="ru-RU" sz="14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178-ФЗ)</a:t>
            </a:r>
            <a:endParaRPr lang="ru-RU" sz="1600" dirty="0" smtClean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 bwMode="auto">
          <a:xfrm>
            <a:off x="2385232" y="3659362"/>
            <a:ext cx="7296811" cy="523220"/>
          </a:xfrm>
          <a:prstGeom prst="rect">
            <a:avLst/>
          </a:prstGeom>
          <a:extLst/>
        </p:spPr>
        <p:txBody>
          <a:bodyPr wrap="square">
            <a:spAutoFit/>
          </a:bodyPr>
          <a:lstStyle>
            <a:defPPr>
              <a:defRPr lang="ru-RU"/>
            </a:defPPr>
            <a:lvl1pPr algn="ctr">
              <a:defRPr sz="1400" b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ru-RU" dirty="0"/>
              <a:t>ПРИКАЗ МИНИСТЕРСТВА ФИНАНСОВ РОССИЙСКОЙ ФЕДЕРАЦИИ ОТ 12.12.2017 № 223н</a:t>
            </a:r>
            <a:endParaRPr lang="ru-RU" alt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977793" y="4340932"/>
            <a:ext cx="10369152" cy="19082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Санкционирование оплаты денежных обязательств получателя средств бюджета субъекта Российской Федерации по расходам бюджета субъекта Российской Федерации, связанным с предоставлением местным бюджетам межбюджетного трансферта на оказание финансовой поддержки в целях выполнения органами местного самоуправления полномочий по вопросам местного значения, в целях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софинансирования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которых предоставляется субсидия из федерального бюджета, </a:t>
            </a:r>
            <a:r>
              <a:rPr lang="ru-RU" sz="1600" b="1" dirty="0">
                <a:solidFill>
                  <a:srgbClr val="002A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осуществляется после проведения территориальным органом Федерального казначейства </a:t>
            </a:r>
            <a:r>
              <a:rPr lang="ru-RU" sz="1600" b="1" dirty="0" smtClean="0">
                <a:solidFill>
                  <a:srgbClr val="002A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санкционирования </a:t>
            </a:r>
            <a:r>
              <a:rPr lang="ru-RU" sz="1600" b="1" dirty="0">
                <a:solidFill>
                  <a:srgbClr val="002A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оплаты денежных обязательств по расходам получателей средств местного бюджета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целях финансового обеспечения (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софинансирования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которых местному бюджету предоставляется межбюджетный трансферт из бюджета субъекта Российской Федерации.</a:t>
            </a:r>
          </a:p>
        </p:txBody>
      </p:sp>
    </p:spTree>
    <p:extLst>
      <p:ext uri="{BB962C8B-B14F-4D97-AF65-F5344CB8AC3E}">
        <p14:creationId xmlns:p14="http://schemas.microsoft.com/office/powerpoint/2010/main" val="2268370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715375" y="6356350"/>
            <a:ext cx="2743200" cy="365125"/>
          </a:xfrm>
        </p:spPr>
        <p:txBody>
          <a:bodyPr/>
          <a:lstStyle/>
          <a:p>
            <a:pPr>
              <a:defRPr/>
            </a:pPr>
            <a:fld id="{53EB0F3A-E4BA-4B83-B1DE-2BA1A7D7EAE1}" type="slidenum">
              <a:rPr lang="ru-RU" smtClean="0"/>
              <a:pPr>
                <a:defRPr/>
              </a:pPr>
              <a:t>5</a:t>
            </a:fld>
            <a:endParaRPr lang="ru-RU" dirty="0"/>
          </a:p>
        </p:txBody>
      </p:sp>
      <p:sp>
        <p:nvSpPr>
          <p:cNvPr id="9221" name="Заголовок 1"/>
          <p:cNvSpPr txBox="1">
            <a:spLocks/>
          </p:cNvSpPr>
          <p:nvPr/>
        </p:nvSpPr>
        <p:spPr bwMode="auto">
          <a:xfrm>
            <a:off x="4267200" y="356482"/>
            <a:ext cx="7591425" cy="5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МИНИСТЕРСТВА ФИНАНСОВ РОССИЙСКОЙ ФЕДЕРАЦИИ ОТ 12.12.2017 № 223н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ru-RU" sz="1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САНКЦИОНИРОВАНИЕ ОПЛАТЫ ДЕНЕЖНЫХ ОБЯЗАТЕЛЬСТВ ПБС БЮДЖЕТА СУБЪЕКТА РФ</a:t>
            </a:r>
          </a:p>
        </p:txBody>
      </p:sp>
      <p:cxnSp>
        <p:nvCxnSpPr>
          <p:cNvPr id="9" name="Прямая со стрелкой 8"/>
          <p:cNvCxnSpPr/>
          <p:nvPr/>
        </p:nvCxnSpPr>
        <p:spPr>
          <a:xfrm flipV="1">
            <a:off x="7587140" y="4210051"/>
            <a:ext cx="0" cy="1076324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олилиния 10"/>
          <p:cNvSpPr/>
          <p:nvPr/>
        </p:nvSpPr>
        <p:spPr>
          <a:xfrm>
            <a:off x="2789574" y="3186679"/>
            <a:ext cx="1926502" cy="1023371"/>
          </a:xfrm>
          <a:custGeom>
            <a:avLst/>
            <a:gdLst>
              <a:gd name="connsiteX0" fmla="*/ 0 w 1683050"/>
              <a:gd name="connsiteY0" fmla="*/ 0 h 2356261"/>
              <a:gd name="connsiteX1" fmla="*/ 1683050 w 1683050"/>
              <a:gd name="connsiteY1" fmla="*/ 0 h 2356261"/>
              <a:gd name="connsiteX2" fmla="*/ 1683050 w 1683050"/>
              <a:gd name="connsiteY2" fmla="*/ 2356261 h 2356261"/>
              <a:gd name="connsiteX3" fmla="*/ 0 w 1683050"/>
              <a:gd name="connsiteY3" fmla="*/ 2356261 h 2356261"/>
              <a:gd name="connsiteX4" fmla="*/ 0 w 1683050"/>
              <a:gd name="connsiteY4" fmla="*/ 0 h 23562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83050" h="2356261">
                <a:moveTo>
                  <a:pt x="0" y="0"/>
                </a:moveTo>
                <a:lnTo>
                  <a:pt x="1683050" y="0"/>
                </a:lnTo>
                <a:lnTo>
                  <a:pt x="1683050" y="2356261"/>
                </a:lnTo>
                <a:lnTo>
                  <a:pt x="0" y="235626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spcFirstLastPara="0" vert="horz" wrap="square" lIns="8705" tIns="8705" rIns="8705" bIns="8705" numCol="1" spcCol="1088" anchor="ctr" anchorCtr="0">
            <a:noAutofit/>
          </a:bodyPr>
          <a:lstStyle/>
          <a:p>
            <a:pPr algn="ctr" defTabSz="609375">
              <a:lnSpc>
                <a:spcPct val="90000"/>
              </a:lnSpc>
              <a:spcAft>
                <a:spcPts val="0"/>
              </a:spcAft>
            </a:pPr>
            <a:r>
              <a:rPr lang="ru-RU" sz="1400" b="1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40105</a:t>
            </a:r>
          </a:p>
          <a:p>
            <a:pPr algn="ctr" defTabSz="609375">
              <a:lnSpc>
                <a:spcPct val="90000"/>
              </a:lnSpc>
              <a:spcAft>
                <a:spcPts val="0"/>
              </a:spcAft>
            </a:pPr>
            <a:r>
              <a:rPr lang="ru-RU" sz="1400" b="1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14 л/с по переданным полномочиям</a:t>
            </a:r>
            <a:endParaRPr lang="ru-RU" sz="1400" b="1" dirty="0">
              <a:solidFill>
                <a:srgbClr val="002060"/>
              </a:solidFill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636677" y="1753234"/>
            <a:ext cx="2384755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609375">
              <a:lnSpc>
                <a:spcPct val="90000"/>
              </a:lnSpc>
              <a:spcAft>
                <a:spcPts val="0"/>
              </a:spcAft>
            </a:pPr>
            <a:r>
              <a:rPr lang="ru-RU" dirty="0" smtClean="0">
                <a:latin typeface="+mn-lt"/>
                <a:cs typeface="Times New Roman" panose="02020603050405020304" pitchFamily="18" charset="0"/>
              </a:rPr>
              <a:t>Федеральный бюджет</a:t>
            </a:r>
            <a:endParaRPr lang="ru-RU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468213" y="1753234"/>
            <a:ext cx="2237856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609375">
              <a:lnSpc>
                <a:spcPct val="90000"/>
              </a:lnSpc>
              <a:spcAft>
                <a:spcPts val="0"/>
              </a:spcAft>
            </a:pPr>
            <a:r>
              <a:rPr lang="ru-RU" dirty="0" smtClean="0">
                <a:latin typeface="+mn-lt"/>
                <a:cs typeface="Times New Roman" panose="02020603050405020304" pitchFamily="18" charset="0"/>
              </a:rPr>
              <a:t>Бюджет субъекта РФ</a:t>
            </a:r>
            <a:endParaRPr lang="ru-RU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16" name="Полилиния 15"/>
          <p:cNvSpPr/>
          <p:nvPr/>
        </p:nvSpPr>
        <p:spPr>
          <a:xfrm>
            <a:off x="6623890" y="3186678"/>
            <a:ext cx="1926502" cy="1023371"/>
          </a:xfrm>
          <a:custGeom>
            <a:avLst/>
            <a:gdLst>
              <a:gd name="connsiteX0" fmla="*/ 0 w 1683050"/>
              <a:gd name="connsiteY0" fmla="*/ 0 h 2356261"/>
              <a:gd name="connsiteX1" fmla="*/ 1683050 w 1683050"/>
              <a:gd name="connsiteY1" fmla="*/ 0 h 2356261"/>
              <a:gd name="connsiteX2" fmla="*/ 1683050 w 1683050"/>
              <a:gd name="connsiteY2" fmla="*/ 2356261 h 2356261"/>
              <a:gd name="connsiteX3" fmla="*/ 0 w 1683050"/>
              <a:gd name="connsiteY3" fmla="*/ 2356261 h 2356261"/>
              <a:gd name="connsiteX4" fmla="*/ 0 w 1683050"/>
              <a:gd name="connsiteY4" fmla="*/ 0 h 23562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83050" h="2356261">
                <a:moveTo>
                  <a:pt x="0" y="0"/>
                </a:moveTo>
                <a:lnTo>
                  <a:pt x="1683050" y="0"/>
                </a:lnTo>
                <a:lnTo>
                  <a:pt x="1683050" y="2356261"/>
                </a:lnTo>
                <a:lnTo>
                  <a:pt x="0" y="235626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spcFirstLastPara="0" vert="horz" wrap="square" lIns="8705" tIns="8705" rIns="8705" bIns="8705" numCol="1" spcCol="1088" anchor="ctr" anchorCtr="0">
            <a:noAutofit/>
          </a:bodyPr>
          <a:lstStyle/>
          <a:p>
            <a:pPr algn="ctr" defTabSz="609375">
              <a:lnSpc>
                <a:spcPct val="90000"/>
              </a:lnSpc>
              <a:spcAft>
                <a:spcPts val="0"/>
              </a:spcAft>
            </a:pPr>
            <a:r>
              <a:rPr lang="ru-RU" sz="1400" b="1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40201 </a:t>
            </a:r>
          </a:p>
          <a:p>
            <a:pPr algn="ctr" defTabSz="609375">
              <a:lnSpc>
                <a:spcPct val="90000"/>
              </a:lnSpc>
              <a:spcAft>
                <a:spcPts val="0"/>
              </a:spcAft>
            </a:pPr>
            <a:r>
              <a:rPr lang="ru-RU" sz="1400" b="1" dirty="0">
                <a:solidFill>
                  <a:srgbClr val="002060"/>
                </a:solidFill>
                <a:cs typeface="Times New Roman" panose="02020603050405020304" pitchFamily="18" charset="0"/>
              </a:rPr>
              <a:t>03 л/с ПБС</a:t>
            </a:r>
          </a:p>
          <a:p>
            <a:pPr algn="ctr" defTabSz="609375">
              <a:lnSpc>
                <a:spcPct val="90000"/>
              </a:lnSpc>
              <a:spcAft>
                <a:spcPts val="0"/>
              </a:spcAft>
            </a:pPr>
            <a:r>
              <a:rPr lang="ru-RU" sz="1400" b="1" dirty="0">
                <a:solidFill>
                  <a:srgbClr val="002060"/>
                </a:solidFill>
                <a:cs typeface="Times New Roman" panose="02020603050405020304" pitchFamily="18" charset="0"/>
              </a:rPr>
              <a:t>02 л/с ФО</a:t>
            </a:r>
          </a:p>
        </p:txBody>
      </p:sp>
      <p:sp>
        <p:nvSpPr>
          <p:cNvPr id="18" name="Загнутый угол 17"/>
          <p:cNvSpPr/>
          <p:nvPr/>
        </p:nvSpPr>
        <p:spPr>
          <a:xfrm>
            <a:off x="6515578" y="5210174"/>
            <a:ext cx="2143125" cy="1095376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b="1" dirty="0" smtClean="0">
              <a:solidFill>
                <a:schemeClr val="bg1"/>
              </a:solidFill>
              <a:cs typeface="Times New Roman" panose="02020603050405020304" pitchFamily="18" charset="0"/>
            </a:endParaRPr>
          </a:p>
          <a:p>
            <a:pPr algn="ctr"/>
            <a:r>
              <a:rPr lang="ru-RU" sz="1200" b="1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Платежный документ ПБС бюджета  субъекта РФ на оплату целевых расходов, документы-основания</a:t>
            </a:r>
            <a:endParaRPr lang="ru-RU" sz="1200" b="1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587140" y="4378881"/>
            <a:ext cx="1626416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dirty="0" smtClean="0">
                <a:latin typeface="+mn-lt"/>
                <a:cs typeface="Times New Roman" panose="02020603050405020304" pitchFamily="18" charset="0"/>
              </a:rPr>
              <a:t>1. НАПРАВЛЕНИЕ ПАКЕТА ДОКУМЕНТОВ В ТОФК НА ОПЛАТУ</a:t>
            </a:r>
            <a:endParaRPr lang="ru-RU" sz="1100" dirty="0">
              <a:latin typeface="+mn-lt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6562945" y="2355681"/>
            <a:ext cx="214312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dirty="0" smtClean="0">
                <a:latin typeface="+mn-lt"/>
                <a:cs typeface="Times New Roman" panose="02020603050405020304" pitchFamily="18" charset="0"/>
              </a:rPr>
              <a:t>2. САНКЦИОНИРОВАНИЕ ОПЛАТЫ ДЕНЕЖНОГО ОБЯЗАТЕЛЬСТВА ПБС БЮДЖЕТА СУБЪЕКТА РФ</a:t>
            </a:r>
            <a:endParaRPr lang="ru-RU" sz="1100" dirty="0">
              <a:latin typeface="+mn-lt"/>
              <a:cs typeface="Times New Roman" panose="02020603050405020304" pitchFamily="18" charset="0"/>
            </a:endParaRPr>
          </a:p>
        </p:txBody>
      </p:sp>
      <p:cxnSp>
        <p:nvCxnSpPr>
          <p:cNvPr id="25" name="Прямая со стрелкой 24"/>
          <p:cNvCxnSpPr/>
          <p:nvPr/>
        </p:nvCxnSpPr>
        <p:spPr>
          <a:xfrm flipH="1">
            <a:off x="4734325" y="3698363"/>
            <a:ext cx="1870515" cy="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Прямоугольник 25"/>
          <p:cNvSpPr/>
          <p:nvPr/>
        </p:nvSpPr>
        <p:spPr>
          <a:xfrm>
            <a:off x="4716072" y="3035037"/>
            <a:ext cx="1888763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dirty="0" smtClean="0">
                <a:latin typeface="+mn-lt"/>
                <a:cs typeface="Times New Roman" panose="02020603050405020304" pitchFamily="18" charset="0"/>
              </a:rPr>
              <a:t>3. ЗАПРОС ПОДКРЕПЛЕНИЯ ИЗ ФЕДЕРАЛЬНОГО БЮДЖЕТА</a:t>
            </a:r>
            <a:endParaRPr lang="ru-RU" sz="1100" dirty="0">
              <a:latin typeface="+mn-lt"/>
            </a:endParaRPr>
          </a:p>
        </p:txBody>
      </p:sp>
      <p:cxnSp>
        <p:nvCxnSpPr>
          <p:cNvPr id="29" name="Прямая со стрелкой 28"/>
          <p:cNvCxnSpPr/>
          <p:nvPr/>
        </p:nvCxnSpPr>
        <p:spPr>
          <a:xfrm>
            <a:off x="4716076" y="3933825"/>
            <a:ext cx="1888764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4716076" y="3945112"/>
            <a:ext cx="188876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dirty="0" smtClean="0">
                <a:latin typeface="+mn-lt"/>
                <a:cs typeface="Times New Roman" panose="02020603050405020304" pitchFamily="18" charset="0"/>
              </a:rPr>
              <a:t>4. ПЕРЕЧИСЛЕНИЕ СУБСИДИИ В ДОЛЕ СОФИНАНСИРОВАНИЯ ДЕНЕЖНОГО ОБЯЗАТЕЛЬСТВА СУБЪЕКТА РФ</a:t>
            </a:r>
            <a:endParaRPr lang="ru-RU" sz="1100" dirty="0">
              <a:latin typeface="+mn-lt"/>
            </a:endParaRPr>
          </a:p>
        </p:txBody>
      </p:sp>
      <p:cxnSp>
        <p:nvCxnSpPr>
          <p:cNvPr id="38" name="Прямая со стрелкой 37"/>
          <p:cNvCxnSpPr/>
          <p:nvPr/>
        </p:nvCxnSpPr>
        <p:spPr>
          <a:xfrm flipV="1">
            <a:off x="8550392" y="3698363"/>
            <a:ext cx="1850908" cy="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Прямоугольник 40"/>
          <p:cNvSpPr/>
          <p:nvPr/>
        </p:nvSpPr>
        <p:spPr>
          <a:xfrm>
            <a:off x="8658703" y="3341295"/>
            <a:ext cx="85727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dirty="0" smtClean="0">
                <a:latin typeface="+mn-lt"/>
                <a:cs typeface="Times New Roman" panose="02020603050405020304" pitchFamily="18" charset="0"/>
              </a:rPr>
              <a:t>5. ОПЛАТА</a:t>
            </a:r>
            <a:endParaRPr lang="ru-RU" sz="11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58627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715375" y="6356350"/>
            <a:ext cx="2743200" cy="365125"/>
          </a:xfrm>
        </p:spPr>
        <p:txBody>
          <a:bodyPr/>
          <a:lstStyle/>
          <a:p>
            <a:pPr>
              <a:defRPr/>
            </a:pPr>
            <a:fld id="{53EB0F3A-E4BA-4B83-B1DE-2BA1A7D7EAE1}" type="slidenum">
              <a:rPr lang="ru-RU" smtClean="0"/>
              <a:pPr>
                <a:defRPr/>
              </a:pPr>
              <a:t>6</a:t>
            </a:fld>
            <a:endParaRPr lang="ru-RU" dirty="0"/>
          </a:p>
        </p:txBody>
      </p:sp>
      <p:sp>
        <p:nvSpPr>
          <p:cNvPr id="9221" name="Заголовок 1"/>
          <p:cNvSpPr txBox="1">
            <a:spLocks/>
          </p:cNvSpPr>
          <p:nvPr/>
        </p:nvSpPr>
        <p:spPr bwMode="auto">
          <a:xfrm>
            <a:off x="4375957" y="356482"/>
            <a:ext cx="7296811" cy="5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МИНИСТЕРСТВА ФИНАНСОВ РОССИЙСКОЙ ФЕДЕРАЦИИ ОТ 12.12.2017 № 223н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ru-RU" altLang="ru-RU" sz="1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«СКВОЗНОЙ МЕХАНИЗМ»</a:t>
            </a:r>
            <a:endParaRPr lang="ru-RU" altLang="ru-RU" sz="1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Прямая со стрелкой 7"/>
          <p:cNvCxnSpPr/>
          <p:nvPr/>
        </p:nvCxnSpPr>
        <p:spPr>
          <a:xfrm flipH="1">
            <a:off x="6893042" y="3698363"/>
            <a:ext cx="1908035" cy="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flipV="1">
            <a:off x="9773972" y="4210051"/>
            <a:ext cx="0" cy="1076324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олилиния 10"/>
          <p:cNvSpPr/>
          <p:nvPr/>
        </p:nvSpPr>
        <p:spPr>
          <a:xfrm>
            <a:off x="1151274" y="3186679"/>
            <a:ext cx="1926502" cy="1023371"/>
          </a:xfrm>
          <a:custGeom>
            <a:avLst/>
            <a:gdLst>
              <a:gd name="connsiteX0" fmla="*/ 0 w 1683050"/>
              <a:gd name="connsiteY0" fmla="*/ 0 h 2356261"/>
              <a:gd name="connsiteX1" fmla="*/ 1683050 w 1683050"/>
              <a:gd name="connsiteY1" fmla="*/ 0 h 2356261"/>
              <a:gd name="connsiteX2" fmla="*/ 1683050 w 1683050"/>
              <a:gd name="connsiteY2" fmla="*/ 2356261 h 2356261"/>
              <a:gd name="connsiteX3" fmla="*/ 0 w 1683050"/>
              <a:gd name="connsiteY3" fmla="*/ 2356261 h 2356261"/>
              <a:gd name="connsiteX4" fmla="*/ 0 w 1683050"/>
              <a:gd name="connsiteY4" fmla="*/ 0 h 23562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83050" h="2356261">
                <a:moveTo>
                  <a:pt x="0" y="0"/>
                </a:moveTo>
                <a:lnTo>
                  <a:pt x="1683050" y="0"/>
                </a:lnTo>
                <a:lnTo>
                  <a:pt x="1683050" y="2356261"/>
                </a:lnTo>
                <a:lnTo>
                  <a:pt x="0" y="235626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spcFirstLastPara="0" vert="horz" wrap="square" lIns="8705" tIns="8705" rIns="8705" bIns="8705" numCol="1" spcCol="1088" anchor="ctr" anchorCtr="0">
            <a:noAutofit/>
          </a:bodyPr>
          <a:lstStyle/>
          <a:p>
            <a:pPr algn="ctr" defTabSz="609375">
              <a:lnSpc>
                <a:spcPct val="90000"/>
              </a:lnSpc>
              <a:spcAft>
                <a:spcPts val="0"/>
              </a:spcAft>
            </a:pPr>
            <a:r>
              <a:rPr lang="ru-RU" sz="1400" b="1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40105</a:t>
            </a:r>
          </a:p>
          <a:p>
            <a:pPr algn="ctr" defTabSz="609375">
              <a:lnSpc>
                <a:spcPct val="90000"/>
              </a:lnSpc>
              <a:spcAft>
                <a:spcPts val="0"/>
              </a:spcAft>
            </a:pPr>
            <a:r>
              <a:rPr lang="ru-RU" sz="1400" b="1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14 л/с по переданным полномочиям</a:t>
            </a:r>
            <a:endParaRPr lang="ru-RU" sz="1400" b="1" dirty="0">
              <a:solidFill>
                <a:srgbClr val="002060"/>
              </a:solidFill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98377" y="1753234"/>
            <a:ext cx="2384755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609375">
              <a:lnSpc>
                <a:spcPct val="90000"/>
              </a:lnSpc>
              <a:spcAft>
                <a:spcPts val="0"/>
              </a:spcAft>
            </a:pPr>
            <a:r>
              <a:rPr lang="ru-RU" dirty="0" smtClean="0">
                <a:latin typeface="+mn-lt"/>
                <a:cs typeface="Times New Roman" panose="02020603050405020304" pitchFamily="18" charset="0"/>
              </a:rPr>
              <a:t>Федеральный бюджет</a:t>
            </a:r>
            <a:endParaRPr lang="ru-RU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810863" y="1753234"/>
            <a:ext cx="2237856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609375">
              <a:lnSpc>
                <a:spcPct val="90000"/>
              </a:lnSpc>
              <a:spcAft>
                <a:spcPts val="0"/>
              </a:spcAft>
            </a:pPr>
            <a:r>
              <a:rPr lang="ru-RU" dirty="0" smtClean="0">
                <a:latin typeface="+mn-lt"/>
                <a:cs typeface="Times New Roman" panose="02020603050405020304" pitchFamily="18" charset="0"/>
              </a:rPr>
              <a:t>Бюджет субъекта РФ</a:t>
            </a:r>
            <a:endParaRPr lang="ru-RU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8807560" y="1753234"/>
            <a:ext cx="1913536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609375">
              <a:lnSpc>
                <a:spcPct val="90000"/>
              </a:lnSpc>
              <a:spcAft>
                <a:spcPts val="0"/>
              </a:spcAft>
            </a:pPr>
            <a:r>
              <a:rPr lang="ru-RU" dirty="0" smtClean="0">
                <a:latin typeface="+mn-lt"/>
                <a:cs typeface="Times New Roman" panose="02020603050405020304" pitchFamily="18" charset="0"/>
              </a:rPr>
              <a:t>Местный бюджет</a:t>
            </a:r>
          </a:p>
        </p:txBody>
      </p:sp>
      <p:sp>
        <p:nvSpPr>
          <p:cNvPr id="15" name="Полилиния 14"/>
          <p:cNvSpPr/>
          <p:nvPr/>
        </p:nvSpPr>
        <p:spPr>
          <a:xfrm>
            <a:off x="8801077" y="3186679"/>
            <a:ext cx="1926502" cy="1023371"/>
          </a:xfrm>
          <a:custGeom>
            <a:avLst/>
            <a:gdLst>
              <a:gd name="connsiteX0" fmla="*/ 0 w 1683050"/>
              <a:gd name="connsiteY0" fmla="*/ 0 h 2356261"/>
              <a:gd name="connsiteX1" fmla="*/ 1683050 w 1683050"/>
              <a:gd name="connsiteY1" fmla="*/ 0 h 2356261"/>
              <a:gd name="connsiteX2" fmla="*/ 1683050 w 1683050"/>
              <a:gd name="connsiteY2" fmla="*/ 2356261 h 2356261"/>
              <a:gd name="connsiteX3" fmla="*/ 0 w 1683050"/>
              <a:gd name="connsiteY3" fmla="*/ 2356261 h 2356261"/>
              <a:gd name="connsiteX4" fmla="*/ 0 w 1683050"/>
              <a:gd name="connsiteY4" fmla="*/ 0 h 23562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83050" h="2356261">
                <a:moveTo>
                  <a:pt x="0" y="0"/>
                </a:moveTo>
                <a:lnTo>
                  <a:pt x="1683050" y="0"/>
                </a:lnTo>
                <a:lnTo>
                  <a:pt x="1683050" y="2356261"/>
                </a:lnTo>
                <a:lnTo>
                  <a:pt x="0" y="235626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spcFirstLastPara="0" vert="horz" wrap="square" lIns="8705" tIns="8705" rIns="8705" bIns="8705" numCol="1" spcCol="1088" anchor="ctr" anchorCtr="0">
            <a:noAutofit/>
          </a:bodyPr>
          <a:lstStyle/>
          <a:p>
            <a:pPr algn="ctr" defTabSz="609375">
              <a:lnSpc>
                <a:spcPct val="90000"/>
              </a:lnSpc>
              <a:spcAft>
                <a:spcPts val="0"/>
              </a:spcAft>
            </a:pPr>
            <a:r>
              <a:rPr lang="ru-RU" sz="1400" b="1" dirty="0">
                <a:solidFill>
                  <a:srgbClr val="002060"/>
                </a:solidFill>
                <a:cs typeface="Times New Roman" panose="02020603050405020304" pitchFamily="18" charset="0"/>
              </a:rPr>
              <a:t>40204</a:t>
            </a:r>
          </a:p>
          <a:p>
            <a:pPr algn="ctr" defTabSz="609375">
              <a:lnSpc>
                <a:spcPct val="90000"/>
              </a:lnSpc>
              <a:spcAft>
                <a:spcPts val="0"/>
              </a:spcAft>
            </a:pPr>
            <a:r>
              <a:rPr lang="ru-RU" sz="1400" b="1" dirty="0">
                <a:solidFill>
                  <a:srgbClr val="002060"/>
                </a:solidFill>
                <a:cs typeface="Times New Roman" panose="02020603050405020304" pitchFamily="18" charset="0"/>
              </a:rPr>
              <a:t>03 л/с ПБС</a:t>
            </a:r>
          </a:p>
          <a:p>
            <a:pPr algn="ctr" defTabSz="609375">
              <a:lnSpc>
                <a:spcPct val="90000"/>
              </a:lnSpc>
              <a:spcAft>
                <a:spcPts val="0"/>
              </a:spcAft>
            </a:pPr>
            <a:r>
              <a:rPr lang="ru-RU" sz="1400" b="1" dirty="0">
                <a:solidFill>
                  <a:srgbClr val="002060"/>
                </a:solidFill>
                <a:cs typeface="Times New Roman" panose="02020603050405020304" pitchFamily="18" charset="0"/>
              </a:rPr>
              <a:t>02 л/с </a:t>
            </a:r>
            <a:r>
              <a:rPr lang="ru-RU" sz="1400" b="1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ФО</a:t>
            </a:r>
            <a:endParaRPr lang="ru-RU" sz="1400" b="1" dirty="0">
              <a:solidFill>
                <a:srgbClr val="002060"/>
              </a:solidFill>
              <a:cs typeface="Times New Roman" panose="02020603050405020304" pitchFamily="18" charset="0"/>
            </a:endParaRPr>
          </a:p>
        </p:txBody>
      </p:sp>
      <p:sp>
        <p:nvSpPr>
          <p:cNvPr id="16" name="Полилиния 15"/>
          <p:cNvSpPr/>
          <p:nvPr/>
        </p:nvSpPr>
        <p:spPr>
          <a:xfrm>
            <a:off x="4966540" y="3186678"/>
            <a:ext cx="1926502" cy="1023371"/>
          </a:xfrm>
          <a:custGeom>
            <a:avLst/>
            <a:gdLst>
              <a:gd name="connsiteX0" fmla="*/ 0 w 1683050"/>
              <a:gd name="connsiteY0" fmla="*/ 0 h 2356261"/>
              <a:gd name="connsiteX1" fmla="*/ 1683050 w 1683050"/>
              <a:gd name="connsiteY1" fmla="*/ 0 h 2356261"/>
              <a:gd name="connsiteX2" fmla="*/ 1683050 w 1683050"/>
              <a:gd name="connsiteY2" fmla="*/ 2356261 h 2356261"/>
              <a:gd name="connsiteX3" fmla="*/ 0 w 1683050"/>
              <a:gd name="connsiteY3" fmla="*/ 2356261 h 2356261"/>
              <a:gd name="connsiteX4" fmla="*/ 0 w 1683050"/>
              <a:gd name="connsiteY4" fmla="*/ 0 h 23562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83050" h="2356261">
                <a:moveTo>
                  <a:pt x="0" y="0"/>
                </a:moveTo>
                <a:lnTo>
                  <a:pt x="1683050" y="0"/>
                </a:lnTo>
                <a:lnTo>
                  <a:pt x="1683050" y="2356261"/>
                </a:lnTo>
                <a:lnTo>
                  <a:pt x="0" y="235626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spcFirstLastPara="0" vert="horz" wrap="square" lIns="8705" tIns="8705" rIns="8705" bIns="8705" numCol="1" spcCol="1088" anchor="ctr" anchorCtr="0">
            <a:noAutofit/>
          </a:bodyPr>
          <a:lstStyle/>
          <a:p>
            <a:pPr algn="ctr" defTabSz="609375">
              <a:lnSpc>
                <a:spcPct val="90000"/>
              </a:lnSpc>
              <a:spcAft>
                <a:spcPts val="0"/>
              </a:spcAft>
            </a:pPr>
            <a:r>
              <a:rPr lang="ru-RU" sz="1400" b="1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40201 </a:t>
            </a:r>
          </a:p>
          <a:p>
            <a:pPr algn="ctr" defTabSz="609375">
              <a:lnSpc>
                <a:spcPct val="90000"/>
              </a:lnSpc>
              <a:spcAft>
                <a:spcPts val="0"/>
              </a:spcAft>
            </a:pPr>
            <a:r>
              <a:rPr lang="ru-RU" sz="1400" b="1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14 л/с по переданным полномочиям</a:t>
            </a:r>
            <a:endParaRPr lang="ru-RU" sz="1400" b="1" dirty="0">
              <a:solidFill>
                <a:srgbClr val="002060"/>
              </a:solidFill>
              <a:cs typeface="Times New Roman" panose="02020603050405020304" pitchFamily="18" charset="0"/>
            </a:endParaRPr>
          </a:p>
        </p:txBody>
      </p:sp>
      <p:sp>
        <p:nvSpPr>
          <p:cNvPr id="18" name="Загнутый угол 17"/>
          <p:cNvSpPr/>
          <p:nvPr/>
        </p:nvSpPr>
        <p:spPr>
          <a:xfrm>
            <a:off x="8692765" y="5286374"/>
            <a:ext cx="2143125" cy="1095376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b="1" dirty="0" smtClean="0">
              <a:solidFill>
                <a:schemeClr val="bg1"/>
              </a:solidFill>
              <a:cs typeface="Times New Roman" panose="02020603050405020304" pitchFamily="18" charset="0"/>
            </a:endParaRPr>
          </a:p>
          <a:p>
            <a:pPr algn="ctr"/>
            <a:r>
              <a:rPr lang="ru-RU" sz="1200" b="1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Платежный документ ПБС местного бюджета на оплату целевых расходов, документы-основания</a:t>
            </a:r>
            <a:endParaRPr lang="ru-RU" sz="1200" b="1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9773972" y="4378881"/>
            <a:ext cx="1626416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dirty="0" smtClean="0">
                <a:latin typeface="+mn-lt"/>
                <a:cs typeface="Times New Roman" panose="02020603050405020304" pitchFamily="18" charset="0"/>
              </a:rPr>
              <a:t>1. НАПРАВЛЕНИЕ ПАКЕТА ДОКУМЕНТОВ В ТОФК НА ОПЛАТУ</a:t>
            </a:r>
            <a:endParaRPr lang="ru-RU" sz="1100" dirty="0">
              <a:latin typeface="+mn-lt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8801077" y="2355681"/>
            <a:ext cx="214312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dirty="0" smtClean="0">
                <a:latin typeface="+mn-lt"/>
                <a:cs typeface="Times New Roman" panose="02020603050405020304" pitchFamily="18" charset="0"/>
              </a:rPr>
              <a:t>2. САНКЦИОНИРОВАНИЕ ОПЛАТЫ ДЕНЕЖНОГО ОБЯЗАТЕЛЬСТВА ПБС МЕСТНОГО БЮДЖЕТА</a:t>
            </a:r>
            <a:endParaRPr lang="ru-RU" sz="1100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6906008" y="3148330"/>
            <a:ext cx="190155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dirty="0" smtClean="0">
                <a:latin typeface="+mn-lt"/>
                <a:cs typeface="Times New Roman" panose="02020603050405020304" pitchFamily="18" charset="0"/>
              </a:rPr>
              <a:t>3. ЗАПРОС ПОДКРЕПЛЕНИЯ ИЗ БЮДЖЕТА СУБЪЕКТА РФ</a:t>
            </a:r>
            <a:endParaRPr lang="ru-RU" sz="1100" dirty="0">
              <a:latin typeface="+mn-lt"/>
            </a:endParaRPr>
          </a:p>
        </p:txBody>
      </p:sp>
      <p:cxnSp>
        <p:nvCxnSpPr>
          <p:cNvPr id="25" name="Прямая со стрелкой 24"/>
          <p:cNvCxnSpPr/>
          <p:nvPr/>
        </p:nvCxnSpPr>
        <p:spPr>
          <a:xfrm flipH="1">
            <a:off x="3096025" y="3698363"/>
            <a:ext cx="1870515" cy="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Прямоугольник 25"/>
          <p:cNvSpPr/>
          <p:nvPr/>
        </p:nvSpPr>
        <p:spPr>
          <a:xfrm>
            <a:off x="3077772" y="3035037"/>
            <a:ext cx="1888763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dirty="0">
                <a:latin typeface="+mn-lt"/>
                <a:cs typeface="Times New Roman" panose="02020603050405020304" pitchFamily="18" charset="0"/>
              </a:rPr>
              <a:t>5</a:t>
            </a:r>
            <a:r>
              <a:rPr lang="ru-RU" sz="1100" dirty="0" smtClean="0">
                <a:latin typeface="+mn-lt"/>
                <a:cs typeface="Times New Roman" panose="02020603050405020304" pitchFamily="18" charset="0"/>
              </a:rPr>
              <a:t>. ЗАПРОС ПОДКРЕПЛЕНИЯ ИЗ ФЕДЕРАЛЬНОГО БЮДЖЕТА</a:t>
            </a:r>
            <a:endParaRPr lang="ru-RU" sz="1100" dirty="0">
              <a:latin typeface="+mn-lt"/>
            </a:endParaRPr>
          </a:p>
        </p:txBody>
      </p:sp>
      <p:cxnSp>
        <p:nvCxnSpPr>
          <p:cNvPr id="29" name="Прямая со стрелкой 28"/>
          <p:cNvCxnSpPr/>
          <p:nvPr/>
        </p:nvCxnSpPr>
        <p:spPr>
          <a:xfrm>
            <a:off x="3077776" y="3933825"/>
            <a:ext cx="1888764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3077776" y="3945112"/>
            <a:ext cx="188876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dirty="0">
                <a:latin typeface="+mn-lt"/>
                <a:cs typeface="Times New Roman" panose="02020603050405020304" pitchFamily="18" charset="0"/>
              </a:rPr>
              <a:t>6</a:t>
            </a:r>
            <a:r>
              <a:rPr lang="ru-RU" sz="1100" dirty="0" smtClean="0">
                <a:latin typeface="+mn-lt"/>
                <a:cs typeface="Times New Roman" panose="02020603050405020304" pitchFamily="18" charset="0"/>
              </a:rPr>
              <a:t>. ПЕРЕЧИСЛЕНИЕ СУБСИДИИ В ДОЛЕ СОФИНАНСИРОВАНИЯ ДЕНЕЖНОГО ОБЯЗАТЕЛЬСТВА СУБЪЕКТА РФ</a:t>
            </a:r>
            <a:endParaRPr lang="ru-RU" sz="1100" dirty="0">
              <a:latin typeface="+mn-lt"/>
            </a:endParaRPr>
          </a:p>
        </p:txBody>
      </p:sp>
      <p:cxnSp>
        <p:nvCxnSpPr>
          <p:cNvPr id="33" name="Прямая со стрелкой 32"/>
          <p:cNvCxnSpPr/>
          <p:nvPr/>
        </p:nvCxnSpPr>
        <p:spPr>
          <a:xfrm>
            <a:off x="6899525" y="3933825"/>
            <a:ext cx="1908035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Прямоугольник 36"/>
          <p:cNvSpPr/>
          <p:nvPr/>
        </p:nvSpPr>
        <p:spPr>
          <a:xfrm>
            <a:off x="6893042" y="3931890"/>
            <a:ext cx="2003308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dirty="0" smtClean="0">
                <a:latin typeface="+mn-lt"/>
                <a:cs typeface="Times New Roman" panose="02020603050405020304" pitchFamily="18" charset="0"/>
              </a:rPr>
              <a:t>7. ПЕРЕЧИСЛЕНИЕ СУБСИДИИ, СУБВЕНЦИИ, ИНОГО МБТ В ДОЛЕ СОФИНАНСИРОВАНИЯ ДЕНЕЖНОГО ОБЯЗАТЕЛЬСТВА МЕСТНОГО БЮДЖЕТА</a:t>
            </a:r>
            <a:endParaRPr lang="ru-RU" sz="1100" dirty="0">
              <a:latin typeface="+mn-lt"/>
            </a:endParaRPr>
          </a:p>
        </p:txBody>
      </p:sp>
      <p:cxnSp>
        <p:nvCxnSpPr>
          <p:cNvPr id="38" name="Прямая со стрелкой 37"/>
          <p:cNvCxnSpPr/>
          <p:nvPr/>
        </p:nvCxnSpPr>
        <p:spPr>
          <a:xfrm>
            <a:off x="10721096" y="3727644"/>
            <a:ext cx="951672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Прямоугольник 40"/>
          <p:cNvSpPr/>
          <p:nvPr/>
        </p:nvSpPr>
        <p:spPr>
          <a:xfrm>
            <a:off x="10768295" y="3373591"/>
            <a:ext cx="85727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dirty="0" smtClean="0">
                <a:latin typeface="+mn-lt"/>
                <a:cs typeface="Times New Roman" panose="02020603050405020304" pitchFamily="18" charset="0"/>
              </a:rPr>
              <a:t>8. ОПЛАТА</a:t>
            </a:r>
            <a:endParaRPr lang="ru-RU" sz="1100" dirty="0">
              <a:latin typeface="+mn-lt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4858229" y="2391420"/>
            <a:ext cx="214312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dirty="0" smtClean="0">
                <a:latin typeface="+mn-lt"/>
                <a:cs typeface="Times New Roman" panose="02020603050405020304" pitchFamily="18" charset="0"/>
              </a:rPr>
              <a:t>4. САНКЦИОНИРОВАНИЕ ОПЛАТЫ ДЕНЕЖНОГО ОБЯЗАТЕЛЬСТВА ПБС </a:t>
            </a:r>
            <a:r>
              <a:rPr lang="ru-RU" sz="1100" dirty="0">
                <a:cs typeface="Times New Roman" panose="02020603050405020304" pitchFamily="18" charset="0"/>
              </a:rPr>
              <a:t>БЮДЖЕТА СУБЪЕКТА РФ</a:t>
            </a:r>
            <a:endParaRPr lang="ru-RU" sz="1100" dirty="0"/>
          </a:p>
        </p:txBody>
      </p:sp>
    </p:spTree>
    <p:extLst>
      <p:ext uri="{BB962C8B-B14F-4D97-AF65-F5344CB8AC3E}">
        <p14:creationId xmlns:p14="http://schemas.microsoft.com/office/powerpoint/2010/main" val="4035105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715375" y="6356350"/>
            <a:ext cx="2743200" cy="365125"/>
          </a:xfrm>
        </p:spPr>
        <p:txBody>
          <a:bodyPr/>
          <a:lstStyle/>
          <a:p>
            <a:pPr>
              <a:defRPr/>
            </a:pPr>
            <a:fld id="{53EB0F3A-E4BA-4B83-B1DE-2BA1A7D7EAE1}" type="slidenum">
              <a:rPr lang="ru-RU" smtClean="0"/>
              <a:pPr>
                <a:defRPr/>
              </a:pPr>
              <a:t>7</a:t>
            </a:fld>
            <a:endParaRPr lang="ru-RU" dirty="0"/>
          </a:p>
        </p:txBody>
      </p:sp>
      <p:sp>
        <p:nvSpPr>
          <p:cNvPr id="9221" name="Заголовок 1"/>
          <p:cNvSpPr txBox="1">
            <a:spLocks/>
          </p:cNvSpPr>
          <p:nvPr/>
        </p:nvSpPr>
        <p:spPr bwMode="auto">
          <a:xfrm>
            <a:off x="4375957" y="356482"/>
            <a:ext cx="7296811" cy="5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КАЗНАЧЕСКОЕ СОПРОВОЖДЕНИЕ СРЕДСТВ, ПРЕДОСТАВЛЯЕМЫХ ИЗ БЮДЖЕТОВ СУБЪЕКТОВ РОССИЙСКОЙ ФЕДЕРАЦИИ</a:t>
            </a:r>
            <a:endParaRPr lang="ru-RU" altLang="ru-RU" sz="1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876424" y="1445567"/>
            <a:ext cx="848677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"О ФЕДЕРАЛЬНОМ БЮДЖЕТЕ НА 2018 ГОД И НА ПЛАНОВЫЙ ПЕРИОД 2019 И 2020 ГОДОВ" ОТ 05.12.2017 № 362-ФЗ </a:t>
            </a:r>
            <a:endParaRPr lang="ru-RU" sz="1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90600" y="1967209"/>
            <a:ext cx="10048875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3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5.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Особенности использования средств, предоставляемых отдельным юридическим лицам и индивидуальным предпринимателям</a:t>
            </a:r>
          </a:p>
          <a:p>
            <a:pPr algn="just"/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ru-RU" sz="1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3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Часть 2.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Установить, что казначейскому сопровождению подлежат следующие целевые средства</a:t>
            </a:r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pPr algn="just"/>
            <a:r>
              <a:rPr lang="ru-RU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8)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авансовые платежи по государственным (муниципальным) контрактам 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поставке товаров, выполнении работ, оказании услуг, заключаемым на сумму 100 000,0 тыс. рублей и более государственными заказчиками </a:t>
            </a:r>
            <a:r>
              <a:rPr lang="ru-RU" sz="13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обеспечения государственных нужд субъекта Российской Федерации 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(муниципальными заказчиками </a:t>
            </a:r>
            <a:r>
              <a:rPr lang="ru-RU" sz="13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обеспечения муниципальных нужд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13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субсидии юридическим лицам, предоставляемые из бюджета субъекта Российской Федерации (местного бюджета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если источником финансового обеспечения расходных обязательств субъекта Российской Федерации (муниципального образования) являются субсидии, предоставляемые из федерального бюджета бюджету субъекта Российской Федерации </a:t>
            </a:r>
            <a:r>
              <a:rPr lang="ru-RU" sz="13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13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софинансирование</a:t>
            </a:r>
            <a:r>
              <a:rPr lang="ru-RU" sz="13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капитальных вложений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объекты государственной собственности субъектов Российской Федерации (муниципальной собственности);</a:t>
            </a:r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pPr algn="just"/>
            <a:r>
              <a:rPr lang="ru-RU" sz="13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Часть 8</a:t>
            </a:r>
            <a:r>
              <a:rPr lang="ru-RU" sz="13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Установить, что </a:t>
            </a:r>
            <a:r>
              <a:rPr lang="ru-RU" sz="13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территориальные органы Федерального казначейства осуществляют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установленном Правительством Российской Федерации порядке, указанном в части 1 настоящей статьи, </a:t>
            </a:r>
            <a:r>
              <a:rPr lang="ru-RU" sz="13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основании обращения финансового органа 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субъекта Российской Федерации (муниципального образования) </a:t>
            </a:r>
            <a:r>
              <a:rPr lang="ru-RU" sz="13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казначейское сопровождение субсидий, предоставляемых из бюджетов субъектов Российской Федерации (местных бюджетов) юридическим лицам, крестьянским (фермерским) хозяйствам, индивидуальным предпринимателям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источником финансового обеспечения которых являются субсидии, предоставляемые из федерального бюджета бюджетам субъектов Российской Федерации в целях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софинансирования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расходных обязательств указанных субъектов Российской Федерации по поддержке отраслей промышленности и сельского хозяйства.</a:t>
            </a:r>
          </a:p>
          <a:p>
            <a:pPr algn="just"/>
            <a:endParaRPr lang="ru-RU" sz="1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9706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715375" y="5899150"/>
            <a:ext cx="2743200" cy="365125"/>
          </a:xfrm>
        </p:spPr>
        <p:txBody>
          <a:bodyPr/>
          <a:lstStyle/>
          <a:p>
            <a:pPr>
              <a:defRPr/>
            </a:pPr>
            <a:fld id="{53EB0F3A-E4BA-4B83-B1DE-2BA1A7D7EAE1}" type="slidenum">
              <a:rPr lang="ru-RU" smtClean="0"/>
              <a:pPr>
                <a:defRPr/>
              </a:pPr>
              <a:t>8</a:t>
            </a:fld>
            <a:endParaRPr lang="ru-RU" dirty="0"/>
          </a:p>
        </p:txBody>
      </p:sp>
      <p:sp>
        <p:nvSpPr>
          <p:cNvPr id="9221" name="Заголовок 1"/>
          <p:cNvSpPr txBox="1">
            <a:spLocks/>
          </p:cNvSpPr>
          <p:nvPr/>
        </p:nvSpPr>
        <p:spPr bwMode="auto">
          <a:xfrm>
            <a:off x="4375957" y="356482"/>
            <a:ext cx="7296811" cy="5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КАЗНАЧЕСКОЕ СОПРОВОЖДЕНИЕ СРЕДСТВ, ПРЕДОСТАВЛЯЕМЫХ ИЗ БЮДЖЕТОВ СУБЪЕКТОВ РОССИЙСКОЙ ФЕДЕРАЦИИ</a:t>
            </a:r>
            <a:endParaRPr lang="ru-RU" altLang="ru-RU" sz="1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Прямая со стрелкой 8"/>
          <p:cNvCxnSpPr>
            <a:stCxn id="18" idx="0"/>
          </p:cNvCxnSpPr>
          <p:nvPr/>
        </p:nvCxnSpPr>
        <p:spPr>
          <a:xfrm flipV="1">
            <a:off x="9773972" y="3752851"/>
            <a:ext cx="0" cy="1247774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олилиния 10"/>
          <p:cNvSpPr/>
          <p:nvPr/>
        </p:nvSpPr>
        <p:spPr>
          <a:xfrm>
            <a:off x="1151274" y="2729479"/>
            <a:ext cx="1926502" cy="1023371"/>
          </a:xfrm>
          <a:custGeom>
            <a:avLst/>
            <a:gdLst>
              <a:gd name="connsiteX0" fmla="*/ 0 w 1683050"/>
              <a:gd name="connsiteY0" fmla="*/ 0 h 2356261"/>
              <a:gd name="connsiteX1" fmla="*/ 1683050 w 1683050"/>
              <a:gd name="connsiteY1" fmla="*/ 0 h 2356261"/>
              <a:gd name="connsiteX2" fmla="*/ 1683050 w 1683050"/>
              <a:gd name="connsiteY2" fmla="*/ 2356261 h 2356261"/>
              <a:gd name="connsiteX3" fmla="*/ 0 w 1683050"/>
              <a:gd name="connsiteY3" fmla="*/ 2356261 h 2356261"/>
              <a:gd name="connsiteX4" fmla="*/ 0 w 1683050"/>
              <a:gd name="connsiteY4" fmla="*/ 0 h 23562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83050" h="2356261">
                <a:moveTo>
                  <a:pt x="0" y="0"/>
                </a:moveTo>
                <a:lnTo>
                  <a:pt x="1683050" y="0"/>
                </a:lnTo>
                <a:lnTo>
                  <a:pt x="1683050" y="2356261"/>
                </a:lnTo>
                <a:lnTo>
                  <a:pt x="0" y="235626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spcFirstLastPara="0" vert="horz" wrap="square" lIns="8705" tIns="8705" rIns="8705" bIns="8705" numCol="1" spcCol="1088" anchor="ctr" anchorCtr="0">
            <a:noAutofit/>
          </a:bodyPr>
          <a:lstStyle/>
          <a:p>
            <a:pPr algn="ctr" defTabSz="609375">
              <a:lnSpc>
                <a:spcPct val="90000"/>
              </a:lnSpc>
              <a:spcAft>
                <a:spcPts val="0"/>
              </a:spcAft>
            </a:pPr>
            <a:r>
              <a:rPr lang="ru-RU" sz="1400" b="1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40105</a:t>
            </a:r>
          </a:p>
          <a:p>
            <a:pPr algn="ctr" defTabSz="609375">
              <a:lnSpc>
                <a:spcPct val="90000"/>
              </a:lnSpc>
              <a:spcAft>
                <a:spcPts val="0"/>
              </a:spcAft>
            </a:pPr>
            <a:r>
              <a:rPr lang="ru-RU" sz="1400" b="1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14 л/с по переданным полномочиям</a:t>
            </a:r>
            <a:endParaRPr lang="ru-RU" sz="1400" b="1" dirty="0">
              <a:solidFill>
                <a:srgbClr val="002060"/>
              </a:solidFill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98377" y="1363343"/>
            <a:ext cx="2384755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609375">
              <a:lnSpc>
                <a:spcPct val="90000"/>
              </a:lnSpc>
              <a:spcAft>
                <a:spcPts val="0"/>
              </a:spcAft>
            </a:pPr>
            <a:r>
              <a:rPr lang="ru-RU" dirty="0" smtClean="0">
                <a:latin typeface="+mn-lt"/>
                <a:cs typeface="Times New Roman" panose="02020603050405020304" pitchFamily="18" charset="0"/>
              </a:rPr>
              <a:t>Федеральный бюджет</a:t>
            </a:r>
            <a:endParaRPr lang="ru-RU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748451" y="1363977"/>
            <a:ext cx="2237856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609375">
              <a:lnSpc>
                <a:spcPct val="90000"/>
              </a:lnSpc>
              <a:spcAft>
                <a:spcPts val="0"/>
              </a:spcAft>
            </a:pPr>
            <a:r>
              <a:rPr lang="ru-RU" dirty="0" smtClean="0">
                <a:latin typeface="+mn-lt"/>
                <a:cs typeface="Times New Roman" panose="02020603050405020304" pitchFamily="18" charset="0"/>
              </a:rPr>
              <a:t>Бюджет субъекта РФ</a:t>
            </a:r>
            <a:endParaRPr lang="ru-RU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15" name="Полилиния 14"/>
          <p:cNvSpPr/>
          <p:nvPr/>
        </p:nvSpPr>
        <p:spPr>
          <a:xfrm>
            <a:off x="8801077" y="2729479"/>
            <a:ext cx="1926502" cy="1023371"/>
          </a:xfrm>
          <a:custGeom>
            <a:avLst/>
            <a:gdLst>
              <a:gd name="connsiteX0" fmla="*/ 0 w 1683050"/>
              <a:gd name="connsiteY0" fmla="*/ 0 h 2356261"/>
              <a:gd name="connsiteX1" fmla="*/ 1683050 w 1683050"/>
              <a:gd name="connsiteY1" fmla="*/ 0 h 2356261"/>
              <a:gd name="connsiteX2" fmla="*/ 1683050 w 1683050"/>
              <a:gd name="connsiteY2" fmla="*/ 2356261 h 2356261"/>
              <a:gd name="connsiteX3" fmla="*/ 0 w 1683050"/>
              <a:gd name="connsiteY3" fmla="*/ 2356261 h 2356261"/>
              <a:gd name="connsiteX4" fmla="*/ 0 w 1683050"/>
              <a:gd name="connsiteY4" fmla="*/ 0 h 23562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83050" h="2356261">
                <a:moveTo>
                  <a:pt x="0" y="0"/>
                </a:moveTo>
                <a:lnTo>
                  <a:pt x="1683050" y="0"/>
                </a:lnTo>
                <a:lnTo>
                  <a:pt x="1683050" y="2356261"/>
                </a:lnTo>
                <a:lnTo>
                  <a:pt x="0" y="235626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spcFirstLastPara="0" vert="horz" wrap="square" lIns="8705" tIns="8705" rIns="8705" bIns="8705" numCol="1" spcCol="1088" anchor="ctr" anchorCtr="0">
            <a:noAutofit/>
          </a:bodyPr>
          <a:lstStyle/>
          <a:p>
            <a:pPr algn="ctr" defTabSz="609375">
              <a:lnSpc>
                <a:spcPct val="90000"/>
              </a:lnSpc>
              <a:spcAft>
                <a:spcPts val="0"/>
              </a:spcAft>
            </a:pPr>
            <a:r>
              <a:rPr lang="ru-RU" sz="1400" b="1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40601</a:t>
            </a:r>
            <a:endParaRPr lang="ru-RU" sz="1400" b="1" dirty="0">
              <a:solidFill>
                <a:srgbClr val="002060"/>
              </a:solidFill>
              <a:cs typeface="Times New Roman" panose="02020603050405020304" pitchFamily="18" charset="0"/>
            </a:endParaRPr>
          </a:p>
          <a:p>
            <a:pPr algn="ctr" defTabSz="609375">
              <a:lnSpc>
                <a:spcPct val="90000"/>
              </a:lnSpc>
              <a:spcAft>
                <a:spcPts val="0"/>
              </a:spcAft>
            </a:pPr>
            <a:r>
              <a:rPr lang="ru-RU" sz="1400" b="1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41 </a:t>
            </a:r>
            <a:r>
              <a:rPr lang="ru-RU" sz="1400" b="1" dirty="0">
                <a:solidFill>
                  <a:srgbClr val="002060"/>
                </a:solidFill>
                <a:cs typeface="Times New Roman" panose="02020603050405020304" pitchFamily="18" charset="0"/>
              </a:rPr>
              <a:t>л/с </a:t>
            </a:r>
            <a:r>
              <a:rPr lang="ru-RU" sz="1400" b="1" dirty="0" err="1" smtClean="0">
                <a:solidFill>
                  <a:srgbClr val="002060"/>
                </a:solidFill>
                <a:cs typeface="Times New Roman" panose="02020603050405020304" pitchFamily="18" charset="0"/>
              </a:rPr>
              <a:t>неучастника</a:t>
            </a:r>
            <a:r>
              <a:rPr lang="ru-RU" sz="1400" b="1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 бюджетного процесса</a:t>
            </a:r>
            <a:endParaRPr lang="ru-RU" sz="1400" b="1" dirty="0">
              <a:solidFill>
                <a:srgbClr val="002060"/>
              </a:solidFill>
              <a:cs typeface="Times New Roman" panose="02020603050405020304" pitchFamily="18" charset="0"/>
            </a:endParaRPr>
          </a:p>
        </p:txBody>
      </p:sp>
      <p:sp>
        <p:nvSpPr>
          <p:cNvPr id="16" name="Полилиния 15"/>
          <p:cNvSpPr/>
          <p:nvPr/>
        </p:nvSpPr>
        <p:spPr>
          <a:xfrm>
            <a:off x="4966540" y="2729478"/>
            <a:ext cx="1926502" cy="1023371"/>
          </a:xfrm>
          <a:custGeom>
            <a:avLst/>
            <a:gdLst>
              <a:gd name="connsiteX0" fmla="*/ 0 w 1683050"/>
              <a:gd name="connsiteY0" fmla="*/ 0 h 2356261"/>
              <a:gd name="connsiteX1" fmla="*/ 1683050 w 1683050"/>
              <a:gd name="connsiteY1" fmla="*/ 0 h 2356261"/>
              <a:gd name="connsiteX2" fmla="*/ 1683050 w 1683050"/>
              <a:gd name="connsiteY2" fmla="*/ 2356261 h 2356261"/>
              <a:gd name="connsiteX3" fmla="*/ 0 w 1683050"/>
              <a:gd name="connsiteY3" fmla="*/ 2356261 h 2356261"/>
              <a:gd name="connsiteX4" fmla="*/ 0 w 1683050"/>
              <a:gd name="connsiteY4" fmla="*/ 0 h 23562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83050" h="2356261">
                <a:moveTo>
                  <a:pt x="0" y="0"/>
                </a:moveTo>
                <a:lnTo>
                  <a:pt x="1683050" y="0"/>
                </a:lnTo>
                <a:lnTo>
                  <a:pt x="1683050" y="2356261"/>
                </a:lnTo>
                <a:lnTo>
                  <a:pt x="0" y="235626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spcFirstLastPara="0" vert="horz" wrap="square" lIns="8705" tIns="8705" rIns="8705" bIns="8705" numCol="1" spcCol="1088" anchor="ctr" anchorCtr="0">
            <a:noAutofit/>
          </a:bodyPr>
          <a:lstStyle/>
          <a:p>
            <a:pPr algn="ctr" defTabSz="609375">
              <a:lnSpc>
                <a:spcPct val="90000"/>
              </a:lnSpc>
              <a:spcAft>
                <a:spcPts val="0"/>
              </a:spcAft>
            </a:pPr>
            <a:r>
              <a:rPr lang="ru-RU" sz="1400" b="1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40201 </a:t>
            </a:r>
          </a:p>
          <a:p>
            <a:pPr algn="ctr" defTabSz="609375">
              <a:lnSpc>
                <a:spcPct val="90000"/>
              </a:lnSpc>
              <a:spcAft>
                <a:spcPts val="0"/>
              </a:spcAft>
            </a:pPr>
            <a:r>
              <a:rPr lang="ru-RU" sz="1400" b="1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03 л/с ПБС</a:t>
            </a:r>
          </a:p>
          <a:p>
            <a:pPr algn="ctr" defTabSz="609375">
              <a:lnSpc>
                <a:spcPct val="90000"/>
              </a:lnSpc>
              <a:spcAft>
                <a:spcPts val="0"/>
              </a:spcAft>
            </a:pPr>
            <a:r>
              <a:rPr lang="ru-RU" sz="1400" b="1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02 л/с ФО</a:t>
            </a:r>
            <a:endParaRPr lang="ru-RU" sz="1400" b="1" dirty="0">
              <a:solidFill>
                <a:srgbClr val="002060"/>
              </a:solidFill>
              <a:cs typeface="Times New Roman" panose="02020603050405020304" pitchFamily="18" charset="0"/>
            </a:endParaRPr>
          </a:p>
        </p:txBody>
      </p:sp>
      <p:sp>
        <p:nvSpPr>
          <p:cNvPr id="18" name="Загнутый угол 17"/>
          <p:cNvSpPr/>
          <p:nvPr/>
        </p:nvSpPr>
        <p:spPr>
          <a:xfrm>
            <a:off x="8702409" y="5000625"/>
            <a:ext cx="2143125" cy="1095376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b="1" dirty="0" smtClean="0">
              <a:solidFill>
                <a:schemeClr val="bg1"/>
              </a:solidFill>
              <a:cs typeface="Times New Roman" panose="02020603050405020304" pitchFamily="18" charset="0"/>
            </a:endParaRPr>
          </a:p>
          <a:p>
            <a:pPr algn="ctr"/>
            <a:r>
              <a:rPr lang="ru-RU" sz="1200" b="1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Сведения, платежные документы </a:t>
            </a:r>
            <a:r>
              <a:rPr lang="ru-RU" sz="1200" b="1" dirty="0" err="1" smtClean="0">
                <a:solidFill>
                  <a:schemeClr val="bg1"/>
                </a:solidFill>
                <a:cs typeface="Times New Roman" panose="02020603050405020304" pitchFamily="18" charset="0"/>
              </a:rPr>
              <a:t>неучастника</a:t>
            </a:r>
            <a:r>
              <a:rPr lang="ru-RU" sz="1200" b="1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 на оплату целевых расходов, документы-основания</a:t>
            </a:r>
            <a:endParaRPr lang="ru-RU" sz="1200" b="1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9773972" y="4048905"/>
            <a:ext cx="1626416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dirty="0" smtClean="0">
                <a:latin typeface="+mn-lt"/>
                <a:cs typeface="Times New Roman" panose="02020603050405020304" pitchFamily="18" charset="0"/>
              </a:rPr>
              <a:t>6. НАПРАВЛЕНИЕ ПАКЕТА ДОКУМЕНТОВ В ТОФК НА ОПЛАТУ</a:t>
            </a:r>
            <a:endParaRPr lang="ru-RU" sz="1100" dirty="0">
              <a:latin typeface="+mn-lt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8801077" y="1808396"/>
            <a:ext cx="2143124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dirty="0">
                <a:latin typeface="+mn-lt"/>
                <a:cs typeface="Times New Roman" panose="02020603050405020304" pitchFamily="18" charset="0"/>
              </a:rPr>
              <a:t>7</a:t>
            </a:r>
            <a:r>
              <a:rPr lang="ru-RU" sz="1100" dirty="0" smtClean="0">
                <a:latin typeface="+mn-lt"/>
                <a:cs typeface="Times New Roman" panose="02020603050405020304" pitchFamily="18" charset="0"/>
              </a:rPr>
              <a:t>. САНКЦИОНИРОВАНИЕ ОПЛАТЫ ДЕНЕЖНОГО ОБЯЗАТЕЛЬСТВА НЕУЧАСТНИКА БЮДЖЕТНОГО ПРОЦЕССА НА ОСНОВАНИИ СВЕДЕНИЙ </a:t>
            </a:r>
            <a:endParaRPr lang="ru-RU" sz="1100" dirty="0">
              <a:latin typeface="+mn-lt"/>
              <a:cs typeface="Times New Roman" panose="02020603050405020304" pitchFamily="18" charset="0"/>
            </a:endParaRPr>
          </a:p>
        </p:txBody>
      </p:sp>
      <p:cxnSp>
        <p:nvCxnSpPr>
          <p:cNvPr id="25" name="Прямая со стрелкой 24"/>
          <p:cNvCxnSpPr/>
          <p:nvPr/>
        </p:nvCxnSpPr>
        <p:spPr>
          <a:xfrm flipH="1">
            <a:off x="3096025" y="3241163"/>
            <a:ext cx="1870515" cy="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Прямоугольник 25"/>
          <p:cNvSpPr/>
          <p:nvPr/>
        </p:nvSpPr>
        <p:spPr>
          <a:xfrm>
            <a:off x="3077772" y="2577837"/>
            <a:ext cx="1888763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dirty="0" smtClean="0">
                <a:latin typeface="+mn-lt"/>
                <a:cs typeface="Times New Roman" panose="02020603050405020304" pitchFamily="18" charset="0"/>
              </a:rPr>
              <a:t>3. ЗАПРОС ПОДКРЕПЛЕНИЯ ИЗ ФЕДЕРАЛЬНОГО БЮДЖЕТА</a:t>
            </a:r>
            <a:endParaRPr lang="ru-RU" sz="1100" dirty="0">
              <a:latin typeface="+mn-lt"/>
            </a:endParaRPr>
          </a:p>
        </p:txBody>
      </p:sp>
      <p:cxnSp>
        <p:nvCxnSpPr>
          <p:cNvPr id="29" name="Прямая со стрелкой 28"/>
          <p:cNvCxnSpPr/>
          <p:nvPr/>
        </p:nvCxnSpPr>
        <p:spPr>
          <a:xfrm>
            <a:off x="3059205" y="3428835"/>
            <a:ext cx="1888764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3096025" y="3487912"/>
            <a:ext cx="188876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dirty="0" smtClean="0">
                <a:latin typeface="+mn-lt"/>
                <a:cs typeface="Times New Roman" panose="02020603050405020304" pitchFamily="18" charset="0"/>
              </a:rPr>
              <a:t>4. ПЕРЕЧИСЛЕНИЕ СУБСИДИИ В ДОЛЕ СОФИНАНСИРОВАНИЯ ДЕНЕЖНОГО ОБЯЗАТЕЛЬСТВА СУБЪЕКТА РФ</a:t>
            </a:r>
            <a:endParaRPr lang="ru-RU" sz="1100" dirty="0">
              <a:latin typeface="+mn-lt"/>
            </a:endParaRPr>
          </a:p>
        </p:txBody>
      </p:sp>
      <p:cxnSp>
        <p:nvCxnSpPr>
          <p:cNvPr id="33" name="Прямая со стрелкой 32"/>
          <p:cNvCxnSpPr/>
          <p:nvPr/>
        </p:nvCxnSpPr>
        <p:spPr>
          <a:xfrm>
            <a:off x="6893041" y="2893084"/>
            <a:ext cx="1908035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Прямоугольник 36"/>
          <p:cNvSpPr/>
          <p:nvPr/>
        </p:nvSpPr>
        <p:spPr>
          <a:xfrm>
            <a:off x="6899524" y="2973886"/>
            <a:ext cx="190803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dirty="0" smtClean="0">
                <a:latin typeface="+mn-lt"/>
                <a:cs typeface="Times New Roman" panose="02020603050405020304" pitchFamily="18" charset="0"/>
              </a:rPr>
              <a:t>5. ПЕРЕЧИСЛЕНИЕ АВАНСА ПО ГОСКОНТРАКТУ/ СУБСИДИИ ПО СОГЛАШЕНИЮ</a:t>
            </a:r>
            <a:endParaRPr lang="ru-RU" sz="1100" dirty="0">
              <a:latin typeface="+mn-lt"/>
            </a:endParaRPr>
          </a:p>
        </p:txBody>
      </p:sp>
      <p:cxnSp>
        <p:nvCxnSpPr>
          <p:cNvPr id="38" name="Прямая со стрелкой 37"/>
          <p:cNvCxnSpPr/>
          <p:nvPr/>
        </p:nvCxnSpPr>
        <p:spPr>
          <a:xfrm>
            <a:off x="10721096" y="3270444"/>
            <a:ext cx="951672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Прямоугольник 40"/>
          <p:cNvSpPr/>
          <p:nvPr/>
        </p:nvSpPr>
        <p:spPr>
          <a:xfrm>
            <a:off x="10768295" y="2916391"/>
            <a:ext cx="85727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dirty="0" smtClean="0">
                <a:latin typeface="+mn-lt"/>
                <a:cs typeface="Times New Roman" panose="02020603050405020304" pitchFamily="18" charset="0"/>
              </a:rPr>
              <a:t>8. ОПЛАТА</a:t>
            </a:r>
            <a:endParaRPr lang="ru-RU" sz="1100" dirty="0">
              <a:latin typeface="+mn-lt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4858229" y="1934220"/>
            <a:ext cx="214312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dirty="0" smtClean="0">
                <a:latin typeface="+mn-lt"/>
                <a:cs typeface="Times New Roman" panose="02020603050405020304" pitchFamily="18" charset="0"/>
              </a:rPr>
              <a:t>2. САНКЦИОНИРОВАНИЕ ОПЛАТЫ ДЕНЕЖНОГО ОБЯЗАТЕЛЬСТВА ПБС </a:t>
            </a:r>
            <a:r>
              <a:rPr lang="ru-RU" sz="1100" dirty="0">
                <a:cs typeface="Times New Roman" panose="02020603050405020304" pitchFamily="18" charset="0"/>
              </a:rPr>
              <a:t>БЮДЖЕТА СУБЪЕКТА РФ</a:t>
            </a:r>
            <a:endParaRPr lang="ru-RU" sz="1100" dirty="0"/>
          </a:p>
        </p:txBody>
      </p:sp>
      <p:cxnSp>
        <p:nvCxnSpPr>
          <p:cNvPr id="28" name="Прямая со стрелкой 27"/>
          <p:cNvCxnSpPr/>
          <p:nvPr/>
        </p:nvCxnSpPr>
        <p:spPr>
          <a:xfrm flipV="1">
            <a:off x="5434491" y="3743327"/>
            <a:ext cx="0" cy="1247774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Загнутый угол 29"/>
          <p:cNvSpPr/>
          <p:nvPr/>
        </p:nvSpPr>
        <p:spPr>
          <a:xfrm>
            <a:off x="4858228" y="4991101"/>
            <a:ext cx="2143125" cy="1095376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b="1" dirty="0" smtClean="0">
              <a:solidFill>
                <a:schemeClr val="bg1"/>
              </a:solidFill>
              <a:cs typeface="Times New Roman" panose="02020603050405020304" pitchFamily="18" charset="0"/>
            </a:endParaRPr>
          </a:p>
          <a:p>
            <a:pPr algn="ctr"/>
            <a:r>
              <a:rPr lang="ru-RU" sz="1200" b="1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Платежный документ ПБС бюджета субъекта РФ на перечисление целевых средств, документы-основания (</a:t>
            </a:r>
            <a:r>
              <a:rPr lang="ru-RU" sz="1200" b="1" dirty="0" err="1" smtClean="0">
                <a:solidFill>
                  <a:schemeClr val="bg1"/>
                </a:solidFill>
                <a:cs typeface="Times New Roman" panose="02020603050405020304" pitchFamily="18" charset="0"/>
              </a:rPr>
              <a:t>госконтракт</a:t>
            </a:r>
            <a:r>
              <a:rPr lang="ru-RU" sz="1200" b="1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, соглашение)</a:t>
            </a:r>
            <a:endParaRPr lang="ru-RU" sz="1200" b="1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5434491" y="3895725"/>
            <a:ext cx="2094571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dirty="0" smtClean="0">
                <a:latin typeface="+mn-lt"/>
                <a:cs typeface="Times New Roman" panose="02020603050405020304" pitchFamily="18" charset="0"/>
              </a:rPr>
              <a:t>1. НАПРАВЛЕНИЕ ПАКЕТА ДОКУМЕНТОВ В ТОФК НА ПЕРЕЧИСЛЕНИЕ </a:t>
            </a:r>
            <a:r>
              <a:rPr lang="ru-RU" sz="1100" dirty="0">
                <a:cs typeface="Times New Roman" panose="02020603050405020304" pitchFamily="18" charset="0"/>
              </a:rPr>
              <a:t>АВАНСА ПО ГОСКОНТРАКТУ/ СУБСИДИИ ПО СОГЛАШЕНИЮ</a:t>
            </a:r>
            <a:endParaRPr lang="ru-RU" sz="1100" dirty="0"/>
          </a:p>
        </p:txBody>
      </p:sp>
    </p:spTree>
    <p:extLst>
      <p:ext uri="{BB962C8B-B14F-4D97-AF65-F5344CB8AC3E}">
        <p14:creationId xmlns:p14="http://schemas.microsoft.com/office/powerpoint/2010/main" val="3775142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19968</TotalTime>
  <Words>1271</Words>
  <Application>Microsoft Office PowerPoint</Application>
  <PresentationFormat>Произвольный</PresentationFormat>
  <Paragraphs>149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Mazur Nataliya</dc:creator>
  <cp:lastModifiedBy>МАКСИМОВА Надежда Сергеевна</cp:lastModifiedBy>
  <cp:revision>537</cp:revision>
  <cp:lastPrinted>2018-02-27T08:30:00Z</cp:lastPrinted>
  <dcterms:created xsi:type="dcterms:W3CDTF">2015-03-03T16:27:21Z</dcterms:created>
  <dcterms:modified xsi:type="dcterms:W3CDTF">2018-03-05T07:36:01Z</dcterms:modified>
</cp:coreProperties>
</file>