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378" r:id="rId1"/>
  </p:sldMasterIdLst>
  <p:notesMasterIdLst>
    <p:notesMasterId r:id="rId22"/>
  </p:notesMasterIdLst>
  <p:handoutMasterIdLst>
    <p:handoutMasterId r:id="rId23"/>
  </p:handoutMasterIdLst>
  <p:sldIdLst>
    <p:sldId id="3403" r:id="rId2"/>
    <p:sldId id="3445" r:id="rId3"/>
    <p:sldId id="3425" r:id="rId4"/>
    <p:sldId id="3426" r:id="rId5"/>
    <p:sldId id="3420" r:id="rId6"/>
    <p:sldId id="3414" r:id="rId7"/>
    <p:sldId id="3415" r:id="rId8"/>
    <p:sldId id="3410" r:id="rId9"/>
    <p:sldId id="3444" r:id="rId10"/>
    <p:sldId id="3418" r:id="rId11"/>
    <p:sldId id="3443" r:id="rId12"/>
    <p:sldId id="3437" r:id="rId13"/>
    <p:sldId id="3440" r:id="rId14"/>
    <p:sldId id="3441" r:id="rId15"/>
    <p:sldId id="3429" r:id="rId16"/>
    <p:sldId id="3430" r:id="rId17"/>
    <p:sldId id="3433" r:id="rId18"/>
    <p:sldId id="3419" r:id="rId19"/>
    <p:sldId id="3442" r:id="rId20"/>
    <p:sldId id="3446" r:id="rId21"/>
  </p:sldIdLst>
  <p:sldSz cx="9906000" cy="6858000" type="A4"/>
  <p:notesSz cx="6805613" cy="99441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9" userDrawn="1">
          <p15:clr>
            <a:srgbClr val="A4A3A4"/>
          </p15:clr>
        </p15:guide>
        <p15:guide id="2" pos="3165" userDrawn="1">
          <p15:clr>
            <a:srgbClr val="A4A3A4"/>
          </p15:clr>
        </p15:guide>
        <p15:guide id="3" orient="horz" pos="3362" userDrawn="1">
          <p15:clr>
            <a:srgbClr val="A4A3A4"/>
          </p15:clr>
        </p15:guide>
        <p15:guide id="4" orient="horz" pos="916">
          <p15:clr>
            <a:srgbClr val="A4A3A4"/>
          </p15:clr>
        </p15:guide>
        <p15:guide id="5" orient="horz" pos="2722">
          <p15:clr>
            <a:srgbClr val="A4A3A4"/>
          </p15:clr>
        </p15:guide>
        <p15:guide id="6" pos="158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7B9C"/>
    <a:srgbClr val="AFCADB"/>
    <a:srgbClr val="DEE9F0"/>
    <a:srgbClr val="0033CC"/>
    <a:srgbClr val="008000"/>
    <a:srgbClr val="00602B"/>
    <a:srgbClr val="D5EBD7"/>
    <a:srgbClr val="BEBFD8"/>
    <a:srgbClr val="B1D3D1"/>
    <a:srgbClr val="A6C2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314" autoAdjust="0"/>
  </p:normalViewPr>
  <p:slideViewPr>
    <p:cSldViewPr snapToGrid="0">
      <p:cViewPr varScale="1">
        <p:scale>
          <a:sx n="73" d="100"/>
          <a:sy n="73" d="100"/>
        </p:scale>
        <p:origin x="924" y="66"/>
      </p:cViewPr>
      <p:guideLst>
        <p:guide orient="horz" pos="1139"/>
        <p:guide pos="3165"/>
        <p:guide orient="horz" pos="3362"/>
        <p:guide orient="horz" pos="916"/>
        <p:guide orient="horz" pos="2722"/>
        <p:guide pos="15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3708" y="420"/>
      </p:cViewPr>
      <p:guideLst>
        <p:guide orient="horz" pos="3132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pattFill prst="ltDnDiag">
              <a:fgClr>
                <a:srgbClr val="FF0000"/>
              </a:fgClr>
              <a:bgClr>
                <a:schemeClr val="bg1"/>
              </a:bgClr>
            </a:pattFill>
            <a:ln w="25400">
              <a:solidFill>
                <a:srgbClr val="FF0000"/>
              </a:solidFill>
            </a:ln>
          </c:spPr>
          <c:cat>
            <c:numRef>
              <c:f>Лист1!$A$2:$A$9</c:f>
              <c:numCache>
                <c:formatCode>General</c:formatCod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numCache>
            </c:numRef>
          </c:cat>
          <c:val>
            <c:numRef>
              <c:f>Лист1!$C$2:$C$9</c:f>
              <c:numCache>
                <c:formatCode>General</c:formatCode>
                <c:ptCount val="8"/>
                <c:pt idx="2">
                  <c:v>1</c:v>
                </c:pt>
                <c:pt idx="3">
                  <c:v>1.35</c:v>
                </c:pt>
                <c:pt idx="4">
                  <c:v>1.7</c:v>
                </c:pt>
                <c:pt idx="5">
                  <c:v>2.0499999999999998</c:v>
                </c:pt>
                <c:pt idx="6">
                  <c:v>2.4</c:v>
                </c:pt>
                <c:pt idx="7">
                  <c:v>2.75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6D-426E-A46F-273EE577867A}"/>
            </c:ext>
          </c:extLst>
        </c:ser>
        <c:ser>
          <c:idx val="0"/>
          <c:order val="1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pattFill prst="ltUpDiag">
              <a:fgClr>
                <a:srgbClr val="0070C0"/>
              </a:fgClr>
              <a:bgClr>
                <a:schemeClr val="bg2"/>
              </a:bgClr>
            </a:pattFill>
            <a:ln w="12700">
              <a:solidFill>
                <a:srgbClr val="0070C0"/>
              </a:solidFill>
            </a:ln>
          </c:spPr>
          <c:cat>
            <c:numRef>
              <c:f>Лист1!$A$2:$A$9</c:f>
              <c:numCache>
                <c:formatCode>General</c:formatCod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0.5</c:v>
                </c:pt>
                <c:pt idx="1">
                  <c:v>0.75</c:v>
                </c:pt>
                <c:pt idx="2">
                  <c:v>1</c:v>
                </c:pt>
                <c:pt idx="3">
                  <c:v>1.25</c:v>
                </c:pt>
                <c:pt idx="4">
                  <c:v>1.5</c:v>
                </c:pt>
                <c:pt idx="5">
                  <c:v>1.75</c:v>
                </c:pt>
                <c:pt idx="6">
                  <c:v>2</c:v>
                </c:pt>
                <c:pt idx="7">
                  <c:v>2.25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6D-426E-A46F-273EE57786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438208"/>
        <c:axId val="61440000"/>
      </c:areaChart>
      <c:catAx>
        <c:axId val="6143820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inorGridlines>
          <c:spPr>
            <a:ln>
              <a:noFill/>
            </a:ln>
          </c:spPr>
        </c:minorGridlines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600">
                <a:latin typeface="Trebuchet MS" panose="020B0603020202020204" pitchFamily="34" charset="0"/>
              </a:defRPr>
            </a:pPr>
            <a:endParaRPr lang="ru-RU"/>
          </a:p>
        </c:txPr>
        <c:crossAx val="61440000"/>
        <c:crosses val="autoZero"/>
        <c:auto val="1"/>
        <c:lblAlgn val="ctr"/>
        <c:lblOffset val="100"/>
        <c:tickLblSkip val="1"/>
        <c:noMultiLvlLbl val="0"/>
      </c:catAx>
      <c:valAx>
        <c:axId val="6144000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61438208"/>
        <c:crossesAt val="1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0.0425</cdr:x>
      <cdr:y>0.7122</cdr:y>
    </cdr:from>
    <cdr:to>
      <cdr:x>0.95873</cdr:x>
      <cdr:y>0.90997</cdr:y>
    </cdr:to>
    <cdr:sp macro="" textlink="">
      <cdr:nvSpPr>
        <cdr:cNvPr id="16" name="Полилиния 15"/>
        <cdr:cNvSpPr/>
      </cdr:nvSpPr>
      <cdr:spPr>
        <a:xfrm xmlns:a="http://schemas.openxmlformats.org/drawingml/2006/main">
          <a:off x="355190" y="3453098"/>
          <a:ext cx="7658100" cy="958850"/>
        </a:xfrm>
        <a:custGeom xmlns:a="http://schemas.openxmlformats.org/drawingml/2006/main">
          <a:avLst/>
          <a:gdLst>
            <a:gd name="connsiteX0" fmla="*/ 0 w 7658100"/>
            <a:gd name="connsiteY0" fmla="*/ 946150 h 958850"/>
            <a:gd name="connsiteX1" fmla="*/ 0 w 7658100"/>
            <a:gd name="connsiteY1" fmla="*/ 514350 h 958850"/>
            <a:gd name="connsiteX2" fmla="*/ 7658100 w 7658100"/>
            <a:gd name="connsiteY2" fmla="*/ 0 h 958850"/>
            <a:gd name="connsiteX3" fmla="*/ 7658100 w 7658100"/>
            <a:gd name="connsiteY3" fmla="*/ 958850 h 958850"/>
            <a:gd name="connsiteX4" fmla="*/ 0 w 7658100"/>
            <a:gd name="connsiteY4" fmla="*/ 946150 h 958850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</a:cxnLst>
          <a:rect l="l" t="t" r="r" b="b"/>
          <a:pathLst>
            <a:path w="7658100" h="958850">
              <a:moveTo>
                <a:pt x="0" y="946150"/>
              </a:moveTo>
              <a:lnTo>
                <a:pt x="0" y="514350"/>
              </a:lnTo>
              <a:lnTo>
                <a:pt x="7658100" y="0"/>
              </a:lnTo>
              <a:lnTo>
                <a:pt x="7658100" y="958850"/>
              </a:lnTo>
              <a:lnTo>
                <a:pt x="0" y="946150"/>
              </a:lnTo>
              <a:close/>
            </a:path>
          </a:pathLst>
        </a:custGeom>
        <a:pattFill xmlns:a="http://schemas.openxmlformats.org/drawingml/2006/main" prst="ltUpDiag">
          <a:fgClr>
            <a:schemeClr val="accent3">
              <a:lumMod val="60000"/>
              <a:lumOff val="40000"/>
            </a:schemeClr>
          </a:fgClr>
          <a:bgClr>
            <a:srgbClr val="EDEDE3"/>
          </a:bgClr>
        </a:pattFill>
        <a:ln xmlns:a="http://schemas.openxmlformats.org/drawingml/2006/main" w="12700">
          <a:solidFill>
            <a:schemeClr val="accent3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Верхний колонтитул 1"/>
          <p:cNvSpPr>
            <a:spLocks noGrp="1"/>
          </p:cNvSpPr>
          <p:nvPr/>
        </p:nvSpPr>
        <p:spPr bwMode="auto">
          <a:xfrm>
            <a:off x="25" y="24"/>
            <a:ext cx="2949841" cy="49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54" tIns="43873" rIns="87754" bIns="43873"/>
          <a:lstStyle/>
          <a:p>
            <a:endParaRPr lang="ru-RU" sz="1200">
              <a:latin typeface="Arial" charset="0"/>
            </a:endParaRPr>
          </a:p>
        </p:txBody>
      </p:sp>
      <p:sp>
        <p:nvSpPr>
          <p:cNvPr id="138243" name="Дата 2"/>
          <p:cNvSpPr>
            <a:spLocks noGrp="1"/>
          </p:cNvSpPr>
          <p:nvPr/>
        </p:nvSpPr>
        <p:spPr bwMode="auto">
          <a:xfrm>
            <a:off x="3854193" y="24"/>
            <a:ext cx="2949841" cy="49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54" tIns="43873" rIns="87754" bIns="43873"/>
          <a:lstStyle/>
          <a:p>
            <a:pPr eaLnBrk="0" hangingPunct="0"/>
            <a:fld id="{62E253D1-6A1E-4660-9DED-105B9665E096}" type="datetime1">
              <a:rPr lang="ru-RU"/>
              <a:pPr eaLnBrk="0" hangingPunct="0"/>
              <a:t>25.07.2018</a:t>
            </a:fld>
            <a:endParaRPr lang="ru-RU"/>
          </a:p>
        </p:txBody>
      </p:sp>
      <p:sp>
        <p:nvSpPr>
          <p:cNvPr id="138244" name="Нижний колонтитул 3"/>
          <p:cNvSpPr>
            <a:spLocks noGrp="1"/>
          </p:cNvSpPr>
          <p:nvPr/>
        </p:nvSpPr>
        <p:spPr bwMode="auto">
          <a:xfrm>
            <a:off x="25" y="9444852"/>
            <a:ext cx="2949841" cy="49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54" tIns="43873" rIns="87754" bIns="43873" anchor="b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723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25" y="24"/>
            <a:ext cx="2949841" cy="49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888" tIns="43950" rIns="87888" bIns="43950" numCol="1" anchor="t" anchorCtr="0" compatLnSpc="1">
            <a:prstTxWarp prst="textNoShape">
              <a:avLst/>
            </a:prstTxWarp>
          </a:bodyPr>
          <a:lstStyle>
            <a:lvl1pPr defTabSz="87505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47" name="Дата 2"/>
          <p:cNvSpPr>
            <a:spLocks noGrp="1"/>
          </p:cNvSpPr>
          <p:nvPr>
            <p:ph type="dt" idx="1"/>
          </p:nvPr>
        </p:nvSpPr>
        <p:spPr bwMode="auto">
          <a:xfrm>
            <a:off x="3854193" y="24"/>
            <a:ext cx="2949841" cy="49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888" tIns="43950" rIns="87888" bIns="43950" numCol="1" anchor="t" anchorCtr="0" compatLnSpc="1">
            <a:prstTxWarp prst="textNoShape">
              <a:avLst/>
            </a:prstTxWarp>
          </a:bodyPr>
          <a:lstStyle>
            <a:lvl1pPr algn="r" defTabSz="87505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DC0DB30-1666-49FE-B39A-362353CF4583}" type="datetimeFigureOut">
              <a:rPr lang="ru-RU"/>
              <a:pPr>
                <a:defRPr/>
              </a:pPr>
              <a:t>25.07.2018</a:t>
            </a:fld>
            <a:endParaRPr lang="ru-RU"/>
          </a:p>
        </p:txBody>
      </p:sp>
      <p:sp>
        <p:nvSpPr>
          <p:cNvPr id="89092" name="Образ слайда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741363" y="742950"/>
            <a:ext cx="5387975" cy="37322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9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80277" y="4722425"/>
            <a:ext cx="5445126" cy="447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888" tIns="43950" rIns="87888" bIns="439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2950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25" y="9444852"/>
            <a:ext cx="2949841" cy="49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888" tIns="43950" rIns="87888" bIns="43950" numCol="1" anchor="b" anchorCtr="0" compatLnSpc="1">
            <a:prstTxWarp prst="textNoShape">
              <a:avLst/>
            </a:prstTxWarp>
          </a:bodyPr>
          <a:lstStyle>
            <a:lvl1pPr defTabSz="87505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51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54193" y="9444852"/>
            <a:ext cx="2949841" cy="49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888" tIns="43950" rIns="87888" bIns="43950" numCol="1" anchor="b" anchorCtr="0" compatLnSpc="1">
            <a:prstTxWarp prst="textNoShape">
              <a:avLst/>
            </a:prstTxWarp>
          </a:bodyPr>
          <a:lstStyle>
            <a:lvl1pPr algn="r" defTabSz="87505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4DF7488-F959-4354-8519-2DD858B41B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5651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576263" y="360363"/>
            <a:ext cx="5718175" cy="3959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xfrm>
            <a:off x="103508" y="4823549"/>
            <a:ext cx="6620871" cy="51205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287905" algn="just">
              <a:spcAft>
                <a:spcPts val="299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0920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76263" y="360363"/>
            <a:ext cx="5718175" cy="3959225"/>
          </a:xfrm>
          <a:ln/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>
          <a:xfrm>
            <a:off x="576262" y="4680271"/>
            <a:ext cx="5718175" cy="4834690"/>
          </a:xfrm>
          <a:noFill/>
        </p:spPr>
        <p:txBody>
          <a:bodyPr lIns="85345" tIns="42676" rIns="85345" bIns="42676"/>
          <a:lstStyle/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Значения каждого показателя федерального проекта, затрагивающего субъекты Российской Федерации, декомпозируются по регионам. </a:t>
            </a:r>
          </a:p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соответствии с заключаемыми соглашениями установленные в федеральном проекте для конкретного региона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значения показателей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транслируются в аналогичный региональный проект.</a:t>
            </a:r>
          </a:p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Точно так же детализируются в рамках региональных проектов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федерального проекта, осуществляемые на уровне субъекта РФ.</a:t>
            </a:r>
          </a:p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этом в рамках регионального проекта состав целевых показателей и набор реализуемых мероприятий может быть шире, чем установленные на федеральном уровне.</a:t>
            </a:r>
          </a:p>
        </p:txBody>
      </p:sp>
    </p:spTree>
    <p:extLst>
      <p:ext uri="{BB962C8B-B14F-4D97-AF65-F5344CB8AC3E}">
        <p14:creationId xmlns:p14="http://schemas.microsoft.com/office/powerpoint/2010/main" val="4276036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76263" y="360363"/>
            <a:ext cx="5718175" cy="3959225"/>
          </a:xfrm>
          <a:ln/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>
          <a:xfrm>
            <a:off x="576000" y="4714137"/>
            <a:ext cx="5717761" cy="4869673"/>
          </a:xfrm>
          <a:noFill/>
        </p:spPr>
        <p:txBody>
          <a:bodyPr lIns="85345" tIns="42676" rIns="85345" bIns="42676"/>
          <a:lstStyle/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Важно сформировать единую систему мониторинга и управления реализацией проектов, которая позволила бы выявлять риски своевременного выполнения контрольных точек федерального проекта, обусловленные проблемами исполнения планов реализации региональных проектов.</a:t>
            </a:r>
          </a:p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Такая система мониторинга предполагает наличий соответствующего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IT-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инструмента.</a:t>
            </a:r>
          </a:p>
        </p:txBody>
      </p:sp>
    </p:spTree>
    <p:extLst>
      <p:ext uri="{BB962C8B-B14F-4D97-AF65-F5344CB8AC3E}">
        <p14:creationId xmlns:p14="http://schemas.microsoft.com/office/powerpoint/2010/main" val="884031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76263" y="360363"/>
            <a:ext cx="5716587" cy="3959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76000" y="4722425"/>
            <a:ext cx="5716817" cy="447913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5345" tIns="42676" rIns="85345" bIns="42676" numCol="1" anchor="t" anchorCtr="0" compatLnSpc="1">
            <a:prstTxWarp prst="textNoShape">
              <a:avLst/>
            </a:prstTxWarp>
          </a:bodyPr>
          <a:lstStyle/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настоящее время финансовая поддержка за счет средств федерального бюджета конкретных мероприятий, реализуемых на региональном уровне, осуществляется преимущественно в форме субсидий.</a:t>
            </a:r>
          </a:p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этом может предусматриваться как отдельная субсидия на каждое расходное обязательство (мероприятие) субъекта РФ, так и консолидированная субсидия на исполнение нескольких расходных обязательств (совокупности мероприятий).</a:t>
            </a:r>
          </a:p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 в том, и в другом случае заключаются соглашения, определяются направления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уровень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 каждому направлению, осуществляется контроль уровня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перечисление осуществляется под фактическую потребность.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1334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76263" y="360363"/>
            <a:ext cx="5716587" cy="3959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76000" y="4722425"/>
            <a:ext cx="5716818" cy="4479138"/>
          </a:xfrm>
        </p:spPr>
        <p:txBody>
          <a:bodyPr/>
          <a:lstStyle/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Альтернативным механизмом финансовой поддержки регионов может стать предоставление регионам грантов (в форме иных межбюджетных трансфертов).</a:t>
            </a:r>
          </a:p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этом случае также заключается соглашение, которое включает значения целевых индикаторов регионального проекта, уровень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устанавливается, предметом мониторинга и контроля являются контрольные точки и целевые значения показателей по региональному проекту, а график перечисления гранта может быть привязан, например, к выполнению контрольных точек.</a:t>
            </a:r>
          </a:p>
          <a:p>
            <a:pPr indent="352660" algn="just">
              <a:spcBef>
                <a:spcPts val="294"/>
              </a:spcBef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352660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Очевидно, назвать универсальный механизм не получится, поэтому будет обеспечена возможность реализации обеих моделей.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571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76263" y="360363"/>
            <a:ext cx="5716587" cy="3959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7079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76263" y="360363"/>
            <a:ext cx="5716587" cy="3959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8896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76263" y="360363"/>
            <a:ext cx="5716587" cy="3959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0296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76263" y="360363"/>
            <a:ext cx="5718175" cy="3959225"/>
          </a:xfrm>
          <a:ln/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>
          <a:xfrm>
            <a:off x="576263" y="4722429"/>
            <a:ext cx="5718175" cy="4878239"/>
          </a:xfrm>
          <a:noFill/>
        </p:spPr>
        <p:txBody>
          <a:bodyPr lIns="85481" tIns="42745" rIns="85481" bIns="42745"/>
          <a:lstStyle/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Что необходимо сделать?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Первое. Определить набор федеральных проектов по каждому нацпроекту.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Второе. Разложить эти федеральные проекты по госпрограммам. С учетом крайне сжатых сроков по бюджету, в срок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 20 июля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бюджетные ассигнования (базовые и дополнительные) по федеральным проектам должны быть представлены в «Электронном бюджете» на уровне основных мероприятий госпрограмм.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 позднее 25 июля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эти ассигнования должны быть детализированы по мероприятиям федеральных проектов на уровне направлений расходов, а по каждому направлению расходов сформирован ОБАС – чтобы мы могли оценить обоснованность запрашиваемых объемов. Вопросы распределения дополнительных ассигнований по федеральным проектам без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ОБАСов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рассматриваться не будут!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Третье. Декомпозировать показатели федеральных проектов по регионам.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Четвертое. Федеральному проектному офису необходимо до 17 июля разработать общие методические указания по разработке региональных программ.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Пятое. На основе общих методических указаний профильные ведомства в августе должны довести до регионов свои отраслевые требования.</a:t>
            </a:r>
          </a:p>
          <a:p>
            <a:pPr indent="353225" algn="just">
              <a:spcBef>
                <a:spcPts val="294"/>
              </a:spcBef>
            </a:pPr>
            <a:endParaRPr lang="ru-RU" sz="200" dirty="0">
              <a:latin typeface="Times New Roman" pitchFamily="18" charset="0"/>
              <a:cs typeface="Times New Roman" pitchFamily="18" charset="0"/>
            </a:endParaRP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это время Минфин  разработает формы типовых соглашений с регионами, которые должны стать основой взаимодействия при реализации федеральных проектов.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Названные шаги критически важны для формирования федерального бюджета и бюджетов субъектов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916111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76263" y="360363"/>
            <a:ext cx="5716587" cy="3959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76264" y="4722425"/>
            <a:ext cx="5716586" cy="4479138"/>
          </a:xfrm>
        </p:spPr>
        <p:txBody>
          <a:bodyPr/>
          <a:lstStyle/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Помимо этого, требуют решения вопросы:</a:t>
            </a:r>
          </a:p>
          <a:p>
            <a:pPr marL="171450" indent="-171450" algn="just">
              <a:spcBef>
                <a:spcPts val="294"/>
              </a:spcBef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консолидации расходов на здравоохранение, образование, жилищное обеспечение и ряд иных сфер в профильных госпрограммах. Сегодня значительная часть таких расходов осуществляется в рамках непрограммных направлений деятельности (например, в части Управделами Президента) и госпрограмм ведомств «силового» блока, которые выходят с инициативами участия в нацпроектов. Полагаем, что такое участие возможно только при условии переноса расходов этих ведомств в соответствующие отраслевые госпрограммы;</a:t>
            </a:r>
          </a:p>
          <a:p>
            <a:pPr marL="171450" indent="-171450" algn="just">
              <a:spcBef>
                <a:spcPts val="294"/>
              </a:spcBef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серьезной проработки вопросов территориального планирования;</a:t>
            </a:r>
          </a:p>
          <a:p>
            <a:pPr marL="171450" indent="-171450" algn="just">
              <a:spcBef>
                <a:spcPts val="294"/>
              </a:spcBef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формирования системы статистического наблюдения по показателям нацпроектов (необходимо заняться этой работой уже в августе-сентября, как только будут сформированы проекты);</a:t>
            </a:r>
          </a:p>
          <a:p>
            <a:pPr marL="171450" indent="-171450" algn="just">
              <a:spcBef>
                <a:spcPts val="294"/>
              </a:spcBef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наличия оценки параметров финансового обеспечения нацпроектов на весь срок их реализации;</a:t>
            </a:r>
          </a:p>
          <a:p>
            <a:pPr marL="171450" indent="-171450" algn="just">
              <a:spcBef>
                <a:spcPts val="294"/>
              </a:spcBef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формирования на базе «Электронного бюджета» подсистемы, позволяющей осуществлять мониторинг реализации федеральных и региональных проектов.</a:t>
            </a:r>
          </a:p>
          <a:p>
            <a:pPr marL="171450" indent="-171450" algn="just">
              <a:spcBef>
                <a:spcPts val="294"/>
              </a:spcBef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323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76263" y="360363"/>
            <a:ext cx="5718175" cy="3959225"/>
          </a:xfrm>
          <a:ln/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>
          <a:xfrm>
            <a:off x="495300" y="4518660"/>
            <a:ext cx="5875020" cy="5425439"/>
          </a:xfrm>
          <a:noFill/>
        </p:spPr>
        <p:txBody>
          <a:bodyPr lIns="85481" tIns="42745" rIns="85481" bIns="42745"/>
          <a:lstStyle/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соответствии с Законом «О стратегическом планировании» ключевым документом, определяющим механизмы достижения целей Правительства, являются Основные направления деятельности Правительства (ОНДП). При этом Основные направления содержат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 только национальные цели развития и цели национальных проектов, но иные цели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соответствии с Указом ОНДП должны быть утверждены до 1 октября. Однако уже сейчас, с учетом сроков формирования проекта федерального бюджета на 2019-2021 годы, необходимо срочно структурировать работу по национальным проектам.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Итак, предметом сегодняшнего обсуждения является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организация работы по формированию национальных проектов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для достижения целей, обозначенных в Указе Президента.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Председателем Правительства принято решение о том, что нацпроекты должны быть интегрированы в существующую единую систему государственного управления.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Таким образом, механизмы и мероприятия по реализации целей деятельности Правительства структурируются по госпрограммам, а нацпроекты представляют собой систему приоритетов этих госпрограмм с особой системой управления и контроля (с участием Совета при Президенте по вопросам стратегического развития и Президиума Совета), подчеркивающей приоритетный характер соответствующих мероприятий.</a:t>
            </a:r>
          </a:p>
          <a:p>
            <a:pPr>
              <a:spcBef>
                <a:spcPts val="0"/>
              </a:spcBef>
            </a:pPr>
            <a:endParaRPr lang="ru-RU" sz="10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различные цели 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Национальные цели развития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комплексного, всеобъемлющего характера (</a:t>
            </a:r>
            <a:r>
              <a:rPr lang="ru-RU" sz="1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жизни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обусловлена качеством здравоохранения, экологической обстановкой, уровнем преступности, соблюдением здорового образа жизни, и т.п. В точности разложить целевой показатель в 78 лет по этим компонентам нельзя.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нацпроектов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обозначенные в Указе – часть из них носит комплексный (межотраслевой) характер (например, в сфере демографии).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Цели, не обозначенные в Указе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например, цели в области обеспечения общественного правопорядка и безопасности, развития альтернативных источников энергии, продовольственной безопасности, космической деятельности и т.п.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278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76263" y="360363"/>
            <a:ext cx="5718175" cy="3959225"/>
          </a:xfr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>
          <a:xfrm>
            <a:off x="576263" y="4722429"/>
            <a:ext cx="5718175" cy="4878239"/>
          </a:xfrm>
          <a:noFill/>
        </p:spPr>
        <p:txBody>
          <a:bodyPr lIns="85481" tIns="42745" rIns="85481" bIns="42745"/>
          <a:lstStyle/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Национальные проекты – это не только те новые меры, которые мы должны сформулировать сейчас. Многие реализуемые мероприятия фактически и сейчас направлены на достижение целей национальных проектов. 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 точки зрения бюджета это означает, что нацпроекты – это не только 8 трлн. рублей дополнительных бюджетных ассигнований. Уже запланированные бюджетные расходы, соответствующие целям нацпроектов, оцениваются в объеме порядка 17,5 трлн. рублей на предстоящие 6 лет. Это тот ресурс, который должен быть учтен при формировании нацпроектов. При этом и многие ведомственные проекты и даже часть процессных мероприятий также могут рассматриваться как инструменты, направленные на эти же цели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353225" algn="just">
              <a:spcBef>
                <a:spcPts val="294"/>
              </a:spcBef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353225" algn="just">
              <a:spcBef>
                <a:spcPts val="294"/>
              </a:spcBef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353225" algn="just">
              <a:spcBef>
                <a:spcPts val="294"/>
              </a:spcBef>
            </a:pPr>
            <a:r>
              <a:rPr lang="ru-RU" sz="1000" i="1" dirty="0">
                <a:latin typeface="Times New Roman" pitchFamily="18" charset="0"/>
                <a:cs typeface="Times New Roman" pitchFamily="18" charset="0"/>
              </a:rPr>
              <a:t>Примеры:</a:t>
            </a:r>
          </a:p>
          <a:p>
            <a:pPr indent="353225" algn="just">
              <a:spcBef>
                <a:spcPts val="294"/>
              </a:spcBef>
            </a:pPr>
            <a:r>
              <a:rPr lang="ru-RU" sz="1000" i="1" dirty="0">
                <a:latin typeface="Times New Roman" pitchFamily="18" charset="0"/>
                <a:cs typeface="Times New Roman" pitchFamily="18" charset="0"/>
              </a:rPr>
              <a:t>ожидаемая продолжительность жизни при рождении в Российской Федерации по итогам 2017 года составила 72,7 лет и за последние годы увеличивается ежегодно в среднем примерно на полгода. Нетрудно посчитать, что поступательное функционирование системы здравоохранения даже без новых проектов должно было обеспечить к 2024 году продолжительность жизни порядка 76 лет. В этой связи цель нацпроекта в здравоохранении – ускорение значения этого показателя еще как минимум на 2 года (до 78 лет, как определено Указом).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11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76263" y="360363"/>
            <a:ext cx="5716587" cy="3959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76262" y="4722425"/>
            <a:ext cx="5716587" cy="4479138"/>
          </a:xfrm>
        </p:spPr>
        <p:txBody>
          <a:bodyPr/>
          <a:lstStyle/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Предварительная оценка показывает, что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как минимум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8 из 12 нацпроектов реализуются в рамках 2 и более государственных программ.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Поэтому очень важно создать систему, позволяющую обособлять мероприятия и финансовые ресурсы, направленные на реализацию национальных проектов, от других мероприятий госпрограмм.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769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76263" y="360363"/>
            <a:ext cx="5716587" cy="3959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76000" y="4722425"/>
            <a:ext cx="5716817" cy="4479138"/>
          </a:xfrm>
        </p:spPr>
        <p:txBody>
          <a:bodyPr/>
          <a:lstStyle/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Федеральные проекты, входящие в состав национального проекта, в зависимости от специфики нацпроекта, могут относиться как к одной, так и к нескольким госпрограммам.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741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76263" y="360363"/>
            <a:ext cx="5716587" cy="39592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576264" y="4722425"/>
            <a:ext cx="5716586" cy="4479138"/>
          </a:xfrm>
        </p:spPr>
        <p:txBody>
          <a:bodyPr/>
          <a:lstStyle/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целях обособления бюджетных ассигнований федерального бюджета на реализацию национальных проектов мы уточнили подходы к формированию бюджетной классификации и ввели для каждого из нацпроектов уникальное буквенное обозначение, которое будет присутствовать в коде соответствующих федеральных проектов как структурных элементов госпрограмм.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DF7488-F959-4354-8519-2DD858B41BD7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188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76263" y="360363"/>
            <a:ext cx="5718175" cy="3959225"/>
          </a:xfrm>
          <a:ln/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>
          <a:xfrm>
            <a:off x="575999" y="4722429"/>
            <a:ext cx="5718185" cy="4878239"/>
          </a:xfrm>
          <a:noFill/>
        </p:spPr>
        <p:txBody>
          <a:bodyPr lIns="85481" tIns="42745" rIns="85481" bIns="42745"/>
          <a:lstStyle/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Как структурные элементы госпрограмм, федеральные проекты должны быть сформированы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 уровне основных мероприятий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рамках соответствующих подпрограмм с присвоением им соответствующего кода бюджетной классификации.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этом в законе о бюджете распределение бюджетных ассигнований будет утверждаться в целом по федеральному проекту, а дальнейшая детализация бюджетных ассигнований федерального проекта по конкретным мероприятиям будет осуществлена в рамках кода направления расходов, являющегося учетным элементом для лимитов бюджетных обязательств.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Вне зависимости от того, что направление расходов не утверждается в структуре федерального бюджета, для его формирования требуется полное обоснование бюджетных ассигнований.</a:t>
            </a:r>
          </a:p>
        </p:txBody>
      </p:sp>
    </p:spTree>
    <p:extLst>
      <p:ext uri="{BB962C8B-B14F-4D97-AF65-F5344CB8AC3E}">
        <p14:creationId xmlns:p14="http://schemas.microsoft.com/office/powerpoint/2010/main" val="3675278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76263" y="360363"/>
            <a:ext cx="5718175" cy="3959225"/>
          </a:xfrm>
          <a:ln/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>
          <a:xfrm>
            <a:off x="325464" y="5645888"/>
            <a:ext cx="6283325" cy="3937922"/>
          </a:xfrm>
          <a:noFill/>
        </p:spPr>
        <p:txBody>
          <a:bodyPr lIns="85336" tIns="42672" rIns="85336" bIns="42672"/>
          <a:lstStyle/>
          <a:p>
            <a:pPr indent="352624" algn="just">
              <a:spcBef>
                <a:spcPts val="294"/>
              </a:spcBef>
            </a:pPr>
            <a:endParaRPr lang="ru-RU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210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76263" y="360363"/>
            <a:ext cx="5718175" cy="3959225"/>
          </a:xfrm>
          <a:ln/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>
          <a:xfrm>
            <a:off x="576263" y="4722429"/>
            <a:ext cx="5718175" cy="4878239"/>
          </a:xfrm>
          <a:noFill/>
        </p:spPr>
        <p:txBody>
          <a:bodyPr lIns="85481" tIns="42745" rIns="85481" bIns="42745"/>
          <a:lstStyle/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Достижение целей большинства национальных проектов невозможно без участия регионов (по нашим предварительным оценкам, 46-50 % мероприятий нацпроектов относятся к полномочиям субъектов Российской Федерации). 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наличии в рамках федерального проекта целевых показателей, результатов  и мероприятий, относящихся к полномочиям субъектов Федерации, должна быть осуществлена декомпозиция этих целей, результатов и мероприятий по регионам.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этом ответственное за федеральный проект ведомство должно выстроить систему управления мероприятиями, реализуемыми на региональном уровне, осуществлять мониторинг и контроль хода их реализации.</a:t>
            </a:r>
          </a:p>
          <a:p>
            <a:pPr indent="353225" algn="just">
              <a:spcBef>
                <a:spcPts val="294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Кроме того, каждый должен определить оптимальный для конкретного федерального проекта механизм финансовой поддержки регионов, и обеспечить заключение соглашения с четко прописанными обязательствами субъекта Федерации, в том числе в части показателей, состава мероприятий и графика их выполнения.</a:t>
            </a:r>
          </a:p>
        </p:txBody>
      </p:sp>
    </p:spTree>
    <p:extLst>
      <p:ext uri="{BB962C8B-B14F-4D97-AF65-F5344CB8AC3E}">
        <p14:creationId xmlns:p14="http://schemas.microsoft.com/office/powerpoint/2010/main" val="91611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Сравнение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86453" y="1"/>
            <a:ext cx="502179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1043914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839259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906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842368" y="-1587"/>
            <a:ext cx="61913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797654" y="-1587"/>
            <a:ext cx="30956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777020" y="-1587"/>
            <a:ext cx="10319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9725422" y="-1587"/>
            <a:ext cx="27517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9615358" y="-787"/>
            <a:ext cx="103189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86453" y="1"/>
            <a:ext cx="502179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1043914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839259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7C948A7D-6C52-4157-BEA1-1B3B6891AE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20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15290"/>
            <a:ext cx="338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868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ложка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906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842368" y="-1587"/>
            <a:ext cx="61913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797654" y="-1587"/>
            <a:ext cx="30956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777020" y="-1587"/>
            <a:ext cx="10319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9725422" y="-1587"/>
            <a:ext cx="27517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9615358" y="-787"/>
            <a:ext cx="103189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7C948A7D-6C52-4157-BEA1-1B3B6891AE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787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585788" y="2"/>
            <a:ext cx="503237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latin typeface="Arial" charset="0"/>
              <a:cs typeface="+mn-cs"/>
            </a:endParaRPr>
          </a:p>
        </p:txBody>
      </p:sp>
      <p:sp>
        <p:nvSpPr>
          <p:cNvPr id="3" name="Прямоугольник 11"/>
          <p:cNvSpPr>
            <a:spLocks noChangeArrowheads="1"/>
          </p:cNvSpPr>
          <p:nvPr userDrawn="1"/>
        </p:nvSpPr>
        <p:spPr bwMode="auto">
          <a:xfrm>
            <a:off x="1044575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3"/>
          <p:cNvSpPr txBox="1">
            <a:spLocks noChangeArrowheads="1"/>
          </p:cNvSpPr>
          <p:nvPr userDrawn="1"/>
        </p:nvSpPr>
        <p:spPr bwMode="auto">
          <a:xfrm>
            <a:off x="839788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906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9842500" y="-1587"/>
            <a:ext cx="61913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 bwMode="invGray">
          <a:xfrm>
            <a:off x="9798052" y="-1587"/>
            <a:ext cx="30163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Прямоугольник 7"/>
          <p:cNvSpPr/>
          <p:nvPr/>
        </p:nvSpPr>
        <p:spPr bwMode="invGray">
          <a:xfrm>
            <a:off x="9777415" y="-1587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9725028" y="-1587"/>
            <a:ext cx="28575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9658352" y="0"/>
            <a:ext cx="60325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615489" y="0"/>
            <a:ext cx="6351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85788" y="2"/>
            <a:ext cx="503237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latin typeface="Arial" charset="0"/>
              <a:cs typeface="+mn-cs"/>
            </a:endParaRPr>
          </a:p>
        </p:txBody>
      </p:sp>
      <p:sp>
        <p:nvSpPr>
          <p:cNvPr id="13" name="Прямоугольник 27"/>
          <p:cNvSpPr>
            <a:spLocks noChangeArrowheads="1"/>
          </p:cNvSpPr>
          <p:nvPr userDrawn="1"/>
        </p:nvSpPr>
        <p:spPr bwMode="auto">
          <a:xfrm>
            <a:off x="1044575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/>
        </p:nvSpPr>
        <p:spPr bwMode="auto">
          <a:xfrm>
            <a:off x="839788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-1588"/>
            <a:ext cx="338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Номер слайда 26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3DB4DD37-3EED-4F6E-8ACE-01C795C86E5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433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Сравнение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86453" y="0"/>
            <a:ext cx="502179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1043914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839259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906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842368" y="-1586"/>
            <a:ext cx="61913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797654" y="-1586"/>
            <a:ext cx="30956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777020" y="-1586"/>
            <a:ext cx="10319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9725422" y="-1586"/>
            <a:ext cx="27517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9615358" y="-786"/>
            <a:ext cx="103189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86453" y="0"/>
            <a:ext cx="502179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1043914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839259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9190478" y="14288"/>
            <a:ext cx="4365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fld id="{467B618A-12D4-467B-BFF8-02F1D7CD1DD7}" type="slidenum">
              <a:rPr lang="ru-RU" smtClean="0">
                <a:solidFill>
                  <a:srgbClr val="EDEDE3"/>
                </a:solidFill>
                <a:latin typeface="Trebuchet MS" panose="020B0603020202020204" pitchFamily="34" charset="0"/>
              </a:rPr>
              <a:pPr algn="ctr" eaLnBrk="1" hangingPunct="1">
                <a:defRPr/>
              </a:pPr>
              <a:t>‹#›</a:t>
            </a:fld>
            <a:endParaRPr lang="ru-RU" dirty="0">
              <a:solidFill>
                <a:srgbClr val="EDEDE3"/>
              </a:solidFill>
              <a:latin typeface="Trebuchet MS" panose="020B0603020202020204" pitchFamily="34" charset="0"/>
            </a:endParaRPr>
          </a:p>
        </p:txBody>
      </p:sp>
      <p:pic>
        <p:nvPicPr>
          <p:cNvPr id="23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-1589"/>
            <a:ext cx="371881" cy="40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2874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86454" y="1"/>
            <a:ext cx="502179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</a:rPr>
              <a:t>М</a:t>
            </a:r>
            <a:endParaRPr lang="ru-RU" sz="1800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1043914" y="-20638"/>
            <a:ext cx="26778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>
                <a:solidFill>
                  <a:srgbClr val="DBDBE9"/>
                </a:solidFill>
              </a:rPr>
              <a:t>]</a:t>
            </a:r>
            <a:endParaRPr lang="ru-RU" sz="1800">
              <a:solidFill>
                <a:srgbClr val="DBDBE9"/>
              </a:solidFill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839259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>
                <a:solidFill>
                  <a:prstClr val="white"/>
                </a:solidFill>
                <a:latin typeface="Times New Roman" pitchFamily="18" charset="0"/>
              </a:rPr>
              <a:t>ф</a:t>
            </a:r>
            <a:endParaRPr lang="ru-RU" sz="2200">
              <a:solidFill>
                <a:srgbClr val="DBDBE9"/>
              </a:solidFill>
              <a:latin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906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842368" y="-1585"/>
            <a:ext cx="61913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797654" y="-1585"/>
            <a:ext cx="30956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777021" y="-1585"/>
            <a:ext cx="10319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9725422" y="-1585"/>
            <a:ext cx="27517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9615359" y="-785"/>
            <a:ext cx="103189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86454" y="1"/>
            <a:ext cx="502179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</a:rPr>
              <a:t>М</a:t>
            </a:r>
            <a:endParaRPr lang="ru-RU" sz="1800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1043914" y="-20638"/>
            <a:ext cx="26778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>
                <a:solidFill>
                  <a:srgbClr val="DBDBE9"/>
                </a:solidFill>
              </a:rPr>
              <a:t>]</a:t>
            </a:r>
            <a:endParaRPr lang="ru-RU" sz="1800">
              <a:solidFill>
                <a:srgbClr val="DBDBE9"/>
              </a:solidFill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839259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>
                <a:solidFill>
                  <a:prstClr val="white"/>
                </a:solidFill>
                <a:latin typeface="Times New Roman" pitchFamily="18" charset="0"/>
              </a:rPr>
              <a:t>ф</a:t>
            </a:r>
            <a:endParaRPr lang="ru-RU" sz="2200">
              <a:solidFill>
                <a:srgbClr val="DBDBE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91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95300" y="1143000"/>
            <a:ext cx="8915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95300" y="2249488"/>
            <a:ext cx="89154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Дата 2"/>
          <p:cNvSpPr>
            <a:spLocks noGrp="1"/>
          </p:cNvSpPr>
          <p:nvPr>
            <p:ph type="dt" sz="half" idx="2"/>
          </p:nvPr>
        </p:nvSpPr>
        <p:spPr>
          <a:xfrm>
            <a:off x="7132638" y="612775"/>
            <a:ext cx="1038225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accent2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67C1252B-35CD-441E-8ED7-B2D880D0817B}" type="datetime1">
              <a:rPr lang="ru-RU">
                <a:solidFill>
                  <a:srgbClr val="438086"/>
                </a:solidFill>
              </a:rPr>
              <a:pPr>
                <a:defRPr/>
              </a:pPr>
              <a:t>25.07.2018</a:t>
            </a:fld>
            <a:r>
              <a:rPr lang="ru-RU" dirty="0">
                <a:solidFill>
                  <a:srgbClr val="438086"/>
                </a:solidFill>
              </a:rPr>
              <a:t>06.10.2009</a:t>
            </a:r>
          </a:p>
        </p:txBody>
      </p:sp>
      <p:sp>
        <p:nvSpPr>
          <p:cNvPr id="1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5695950" y="612775"/>
            <a:ext cx="1436688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dirty="0">
                <a:solidFill>
                  <a:schemeClr val="accent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1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855075" y="1588"/>
            <a:ext cx="825500" cy="366712"/>
          </a:xfrm>
          <a:prstGeom prst="rect">
            <a:avLst/>
          </a:prstGeom>
        </p:spPr>
        <p:txBody>
          <a:bodyPr vert="horz" anchor="b"/>
          <a:lstStyle>
            <a:lvl1pPr algn="r">
              <a:defRPr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CA8C7D-5002-44B9-BE1C-CBCC48AE0C3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85788" y="0"/>
            <a:ext cx="503237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32" name="Прямоугольник 17"/>
          <p:cNvSpPr>
            <a:spLocks noChangeArrowheads="1"/>
          </p:cNvSpPr>
          <p:nvPr userDrawn="1"/>
        </p:nvSpPr>
        <p:spPr bwMode="auto">
          <a:xfrm>
            <a:off x="1044575" y="-20638"/>
            <a:ext cx="2524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" name="TextBox 13"/>
          <p:cNvSpPr txBox="1">
            <a:spLocks noChangeArrowheads="1"/>
          </p:cNvSpPr>
          <p:nvPr userDrawn="1"/>
        </p:nvSpPr>
        <p:spPr bwMode="auto">
          <a:xfrm>
            <a:off x="839788" y="-61913"/>
            <a:ext cx="3841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50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79" r:id="rId1"/>
    <p:sldLayoutId id="2147485380" r:id="rId2"/>
    <p:sldLayoutId id="2147485382" r:id="rId3"/>
    <p:sldLayoutId id="2147485383" r:id="rId4"/>
    <p:sldLayoutId id="2147485384" r:id="rId5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830763" y="602646"/>
            <a:ext cx="4953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ru-RU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721" y="401277"/>
            <a:ext cx="2287323" cy="2312988"/>
          </a:xfrm>
          <a:prstGeom prst="rect">
            <a:avLst/>
          </a:prstGeom>
          <a:effectLst>
            <a:outerShdw blurRad="114300" dist="114300" dir="189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13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3" y="5041906"/>
            <a:ext cx="9709150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" y="2754927"/>
            <a:ext cx="99059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4821"/>
                </a:solidFill>
                <a:latin typeface="Trebuchet MS" panose="020B0603020202020204" pitchFamily="34" charset="0"/>
                <a:cs typeface="Times New Roman" pitchFamily="18" charset="0"/>
              </a:rPr>
              <a:t>Модернизация подходов</a:t>
            </a:r>
          </a:p>
          <a:p>
            <a:pPr algn="ctr"/>
            <a:r>
              <a:rPr lang="ru-RU" sz="2400" b="1" dirty="0">
                <a:solidFill>
                  <a:srgbClr val="004821"/>
                </a:solidFill>
                <a:latin typeface="Trebuchet MS" panose="020B0603020202020204" pitchFamily="34" charset="0"/>
                <a:cs typeface="Times New Roman" pitchFamily="18" charset="0"/>
              </a:rPr>
              <a:t>к программно-целевому планированию </a:t>
            </a:r>
          </a:p>
          <a:p>
            <a:pPr algn="ctr"/>
            <a:r>
              <a:rPr lang="ru-RU" sz="2400" b="1" dirty="0">
                <a:solidFill>
                  <a:srgbClr val="004821"/>
                </a:solidFill>
                <a:latin typeface="Trebuchet MS" panose="020B0603020202020204" pitchFamily="34" charset="0"/>
                <a:cs typeface="Times New Roman" pitchFamily="18" charset="0"/>
              </a:rPr>
              <a:t>в условиях реализации </a:t>
            </a:r>
          </a:p>
          <a:p>
            <a:pPr algn="ctr"/>
            <a:r>
              <a:rPr lang="ru-RU" sz="2400" b="1" dirty="0">
                <a:solidFill>
                  <a:srgbClr val="004821"/>
                </a:solidFill>
                <a:latin typeface="Trebuchet MS" panose="020B0603020202020204" pitchFamily="34" charset="0"/>
                <a:cs typeface="Times New Roman" pitchFamily="18" charset="0"/>
              </a:rPr>
              <a:t>национальных целей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1320153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0" y="433199"/>
            <a:ext cx="9906000" cy="37356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</a:pPr>
            <a:r>
              <a:rPr lang="ru-RU" sz="24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Участие субъектов РФ в реализации федеральных проектов</a:t>
            </a:r>
            <a:endParaRPr lang="ru-RU" sz="2000" b="1" i="1" dirty="0">
              <a:solidFill>
                <a:srgbClr val="00602B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5343" y="1980042"/>
            <a:ext cx="9695314" cy="3804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algn="just" fontAlgn="b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ru-RU" b="1" i="1" dirty="0">
                <a:latin typeface="Trebuchet MS" panose="020B0603020202020204" pitchFamily="34" charset="0"/>
              </a:rPr>
              <a:t>Указанные параметры </a:t>
            </a:r>
            <a:r>
              <a:rPr lang="ru-RU" dirty="0">
                <a:latin typeface="Trebuchet MS" panose="020B0603020202020204" pitchFamily="34" charset="0"/>
              </a:rPr>
              <a:t>федерального проекта </a:t>
            </a:r>
            <a:r>
              <a:rPr lang="ru-RU" b="1" i="1" dirty="0">
                <a:latin typeface="Trebuchet MS" panose="020B0603020202020204" pitchFamily="34" charset="0"/>
              </a:rPr>
              <a:t>декомпозируются </a:t>
            </a:r>
            <a:r>
              <a:rPr lang="ru-RU" dirty="0">
                <a:latin typeface="Trebuchet MS" panose="020B0603020202020204" pitchFamily="34" charset="0"/>
              </a:rPr>
              <a:t>по субъектам Российской Федерации,</a:t>
            </a:r>
            <a:r>
              <a:rPr lang="ru-RU" b="1" i="1" dirty="0">
                <a:latin typeface="Trebuchet MS" panose="020B0603020202020204" pitchFamily="34" charset="0"/>
              </a:rPr>
              <a:t> </a:t>
            </a:r>
            <a:r>
              <a:rPr lang="ru-RU" dirty="0">
                <a:latin typeface="Trebuchet MS" panose="020B0603020202020204" pitchFamily="34" charset="0"/>
              </a:rPr>
              <a:t>устанавливаются</a:t>
            </a:r>
            <a:r>
              <a:rPr lang="ru-RU" b="1" i="1" dirty="0">
                <a:latin typeface="Trebuchet MS" panose="020B0603020202020204" pitchFamily="34" charset="0"/>
              </a:rPr>
              <a:t> требования </a:t>
            </a:r>
            <a:r>
              <a:rPr lang="ru-RU" dirty="0">
                <a:latin typeface="Trebuchet MS" panose="020B0603020202020204" pitchFamily="34" charset="0"/>
              </a:rPr>
              <a:t>по реализации  соответствующих региональных проектов.</a:t>
            </a:r>
          </a:p>
          <a:p>
            <a:pPr marL="266700" indent="-266700" algn="just" fontAlgn="b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ru-RU" b="1" i="1" dirty="0">
                <a:latin typeface="Trebuchet MS" panose="020B0603020202020204" pitchFamily="34" charset="0"/>
              </a:rPr>
              <a:t>Настраивается система управления, мониторинга и контроля </a:t>
            </a:r>
            <a:r>
              <a:rPr lang="ru-RU" dirty="0">
                <a:latin typeface="Trebuchet MS" panose="020B0603020202020204" pitchFamily="34" charset="0"/>
              </a:rPr>
              <a:t>за реализацией региональных проектов в составе государственных программ субъектов РФ</a:t>
            </a:r>
            <a:r>
              <a:rPr lang="ru-RU" sz="1600" dirty="0">
                <a:latin typeface="Trebuchet MS" panose="020B0603020202020204" pitchFamily="34" charset="0"/>
              </a:rPr>
              <a:t> </a:t>
            </a:r>
            <a:br>
              <a:rPr lang="ru-RU" sz="1600" dirty="0">
                <a:latin typeface="Trebuchet MS" panose="020B0603020202020204" pitchFamily="34" charset="0"/>
              </a:rPr>
            </a:br>
            <a:r>
              <a:rPr lang="ru-RU" sz="1600" dirty="0">
                <a:latin typeface="Trebuchet MS" panose="020B0603020202020204" pitchFamily="34" charset="0"/>
              </a:rPr>
              <a:t>(с учетом введения сквозной бюджетной классификации и требований к формированию и исполнению планов-графиков реализации госпрограмм субъектов РФ).</a:t>
            </a:r>
          </a:p>
          <a:p>
            <a:pPr marL="266700" indent="-266700" algn="just" fontAlgn="b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ru-RU" b="1" i="1" dirty="0">
                <a:latin typeface="Trebuchet MS" panose="020B0603020202020204" pitchFamily="34" charset="0"/>
              </a:rPr>
              <a:t>Определяются механизмы финансовой поддержки субъектов РФ</a:t>
            </a:r>
            <a:r>
              <a:rPr lang="ru-RU" dirty="0">
                <a:latin typeface="Trebuchet MS" panose="020B0603020202020204" pitchFamily="34" charset="0"/>
              </a:rPr>
              <a:t> в целях достижения результатов федерального проекта.</a:t>
            </a:r>
          </a:p>
          <a:p>
            <a:pPr marL="266700" indent="-266700" algn="just" fontAlgn="b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ru-RU" b="1" i="1" dirty="0">
                <a:latin typeface="Trebuchet MS" panose="020B0603020202020204" pitchFamily="34" charset="0"/>
              </a:rPr>
              <a:t>Заключаются </a:t>
            </a:r>
            <a:r>
              <a:rPr lang="ru-RU" dirty="0">
                <a:latin typeface="Trebuchet MS" panose="020B0603020202020204" pitchFamily="34" charset="0"/>
              </a:rPr>
              <a:t>соответствующие</a:t>
            </a:r>
            <a:r>
              <a:rPr lang="ru-RU" b="1" i="1" dirty="0">
                <a:latin typeface="Trebuchet MS" panose="020B0603020202020204" pitchFamily="34" charset="0"/>
              </a:rPr>
              <a:t> соглашения </a:t>
            </a:r>
            <a:r>
              <a:rPr lang="ru-RU" dirty="0">
                <a:latin typeface="Trebuchet MS" panose="020B0603020202020204" pitchFamily="34" charset="0"/>
              </a:rPr>
              <a:t>с субъектами Российской Федерации.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05343" y="1078227"/>
            <a:ext cx="9695314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">
              <a:lnSpc>
                <a:spcPct val="120000"/>
              </a:lnSpc>
              <a:spcAft>
                <a:spcPts val="600"/>
              </a:spcAft>
            </a:pPr>
            <a:r>
              <a:rPr lang="ru-RU" dirty="0">
                <a:latin typeface="Trebuchet MS" panose="020B0603020202020204" pitchFamily="34" charset="0"/>
              </a:rPr>
              <a:t>При наличии в рамках федерального проекта целевых показателей (целей), результатов  и мероприятий, относящихся </a:t>
            </a:r>
            <a:r>
              <a:rPr lang="ru-RU" b="1" i="1" dirty="0">
                <a:latin typeface="Trebuchet MS" panose="020B0603020202020204" pitchFamily="34" charset="0"/>
              </a:rPr>
              <a:t>к полномочиям субъектов Российской Федерации</a:t>
            </a:r>
            <a:r>
              <a:rPr lang="ru-RU" dirty="0">
                <a:latin typeface="Trebuchet MS" panose="020B0603020202020204" pitchFamily="34" charset="0"/>
              </a:rPr>
              <a:t>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5343" y="6279937"/>
            <a:ext cx="9695314" cy="531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">
              <a:lnSpc>
                <a:spcPct val="120000"/>
              </a:lnSpc>
              <a:spcAft>
                <a:spcPts val="600"/>
              </a:spcAft>
            </a:pPr>
            <a:r>
              <a:rPr lang="ru-RU" sz="1300" b="1" i="1" dirty="0">
                <a:latin typeface="Trebuchet MS" panose="020B0603020202020204" pitchFamily="34" charset="0"/>
              </a:rPr>
              <a:t>Справочно:</a:t>
            </a:r>
            <a:r>
              <a:rPr lang="ru-RU" sz="1300" dirty="0">
                <a:latin typeface="Trebuchet MS" panose="020B0603020202020204" pitchFamily="34" charset="0"/>
              </a:rPr>
              <a:t> по предварительной оценке, не менее 46-50 % планируемых в рамках национальных проектов мероприятий относятся к полномочиям субъектов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2420235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Прямая соединительная линия 66"/>
          <p:cNvCxnSpPr>
            <a:stCxn id="62" idx="1"/>
          </p:cNvCxnSpPr>
          <p:nvPr/>
        </p:nvCxnSpPr>
        <p:spPr>
          <a:xfrm flipH="1">
            <a:off x="4281014" y="4371844"/>
            <a:ext cx="103220" cy="0"/>
          </a:xfrm>
          <a:prstGeom prst="line">
            <a:avLst/>
          </a:prstGeom>
          <a:ln>
            <a:solidFill>
              <a:srgbClr val="A0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433897" y="386509"/>
            <a:ext cx="9181081" cy="360137"/>
          </a:xfrm>
          <a:prstGeom prst="rect">
            <a:avLst/>
          </a:prstGeom>
          <a:solidFill>
            <a:srgbClr val="BEBF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rebuchet MS" panose="020B0603020202020204" pitchFamily="34" charset="0"/>
              </a:rPr>
              <a:t>Национальный проект 1</a:t>
            </a:r>
            <a:endParaRPr lang="ru-RU" sz="12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3897" y="805118"/>
            <a:ext cx="2141759" cy="26224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rebuchet MS" panose="020B0603020202020204" pitchFamily="34" charset="0"/>
              </a:rPr>
              <a:t>Целевой показатель 1</a:t>
            </a:r>
            <a:endParaRPr lang="ru-RU" sz="1050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29414" y="805118"/>
            <a:ext cx="2141759" cy="26224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rebuchet MS" panose="020B0603020202020204" pitchFamily="34" charset="0"/>
              </a:rPr>
              <a:t>Целевой показатель 2</a:t>
            </a:r>
            <a:endParaRPr lang="ru-RU" sz="1050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58107" y="805118"/>
            <a:ext cx="2141759" cy="26224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rebuchet MS" panose="020B0603020202020204" pitchFamily="34" charset="0"/>
              </a:rPr>
              <a:t>Целевой показатель 3</a:t>
            </a:r>
            <a:endParaRPr lang="ru-RU" sz="1050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3897" y="1117396"/>
            <a:ext cx="6865969" cy="284339"/>
          </a:xfrm>
          <a:prstGeom prst="rect">
            <a:avLst/>
          </a:prstGeom>
          <a:solidFill>
            <a:srgbClr val="92B6CE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rebuchet MS" panose="020B0603020202020204" pitchFamily="34" charset="0"/>
              </a:rPr>
              <a:t>Госпрограмма № __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33897" y="1454621"/>
            <a:ext cx="3366395" cy="2628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rebuchet MS" panose="020B0603020202020204" pitchFamily="34" charset="0"/>
              </a:rPr>
              <a:t>Задача нацпроекта</a:t>
            </a:r>
            <a:endParaRPr lang="ru-RU" sz="1050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3898" y="1765644"/>
            <a:ext cx="3366396" cy="284400"/>
          </a:xfrm>
          <a:prstGeom prst="rect">
            <a:avLst/>
          </a:prstGeom>
          <a:solidFill>
            <a:srgbClr val="92B6CE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rebuchet MS" panose="020B0603020202020204" pitchFamily="34" charset="0"/>
              </a:rPr>
              <a:t>Федеральный проект 1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473219" y="805117"/>
            <a:ext cx="2141759" cy="26224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rebuchet MS" panose="020B0603020202020204" pitchFamily="34" charset="0"/>
              </a:rPr>
              <a:t>Целевой показатель …</a:t>
            </a:r>
            <a:endParaRPr lang="ru-RU" sz="1050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3898" y="2106828"/>
            <a:ext cx="1561880" cy="396000"/>
          </a:xfrm>
          <a:prstGeom prst="rect">
            <a:avLst/>
          </a:prstGeom>
          <a:solidFill>
            <a:srgbClr val="53548A">
              <a:alpha val="40000"/>
            </a:srgb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rebuchet MS" panose="020B0603020202020204" pitchFamily="34" charset="0"/>
              </a:rPr>
              <a:t>Показатель 1.1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238414" y="2106828"/>
            <a:ext cx="1561880" cy="396000"/>
          </a:xfrm>
          <a:prstGeom prst="rect">
            <a:avLst/>
          </a:prstGeom>
          <a:solidFill>
            <a:srgbClr val="53548A">
              <a:alpha val="40000"/>
            </a:srgb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rebuchet MS" panose="020B0603020202020204" pitchFamily="34" charset="0"/>
              </a:rPr>
              <a:t>Показатель 2.1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33895" y="2673580"/>
            <a:ext cx="1683201" cy="245325"/>
          </a:xfrm>
          <a:prstGeom prst="rect">
            <a:avLst/>
          </a:prstGeom>
          <a:solidFill>
            <a:srgbClr val="539FA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rebuchet MS" panose="020B0603020202020204" pitchFamily="34" charset="0"/>
              </a:rPr>
              <a:t>Результат 1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117097" y="2673580"/>
            <a:ext cx="1683198" cy="245325"/>
          </a:xfrm>
          <a:prstGeom prst="rect">
            <a:avLst/>
          </a:prstGeom>
          <a:solidFill>
            <a:srgbClr val="539FA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rebuchet MS" panose="020B0603020202020204" pitchFamily="34" charset="0"/>
              </a:rPr>
              <a:t>Контрольная точка 1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88996" y="2998520"/>
            <a:ext cx="1649418" cy="24532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Мероприятие ФОИВ 1.1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240531" y="2998519"/>
            <a:ext cx="1561881" cy="24532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Срок реализации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88996" y="3282698"/>
            <a:ext cx="3213416" cy="24532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Мероприятие ФОИВ 1.2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238414" y="3282698"/>
            <a:ext cx="1561881" cy="245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Срок реализации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86876" y="3567744"/>
            <a:ext cx="1649418" cy="24532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Мероприятие ФОИВ 1.3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240531" y="3567744"/>
            <a:ext cx="1561881" cy="24532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Срок реализации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85775" y="2918905"/>
            <a:ext cx="0" cy="771501"/>
          </a:xfrm>
          <a:prstGeom prst="line">
            <a:avLst/>
          </a:prstGeom>
          <a:ln>
            <a:solidFill>
              <a:srgbClr val="539F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15" idx="1"/>
          </p:cNvCxnSpPr>
          <p:nvPr/>
        </p:nvCxnSpPr>
        <p:spPr>
          <a:xfrm flipH="1" flipV="1">
            <a:off x="485775" y="3121182"/>
            <a:ext cx="103221" cy="1"/>
          </a:xfrm>
          <a:prstGeom prst="line">
            <a:avLst/>
          </a:prstGeom>
          <a:ln>
            <a:solidFill>
              <a:srgbClr val="539F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17" idx="1"/>
          </p:cNvCxnSpPr>
          <p:nvPr/>
        </p:nvCxnSpPr>
        <p:spPr>
          <a:xfrm flipH="1">
            <a:off x="485776" y="3405361"/>
            <a:ext cx="103220" cy="0"/>
          </a:xfrm>
          <a:prstGeom prst="line">
            <a:avLst/>
          </a:prstGeom>
          <a:ln>
            <a:solidFill>
              <a:srgbClr val="539F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9" idx="1"/>
          </p:cNvCxnSpPr>
          <p:nvPr/>
        </p:nvCxnSpPr>
        <p:spPr>
          <a:xfrm flipH="1" flipV="1">
            <a:off x="485775" y="3690406"/>
            <a:ext cx="101101" cy="1"/>
          </a:xfrm>
          <a:prstGeom prst="line">
            <a:avLst/>
          </a:prstGeom>
          <a:ln>
            <a:solidFill>
              <a:srgbClr val="539F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2236294" y="2998520"/>
            <a:ext cx="402131" cy="245325"/>
          </a:xfrm>
          <a:prstGeom prst="rect">
            <a:avLst/>
          </a:prstGeom>
          <a:solidFill>
            <a:srgbClr val="539FA7">
              <a:alpha val="40000"/>
            </a:srgb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Trebuchet MS" panose="020B0603020202020204" pitchFamily="34" charset="0"/>
              </a:rPr>
              <a:t>БА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2236268" y="3567626"/>
            <a:ext cx="402131" cy="245325"/>
          </a:xfrm>
          <a:prstGeom prst="rect">
            <a:avLst/>
          </a:prstGeom>
          <a:solidFill>
            <a:srgbClr val="539FA7">
              <a:alpha val="40000"/>
            </a:srgb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Trebuchet MS" panose="020B0603020202020204" pitchFamily="34" charset="0"/>
              </a:rPr>
              <a:t>БА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433314" y="3924623"/>
            <a:ext cx="1683201" cy="245325"/>
          </a:xfrm>
          <a:prstGeom prst="rect">
            <a:avLst/>
          </a:prstGeom>
          <a:solidFill>
            <a:srgbClr val="539FA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rebuchet MS" panose="020B0603020202020204" pitchFamily="34" charset="0"/>
              </a:rPr>
              <a:t>Результат 2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116516" y="3924623"/>
            <a:ext cx="1683198" cy="245325"/>
          </a:xfrm>
          <a:prstGeom prst="rect">
            <a:avLst/>
          </a:prstGeom>
          <a:solidFill>
            <a:srgbClr val="539FA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rebuchet MS" panose="020B0603020202020204" pitchFamily="34" charset="0"/>
              </a:rPr>
              <a:t>Контрольная точка 2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590532" y="4535333"/>
            <a:ext cx="1649418" cy="24532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Мероприятие СРФ 2.2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2242067" y="4535332"/>
            <a:ext cx="1561881" cy="24532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Срок реализации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88415" y="4247133"/>
            <a:ext cx="3213416" cy="24532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Мероприятие СРФ 2.1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2251481" y="4247133"/>
            <a:ext cx="1561881" cy="245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Срок реализации</a:t>
            </a: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485194" y="4169948"/>
            <a:ext cx="0" cy="771501"/>
          </a:xfrm>
          <a:prstGeom prst="line">
            <a:avLst/>
          </a:prstGeom>
          <a:ln>
            <a:solidFill>
              <a:srgbClr val="539F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39" idx="1"/>
          </p:cNvCxnSpPr>
          <p:nvPr/>
        </p:nvCxnSpPr>
        <p:spPr>
          <a:xfrm flipH="1" flipV="1">
            <a:off x="487311" y="4657995"/>
            <a:ext cx="103221" cy="1"/>
          </a:xfrm>
          <a:prstGeom prst="line">
            <a:avLst/>
          </a:prstGeom>
          <a:ln>
            <a:solidFill>
              <a:srgbClr val="539F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stCxn id="41" idx="1"/>
          </p:cNvCxnSpPr>
          <p:nvPr/>
        </p:nvCxnSpPr>
        <p:spPr>
          <a:xfrm flipH="1">
            <a:off x="485195" y="4369796"/>
            <a:ext cx="103220" cy="0"/>
          </a:xfrm>
          <a:prstGeom prst="line">
            <a:avLst/>
          </a:prstGeom>
          <a:ln>
            <a:solidFill>
              <a:srgbClr val="539F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 flipV="1">
            <a:off x="485194" y="4941449"/>
            <a:ext cx="101101" cy="1"/>
          </a:xfrm>
          <a:prstGeom prst="line">
            <a:avLst/>
          </a:prstGeom>
          <a:ln>
            <a:solidFill>
              <a:srgbClr val="539F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2237830" y="4535333"/>
            <a:ext cx="402131" cy="245325"/>
          </a:xfrm>
          <a:prstGeom prst="rect">
            <a:avLst/>
          </a:prstGeom>
          <a:solidFill>
            <a:srgbClr val="539FA7">
              <a:alpha val="40000"/>
            </a:srgb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Trebuchet MS" panose="020B0603020202020204" pitchFamily="34" charset="0"/>
              </a:rPr>
              <a:t>БА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245660" y="2573338"/>
            <a:ext cx="3794078" cy="2811135"/>
          </a:xfrm>
          <a:prstGeom prst="rect">
            <a:avLst/>
          </a:prstGeom>
          <a:noFill/>
          <a:ln w="6350">
            <a:solidFill>
              <a:srgbClr val="539FA7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525374" y="5078349"/>
            <a:ext cx="3291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i="1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План реализации федерального проекта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588996" y="4821790"/>
            <a:ext cx="3213416" cy="24532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rgbClr val="539FA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Мероприятие СРФ 2.3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2246774" y="4823906"/>
            <a:ext cx="1561881" cy="245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Срок реализации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200265" y="1549797"/>
            <a:ext cx="5414714" cy="480131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400" b="1" dirty="0">
                <a:solidFill>
                  <a:srgbClr val="002060"/>
                </a:solidFill>
                <a:latin typeface="Trebuchet MS" panose="020B0603020202020204" pitchFamily="34" charset="0"/>
              </a:rPr>
              <a:t>Соглашение</a:t>
            </a:r>
            <a:r>
              <a:rPr lang="ru-RU" sz="1400" dirty="0">
                <a:solidFill>
                  <a:srgbClr val="002060"/>
                </a:solidFill>
                <a:latin typeface="Trebuchet MS" panose="020B0603020202020204" pitchFamily="34" charset="0"/>
              </a:rPr>
              <a:t> между ФОИВ и субъектом РФ о реализации </a:t>
            </a:r>
            <a:r>
              <a:rPr lang="ru-RU" sz="1400" b="1" dirty="0">
                <a:solidFill>
                  <a:srgbClr val="002060"/>
                </a:solidFill>
                <a:latin typeface="Trebuchet MS" panose="020B0603020202020204" pitchFamily="34" charset="0"/>
              </a:rPr>
              <a:t>регионального проекта </a:t>
            </a:r>
            <a:r>
              <a:rPr lang="ru-RU" sz="1400" dirty="0">
                <a:solidFill>
                  <a:srgbClr val="002060"/>
                </a:solidFill>
                <a:latin typeface="Trebuchet MS" panose="020B0603020202020204" pitchFamily="34" charset="0"/>
              </a:rPr>
              <a:t>1 (на срок до 6 лет)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4200525" y="2186707"/>
            <a:ext cx="5414453" cy="486873"/>
          </a:xfrm>
          <a:prstGeom prst="rect">
            <a:avLst/>
          </a:prstGeom>
          <a:solidFill>
            <a:srgbClr val="A04DA3">
              <a:alpha val="50196"/>
            </a:srgb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rebuchet MS" panose="020B0603020202020204" pitchFamily="34" charset="0"/>
              </a:rPr>
              <a:t>Госпрограмма №__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rebuchet MS" panose="020B0603020202020204" pitchFamily="34" charset="0"/>
              </a:rPr>
              <a:t>Субъекта РФ 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4200525" y="2721175"/>
            <a:ext cx="3099341" cy="400006"/>
          </a:xfrm>
          <a:prstGeom prst="rect">
            <a:avLst/>
          </a:prstGeom>
          <a:solidFill>
            <a:srgbClr val="A04DA3">
              <a:alpha val="50196"/>
            </a:srgb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rebuchet MS" panose="020B0603020202020204" pitchFamily="34" charset="0"/>
              </a:rPr>
              <a:t>Региональный проект 1 </a:t>
            </a:r>
            <a:r>
              <a:rPr lang="ru-RU" sz="1200" b="1" dirty="0">
                <a:solidFill>
                  <a:schemeClr val="tx1"/>
                </a:solidFill>
                <a:latin typeface="Trebuchet MS" panose="020B0603020202020204" pitchFamily="34" charset="0"/>
              </a:rPr>
              <a:t>субъекта РФ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4200524" y="3171744"/>
            <a:ext cx="2139315" cy="269120"/>
          </a:xfrm>
          <a:prstGeom prst="rect">
            <a:avLst/>
          </a:prstGeom>
          <a:solidFill>
            <a:srgbClr val="53548A">
              <a:alpha val="40000"/>
            </a:srgb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rebuchet MS" panose="020B0603020202020204" pitchFamily="34" charset="0"/>
              </a:rPr>
              <a:t>Показатель 1.1.1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4227015" y="3638471"/>
            <a:ext cx="1683201" cy="245325"/>
          </a:xfrm>
          <a:prstGeom prst="rect">
            <a:avLst/>
          </a:prstGeom>
          <a:solidFill>
            <a:srgbClr val="B569B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rebuchet MS" panose="020B0603020202020204" pitchFamily="34" charset="0"/>
              </a:rPr>
              <a:t>Результат 2.1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5910217" y="3638471"/>
            <a:ext cx="1683198" cy="245325"/>
          </a:xfrm>
          <a:prstGeom prst="rect">
            <a:avLst/>
          </a:prstGeom>
          <a:solidFill>
            <a:srgbClr val="B569B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rebuchet MS" panose="020B0603020202020204" pitchFamily="34" charset="0"/>
              </a:rPr>
              <a:t>Контрольная точка 2.1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4384234" y="4249181"/>
            <a:ext cx="1641360" cy="245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B569B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Мероприятие СРФ 2.2.1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6025594" y="4249180"/>
            <a:ext cx="1572056" cy="245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B569B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Срок реализации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4382116" y="3960981"/>
            <a:ext cx="3213416" cy="245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B569B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Мероприятие СРФ 2.1.1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6045182" y="3960981"/>
            <a:ext cx="1561881" cy="245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Срок реализации</a:t>
            </a: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4278895" y="3883796"/>
            <a:ext cx="2119" cy="1351654"/>
          </a:xfrm>
          <a:prstGeom prst="line">
            <a:avLst/>
          </a:prstGeom>
          <a:ln>
            <a:solidFill>
              <a:srgbClr val="A0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stCxn id="64" idx="1"/>
          </p:cNvCxnSpPr>
          <p:nvPr/>
        </p:nvCxnSpPr>
        <p:spPr>
          <a:xfrm flipH="1">
            <a:off x="4278896" y="4083644"/>
            <a:ext cx="103220" cy="0"/>
          </a:xfrm>
          <a:prstGeom prst="line">
            <a:avLst/>
          </a:prstGeom>
          <a:ln>
            <a:solidFill>
              <a:srgbClr val="A0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 flipV="1">
            <a:off x="4278895" y="4655297"/>
            <a:ext cx="101101" cy="1"/>
          </a:xfrm>
          <a:prstGeom prst="line">
            <a:avLst/>
          </a:prstGeom>
          <a:ln>
            <a:solidFill>
              <a:srgbClr val="A0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Прямоугольник 70"/>
          <p:cNvSpPr/>
          <p:nvPr/>
        </p:nvSpPr>
        <p:spPr>
          <a:xfrm>
            <a:off x="4382698" y="4535638"/>
            <a:ext cx="1642896" cy="245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B569B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Мероприятие СРФ 2.4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4381532" y="4826331"/>
            <a:ext cx="1644061" cy="245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B569B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Мероприятие СРФ 2.4.1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6025593" y="4826330"/>
            <a:ext cx="1575293" cy="245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B569B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Срок реализации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6025593" y="4826331"/>
            <a:ext cx="402131" cy="245325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  <a:ln>
            <a:solidFill>
              <a:srgbClr val="B569B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Trebuchet MS" panose="020B0603020202020204" pitchFamily="34" charset="0"/>
              </a:rPr>
              <a:t>БА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4385934" y="5112788"/>
            <a:ext cx="3213416" cy="245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B569B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Мероприятие СРФ 2.4.2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6037774" y="5114904"/>
            <a:ext cx="1561881" cy="245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Срок реализации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6025593" y="4535638"/>
            <a:ext cx="1573757" cy="245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B569B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00" dirty="0">
                <a:solidFill>
                  <a:schemeClr val="tx1"/>
                </a:solidFill>
                <a:latin typeface="Trebuchet MS" panose="020B0603020202020204" pitchFamily="34" charset="0"/>
              </a:rPr>
              <a:t>Срок реализации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6025594" y="4535139"/>
            <a:ext cx="399124" cy="245325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  <a:ln>
            <a:solidFill>
              <a:srgbClr val="B569B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Trebuchet MS" panose="020B0603020202020204" pitchFamily="34" charset="0"/>
              </a:rPr>
              <a:t>БА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6025593" y="4250189"/>
            <a:ext cx="402131" cy="245325"/>
          </a:xfrm>
          <a:prstGeom prst="rect">
            <a:avLst/>
          </a:prstGeom>
          <a:solidFill>
            <a:schemeClr val="accent3">
              <a:lumMod val="60000"/>
              <a:lumOff val="40000"/>
              <a:alpha val="40000"/>
            </a:schemeClr>
          </a:solidFill>
          <a:ln>
            <a:solidFill>
              <a:srgbClr val="B569B7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Trebuchet MS" panose="020B0603020202020204" pitchFamily="34" charset="0"/>
              </a:rPr>
              <a:t>БА</a:t>
            </a:r>
          </a:p>
        </p:txBody>
      </p:sp>
      <p:cxnSp>
        <p:nvCxnSpPr>
          <p:cNvPr id="83" name="Прямая соединительная линия 82"/>
          <p:cNvCxnSpPr/>
          <p:nvPr/>
        </p:nvCxnSpPr>
        <p:spPr>
          <a:xfrm flipH="1" flipV="1">
            <a:off x="4278894" y="4948993"/>
            <a:ext cx="101101" cy="1"/>
          </a:xfrm>
          <a:prstGeom prst="line">
            <a:avLst/>
          </a:prstGeom>
          <a:ln>
            <a:solidFill>
              <a:srgbClr val="A0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H="1" flipV="1">
            <a:off x="4278893" y="5243801"/>
            <a:ext cx="101101" cy="1"/>
          </a:xfrm>
          <a:prstGeom prst="line">
            <a:avLst/>
          </a:prstGeom>
          <a:ln>
            <a:solidFill>
              <a:srgbClr val="A04D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Прямоугольник 84"/>
          <p:cNvSpPr/>
          <p:nvPr/>
        </p:nvSpPr>
        <p:spPr>
          <a:xfrm>
            <a:off x="3917760" y="3497863"/>
            <a:ext cx="4033792" cy="2139365"/>
          </a:xfrm>
          <a:prstGeom prst="rect">
            <a:avLst/>
          </a:prstGeom>
          <a:noFill/>
          <a:ln w="6350" cap="rnd">
            <a:solidFill>
              <a:srgbClr val="A04DA3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TextBox 85"/>
          <p:cNvSpPr txBox="1"/>
          <p:nvPr/>
        </p:nvSpPr>
        <p:spPr>
          <a:xfrm>
            <a:off x="4281014" y="5360229"/>
            <a:ext cx="33361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i="1" dirty="0">
                <a:solidFill>
                  <a:schemeClr val="accent3">
                    <a:lumMod val="75000"/>
                  </a:schemeClr>
                </a:solidFill>
                <a:latin typeface="Trebuchet MS" panose="020B0603020202020204" pitchFamily="34" charset="0"/>
              </a:rPr>
              <a:t>План реализации регионального проекта</a:t>
            </a:r>
          </a:p>
        </p:txBody>
      </p:sp>
      <p:cxnSp>
        <p:nvCxnSpPr>
          <p:cNvPr id="87" name="Прямая со стрелкой 86"/>
          <p:cNvCxnSpPr>
            <a:stCxn id="40" idx="3"/>
            <a:endCxn id="62" idx="1"/>
          </p:cNvCxnSpPr>
          <p:nvPr/>
        </p:nvCxnSpPr>
        <p:spPr>
          <a:xfrm flipV="1">
            <a:off x="3803948" y="4371844"/>
            <a:ext cx="580286" cy="286151"/>
          </a:xfrm>
          <a:prstGeom prst="straightConnector1">
            <a:avLst/>
          </a:prstGeom>
          <a:ln w="12700">
            <a:prstDash val="dash"/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245660" y="5675379"/>
            <a:ext cx="45464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i="1" u="sng" dirty="0">
                <a:latin typeface="Trebuchet MS" panose="020B0603020202020204" pitchFamily="34" charset="0"/>
              </a:rPr>
              <a:t>В рамках федерального проекта фиксируются:</a:t>
            </a:r>
            <a:endParaRPr lang="en-US" sz="1000" b="1" i="1" u="sng" dirty="0">
              <a:latin typeface="Trebuchet MS" panose="020B0603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>
                <a:latin typeface="Trebuchet MS" panose="020B0603020202020204" pitchFamily="34" charset="0"/>
              </a:rPr>
              <a:t>задача национального проекта;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>
                <a:latin typeface="Trebuchet MS" panose="020B0603020202020204" pitchFamily="34" charset="0"/>
              </a:rPr>
              <a:t>целевые показатели (цели) федерального проекта;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>
                <a:latin typeface="Trebuchet MS" panose="020B0603020202020204" pitchFamily="34" charset="0"/>
              </a:rPr>
              <a:t>результаты федерального проекта и их контрольные точки;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>
                <a:latin typeface="Trebuchet MS" panose="020B0603020202020204" pitchFamily="34" charset="0"/>
              </a:rPr>
              <a:t>мероприятия федерального проекта и сроки их реализации;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>
                <a:latin typeface="Trebuchet MS" panose="020B0603020202020204" pitchFamily="34" charset="0"/>
              </a:rPr>
              <a:t>ФОИВ, ответственные за реализацию мероприятий и федеральный проект в целом.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000" dirty="0">
              <a:latin typeface="Trebuchet MS" panose="020B0603020202020204" pitchFamily="34" charset="0"/>
            </a:endParaRPr>
          </a:p>
        </p:txBody>
      </p:sp>
      <p:cxnSp>
        <p:nvCxnSpPr>
          <p:cNvPr id="29" name="Соединительная линия уступом 28"/>
          <p:cNvCxnSpPr>
            <a:stCxn id="11" idx="3"/>
          </p:cNvCxnSpPr>
          <p:nvPr/>
        </p:nvCxnSpPr>
        <p:spPr>
          <a:xfrm>
            <a:off x="1995778" y="2304828"/>
            <a:ext cx="1928522" cy="324072"/>
          </a:xfrm>
          <a:prstGeom prst="bentConnector3">
            <a:avLst>
              <a:gd name="adj1" fmla="val 7327"/>
            </a:avLst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Соединительная линия уступом 79"/>
          <p:cNvCxnSpPr>
            <a:endCxn id="59" idx="1"/>
          </p:cNvCxnSpPr>
          <p:nvPr/>
        </p:nvCxnSpPr>
        <p:spPr>
          <a:xfrm rot="16200000" flipH="1">
            <a:off x="3720644" y="2826424"/>
            <a:ext cx="683536" cy="276224"/>
          </a:xfrm>
          <a:prstGeom prst="bentConnector2">
            <a:avLst/>
          </a:prstGeom>
          <a:ln w="12700">
            <a:solidFill>
              <a:schemeClr val="tx1"/>
            </a:solidFill>
            <a:prstDash val="dash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5320178" y="5637228"/>
            <a:ext cx="45464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i="1" u="sng" dirty="0">
                <a:latin typeface="Trebuchet MS" panose="020B0603020202020204" pitchFamily="34" charset="0"/>
              </a:rPr>
              <a:t>При наличии в рамках федерального проекта</a:t>
            </a:r>
            <a:endParaRPr lang="en-US" sz="1000" b="1" i="1" u="sng" dirty="0">
              <a:latin typeface="Trebuchet MS" panose="020B0603020202020204" pitchFamily="34" charset="0"/>
            </a:endParaRPr>
          </a:p>
          <a:p>
            <a:r>
              <a:rPr lang="ru-RU" sz="1000" dirty="0">
                <a:latin typeface="Trebuchet MS" panose="020B0603020202020204" pitchFamily="34" charset="0"/>
              </a:rPr>
              <a:t>целевых показателей (целей), результатов и мероприятий,</a:t>
            </a:r>
          </a:p>
          <a:p>
            <a:r>
              <a:rPr lang="ru-RU" sz="1000" b="1" i="1" dirty="0">
                <a:latin typeface="Trebuchet MS" panose="020B0603020202020204" pitchFamily="34" charset="0"/>
              </a:rPr>
              <a:t>относящихся к полномочиям субъектов РФ, </a:t>
            </a:r>
            <a:r>
              <a:rPr lang="ru-RU" sz="1000" dirty="0">
                <a:latin typeface="Trebuchet MS" panose="020B0603020202020204" pitchFamily="34" charset="0"/>
              </a:rPr>
              <a:t>указанные параметры федерального проекта </a:t>
            </a:r>
            <a:r>
              <a:rPr lang="ru-RU" sz="1000" b="1" i="1" dirty="0">
                <a:latin typeface="Trebuchet MS" panose="020B0603020202020204" pitchFamily="34" charset="0"/>
              </a:rPr>
              <a:t>декомпозируются </a:t>
            </a:r>
            <a:r>
              <a:rPr lang="ru-RU" sz="1000" dirty="0">
                <a:latin typeface="Trebuchet MS" panose="020B0603020202020204" pitchFamily="34" charset="0"/>
              </a:rPr>
              <a:t>по субъектам Российской Федерации с установлением </a:t>
            </a:r>
            <a:r>
              <a:rPr lang="ru-RU" sz="1000" b="1" i="1" dirty="0">
                <a:latin typeface="Trebuchet MS" panose="020B0603020202020204" pitchFamily="34" charset="0"/>
              </a:rPr>
              <a:t>требований </a:t>
            </a:r>
            <a:r>
              <a:rPr lang="ru-RU" sz="1000" dirty="0">
                <a:latin typeface="Trebuchet MS" panose="020B0603020202020204" pitchFamily="34" charset="0"/>
              </a:rPr>
              <a:t> по реализации соответствующих </a:t>
            </a:r>
            <a:r>
              <a:rPr lang="ru-RU" sz="1000" b="1" i="1" dirty="0">
                <a:latin typeface="Trebuchet MS" panose="020B0603020202020204" pitchFamily="34" charset="0"/>
              </a:rPr>
              <a:t>региональных проектов. </a:t>
            </a:r>
          </a:p>
        </p:txBody>
      </p:sp>
    </p:spTree>
    <p:extLst>
      <p:ext uri="{BB962C8B-B14F-4D97-AF65-F5344CB8AC3E}">
        <p14:creationId xmlns:p14="http://schemas.microsoft.com/office/powerpoint/2010/main" val="3668033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894685" y="727556"/>
            <a:ext cx="8566647" cy="3073492"/>
            <a:chOff x="0" y="0"/>
            <a:chExt cx="8343900" cy="263842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33400" y="742950"/>
              <a:ext cx="4599469" cy="35242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1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План реализации Федерального проекта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85801" y="876300"/>
              <a:ext cx="4542319" cy="35242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1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План реализации Федерального проекта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828675" y="1009650"/>
              <a:ext cx="4458391" cy="35242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План реализации федерального проекта </a:t>
              </a:r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0" y="0"/>
              <a:ext cx="8343900" cy="2638425"/>
              <a:chOff x="0" y="0"/>
              <a:chExt cx="8343900" cy="2638425"/>
            </a:xfrm>
          </p:grpSpPr>
          <p:sp>
            <p:nvSpPr>
              <p:cNvPr id="9" name="Прямоугольник 8"/>
              <p:cNvSpPr/>
              <p:nvPr/>
            </p:nvSpPr>
            <p:spPr>
              <a:xfrm>
                <a:off x="5924550" y="733425"/>
                <a:ext cx="1857375" cy="352426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400" b="1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Отчет</a:t>
                </a:r>
              </a:p>
            </p:txBody>
          </p:sp>
          <p:sp>
            <p:nvSpPr>
              <p:cNvPr id="10" name="Прямоугольник 9"/>
              <p:cNvSpPr/>
              <p:nvPr/>
            </p:nvSpPr>
            <p:spPr>
              <a:xfrm>
                <a:off x="0" y="19050"/>
                <a:ext cx="5396527" cy="35242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4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Сводный план реализации национального проекта </a:t>
                </a:r>
              </a:p>
            </p:txBody>
          </p:sp>
          <p:sp>
            <p:nvSpPr>
              <p:cNvPr id="11" name="Прямоугольник 10"/>
              <p:cNvSpPr/>
              <p:nvPr/>
            </p:nvSpPr>
            <p:spPr>
              <a:xfrm>
                <a:off x="952500" y="1885950"/>
                <a:ext cx="4180369" cy="35242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1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План реализации Федерального проекта </a:t>
                </a:r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1085848" y="2019300"/>
                <a:ext cx="4123098" cy="35242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1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План реализации Федерального проекта </a:t>
                </a:r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1238249" y="2152650"/>
                <a:ext cx="4019550" cy="35242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400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План реализации регионального проекта </a:t>
                </a:r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flipH="1">
                <a:off x="847725" y="1343025"/>
                <a:ext cx="0" cy="1133475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1">
                    <a:lumMod val="40000"/>
                    <a:lumOff val="60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flipH="1">
                <a:off x="847725" y="2456647"/>
                <a:ext cx="400050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1">
                    <a:lumMod val="40000"/>
                    <a:lumOff val="60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>
                <a:off x="180975" y="371476"/>
                <a:ext cx="2" cy="828674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flipH="1">
                <a:off x="190500" y="1181502"/>
                <a:ext cx="638175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8" name="Прямая соединительная линия 17"/>
              <p:cNvCxnSpPr>
                <a:stCxn id="6" idx="1"/>
              </p:cNvCxnSpPr>
              <p:nvPr/>
            </p:nvCxnSpPr>
            <p:spPr>
              <a:xfrm flipH="1" flipV="1">
                <a:off x="180976" y="1028702"/>
                <a:ext cx="504825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flipH="1" flipV="1">
                <a:off x="190500" y="866775"/>
                <a:ext cx="361951" cy="2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flipH="1">
                <a:off x="847725" y="2152651"/>
                <a:ext cx="142878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1">
                    <a:lumMod val="40000"/>
                    <a:lumOff val="60000"/>
                  </a:schemeClr>
                </a:solidFill>
                <a:prstDash val="solid"/>
                <a:miter lim="800000"/>
              </a:ln>
              <a:effectLst/>
            </p:spPr>
          </p:cxnSp>
          <p:sp>
            <p:nvSpPr>
              <p:cNvPr id="21" name="Прямоугольник 20"/>
              <p:cNvSpPr/>
              <p:nvPr/>
            </p:nvSpPr>
            <p:spPr>
              <a:xfrm>
                <a:off x="5876925" y="0"/>
                <a:ext cx="2219325" cy="35242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400" b="1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Сводный отчет</a:t>
                </a:r>
              </a:p>
            </p:txBody>
          </p:sp>
          <p:sp>
            <p:nvSpPr>
              <p:cNvPr id="22" name="Прямоугольник 21"/>
              <p:cNvSpPr/>
              <p:nvPr/>
            </p:nvSpPr>
            <p:spPr>
              <a:xfrm>
                <a:off x="6096000" y="838200"/>
                <a:ext cx="1857375" cy="352426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400" b="1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Отчет</a:t>
                </a:r>
              </a:p>
            </p:txBody>
          </p:sp>
          <p:sp>
            <p:nvSpPr>
              <p:cNvPr id="23" name="Прямоугольник 22"/>
              <p:cNvSpPr/>
              <p:nvPr/>
            </p:nvSpPr>
            <p:spPr>
              <a:xfrm>
                <a:off x="6238875" y="933450"/>
                <a:ext cx="1857375" cy="352426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400" b="1" i="0" u="none" strike="noStrike" kern="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Отчет</a:t>
                </a:r>
              </a:p>
            </p:txBody>
          </p:sp>
          <p:sp>
            <p:nvSpPr>
              <p:cNvPr id="24" name="Прямоугольник 23"/>
              <p:cNvSpPr/>
              <p:nvPr/>
            </p:nvSpPr>
            <p:spPr>
              <a:xfrm>
                <a:off x="5981700" y="1943100"/>
                <a:ext cx="1857375" cy="35242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400" b="1" kern="0">
                    <a:solidFill>
                      <a:sysClr val="window" lastClr="FFFFFF"/>
                    </a:solidFill>
                    <a:latin typeface="Calibri" panose="020F0502020204030204"/>
                  </a:rPr>
                  <a:t>Отчет</a:t>
                </a:r>
              </a:p>
            </p:txBody>
          </p:sp>
          <p:sp>
            <p:nvSpPr>
              <p:cNvPr id="25" name="Прямоугольник 24"/>
              <p:cNvSpPr/>
              <p:nvPr/>
            </p:nvSpPr>
            <p:spPr>
              <a:xfrm>
                <a:off x="6153150" y="2047875"/>
                <a:ext cx="1857375" cy="35242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400" b="1" kern="0">
                    <a:solidFill>
                      <a:sysClr val="window" lastClr="FFFFFF"/>
                    </a:solidFill>
                    <a:latin typeface="Calibri" panose="020F0502020204030204"/>
                  </a:rPr>
                  <a:t>Отчет</a:t>
                </a:r>
              </a:p>
            </p:txBody>
          </p:sp>
          <p:sp>
            <p:nvSpPr>
              <p:cNvPr id="26" name="Прямоугольник 25"/>
              <p:cNvSpPr/>
              <p:nvPr/>
            </p:nvSpPr>
            <p:spPr>
              <a:xfrm>
                <a:off x="6296025" y="2143125"/>
                <a:ext cx="1857375" cy="35242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400" b="1" kern="0">
                    <a:latin typeface="Calibri" panose="020F0502020204030204"/>
                  </a:rPr>
                  <a:t>Отчет</a:t>
                </a:r>
              </a:p>
            </p:txBody>
          </p:sp>
          <p:cxnSp>
            <p:nvCxnSpPr>
              <p:cNvPr id="27" name="Прямая соединительная линия 26"/>
              <p:cNvCxnSpPr/>
              <p:nvPr/>
            </p:nvCxnSpPr>
            <p:spPr>
              <a:xfrm>
                <a:off x="5915027" y="276225"/>
                <a:ext cx="0" cy="809625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flipH="1">
                <a:off x="5924550" y="1071563"/>
                <a:ext cx="352425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flipH="1">
                <a:off x="5915025" y="914401"/>
                <a:ext cx="171451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flipH="1">
                <a:off x="5972176" y="1085850"/>
                <a:ext cx="0" cy="1371600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1">
                    <a:lumMod val="40000"/>
                    <a:lumOff val="60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flipH="1" flipV="1">
                <a:off x="5981701" y="2439550"/>
                <a:ext cx="314324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1">
                    <a:lumMod val="40000"/>
                    <a:lumOff val="60000"/>
                  </a:schemeClr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flipH="1" flipV="1">
                <a:off x="5972175" y="2133601"/>
                <a:ext cx="180975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1">
                    <a:lumMod val="40000"/>
                    <a:lumOff val="60000"/>
                  </a:schemeClr>
                </a:solidFill>
                <a:prstDash val="solid"/>
                <a:miter lim="800000"/>
              </a:ln>
              <a:effectLst/>
            </p:spPr>
          </p:cxnSp>
          <p:sp>
            <p:nvSpPr>
              <p:cNvPr id="33" name="Прямоугольник 32"/>
              <p:cNvSpPr/>
              <p:nvPr/>
            </p:nvSpPr>
            <p:spPr>
              <a:xfrm>
                <a:off x="219075" y="1638300"/>
                <a:ext cx="8124825" cy="1000125"/>
              </a:xfrm>
              <a:prstGeom prst="rect">
                <a:avLst/>
              </a:prstGeom>
              <a:noFill/>
              <a:ln w="38100" cap="flat" cmpd="sng" algn="ctr">
                <a:solidFill>
                  <a:schemeClr val="accent6">
                    <a:lumMod val="75000"/>
                  </a:schemeClr>
                </a:solidFill>
                <a:prstDash val="dash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В соответствии с соглашением</a:t>
                </a:r>
              </a:p>
            </p:txBody>
          </p:sp>
        </p:grpSp>
      </p:grpSp>
      <p:sp>
        <p:nvSpPr>
          <p:cNvPr id="36" name="Заголовок 1"/>
          <p:cNvSpPr txBox="1">
            <a:spLocks/>
          </p:cNvSpPr>
          <p:nvPr/>
        </p:nvSpPr>
        <p:spPr bwMode="auto">
          <a:xfrm>
            <a:off x="0" y="307179"/>
            <a:ext cx="9906000" cy="49292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ru-RU" sz="22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Система мониторинга и управления реализацией проектов</a:t>
            </a:r>
            <a:endParaRPr lang="ru-RU" sz="2200" b="1" i="1" dirty="0">
              <a:solidFill>
                <a:srgbClr val="004821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770239"/>
              </p:ext>
            </p:extLst>
          </p:nvPr>
        </p:nvGraphicFramePr>
        <p:xfrm>
          <a:off x="426295" y="4041658"/>
          <a:ext cx="9222532" cy="2702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02513">
                  <a:extLst>
                    <a:ext uri="{9D8B030D-6E8A-4147-A177-3AD203B41FA5}">
                      <a16:colId xmlns:a16="http://schemas.microsoft.com/office/drawing/2014/main" val="3396091510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1527572573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557894261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1191750399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1860538608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51437800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1489510833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2102874430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3227168650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2524265181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1004831308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3252088145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2644691117"/>
                    </a:ext>
                  </a:extLst>
                </a:gridCol>
                <a:gridCol w="280001">
                  <a:extLst>
                    <a:ext uri="{9D8B030D-6E8A-4147-A177-3AD203B41FA5}">
                      <a16:colId xmlns:a16="http://schemas.microsoft.com/office/drawing/2014/main" val="754298023"/>
                    </a:ext>
                  </a:extLst>
                </a:gridCol>
                <a:gridCol w="840003">
                  <a:extLst>
                    <a:ext uri="{9D8B030D-6E8A-4147-A177-3AD203B41FA5}">
                      <a16:colId xmlns:a16="http://schemas.microsoft.com/office/drawing/2014/main" val="2919530617"/>
                    </a:ext>
                  </a:extLst>
                </a:gridCol>
                <a:gridCol w="840003">
                  <a:extLst>
                    <a:ext uri="{9D8B030D-6E8A-4147-A177-3AD203B41FA5}">
                      <a16:colId xmlns:a16="http://schemas.microsoft.com/office/drawing/2014/main" val="2345757244"/>
                    </a:ext>
                  </a:extLst>
                </a:gridCol>
              </a:tblGrid>
              <a:tr h="2251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Trebuchet MS" panose="020B0603020202020204" pitchFamily="34" charset="0"/>
                        </a:rPr>
                        <a:t>Наименование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0036260"/>
                  </a:ext>
                </a:extLst>
              </a:tr>
              <a:tr h="225170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100" b="1" u="none" strike="noStrike" dirty="0">
                          <a:effectLst/>
                          <a:latin typeface="Trebuchet MS" panose="020B0603020202020204" pitchFamily="34" charset="0"/>
                        </a:rPr>
                        <a:t>Достижение цели 1 нацпроекта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7242846"/>
                  </a:ext>
                </a:extLst>
              </a:tr>
              <a:tr h="225170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100" b="1" u="none" strike="noStrike" dirty="0">
                          <a:effectLst/>
                          <a:latin typeface="Trebuchet MS" panose="020B0603020202020204" pitchFamily="34" charset="0"/>
                        </a:rPr>
                        <a:t>Достижение цели 2 нацпроекта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5846041"/>
                  </a:ext>
                </a:extLst>
              </a:tr>
              <a:tr h="22517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Trebuchet MS" panose="020B0603020202020204" pitchFamily="34" charset="0"/>
                        </a:rPr>
                        <a:t>Контрольная точка федерального проекта 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9409187"/>
                  </a:ext>
                </a:extLst>
              </a:tr>
              <a:tr h="225170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100" u="none" strike="noStrike" dirty="0">
                          <a:effectLst/>
                          <a:latin typeface="Trebuchet MS" panose="020B0603020202020204" pitchFamily="34" charset="0"/>
                        </a:rPr>
                        <a:t>мероприятие 1.1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140788"/>
                  </a:ext>
                </a:extLst>
              </a:tr>
              <a:tr h="225170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100" u="none" strike="noStrike" dirty="0">
                          <a:effectLst/>
                          <a:latin typeface="Trebuchet MS" panose="020B0603020202020204" pitchFamily="34" charset="0"/>
                        </a:rPr>
                        <a:t>мероприятие 1.2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865216"/>
                  </a:ext>
                </a:extLst>
              </a:tr>
              <a:tr h="225170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100" u="none" strike="noStrike" dirty="0">
                          <a:effectLst/>
                          <a:latin typeface="Trebuchet MS" panose="020B0603020202020204" pitchFamily="34" charset="0"/>
                        </a:rPr>
                        <a:t>мероприятие 1.3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33252"/>
                  </a:ext>
                </a:extLst>
              </a:tr>
              <a:tr h="22517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Trebuchet MS" panose="020B0603020202020204" pitchFamily="34" charset="0"/>
                        </a:rPr>
                        <a:t>Контрольная точка федерального проекта 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4579353"/>
                  </a:ext>
                </a:extLst>
              </a:tr>
              <a:tr h="225170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100" u="none" strike="noStrike" dirty="0">
                          <a:effectLst/>
                          <a:latin typeface="Trebuchet MS" panose="020B0603020202020204" pitchFamily="34" charset="0"/>
                        </a:rPr>
                        <a:t>мероприятие 2.1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0" i="0" u="sng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РИСКИ</a:t>
                      </a:r>
                      <a:r>
                        <a:rPr lang="ru-RU" sz="1100" b="0" i="0" u="sng" strike="noStrike" baseline="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 ПРОЕКТА</a:t>
                      </a:r>
                      <a:endParaRPr lang="ru-RU" sz="1100" b="0" i="0" u="sng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934102"/>
                  </a:ext>
                </a:extLst>
              </a:tr>
              <a:tr h="225170">
                <a:tc>
                  <a:txBody>
                    <a:bodyPr/>
                    <a:lstStyle/>
                    <a:p>
                      <a:pPr lvl="2" algn="l" fontAlgn="b"/>
                      <a:r>
                        <a:rPr lang="ru-RU" sz="1100" u="none" strike="noStrike" dirty="0">
                          <a:effectLst/>
                          <a:latin typeface="Trebuchet MS" panose="020B0603020202020204" pitchFamily="34" charset="0"/>
                        </a:rPr>
                        <a:t>мероприятие 2.1.</a:t>
                      </a:r>
                      <a:r>
                        <a:rPr lang="en-US" sz="1100" u="none" strike="noStrike" dirty="0">
                          <a:effectLst/>
                          <a:latin typeface="Trebuchet MS" panose="020B0603020202020204" pitchFamily="34" charset="0"/>
                        </a:rPr>
                        <a:t>n (</a:t>
                      </a:r>
                      <a:r>
                        <a:rPr lang="ru-RU" sz="1100" u="none" strike="noStrike" dirty="0">
                          <a:effectLst/>
                          <a:latin typeface="Trebuchet MS" panose="020B0603020202020204" pitchFamily="34" charset="0"/>
                        </a:rPr>
                        <a:t>регион </a:t>
                      </a:r>
                      <a:r>
                        <a:rPr lang="en-US" sz="1100" u="none" strike="noStrike" dirty="0">
                          <a:effectLst/>
                          <a:latin typeface="Trebuchet MS" panose="020B0603020202020204" pitchFamily="34" charset="0"/>
                        </a:rPr>
                        <a:t>n)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285995"/>
                  </a:ext>
                </a:extLst>
              </a:tr>
              <a:tr h="225170">
                <a:tc>
                  <a:txBody>
                    <a:bodyPr/>
                    <a:lstStyle/>
                    <a:p>
                      <a:pPr lvl="1" algn="l" fontAlgn="b"/>
                      <a:r>
                        <a:rPr lang="ru-RU" sz="1100" u="none" strike="noStrike" dirty="0">
                          <a:effectLst/>
                          <a:latin typeface="Trebuchet MS" panose="020B0603020202020204" pitchFamily="34" charset="0"/>
                        </a:rPr>
                        <a:t>мероприятие 2.2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882649"/>
                  </a:ext>
                </a:extLst>
              </a:tr>
              <a:tr h="225170">
                <a:tc>
                  <a:txBody>
                    <a:bodyPr/>
                    <a:lstStyle/>
                    <a:p>
                      <a:pPr lvl="2" algn="l" fontAlgn="b"/>
                      <a:r>
                        <a:rPr lang="ru-RU" sz="1100" u="none" strike="noStrike" dirty="0">
                          <a:effectLst/>
                          <a:latin typeface="Trebuchet MS" panose="020B0603020202020204" pitchFamily="34" charset="0"/>
                        </a:rPr>
                        <a:t>мероприятие 2.2.</a:t>
                      </a:r>
                      <a:r>
                        <a:rPr lang="en-US" sz="1100" u="none" strike="noStrike" dirty="0">
                          <a:effectLst/>
                          <a:latin typeface="Trebuchet MS" panose="020B0603020202020204" pitchFamily="34" charset="0"/>
                        </a:rPr>
                        <a:t>n (</a:t>
                      </a:r>
                      <a:r>
                        <a:rPr lang="ru-RU" sz="1100" u="none" strike="noStrike" dirty="0">
                          <a:effectLst/>
                          <a:latin typeface="Trebuchet MS" panose="020B0603020202020204" pitchFamily="34" charset="0"/>
                        </a:rPr>
                        <a:t>регион </a:t>
                      </a:r>
                      <a:r>
                        <a:rPr lang="en-US" sz="1100" u="none" strike="noStrike" dirty="0">
                          <a:effectLst/>
                          <a:latin typeface="Trebuchet MS" panose="020B0603020202020204" pitchFamily="34" charset="0"/>
                        </a:rPr>
                        <a:t>n)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36000" marR="36000" marT="18000" marB="18000" anchor="b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014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931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549242" y="260649"/>
            <a:ext cx="8724239" cy="412303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</a:rPr>
              <a:t>Субсидии бюджетам субъектов РФ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9242" y="548680"/>
            <a:ext cx="87242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rebuchet MS" panose="020B0603020202020204" pitchFamily="34" charset="0"/>
              </a:rPr>
              <a:t>В настоящее время бюджетам субъектов РФ предоставляются следующие субсидии: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904306"/>
              </p:ext>
            </p:extLst>
          </p:nvPr>
        </p:nvGraphicFramePr>
        <p:xfrm>
          <a:off x="247649" y="836712"/>
          <a:ext cx="9420225" cy="5864860"/>
        </p:xfrm>
        <a:graphic>
          <a:graphicData uri="http://schemas.openxmlformats.org/drawingml/2006/table">
            <a:tbl>
              <a:tblPr firstRow="1">
                <a:tableStyleId>{3B4B98B0-60AC-42C2-AFA5-B58CD77FA1E5}</a:tableStyleId>
              </a:tblPr>
              <a:tblGrid>
                <a:gridCol w="3752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74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50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85000"/>
                        </a:lnSpc>
                        <a:spcAft>
                          <a:spcPts val="400"/>
                        </a:spcAft>
                        <a:buNone/>
                        <a:tabLst>
                          <a:tab pos="182563" algn="l"/>
                        </a:tabLst>
                      </a:pPr>
                      <a:r>
                        <a:rPr lang="ru-RU" sz="1300" b="1" i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  <a:t>Виды субсидий</a:t>
                      </a:r>
                    </a:p>
                  </a:txBody>
                  <a:tcPr marL="63500" marR="63500" marT="63500" marB="635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indent="175895" algn="ctr">
                        <a:lnSpc>
                          <a:spcPct val="85000"/>
                        </a:lnSpc>
                        <a:spcAft>
                          <a:spcPts val="400"/>
                        </a:spcAft>
                      </a:pPr>
                      <a:r>
                        <a:rPr lang="ru-RU" sz="1300" b="1" i="0" baseline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  <a:t>Особенности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798">
                <a:tc>
                  <a:txBody>
                    <a:bodyPr/>
                    <a:lstStyle/>
                    <a:p>
                      <a:pPr indent="175895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tabLst>
                          <a:tab pos="182563" algn="l"/>
                        </a:tabLst>
                      </a:pPr>
                      <a:r>
                        <a:rPr lang="ru-RU" sz="1300" b="1" dirty="0">
                          <a:effectLst/>
                          <a:latin typeface="Trebuchet MS" panose="020B0603020202020204" pitchFamily="34" charset="0"/>
                        </a:rPr>
                        <a:t>Субсидия</a:t>
                      </a:r>
                      <a:r>
                        <a:rPr lang="ru-RU" sz="1300" b="0" dirty="0">
                          <a:effectLst/>
                          <a:latin typeface="Trebuchet MS" panose="020B0603020202020204" pitchFamily="34" charset="0"/>
                        </a:rPr>
                        <a:t> в целях </a:t>
                      </a:r>
                      <a:r>
                        <a:rPr lang="ru-RU" sz="1300" b="0" dirty="0" err="1">
                          <a:effectLst/>
                          <a:latin typeface="Trebuchet MS" panose="020B0603020202020204" pitchFamily="34" charset="0"/>
                        </a:rPr>
                        <a:t>софинансирования</a:t>
                      </a:r>
                      <a:r>
                        <a:rPr lang="ru-RU" sz="1300" b="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ru-RU" sz="1300" b="1" dirty="0">
                          <a:effectLst/>
                          <a:latin typeface="Trebuchet MS" panose="020B0603020202020204" pitchFamily="34" charset="0"/>
                        </a:rPr>
                        <a:t>конкретного расходного </a:t>
                      </a:r>
                      <a:r>
                        <a:rPr lang="ru-RU" sz="1300" b="0" dirty="0">
                          <a:effectLst/>
                          <a:latin typeface="Trebuchet MS" panose="020B0603020202020204" pitchFamily="34" charset="0"/>
                        </a:rPr>
                        <a:t>обязательства субъекта РФ (далее</a:t>
                      </a:r>
                      <a:r>
                        <a:rPr lang="ru-RU" sz="1300" b="0" baseline="0" dirty="0">
                          <a:effectLst/>
                          <a:latin typeface="Trebuchet MS" panose="020B0603020202020204" pitchFamily="34" charset="0"/>
                        </a:rPr>
                        <a:t> - </a:t>
                      </a:r>
                      <a:r>
                        <a:rPr lang="ru-RU" sz="1300" b="0" dirty="0">
                          <a:effectLst/>
                          <a:latin typeface="Trebuchet MS" panose="020B0603020202020204" pitchFamily="34" charset="0"/>
                        </a:rPr>
                        <a:t>расходное обязательство),</a:t>
                      </a:r>
                      <a:r>
                        <a:rPr lang="ru-RU" sz="1300" b="0" baseline="0" dirty="0">
                          <a:effectLst/>
                          <a:latin typeface="Trebuchet MS" panose="020B0603020202020204" pitchFamily="34" charset="0"/>
                        </a:rPr>
                        <a:t> возникающего, например:</a:t>
                      </a:r>
                    </a:p>
                    <a:p>
                      <a:pPr marL="285750" indent="-285750" algn="just" defTabSz="914400" rtl="0" eaLnBrk="1" latinLnBrk="0" hangingPunct="1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  <a:tabLst>
                          <a:tab pos="182563" algn="l"/>
                        </a:tabLst>
                      </a:pPr>
                      <a:r>
                        <a:rPr lang="ru-RU" sz="1300" b="0" i="0" kern="1200" baseline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  <a:cs typeface="+mn-cs"/>
                        </a:rPr>
                        <a:t>из договора  на закупку авиационной услуги для оказания медицинской помощи с применением авиации;</a:t>
                      </a:r>
                    </a:p>
                    <a:p>
                      <a:pPr marL="285750" indent="-285750" algn="just" defTabSz="914400" rtl="0" eaLnBrk="1" latinLnBrk="0" hangingPunct="1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  <a:tabLst>
                          <a:tab pos="182563" algn="l"/>
                        </a:tabLst>
                      </a:pPr>
                      <a:r>
                        <a:rPr lang="ru-RU" sz="1300" b="0" i="0" kern="1200" baseline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  <a:cs typeface="+mn-cs"/>
                        </a:rPr>
                        <a:t>из договора на осуществление капитального строительства конкретного объекта;</a:t>
                      </a:r>
                    </a:p>
                    <a:p>
                      <a:pPr marL="285750" indent="-285750" algn="just" defTabSz="914400" rtl="0" eaLnBrk="1" latinLnBrk="0" hangingPunct="1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  <a:tabLst>
                          <a:tab pos="182563" algn="l"/>
                        </a:tabLst>
                      </a:pPr>
                      <a:r>
                        <a:rPr lang="ru-RU" sz="1300" b="0" i="0" kern="1200" baseline="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  <a:cs typeface="+mn-cs"/>
                        </a:rPr>
                        <a:t>и т.д. 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целевая статья расходов федерального бюджета по </a:t>
                      </a:r>
                      <a:r>
                        <a:rPr lang="ru-RU" sz="1300" b="1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конкретному направлению</a:t>
                      </a: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, соответствующему цели субсидии, предусмотренному в федеральном бюджете – </a:t>
                      </a:r>
                      <a:r>
                        <a:rPr lang="ru-RU" sz="1300" b="1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субсидия на одно расходное обязательство;</a:t>
                      </a:r>
                    </a:p>
                    <a:p>
                      <a:pPr marL="285750" indent="-285750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изменить направление цели без изменения федерального закона о федеральном бюджете невозможно;</a:t>
                      </a:r>
                    </a:p>
                    <a:p>
                      <a:pPr marL="285750" indent="-285750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соглашение </a:t>
                      </a:r>
                      <a:r>
                        <a:rPr lang="ru-RU" sz="1300" b="1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одно на конкретное мероприятие (</a:t>
                      </a: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расходное обязательство);</a:t>
                      </a:r>
                    </a:p>
                    <a:p>
                      <a:pPr marL="285750" indent="-285750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осуществляется контроль уровня </a:t>
                      </a:r>
                      <a:r>
                        <a:rPr lang="ru-RU" sz="1300" b="0" i="0" baseline="0" dirty="0" err="1">
                          <a:effectLst/>
                          <a:latin typeface="Trebuchet MS" panose="020B0603020202020204" pitchFamily="34" charset="0"/>
                          <a:ea typeface="Arial"/>
                        </a:rPr>
                        <a:t>софинансирования</a:t>
                      </a: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;</a:t>
                      </a:r>
                    </a:p>
                    <a:p>
                      <a:pPr marL="285750" indent="-285750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перечисление субсидий осуществляется под фактическую потребность;</a:t>
                      </a:r>
                    </a:p>
                    <a:p>
                      <a:pPr marL="285750" indent="-285750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применяются Правила постановления Правительства РФ № 999.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175895" algn="just">
                        <a:lnSpc>
                          <a:spcPct val="85000"/>
                        </a:lnSpc>
                        <a:spcAft>
                          <a:spcPts val="400"/>
                        </a:spcAft>
                      </a:pPr>
                      <a:r>
                        <a:rPr lang="ru-RU" sz="1300" dirty="0">
                          <a:effectLst/>
                          <a:latin typeface="Trebuchet MS" panose="020B0603020202020204" pitchFamily="34" charset="0"/>
                        </a:rPr>
                        <a:t>Субсидия в целях </a:t>
                      </a:r>
                      <a:r>
                        <a:rPr lang="ru-RU" sz="1300" dirty="0" err="1">
                          <a:effectLst/>
                          <a:latin typeface="Trebuchet MS" panose="020B0603020202020204" pitchFamily="34" charset="0"/>
                        </a:rPr>
                        <a:t>софинансирования</a:t>
                      </a:r>
                      <a:r>
                        <a:rPr lang="ru-RU" sz="13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ru-RU" sz="1300" b="1" dirty="0">
                          <a:effectLst/>
                          <a:latin typeface="Trebuchet MS" panose="020B0603020202020204" pitchFamily="34" charset="0"/>
                        </a:rPr>
                        <a:t>нескольких расходных обязательств</a:t>
                      </a:r>
                      <a:r>
                        <a:rPr lang="ru-RU" sz="1300" dirty="0">
                          <a:effectLst/>
                          <a:latin typeface="Trebuchet MS" panose="020B0603020202020204" pitchFamily="34" charset="0"/>
                        </a:rPr>
                        <a:t> субъекта РФ,</a:t>
                      </a:r>
                      <a:r>
                        <a:rPr lang="ru-RU" sz="1300" baseline="0" dirty="0">
                          <a:effectLst/>
                          <a:latin typeface="Trebuchet MS" panose="020B0603020202020204" pitchFamily="34" charset="0"/>
                        </a:rPr>
                        <a:t> в т.ч. возникающих при реализации региональных программ. </a:t>
                      </a:r>
                    </a:p>
                    <a:p>
                      <a:pPr indent="175895" algn="just">
                        <a:lnSpc>
                          <a:spcPct val="85000"/>
                        </a:lnSpc>
                        <a:spcAft>
                          <a:spcPts val="400"/>
                        </a:spcAft>
                      </a:pPr>
                      <a:r>
                        <a:rPr lang="ru-RU" sz="1300" baseline="0" dirty="0">
                          <a:effectLst/>
                          <a:latin typeface="Trebuchet MS" panose="020B0603020202020204" pitchFamily="34" charset="0"/>
                        </a:rPr>
                        <a:t>Например: субсидия на содействие достижению целевых показателей региональных программ развития агропромышленного комплекса (</a:t>
                      </a:r>
                      <a:r>
                        <a:rPr lang="ru-RU" sz="1300" b="0" baseline="0" dirty="0">
                          <a:effectLst/>
                          <a:latin typeface="Trebuchet MS" panose="020B0603020202020204" pitchFamily="34" charset="0"/>
                        </a:rPr>
                        <a:t>консолидированная субсидия), которая включает мероприятия, в т.ч.:</a:t>
                      </a:r>
                    </a:p>
                    <a:p>
                      <a:pPr marL="285750" indent="-285750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</a:pPr>
                      <a:r>
                        <a:rPr lang="ru-RU" sz="1200" b="0" baseline="0" dirty="0">
                          <a:effectLst/>
                          <a:latin typeface="Trebuchet MS" panose="020B0603020202020204" pitchFamily="34" charset="0"/>
                        </a:rPr>
                        <a:t>обеспечение доступности приобретения элитных семян;</a:t>
                      </a:r>
                    </a:p>
                    <a:p>
                      <a:pPr marL="285750" indent="-285750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</a:pPr>
                      <a:r>
                        <a:rPr lang="ru-RU" sz="1200" b="0" baseline="0" dirty="0">
                          <a:effectLst/>
                          <a:latin typeface="Trebuchet MS" panose="020B0603020202020204" pitchFamily="34" charset="0"/>
                        </a:rPr>
                        <a:t> создание условий для повышения урожайности сельскохозяйственных культур; </a:t>
                      </a:r>
                    </a:p>
                    <a:p>
                      <a:pPr marL="285750" indent="-285750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</a:pPr>
                      <a:r>
                        <a:rPr lang="ru-RU" sz="1200" b="0" baseline="0" dirty="0">
                          <a:effectLst/>
                          <a:latin typeface="Trebuchet MS" panose="020B0603020202020204" pitchFamily="34" charset="0"/>
                        </a:rPr>
                        <a:t>увеличение производства высококачественной племенной продукции;</a:t>
                      </a:r>
                    </a:p>
                    <a:p>
                      <a:pPr marL="285750" indent="-285750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</a:pPr>
                      <a:r>
                        <a:rPr lang="ru-RU" sz="1200" b="0" baseline="0" dirty="0">
                          <a:effectLst/>
                          <a:latin typeface="Trebuchet MS" panose="020B0603020202020204" pitchFamily="34" charset="0"/>
                        </a:rPr>
                        <a:t>и др.  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300" b="0" i="0" dirty="0">
                          <a:latin typeface="Trebuchet MS" panose="020B0603020202020204" pitchFamily="34" charset="0"/>
                        </a:rPr>
                        <a:t>целевая статья расходов по </a:t>
                      </a:r>
                      <a:r>
                        <a:rPr lang="ru-RU" sz="1300" b="1" i="0" dirty="0">
                          <a:latin typeface="Trebuchet MS" panose="020B0603020202020204" pitchFamily="34" charset="0"/>
                        </a:rPr>
                        <a:t>укрупненному направлению без детализации - консолидированная субсидия;</a:t>
                      </a:r>
                      <a:endParaRPr lang="ru-RU" sz="1300" b="0" i="0" dirty="0">
                        <a:latin typeface="Trebuchet MS" panose="020B0603020202020204" pitchFamily="34" charset="0"/>
                      </a:endParaRP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в соглашении предусмотрены мероприятия (расходные обязательства), на </a:t>
                      </a:r>
                      <a:r>
                        <a:rPr lang="ru-RU" sz="1300" b="0" i="0" baseline="0" dirty="0" err="1">
                          <a:effectLst/>
                          <a:latin typeface="Trebuchet MS" panose="020B0603020202020204" pitchFamily="34" charset="0"/>
                          <a:ea typeface="Arial"/>
                        </a:rPr>
                        <a:t>софинансирование</a:t>
                      </a: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 которых предоставляется субсидия с возможностью установления разных уровней </a:t>
                      </a:r>
                      <a:r>
                        <a:rPr lang="ru-RU" sz="1300" b="0" i="0" baseline="0" dirty="0" err="1">
                          <a:effectLst/>
                          <a:latin typeface="Trebuchet MS" panose="020B0603020202020204" pitchFamily="34" charset="0"/>
                          <a:ea typeface="Arial"/>
                        </a:rPr>
                        <a:t>софинансирования</a:t>
                      </a: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;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изменение состава мероприятий возможно без изменения федерального закона о федеральном бюджете путем внесения изменений в соглашение;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соглашение </a:t>
                      </a:r>
                      <a:r>
                        <a:rPr lang="ru-RU" sz="1300" b="1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одно на несколько </a:t>
                      </a: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расходных обязательств;</a:t>
                      </a:r>
                    </a:p>
                    <a:p>
                      <a:pPr marL="285750" indent="-285750" algn="just">
                        <a:lnSpc>
                          <a:spcPct val="85000"/>
                        </a:lnSpc>
                        <a:spcAft>
                          <a:spcPts val="400"/>
                        </a:spcAft>
                        <a:buFont typeface="Calibri" panose="020F0502020204030204" pitchFamily="34" charset="0"/>
                        <a:buChar char="–"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осуществляется контроль уровня софинансирования по каждому мероприятию  (расходному обязательству), включенному в соглашение;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перечисление субсидий осуществляется под фактическую потребность по каждому расходному обязательству, включенному в соглашение;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3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применяются Правила постановления Правительства РФ № 999.</a:t>
                      </a:r>
                      <a:endParaRPr lang="ru-RU" sz="1300" b="0" dirty="0">
                        <a:latin typeface="Trebuchet MS" panose="020B0603020202020204" pitchFamily="34" charset="0"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567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561650"/>
              </p:ext>
            </p:extLst>
          </p:nvPr>
        </p:nvGraphicFramePr>
        <p:xfrm>
          <a:off x="361950" y="2519680"/>
          <a:ext cx="9220200" cy="2887472"/>
        </p:xfrm>
        <a:graphic>
          <a:graphicData uri="http://schemas.openxmlformats.org/drawingml/2006/table">
            <a:tbl>
              <a:tblPr firstRow="1">
                <a:tableStyleId>{3B4B98B0-60AC-42C2-AFA5-B58CD77FA1E5}</a:tableStyleId>
              </a:tblPr>
              <a:tblGrid>
                <a:gridCol w="1794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6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Трансферт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82563" algn="ctr">
                        <a:lnSpc>
                          <a:spcPct val="85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i="0" baseline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  <a:t>Особенности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Arial"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816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latin typeface="Trebuchet MS" panose="020B0603020202020204" pitchFamily="34" charset="0"/>
                        </a:rPr>
                        <a:t>Грант субъекту РФ</a:t>
                      </a:r>
                      <a:br>
                        <a:rPr lang="ru-RU" sz="1400" dirty="0">
                          <a:latin typeface="Trebuchet MS" panose="020B0603020202020204" pitchFamily="34" charset="0"/>
                        </a:rPr>
                      </a:br>
                      <a:r>
                        <a:rPr lang="ru-RU" sz="1400" dirty="0">
                          <a:latin typeface="Trebuchet MS" panose="020B0603020202020204" pitchFamily="34" charset="0"/>
                        </a:rPr>
                        <a:t>в целях достижения результатов</a:t>
                      </a:r>
                      <a:r>
                        <a:rPr lang="ru-RU" sz="1400" baseline="0" dirty="0">
                          <a:latin typeface="Trebuchet MS" panose="020B0603020202020204" pitchFamily="34" charset="0"/>
                        </a:rPr>
                        <a:t> национального проекта, например, "Здравоохранение"</a:t>
                      </a:r>
                      <a:endParaRPr lang="ru-RU" sz="1400" dirty="0">
                        <a:latin typeface="Trebuchet MS" panose="020B0603020202020204" pitchFamily="34" charset="0"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400" b="0" i="0" dirty="0">
                          <a:latin typeface="Trebuchet MS" panose="020B0603020202020204" pitchFamily="34" charset="0"/>
                        </a:rPr>
                        <a:t>целевая статья расходов по </a:t>
                      </a:r>
                      <a:r>
                        <a:rPr lang="ru-RU" sz="1400" b="1" i="0" dirty="0">
                          <a:latin typeface="Trebuchet MS" panose="020B0603020202020204" pitchFamily="34" charset="0"/>
                        </a:rPr>
                        <a:t>укрупненному направлению;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4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соглашение одно, в котором предусмотрены  только целевые показатели региональных программ;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условием предоставления трансферта является обособление в региональной программе мероприятий, соответствующих целям национального проекта;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40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перечисление трансферта по графику в зависимости от выполнения контрольных событий региональной программы (графика реализации региональной программы);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смещение контроля за использованием</a:t>
                      </a:r>
                      <a:r>
                        <a:rPr lang="ru-RU" sz="140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 средств на к</a:t>
                      </a:r>
                      <a:r>
                        <a:rPr lang="ru-RU" sz="14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онтроль</a:t>
                      </a:r>
                      <a:r>
                        <a:rPr lang="ru-RU" sz="140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 за достижением показателей  регионального проекта;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повышение ответственности региональной власти  за конечный</a:t>
                      </a:r>
                      <a:r>
                        <a:rPr lang="ru-RU" sz="140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результат;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ru-RU" sz="1400" b="0" i="0" spc="-2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правила постановления Правительства РФ № 999 не применяются</a:t>
                      </a:r>
                      <a:r>
                        <a:rPr lang="ru-RU" sz="1400" b="0" i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.</a:t>
                      </a:r>
                      <a:endParaRPr lang="ru-RU" sz="1400" b="0" dirty="0">
                        <a:latin typeface="Trebuchet MS" panose="020B0603020202020204" pitchFamily="34" charset="0"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549242" y="332657"/>
            <a:ext cx="8724239" cy="412303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ru-RU" sz="2000" b="1" dirty="0">
                <a:solidFill>
                  <a:srgbClr val="00602B"/>
                </a:solidFill>
              </a:rPr>
              <a:t>Предлагаемый новый вид межбюджетного трансферта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04528" y="1085836"/>
            <a:ext cx="8496944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457200"/>
            <a:r>
              <a:rPr lang="ru-RU" sz="1600" b="1" dirty="0">
                <a:solidFill>
                  <a:prstClr val="black"/>
                </a:solidFill>
              </a:rPr>
              <a:t>«Иной межбюджетный трансферт (грант)</a:t>
            </a:r>
          </a:p>
          <a:p>
            <a:pPr algn="ctr" defTabSz="457200"/>
            <a:r>
              <a:rPr lang="ru-RU" sz="1600" b="1" dirty="0">
                <a:solidFill>
                  <a:prstClr val="black"/>
                </a:solidFill>
              </a:rPr>
              <a:t> в целях стимулирования субъектов РФ в достижении целевых показателей региональных программ, соответствующих целям федеральных проектов»</a:t>
            </a:r>
          </a:p>
        </p:txBody>
      </p:sp>
    </p:spTree>
    <p:extLst>
      <p:ext uri="{BB962C8B-B14F-4D97-AF65-F5344CB8AC3E}">
        <p14:creationId xmlns:p14="http://schemas.microsoft.com/office/powerpoint/2010/main" val="4104316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49242" y="285031"/>
            <a:ext cx="8724239" cy="79208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</a:rPr>
              <a:t>Вопросы планирования и принципы распределения </a:t>
            </a:r>
            <a:b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</a:rPr>
            </a:br>
            <a: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</a:rPr>
              <a:t>межбюджетных трансфертов (1)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263522"/>
              </p:ext>
            </p:extLst>
          </p:nvPr>
        </p:nvGraphicFramePr>
        <p:xfrm>
          <a:off x="209551" y="1069280"/>
          <a:ext cx="9496423" cy="5045769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399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5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7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7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7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3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  <a:t>№</a:t>
                      </a:r>
                      <a:b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</a:b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  <a:t>п/п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Показатели</a:t>
                      </a:r>
                      <a:endParaRPr lang="ru-RU" sz="1200" b="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Arial"/>
                      </a:endParaRP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Субсидия на одно расходное обязательство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Консолидированная субсидия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rgbClr val="D5EBD7"/>
                          </a:solidFill>
                          <a:latin typeface="Trebuchet MS" panose="020B0603020202020204" pitchFamily="34" charset="0"/>
                        </a:rPr>
                        <a:t>Новый межбюджетный трансферт (грант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)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02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1.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</a:rPr>
                        <a:t>Коды</a:t>
                      </a:r>
                      <a:r>
                        <a:rPr lang="ru-RU" sz="1200" baseline="0" dirty="0">
                          <a:effectLst/>
                          <a:latin typeface="Trebuchet MS" panose="020B0603020202020204" pitchFamily="34" charset="0"/>
                        </a:rPr>
                        <a:t> бюджетной классификации</a:t>
                      </a:r>
                      <a:endParaRPr lang="ru-RU" sz="1200" dirty="0">
                        <a:effectLst/>
                        <a:latin typeface="Trebuchet MS" panose="020B0603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ru-RU" sz="1200" b="0" dirty="0">
                        <a:effectLst/>
                        <a:latin typeface="Trebuchet MS" panose="020B0603020202020204" pitchFamily="34" charset="0"/>
                        <a:ea typeface="Arial"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80975"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</a:rPr>
                        <a:t>Расходы федерального бюджета на предоставление субсидии</a:t>
                      </a:r>
                      <a:r>
                        <a:rPr lang="ru-RU" sz="1200" baseline="0" dirty="0">
                          <a:effectLst/>
                          <a:latin typeface="Trebuchet MS" panose="020B0603020202020204" pitchFamily="34" charset="0"/>
                        </a:rPr>
                        <a:t> отражаются по уникальному коду целевой статьи.</a:t>
                      </a:r>
                    </a:p>
                    <a:p>
                      <a:pPr marL="0" indent="180975"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i="1" baseline="0" dirty="0">
                          <a:effectLst/>
                          <a:latin typeface="Trebuchet MS" panose="020B0603020202020204" pitchFamily="34" charset="0"/>
                        </a:rPr>
                        <a:t>Например, 01 1 П3 </a:t>
                      </a:r>
                      <a:r>
                        <a:rPr lang="ru-RU" sz="1200" i="1" baseline="0" dirty="0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</a:rPr>
                        <a:t>55540</a:t>
                      </a:r>
                      <a:r>
                        <a:rPr lang="ru-RU" sz="1200" i="1" baseline="0" dirty="0">
                          <a:effectLst/>
                          <a:latin typeface="Trebuchet MS" panose="020B0603020202020204" pitchFamily="34" charset="0"/>
                        </a:rPr>
                        <a:t> "Субсидии на закупку авиационной услуги органами государственной власти субъектов Российской Федерации для оказания медицинской помощи с применением авиации".</a:t>
                      </a:r>
                      <a:endParaRPr lang="ru-RU" sz="1200" i="1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80975"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</a:rPr>
                        <a:t>Расходы федерального бюджета на предоставление субсидий</a:t>
                      </a:r>
                      <a:r>
                        <a:rPr lang="ru-RU" sz="1200" baseline="0" dirty="0">
                          <a:effectLst/>
                          <a:latin typeface="Trebuchet MS" panose="020B0603020202020204" pitchFamily="34" charset="0"/>
                        </a:rPr>
                        <a:t> отражаются по единому коду целевой статьи.</a:t>
                      </a:r>
                    </a:p>
                    <a:p>
                      <a:pPr marL="0" indent="180975"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i="1" baseline="0" dirty="0">
                          <a:effectLst/>
                          <a:latin typeface="Trebuchet MS" panose="020B0603020202020204" pitchFamily="34" charset="0"/>
                        </a:rPr>
                        <a:t>Например, 25 1 В3 </a:t>
                      </a:r>
                      <a:r>
                        <a:rPr lang="ru-RU" sz="1200" i="1" baseline="0" dirty="0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</a:rPr>
                        <a:t>55430</a:t>
                      </a:r>
                      <a:r>
                        <a:rPr lang="ru-RU" sz="1200" i="1" baseline="0" dirty="0">
                          <a:effectLst/>
                          <a:latin typeface="Trebuchet MS" panose="020B0603020202020204" pitchFamily="34" charset="0"/>
                        </a:rPr>
                        <a:t> "Субсидии на содействие достижению целевых показателей региональных программ развития агропромышленного комплекса".</a:t>
                      </a:r>
                      <a:endParaRPr lang="ru-RU" sz="1200" b="0" i="1" dirty="0">
                        <a:effectLst/>
                        <a:latin typeface="Trebuchet MS" panose="020B0603020202020204" pitchFamily="34" charset="0"/>
                        <a:ea typeface="Arial"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6525"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</a:rPr>
                        <a:t>Расходы федерального бюджета на предоставление нового межбюджетного трансферта отражаются по единому коду целевой статьи.</a:t>
                      </a:r>
                    </a:p>
                    <a:p>
                      <a:pPr indent="136525" algn="l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i="1" dirty="0">
                          <a:effectLst/>
                          <a:latin typeface="Trebuchet MS" panose="020B0603020202020204" pitchFamily="34" charset="0"/>
                        </a:rPr>
                        <a:t>Например,</a:t>
                      </a:r>
                      <a:r>
                        <a:rPr lang="ru-RU" sz="1200" i="1" baseline="0" dirty="0">
                          <a:effectLst/>
                          <a:latin typeface="Trebuchet MS" panose="020B0603020202020204" pitchFamily="34" charset="0"/>
                        </a:rPr>
                        <a:t>  федеральный проект «Современная школа»</a:t>
                      </a:r>
                      <a:br>
                        <a:rPr lang="ru-RU" sz="1200" i="1" dirty="0"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ru-RU" sz="1200" i="1" baseline="0" dirty="0">
                          <a:effectLst/>
                          <a:latin typeface="Trebuchet MS" panose="020B0603020202020204" pitchFamily="34" charset="0"/>
                        </a:rPr>
                        <a:t>национального проекта </a:t>
                      </a:r>
                      <a:r>
                        <a:rPr lang="ru-RU" sz="1200" i="1" dirty="0">
                          <a:effectLst/>
                          <a:latin typeface="Trebuchet MS" panose="020B0603020202020204" pitchFamily="34" charset="0"/>
                        </a:rPr>
                        <a:t>"Образование"                               </a:t>
                      </a:r>
                      <a:r>
                        <a:rPr lang="ru-RU" sz="1200" i="1" baseline="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ru-RU" sz="1200" i="1" dirty="0">
                          <a:effectLst/>
                          <a:latin typeface="Trebuchet MS" panose="020B0603020202020204" pitchFamily="34" charset="0"/>
                        </a:rPr>
                        <a:t>(02 2 </a:t>
                      </a:r>
                      <a:r>
                        <a:rPr lang="ru-RU" sz="1200" b="1" i="1" dirty="0">
                          <a:solidFill>
                            <a:srgbClr val="0000FF"/>
                          </a:solidFill>
                          <a:effectLst/>
                          <a:latin typeface="Trebuchet MS" panose="020B0603020202020204" pitchFamily="34" charset="0"/>
                        </a:rPr>
                        <a:t>Е</a:t>
                      </a:r>
                      <a:r>
                        <a:rPr lang="ru-RU" sz="1200" i="1" dirty="0">
                          <a:effectLst/>
                          <a:latin typeface="Trebuchet MS" panose="020B0603020202020204" pitchFamily="34" charset="0"/>
                        </a:rPr>
                        <a:t>1 00000).</a:t>
                      </a:r>
                      <a:r>
                        <a:rPr lang="ru-RU" sz="1200" i="1" baseline="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endParaRPr lang="ru-RU" sz="1200" i="1" dirty="0"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51955" marR="51955" marT="51955" marB="5195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B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24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2.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Уровень софинансирования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80975"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Контролируется Федеральным казначейством при осуществлении расходов,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софинансируемых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за счет субсидии по мероприятию (расходному обязательству).</a:t>
                      </a:r>
                    </a:p>
                    <a:p>
                      <a:pPr indent="136525"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ru-RU" sz="1200" b="0" dirty="0">
                        <a:effectLst/>
                        <a:latin typeface="Trebuchet MS" panose="020B0603020202020204" pitchFamily="34" charset="0"/>
                        <a:ea typeface="Arial"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36525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Контролируется Федеральным казначейством при осуществлении расходов,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софинансируемых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за счет субсидии по каждому мероприятию (расходному обязательству).</a:t>
                      </a:r>
                    </a:p>
                    <a:p>
                      <a:pPr indent="136525"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endParaRPr lang="ru-RU" sz="1200" b="0" dirty="0">
                        <a:effectLst/>
                        <a:latin typeface="Trebuchet MS" panose="020B0603020202020204" pitchFamily="34" charset="0"/>
                        <a:ea typeface="Arial"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6525"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Отсутствует</a:t>
                      </a:r>
                    </a:p>
                  </a:txBody>
                  <a:tcPr marL="51955" marR="51955" marT="51955" marB="5195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B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1660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549242" y="285031"/>
            <a:ext cx="8724239" cy="79208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</a:rPr>
              <a:t>Вопросы планирования и принципы распределения </a:t>
            </a:r>
            <a:b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</a:rPr>
            </a:br>
            <a: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</a:rPr>
              <a:t>межбюджетных трансфертов (2)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65234"/>
              </p:ext>
            </p:extLst>
          </p:nvPr>
        </p:nvGraphicFramePr>
        <p:xfrm>
          <a:off x="209551" y="1069280"/>
          <a:ext cx="9496423" cy="5664894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399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5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7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7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7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8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  <a:t>№</a:t>
                      </a:r>
                      <a:b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</a:b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  <a:t>п/п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Показатели</a:t>
                      </a:r>
                      <a:endParaRPr lang="ru-RU" sz="1200" b="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Arial"/>
                      </a:endParaRP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Субсидия на одно расходное обязательство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Консолидированная субсидия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rgbClr val="D5EBD7"/>
                          </a:solidFill>
                          <a:latin typeface="Trebuchet MS" panose="020B0603020202020204" pitchFamily="34" charset="0"/>
                        </a:rPr>
                        <a:t>Новый межбюджетный трансферт (грант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)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92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3. 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Принципы распределения 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3652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Устанавливается правилами предоставления субсидий, в </a:t>
                      </a:r>
                      <a:r>
                        <a:rPr lang="ru-RU" sz="1200" b="0" dirty="0" err="1">
                          <a:effectLst/>
                          <a:latin typeface="Trebuchet MS" panose="020B0603020202020204" pitchFamily="34" charset="0"/>
                          <a:ea typeface="Arial"/>
                        </a:rPr>
                        <a:t>т.ч</a:t>
                      </a: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.  исходя из оценки расходного обязательства субъекта РФ, с учетом предельного уровня софинансирования.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400" b="0" dirty="0">
                        <a:latin typeface="+mj-lt"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652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Размер трансферта определяется прямым счетом в абсолютной сумме исходя из направления регионального проекта.</a:t>
                      </a:r>
                    </a:p>
                  </a:txBody>
                  <a:tcPr marL="51955" marR="51955" marT="51955" marB="5195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B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21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4.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Нераспределенный резерв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13652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Возможность формирования нераспределенного резерва на 1 год планового периода – 5 %, на второй год – 10%.</a:t>
                      </a:r>
                    </a:p>
                    <a:p>
                      <a:pPr indent="13652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Распределение резерва исходя из уточнения потребности.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652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Возможно формирование небольшого резерва в целях поощрения субъектов РФ, достигших показателей реализации региональных</a:t>
                      </a:r>
                      <a:r>
                        <a:rPr lang="ru-RU" sz="1200" b="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 </a:t>
                      </a:r>
                      <a:r>
                        <a:rPr lang="ru-RU" sz="1200" b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проектов.</a:t>
                      </a:r>
                    </a:p>
                  </a:txBody>
                  <a:tcPr marL="51955" marR="51955" marT="51955" marB="5195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B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95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5.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Порядок перечисления 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180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Под фактическую потребность с контролем соблюдения уровня </a:t>
                      </a:r>
                      <a:r>
                        <a:rPr lang="ru-RU" sz="1200" dirty="0" err="1">
                          <a:effectLst/>
                          <a:latin typeface="Trebuchet MS" panose="020B0603020202020204" pitchFamily="34" charset="0"/>
                          <a:ea typeface="Arial"/>
                        </a:rPr>
                        <a:t>софинансирования</a:t>
                      </a: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indent="180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По графику, установленному соглашением,</a:t>
                      </a:r>
                      <a:r>
                        <a:rPr lang="ru-RU" sz="120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в т.ч. с учетом графика реализации регионального проекта.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B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354085"/>
                  </a:ext>
                </a:extLst>
              </a:tr>
              <a:tr h="834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6.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Срок, на который заключается соглашение 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180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На срок действия ЛБО, а в случаях, установленных НПА Правительства Российской Федерации, на срок, превышающий 3х - летний период.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На весь срок реализации национального проекта (до 6 лет).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B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106484"/>
                  </a:ext>
                </a:extLst>
              </a:tr>
              <a:tr h="8085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7.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Возможность использования остатков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180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Подлежат возврату в федеральный бюджет.  </a:t>
                      </a:r>
                    </a:p>
                    <a:p>
                      <a:pPr marL="0" indent="180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Использование  через Резервный фонд.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Без возврата в федеральный бюджет.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B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282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9760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549242" y="285031"/>
            <a:ext cx="8724239" cy="79208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</a:rPr>
              <a:t>Вопросы планирования и принципы распределения </a:t>
            </a:r>
            <a:b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</a:rPr>
            </a:br>
            <a: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</a:rPr>
              <a:t>межбюджетных трансфертов (3)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109043"/>
              </p:ext>
            </p:extLst>
          </p:nvPr>
        </p:nvGraphicFramePr>
        <p:xfrm>
          <a:off x="209551" y="1069280"/>
          <a:ext cx="9496423" cy="4840042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399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5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7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7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7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3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  <a:t>№</a:t>
                      </a:r>
                      <a:b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</a:b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</a:rPr>
                        <a:t>п/п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Показатели</a:t>
                      </a:r>
                      <a:endParaRPr lang="ru-RU" sz="1200" b="0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Arial"/>
                      </a:endParaRP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Субсидия на одно расходное обязательство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200" b="0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Консолидированная субсидия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spcAft>
                          <a:spcPts val="400"/>
                        </a:spcAft>
                      </a:pPr>
                      <a:r>
                        <a:rPr lang="ru-RU" sz="1200" b="1" dirty="0">
                          <a:solidFill>
                            <a:srgbClr val="D5EBD7"/>
                          </a:solidFill>
                          <a:latin typeface="Trebuchet MS" panose="020B0603020202020204" pitchFamily="34" charset="0"/>
                        </a:rPr>
                        <a:t>Новый межбюджетный трансферт (грант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</a:rPr>
                        <a:t>)</a:t>
                      </a:r>
                    </a:p>
                  </a:txBody>
                  <a:tcPr marL="51955" marR="51955" marT="51955" marB="5195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02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8.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Отчетность о достижении показателей конечных, в </a:t>
                      </a:r>
                      <a:r>
                        <a:rPr lang="ru-RU" sz="1200" dirty="0" err="1">
                          <a:effectLst/>
                          <a:latin typeface="Trebuchet MS" panose="020B0603020202020204" pitchFamily="34" charset="0"/>
                          <a:ea typeface="Arial"/>
                        </a:rPr>
                        <a:t>т.ч</a:t>
                      </a: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. промежуточных 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182563"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Отчет о расходах и достигнутых значениях показателей  в разрезе мероприятий и (или) соблюдении графика строительства объектов (план/ факт).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180975" algn="just">
                        <a:lnSpc>
                          <a:spcPct val="100000"/>
                        </a:lnSpc>
                        <a:spcAft>
                          <a:spcPts val="600"/>
                        </a:spcAft>
                        <a:buSzPts val="1000"/>
                        <a:buFont typeface="Symbol"/>
                        <a:buNone/>
                        <a:tabLst>
                          <a:tab pos="206375" algn="l"/>
                        </a:tabLs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Отчет о достижении результатов региональных проектов и соблюдении контрольных событий региональных проектов. 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B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6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9.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Ответственность за </a:t>
                      </a:r>
                      <a:r>
                        <a:rPr lang="ru-RU" sz="1200" dirty="0" err="1">
                          <a:effectLst/>
                          <a:latin typeface="Trebuchet MS" panose="020B0603020202020204" pitchFamily="34" charset="0"/>
                          <a:ea typeface="Arial"/>
                        </a:rPr>
                        <a:t>недостижение</a:t>
                      </a: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 запланированного результата (невыполнение графика)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180975"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"Штраф" за </a:t>
                      </a:r>
                      <a:r>
                        <a:rPr lang="ru-RU" sz="1200" dirty="0" err="1">
                          <a:effectLst/>
                          <a:latin typeface="Trebuchet MS" panose="020B0603020202020204" pitchFamily="34" charset="0"/>
                          <a:ea typeface="Arial"/>
                        </a:rPr>
                        <a:t>недостижение</a:t>
                      </a: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 запланированного результата (невыполнение графика) в размере 10% от объема субсидии, использованного с нарушением.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180975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  <a:buSzPts val="1000"/>
                        <a:buFont typeface="Symbol"/>
                        <a:buNone/>
                        <a:tabLst>
                          <a:tab pos="206375" algn="l"/>
                        </a:tabLs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  <a:cs typeface="+mn-cs"/>
                        </a:rPr>
                        <a:t>Дисциплинарная ответственность  должностных лиц уполномоченных органов субъектов РФ.</a:t>
                      </a:r>
                    </a:p>
                    <a:p>
                      <a:pPr marL="0" lvl="0" indent="180975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  <a:buSzPts val="1000"/>
                        <a:buFont typeface="Symbol"/>
                        <a:buNone/>
                        <a:tabLst>
                          <a:tab pos="206375" algn="l"/>
                        </a:tabLs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  <a:cs typeface="+mn-cs"/>
                        </a:rPr>
                        <a:t>Отраслевые рейтинги субъектов Российской Федерации.</a:t>
                      </a:r>
                    </a:p>
                    <a:p>
                      <a:pPr marL="0" lvl="0" indent="180975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  <a:buSzPts val="1000"/>
                        <a:buFont typeface="Symbol"/>
                        <a:buNone/>
                        <a:tabLst>
                          <a:tab pos="206375" algn="l"/>
                        </a:tabLs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Arial"/>
                          <a:cs typeface="+mn-cs"/>
                        </a:rPr>
                        <a:t>Ввести показатель для оценки рейтинга губернаторов.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B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9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10.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 Предмет мониторинга и контроля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180975"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Достижение показателя результативности по конкретному мероприятию </a:t>
                      </a:r>
                      <a:r>
                        <a:rPr lang="ru-RU" sz="1200" baseline="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 и/или </a:t>
                      </a: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объекту капитального строительства.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975"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effectLst/>
                          <a:latin typeface="Trebuchet MS" panose="020B0603020202020204" pitchFamily="34" charset="0"/>
                          <a:ea typeface="Arial"/>
                        </a:rPr>
                        <a:t>Достижение целей регионального проекта.</a:t>
                      </a:r>
                    </a:p>
                  </a:txBody>
                  <a:tcPr marL="63500" marR="63500" marT="63500" marB="635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B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354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9958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0" y="433199"/>
            <a:ext cx="9906000" cy="37356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</a:pPr>
            <a:r>
              <a:rPr lang="ru-RU" sz="24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Условия эффективной реализации национальных проектов  </a:t>
            </a:r>
            <a:r>
              <a:rPr lang="ru-RU" sz="18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(1)</a:t>
            </a:r>
            <a:endParaRPr lang="ru-RU" sz="2000" b="1" i="1" dirty="0">
              <a:solidFill>
                <a:srgbClr val="00602B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5343" y="945540"/>
            <a:ext cx="9695314" cy="6099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algn="just" fontAlgn="b">
              <a:lnSpc>
                <a:spcPct val="9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750" b="1" i="1" spc="-20" dirty="0">
                <a:latin typeface="Trebuchet MS" panose="020B0603020202020204" pitchFamily="34" charset="0"/>
              </a:rPr>
              <a:t>Оперативное </a:t>
            </a:r>
            <a:r>
              <a:rPr lang="ru-RU" sz="1750" spc="-20" dirty="0">
                <a:latin typeface="Trebuchet MS" panose="020B0603020202020204" pitchFamily="34" charset="0"/>
              </a:rPr>
              <a:t>согласование </a:t>
            </a:r>
            <a:r>
              <a:rPr lang="ru-RU" sz="1750" b="1" i="1" spc="-20" dirty="0">
                <a:latin typeface="Trebuchet MS" panose="020B0603020202020204" pitchFamily="34" charset="0"/>
              </a:rPr>
              <a:t>перечня федеральных проектов </a:t>
            </a:r>
            <a:r>
              <a:rPr lang="ru-RU" sz="1750" spc="-20" dirty="0">
                <a:latin typeface="Trebuchet MS" panose="020B0603020202020204" pitchFamily="34" charset="0"/>
              </a:rPr>
              <a:t>по каждому национальному проекту.</a:t>
            </a:r>
            <a:endParaRPr lang="ru-RU" sz="1750" b="1" i="1" spc="-20" dirty="0">
              <a:latin typeface="Trebuchet MS" panose="020B0603020202020204" pitchFamily="34" charset="0"/>
            </a:endParaRPr>
          </a:p>
          <a:p>
            <a:pPr marL="266700" indent="-266700" algn="just" fontAlgn="b">
              <a:lnSpc>
                <a:spcPct val="9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750" b="1" i="1" spc="-20" dirty="0">
                <a:latin typeface="Trebuchet MS" panose="020B0603020202020204" pitchFamily="34" charset="0"/>
              </a:rPr>
              <a:t>Определение места каждого федерального проекта в структуре государственных программ</a:t>
            </a:r>
            <a:r>
              <a:rPr lang="ru-RU" sz="1750" spc="-20" dirty="0">
                <a:latin typeface="Trebuchet MS" panose="020B0603020202020204" pitchFamily="34" charset="0"/>
              </a:rPr>
              <a:t> в целях присвоения «связанных» кодов бюджетной классификации в рамках формирования проекта федерального бюджета на 2019-2021 гг.</a:t>
            </a:r>
            <a:r>
              <a:rPr lang="ru-RU" sz="1750" b="1" i="1" spc="-20" dirty="0">
                <a:latin typeface="Trebuchet MS" panose="020B0603020202020204" pitchFamily="34" charset="0"/>
              </a:rPr>
              <a:t> </a:t>
            </a:r>
          </a:p>
          <a:p>
            <a:pPr marL="266700" indent="-266700" algn="just" fontAlgn="b">
              <a:lnSpc>
                <a:spcPct val="9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750" b="1" i="1" spc="-20" dirty="0">
                <a:latin typeface="Trebuchet MS" panose="020B0603020202020204" pitchFamily="34" charset="0"/>
              </a:rPr>
              <a:t>Декомпозиция показателей </a:t>
            </a:r>
            <a:r>
              <a:rPr lang="ru-RU" sz="1750" spc="-20" dirty="0">
                <a:latin typeface="Trebuchet MS" panose="020B0603020202020204" pitchFamily="34" charset="0"/>
              </a:rPr>
              <a:t>федеральных проектов</a:t>
            </a:r>
            <a:r>
              <a:rPr lang="ru-RU" sz="1750" b="1" i="1" spc="-20" dirty="0">
                <a:latin typeface="Trebuchet MS" panose="020B0603020202020204" pitchFamily="34" charset="0"/>
              </a:rPr>
              <a:t> по субъектам РФ.</a:t>
            </a:r>
          </a:p>
          <a:p>
            <a:pPr marL="266700" indent="-266700" algn="just" fontAlgn="b">
              <a:lnSpc>
                <a:spcPct val="9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750" b="1" i="1" spc="-20" dirty="0">
                <a:latin typeface="Trebuchet MS" panose="020B0603020202020204" pitchFamily="34" charset="0"/>
              </a:rPr>
              <a:t>Формирование Методических указаний по разработке региональных программ, </a:t>
            </a:r>
            <a:r>
              <a:rPr lang="ru-RU" sz="1750" spc="-20" dirty="0">
                <a:latin typeface="Trebuchet MS" panose="020B0603020202020204" pitchFamily="34" charset="0"/>
              </a:rPr>
              <a:t>направленных на достижение целевых показателей, результатов и мероприятий национальных проектов.</a:t>
            </a:r>
          </a:p>
          <a:p>
            <a:pPr marL="266700" indent="-266700" algn="just" fontAlgn="b">
              <a:lnSpc>
                <a:spcPct val="9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750" b="1" i="1" spc="-50" dirty="0">
                <a:latin typeface="Trebuchet MS" panose="020B0603020202020204" pitchFamily="34" charset="0"/>
              </a:rPr>
              <a:t>Доведение </a:t>
            </a:r>
            <a:r>
              <a:rPr lang="ru-RU" sz="1750" spc="-50" dirty="0">
                <a:latin typeface="Trebuchet MS" panose="020B0603020202020204" pitchFamily="34" charset="0"/>
              </a:rPr>
              <a:t>профильными </a:t>
            </a:r>
            <a:r>
              <a:rPr lang="ru-RU" sz="1750" spc="-50" dirty="0" err="1">
                <a:latin typeface="Trebuchet MS" panose="020B0603020202020204" pitchFamily="34" charset="0"/>
              </a:rPr>
              <a:t>ФОИВами</a:t>
            </a:r>
            <a:r>
              <a:rPr lang="ru-RU" sz="1750" spc="-50" dirty="0">
                <a:latin typeface="Trebuchet MS" panose="020B0603020202020204" pitchFamily="34" charset="0"/>
              </a:rPr>
              <a:t> </a:t>
            </a:r>
            <a:r>
              <a:rPr lang="ru-RU" sz="1750" b="1" i="1" spc="-50" dirty="0">
                <a:latin typeface="Trebuchet MS" panose="020B0603020202020204" pitchFamily="34" charset="0"/>
              </a:rPr>
              <a:t>требований </a:t>
            </a:r>
            <a:r>
              <a:rPr lang="ru-RU" sz="1750" spc="-50" dirty="0">
                <a:latin typeface="Trebuchet MS" panose="020B0603020202020204" pitchFamily="34" charset="0"/>
              </a:rPr>
              <a:t>к региональным программам и к графикам их реализации с учетом специфики отраслевых федеральных проектов</a:t>
            </a:r>
            <a:r>
              <a:rPr lang="ru-RU" sz="1400" i="1" spc="-50" dirty="0">
                <a:latin typeface="Trebuchet MS" panose="020B0603020202020204" pitchFamily="34" charset="0"/>
              </a:rPr>
              <a:t>.</a:t>
            </a:r>
          </a:p>
          <a:p>
            <a:pPr marL="265113" indent="-265113" algn="just" fontAlgn="b">
              <a:lnSpc>
                <a:spcPct val="95000"/>
              </a:lnSpc>
              <a:spcAft>
                <a:spcPts val="400"/>
              </a:spcAft>
              <a:buFont typeface="+mj-lt"/>
              <a:buAutoNum type="arabicPeriod" startAt="6"/>
            </a:pPr>
            <a:r>
              <a:rPr lang="ru-RU" sz="1750" b="1" i="1" spc="-20" dirty="0">
                <a:latin typeface="Trebuchet MS" panose="020B0603020202020204" pitchFamily="34" charset="0"/>
              </a:rPr>
              <a:t>Разработка</a:t>
            </a:r>
            <a:r>
              <a:rPr lang="ru-RU" sz="1600" b="1" i="1" spc="-20" dirty="0">
                <a:latin typeface="Trebuchet MS" panose="020B0603020202020204" pitchFamily="34" charset="0"/>
              </a:rPr>
              <a:t> </a:t>
            </a:r>
            <a:r>
              <a:rPr lang="ru-RU" sz="1750" spc="-50" dirty="0">
                <a:latin typeface="Trebuchet MS" panose="020B0603020202020204" pitchFamily="34" charset="0"/>
              </a:rPr>
              <a:t>Минфином России </a:t>
            </a:r>
            <a:r>
              <a:rPr lang="ru-RU" sz="1750" b="1" i="1" spc="-20" dirty="0">
                <a:latin typeface="Trebuchet MS" panose="020B0603020202020204" pitchFamily="34" charset="0"/>
              </a:rPr>
              <a:t>форм типовых соглашений </a:t>
            </a:r>
            <a:r>
              <a:rPr lang="ru-RU" sz="1750" spc="-20" dirty="0">
                <a:latin typeface="Trebuchet MS" panose="020B0603020202020204" pitchFamily="34" charset="0"/>
              </a:rPr>
              <a:t>с регионами по контролю за исполнением региональных программ и порядку предоставления финансовой помощи на их реализацию, с учетом:</a:t>
            </a:r>
          </a:p>
          <a:p>
            <a:pPr marL="447675" indent="-182563" algn="just" fontAlgn="b">
              <a:lnSpc>
                <a:spcPct val="95000"/>
              </a:lnSpc>
              <a:spcAft>
                <a:spcPts val="300"/>
              </a:spcAft>
              <a:buFont typeface="Trebuchet MS" panose="020B0603020202020204" pitchFamily="34" charset="0"/>
              <a:buChar char="−"/>
            </a:pPr>
            <a:r>
              <a:rPr lang="ru-RU" sz="1400" spc="-20" dirty="0">
                <a:latin typeface="Trebuchet MS" panose="020B0603020202020204" pitchFamily="34" charset="0"/>
              </a:rPr>
              <a:t>возможности определения </a:t>
            </a:r>
            <a:r>
              <a:rPr lang="ru-RU" sz="1400" spc="-20" dirty="0" err="1">
                <a:latin typeface="Trebuchet MS" panose="020B0603020202020204" pitchFamily="34" charset="0"/>
              </a:rPr>
              <a:t>ГРБСом</a:t>
            </a:r>
            <a:r>
              <a:rPr lang="ru-RU" sz="1400" spc="-20" dirty="0">
                <a:latin typeface="Trebuchet MS" panose="020B0603020202020204" pitchFamily="34" charset="0"/>
              </a:rPr>
              <a:t> варианта (вариантов) предоставления финансовой помощи;</a:t>
            </a:r>
          </a:p>
          <a:p>
            <a:pPr marL="447675" indent="-182563" algn="just" fontAlgn="b">
              <a:lnSpc>
                <a:spcPct val="95000"/>
              </a:lnSpc>
              <a:spcAft>
                <a:spcPts val="300"/>
              </a:spcAft>
              <a:buFont typeface="Trebuchet MS" panose="020B0603020202020204" pitchFamily="34" charset="0"/>
              <a:buChar char="−"/>
            </a:pPr>
            <a:r>
              <a:rPr lang="ru-RU" sz="1400" spc="-50" dirty="0">
                <a:latin typeface="Trebuchet MS" panose="020B0603020202020204" pitchFamily="34" charset="0"/>
              </a:rPr>
              <a:t>установления предельного уровня </a:t>
            </a:r>
            <a:r>
              <a:rPr lang="ru-RU" sz="1400" spc="-50" dirty="0" err="1">
                <a:latin typeface="Trebuchet MS" panose="020B0603020202020204" pitchFamily="34" charset="0"/>
              </a:rPr>
              <a:t>софинансирования</a:t>
            </a:r>
            <a:r>
              <a:rPr lang="ru-RU" sz="1400" spc="-50" dirty="0">
                <a:latin typeface="Trebuchet MS" panose="020B0603020202020204" pitchFamily="34" charset="0"/>
              </a:rPr>
              <a:t> для регионов – получателей дотаций на выравнивание бюджетной обеспеченности - в размере от 95% до 99%, для регионов-доноров - от 95% до 0%;</a:t>
            </a:r>
          </a:p>
          <a:p>
            <a:pPr marL="447675" indent="-182563" algn="just" fontAlgn="b">
              <a:lnSpc>
                <a:spcPct val="95000"/>
              </a:lnSpc>
              <a:spcAft>
                <a:spcPts val="300"/>
              </a:spcAft>
              <a:buFont typeface="Trebuchet MS" panose="020B0603020202020204" pitchFamily="34" charset="0"/>
              <a:buChar char="−"/>
            </a:pPr>
            <a:r>
              <a:rPr lang="ru-RU" sz="1400" spc="-20" dirty="0">
                <a:latin typeface="Trebuchet MS" panose="020B0603020202020204" pitchFamily="34" charset="0"/>
              </a:rPr>
              <a:t>персональной ответственности губернаторов и (или) руководителей уполномоченных органов исполнительной власти субъектов Российской Федерации за достижение запланированных результатов </a:t>
            </a:r>
            <a:r>
              <a:rPr lang="ru-RU" sz="1200" i="1" spc="-20" dirty="0">
                <a:latin typeface="Trebuchet MS" panose="020B0603020202020204" pitchFamily="34" charset="0"/>
              </a:rPr>
              <a:t>(в том числе дисциплинарные взыскания, отраслевые рейтинги субъектов РФ, показатели оценки деятельности губернаторов)</a:t>
            </a:r>
            <a:r>
              <a:rPr lang="ru-RU" sz="1400" spc="-20" dirty="0">
                <a:latin typeface="Trebuchet MS" panose="020B0603020202020204" pitchFamily="34" charset="0"/>
              </a:rPr>
              <a:t>;</a:t>
            </a:r>
          </a:p>
          <a:p>
            <a:pPr marL="447675" indent="-182563" algn="just" fontAlgn="b">
              <a:lnSpc>
                <a:spcPct val="95000"/>
              </a:lnSpc>
              <a:spcAft>
                <a:spcPts val="1200"/>
              </a:spcAft>
              <a:buFont typeface="Trebuchet MS" panose="020B0603020202020204" pitchFamily="34" charset="0"/>
              <a:buChar char="−"/>
            </a:pPr>
            <a:r>
              <a:rPr lang="ru-RU" sz="1400" spc="-20" dirty="0">
                <a:latin typeface="Trebuchet MS" panose="020B0603020202020204" pitchFamily="34" charset="0"/>
              </a:rPr>
              <a:t>бюджетной ответственности регионов за нарушение условий и </a:t>
            </a:r>
            <a:r>
              <a:rPr lang="ru-RU" sz="1400" spc="-20" dirty="0" err="1">
                <a:latin typeface="Trebuchet MS" panose="020B0603020202020204" pitchFamily="34" charset="0"/>
              </a:rPr>
              <a:t>недостижение</a:t>
            </a:r>
            <a:r>
              <a:rPr lang="ru-RU" sz="1400" spc="-20" dirty="0">
                <a:latin typeface="Trebuchet MS" panose="020B0603020202020204" pitchFamily="34" charset="0"/>
              </a:rPr>
              <a:t> целевых показателей предоставления финансовой помощи.</a:t>
            </a:r>
            <a:endParaRPr lang="ru-RU" sz="1400" i="1" spc="-5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50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1336174"/>
            <a:ext cx="9336024" cy="4085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 algn="just" fontAlgn="b">
              <a:spcAft>
                <a:spcPts val="2400"/>
              </a:spcAft>
              <a:buFont typeface="+mj-lt"/>
              <a:buAutoNum type="arabicPeriod" startAt="7"/>
            </a:pPr>
            <a:r>
              <a:rPr lang="ru-RU" sz="1750" b="1" i="1" spc="-20" dirty="0">
                <a:latin typeface="Trebuchet MS" panose="020B0603020202020204" pitchFamily="34" charset="0"/>
              </a:rPr>
              <a:t>Консолидация отраслевых расходов </a:t>
            </a:r>
            <a:r>
              <a:rPr lang="ru-RU" sz="1750" spc="-20" dirty="0">
                <a:latin typeface="Trebuchet MS" panose="020B0603020202020204" pitchFamily="34" charset="0"/>
              </a:rPr>
              <a:t>в рамках соответствующих государственных программ (федеральных проектов)</a:t>
            </a:r>
            <a:r>
              <a:rPr lang="ru-RU" sz="1400" i="1" spc="-20" dirty="0">
                <a:latin typeface="Trebuchet MS" panose="020B0603020202020204" pitchFamily="34" charset="0"/>
              </a:rPr>
              <a:t>.</a:t>
            </a:r>
          </a:p>
          <a:p>
            <a:pPr marL="357188" indent="-357188" algn="just" fontAlgn="b">
              <a:spcAft>
                <a:spcPts val="2400"/>
              </a:spcAft>
              <a:buFont typeface="+mj-lt"/>
              <a:buAutoNum type="arabicPeriod" startAt="7"/>
            </a:pPr>
            <a:r>
              <a:rPr lang="ru-RU" sz="1750" b="1" i="1" spc="-20" dirty="0">
                <a:latin typeface="Trebuchet MS" panose="020B0603020202020204" pitchFamily="34" charset="0"/>
              </a:rPr>
              <a:t>Формирование полноценной системы территориального планирования </a:t>
            </a:r>
            <a:r>
              <a:rPr lang="ru-RU" sz="1750" spc="-20" dirty="0">
                <a:latin typeface="Trebuchet MS" panose="020B0603020202020204" pitchFamily="34" charset="0"/>
              </a:rPr>
              <a:t>на всех уровнях административно-территориального деления </a:t>
            </a:r>
            <a:r>
              <a:rPr lang="ru-RU" sz="1400" i="1" spc="-20" dirty="0">
                <a:latin typeface="Trebuchet MS" panose="020B0603020202020204" pitchFamily="34" charset="0"/>
              </a:rPr>
              <a:t>(включая вопросы оптимизации размещения объектов социальной, инженерной и коммунальной инфраструктуры в рамках конкретного населенного пункта и с учетом возможности функционирования соответствующих объектов в режиме коллективного пользования; акцент на развитие агломераций)</a:t>
            </a:r>
            <a:r>
              <a:rPr lang="ru-RU" sz="1400" spc="-20" dirty="0">
                <a:latin typeface="Trebuchet MS" panose="020B0603020202020204" pitchFamily="34" charset="0"/>
              </a:rPr>
              <a:t>.</a:t>
            </a:r>
            <a:endParaRPr lang="ru-RU" sz="1600" spc="-20" dirty="0">
              <a:latin typeface="Trebuchet MS" panose="020B0603020202020204" pitchFamily="34" charset="0"/>
            </a:endParaRPr>
          </a:p>
          <a:p>
            <a:pPr marL="357188" indent="-357188" algn="just" fontAlgn="b">
              <a:spcAft>
                <a:spcPts val="2400"/>
              </a:spcAft>
              <a:buFont typeface="+mj-lt"/>
              <a:buAutoNum type="arabicPeriod" startAt="7"/>
            </a:pPr>
            <a:r>
              <a:rPr lang="ru-RU" sz="1750" b="1" i="1" spc="-20" dirty="0">
                <a:latin typeface="Trebuchet MS" panose="020B0603020202020204" pitchFamily="34" charset="0"/>
              </a:rPr>
              <a:t>Формирование системы статистического наблюдения </a:t>
            </a:r>
            <a:r>
              <a:rPr lang="ru-RU" sz="1750" spc="-20" dirty="0">
                <a:latin typeface="Trebuchet MS" panose="020B0603020202020204" pitchFamily="34" charset="0"/>
              </a:rPr>
              <a:t>по показателям национальных  проектов </a:t>
            </a:r>
            <a:r>
              <a:rPr lang="ru-RU" sz="1400" i="1" spc="-20" dirty="0">
                <a:latin typeface="Trebuchet MS" panose="020B0603020202020204" pitchFamily="34" charset="0"/>
              </a:rPr>
              <a:t>(с учетом возможности сбора показателей в течение года, а также в разрезе регионов)</a:t>
            </a:r>
            <a:r>
              <a:rPr lang="ru-RU" sz="1750" b="1" i="1" spc="-20" dirty="0">
                <a:latin typeface="Trebuchet MS" panose="020B0603020202020204" pitchFamily="34" charset="0"/>
              </a:rPr>
              <a:t>.</a:t>
            </a:r>
          </a:p>
          <a:p>
            <a:pPr marL="357188" indent="-357188" algn="just" fontAlgn="b">
              <a:spcAft>
                <a:spcPts val="2400"/>
              </a:spcAft>
              <a:buFont typeface="+mj-lt"/>
              <a:buAutoNum type="arabicPeriod" startAt="7"/>
            </a:pPr>
            <a:r>
              <a:rPr lang="ru-RU" sz="1750" b="1" i="1" spc="-30" dirty="0">
                <a:latin typeface="Trebuchet MS" panose="020B0603020202020204" pitchFamily="34" charset="0"/>
              </a:rPr>
              <a:t> Развитие ГИИС «Электронный бюджет»</a:t>
            </a:r>
            <a:r>
              <a:rPr lang="ru-RU" sz="1750" spc="-30" dirty="0">
                <a:latin typeface="Trebuchet MS" panose="020B0603020202020204" pitchFamily="34" charset="0"/>
              </a:rPr>
              <a:t> в целях обеспечения мониторинга за ходом реализации федеральных и региональных проектов.</a:t>
            </a:r>
            <a:r>
              <a:rPr lang="ru-RU" sz="1750" spc="-20" dirty="0">
                <a:latin typeface="Trebuchet MS" panose="020B0603020202020204" pitchFamily="34" charset="0"/>
              </a:rPr>
              <a:t> </a:t>
            </a:r>
            <a:endParaRPr lang="ru-RU" sz="1400" spc="-20" dirty="0">
              <a:latin typeface="Trebuchet MS" panose="020B0603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0" y="433199"/>
            <a:ext cx="9906000" cy="37356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75000"/>
              </a:lnSpc>
            </a:pPr>
            <a:r>
              <a:rPr lang="ru-RU" sz="24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Условия эффективной реализации национальных проектов  </a:t>
            </a:r>
            <a:r>
              <a:rPr lang="ru-RU" sz="18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(2)</a:t>
            </a:r>
            <a:endParaRPr lang="ru-RU" sz="2000" b="1" i="1" dirty="0">
              <a:solidFill>
                <a:srgbClr val="00602B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33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/>
          <p:cNvSpPr/>
          <p:nvPr/>
        </p:nvSpPr>
        <p:spPr>
          <a:xfrm>
            <a:off x="0" y="271434"/>
            <a:ext cx="982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ctr"/>
            <a: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</a:rPr>
              <a:t>Система стратегического программно-целевого планирования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4381500" y="5222631"/>
          <a:ext cx="1933575" cy="391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1816"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что?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кто?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rPr>
                        <a:t>как?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76" name="Прямая со стрелкой 75"/>
          <p:cNvCxnSpPr>
            <a:endCxn id="55" idx="0"/>
          </p:cNvCxnSpPr>
          <p:nvPr/>
        </p:nvCxnSpPr>
        <p:spPr>
          <a:xfrm>
            <a:off x="6813550" y="1403350"/>
            <a:ext cx="1620835" cy="1216037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845719" y="933450"/>
            <a:ext cx="2993232" cy="509491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b="1" spc="-30" dirty="0">
                <a:latin typeface="Trebuchet MS" panose="020B0603020202020204" pitchFamily="34" charset="0"/>
              </a:rPr>
              <a:t>Стратегия (концепция) долгосрочного развития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334246" y="2619387"/>
            <a:ext cx="2200277" cy="578882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rebuchet MS" panose="020B0603020202020204" pitchFamily="34" charset="0"/>
              </a:rPr>
              <a:t>Долгосрочный бюджетный прогноз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914524" y="2600336"/>
            <a:ext cx="1876425" cy="610391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36000" tIns="36000" rIns="36000" bIns="36000" rtlCol="0">
            <a:noAutofit/>
          </a:bodyPr>
          <a:lstStyle/>
          <a:p>
            <a:pPr algn="ctr">
              <a:lnSpc>
                <a:spcPct val="60000"/>
              </a:lnSpc>
            </a:pPr>
            <a:r>
              <a:rPr lang="ru-RU" sz="1400" b="1" spc="-50" dirty="0">
                <a:latin typeface="Trebuchet MS" panose="020B0603020202020204" pitchFamily="34" charset="0"/>
              </a:rPr>
              <a:t>Долгосрочный прогноз социально-экономического развития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643807" y="3571200"/>
            <a:ext cx="1581153" cy="578882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1400" b="1" dirty="0">
                <a:latin typeface="Trebuchet MS" panose="020B0603020202020204" pitchFamily="34" charset="0"/>
              </a:rPr>
              <a:t>Бюджет </a:t>
            </a:r>
          </a:p>
          <a:p>
            <a:pPr algn="ctr"/>
            <a:r>
              <a:rPr lang="ru-RU" sz="1400" b="1" dirty="0">
                <a:latin typeface="Trebuchet MS" panose="020B0603020202020204" pitchFamily="34" charset="0"/>
              </a:rPr>
              <a:t>на 3 года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38775" y="1796415"/>
            <a:ext cx="1790699" cy="654784"/>
          </a:xfrm>
          <a:prstGeom prst="flowChartMultidocumen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rebuchet MS" panose="020B0603020202020204" pitchFamily="34" charset="0"/>
              </a:rPr>
              <a:t>Отраслевые стратегии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990248" y="1442941"/>
            <a:ext cx="0" cy="472447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>
            <a:stCxn id="59" idx="3"/>
            <a:endCxn id="55" idx="1"/>
          </p:cNvCxnSpPr>
          <p:nvPr/>
        </p:nvCxnSpPr>
        <p:spPr>
          <a:xfrm>
            <a:off x="3790949" y="2905532"/>
            <a:ext cx="3543297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stealth" w="sm" len="lg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3790949" y="3883305"/>
            <a:ext cx="3852858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stealth" w="sm" len="lg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4381500" y="4470707"/>
            <a:ext cx="2238375" cy="2072968"/>
          </a:xfrm>
          <a:prstGeom prst="flowChartMultidocument">
            <a:avLst/>
          </a:prstGeom>
          <a:noFill/>
          <a:ln w="1270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noAutofit/>
          </a:bodyPr>
          <a:lstStyle/>
          <a:p>
            <a:pPr algn="ctr"/>
            <a:r>
              <a:rPr lang="ru-RU" b="1" dirty="0">
                <a:latin typeface="Trebuchet MS" panose="020B0603020202020204" pitchFamily="34" charset="0"/>
              </a:rPr>
              <a:t>Госпрограммы</a:t>
            </a:r>
            <a:endParaRPr lang="ru-RU" sz="2300" b="1" dirty="0">
              <a:latin typeface="Trebuchet MS" panose="020B0603020202020204" pitchFamily="34" charset="0"/>
            </a:endParaRPr>
          </a:p>
          <a:p>
            <a:endParaRPr lang="ru-RU" dirty="0">
              <a:latin typeface="Trebuchet MS" panose="020B0603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295773" y="5625172"/>
            <a:ext cx="2038351" cy="2901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0" name="Прямая со стрелкой 79"/>
          <p:cNvCxnSpPr/>
          <p:nvPr/>
        </p:nvCxnSpPr>
        <p:spPr>
          <a:xfrm>
            <a:off x="5993423" y="2451199"/>
            <a:ext cx="0" cy="2255091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 flipH="1">
            <a:off x="6198394" y="3179219"/>
            <a:ext cx="1176337" cy="1524666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H="1">
            <a:off x="6305549" y="4119563"/>
            <a:ext cx="1358040" cy="1046184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>
            <a:off x="3749675" y="3198269"/>
            <a:ext cx="746126" cy="1505616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3749675" y="4222750"/>
            <a:ext cx="631825" cy="942997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5131777" y="1442941"/>
            <a:ext cx="0" cy="3260944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>
            <a:stCxn id="59" idx="2"/>
          </p:cNvCxnSpPr>
          <p:nvPr/>
        </p:nvCxnSpPr>
        <p:spPr>
          <a:xfrm>
            <a:off x="2852737" y="3210727"/>
            <a:ext cx="0" cy="367759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>
            <a:stCxn id="55" idx="2"/>
          </p:cNvCxnSpPr>
          <p:nvPr/>
        </p:nvCxnSpPr>
        <p:spPr>
          <a:xfrm>
            <a:off x="8434385" y="3198269"/>
            <a:ext cx="0" cy="370485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 flipV="1">
            <a:off x="3083719" y="1423258"/>
            <a:ext cx="788988" cy="1177078"/>
          </a:xfrm>
          <a:prstGeom prst="straightConnector1">
            <a:avLst/>
          </a:prstGeom>
          <a:ln w="12700">
            <a:solidFill>
              <a:schemeClr val="tx1"/>
            </a:solidFill>
            <a:headEnd type="stealth" w="sm" len="lg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Левая фигурная скобка 116"/>
          <p:cNvSpPr/>
          <p:nvPr/>
        </p:nvSpPr>
        <p:spPr>
          <a:xfrm>
            <a:off x="1556782" y="790575"/>
            <a:ext cx="243840" cy="1660624"/>
          </a:xfrm>
          <a:prstGeom prst="leftBrac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TextBox 121"/>
          <p:cNvSpPr txBox="1"/>
          <p:nvPr/>
        </p:nvSpPr>
        <p:spPr>
          <a:xfrm>
            <a:off x="59690" y="3198269"/>
            <a:ext cx="15440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latin typeface="Trebuchet MS" panose="020B0603020202020204" pitchFamily="34" charset="0"/>
              </a:rPr>
              <a:t>Условия</a:t>
            </a:r>
          </a:p>
        </p:txBody>
      </p:sp>
      <p:sp>
        <p:nvSpPr>
          <p:cNvPr id="123" name="Левая фигурная скобка 122"/>
          <p:cNvSpPr/>
          <p:nvPr/>
        </p:nvSpPr>
        <p:spPr>
          <a:xfrm>
            <a:off x="1560592" y="2600337"/>
            <a:ext cx="243840" cy="1647813"/>
          </a:xfrm>
          <a:prstGeom prst="leftBrac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TextBox 123"/>
          <p:cNvSpPr txBox="1"/>
          <p:nvPr/>
        </p:nvSpPr>
        <p:spPr>
          <a:xfrm>
            <a:off x="176530" y="1439792"/>
            <a:ext cx="15440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latin typeface="Trebuchet MS" panose="020B0603020202020204" pitchFamily="34" charset="0"/>
              </a:rPr>
              <a:t>Целеполагание</a:t>
            </a:r>
          </a:p>
        </p:txBody>
      </p:sp>
      <p:sp>
        <p:nvSpPr>
          <p:cNvPr id="125" name="Левая фигурная скобка 124"/>
          <p:cNvSpPr/>
          <p:nvPr/>
        </p:nvSpPr>
        <p:spPr>
          <a:xfrm>
            <a:off x="1556782" y="4470707"/>
            <a:ext cx="243840" cy="2211497"/>
          </a:xfrm>
          <a:prstGeom prst="leftBrac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TextBox 125"/>
          <p:cNvSpPr txBox="1"/>
          <p:nvPr/>
        </p:nvSpPr>
        <p:spPr>
          <a:xfrm>
            <a:off x="64770" y="5358670"/>
            <a:ext cx="1544082" cy="45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5000"/>
              </a:lnSpc>
            </a:pPr>
            <a:r>
              <a:rPr lang="ru-RU" sz="1400" i="1" dirty="0">
                <a:latin typeface="Trebuchet MS" panose="020B0603020202020204" pitchFamily="34" charset="0"/>
              </a:rPr>
              <a:t>Полномочия и инструменты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C948A7D-6C52-4157-BEA1-1B3B6891AEA4}" type="slidenum">
              <a:rPr lang="ru-RU" smtClean="0">
                <a:latin typeface="Trebuchet MS" panose="020B0603020202020204" pitchFamily="34" charset="0"/>
              </a:rPr>
              <a:pPr>
                <a:defRPr/>
              </a:pPr>
              <a:t>2</a:t>
            </a:fld>
            <a:endParaRPr lang="ru-RU" dirty="0">
              <a:latin typeface="Trebuchet MS" panose="020B0603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914523" y="3578946"/>
            <a:ext cx="1876425" cy="669204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algn="ctr">
              <a:lnSpc>
                <a:spcPct val="65000"/>
              </a:lnSpc>
            </a:pPr>
            <a:r>
              <a:rPr lang="ru-RU" sz="1400" b="1" spc="-50" dirty="0">
                <a:latin typeface="Trebuchet MS" panose="020B0603020202020204" pitchFamily="34" charset="0"/>
              </a:rPr>
              <a:t>Прогноз социально-экономического развития на 3 года</a:t>
            </a:r>
          </a:p>
        </p:txBody>
      </p:sp>
    </p:spTree>
    <p:extLst>
      <p:ext uri="{BB962C8B-B14F-4D97-AF65-F5344CB8AC3E}">
        <p14:creationId xmlns:p14="http://schemas.microsoft.com/office/powerpoint/2010/main" val="3354209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0" y="307179"/>
            <a:ext cx="9906000" cy="49292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ru-RU" sz="22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Информационное обеспечение реализации национальных проектов</a:t>
            </a:r>
            <a:endParaRPr lang="ru-RU" sz="2200" b="1" i="1" dirty="0">
              <a:solidFill>
                <a:srgbClr val="004821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9076" y="1762125"/>
            <a:ext cx="1447800" cy="22669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Структура госпрограмм, включая </a:t>
            </a:r>
            <a:r>
              <a:rPr lang="ru-RU" sz="1500" dirty="0" err="1">
                <a:solidFill>
                  <a:schemeClr val="tx1"/>
                </a:solidFill>
                <a:latin typeface="Trebuchet MS" panose="020B0603020202020204" pitchFamily="34" charset="0"/>
              </a:rPr>
              <a:t>фед</a:t>
            </a:r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. проекты, и их основные параметры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81201" y="1762125"/>
            <a:ext cx="1647692" cy="2270760"/>
          </a:xfrm>
          <a:prstGeom prst="rect">
            <a:avLst/>
          </a:prstGeom>
          <a:solidFill>
            <a:srgbClr val="DEE9F0"/>
          </a:solidFill>
          <a:ln>
            <a:solidFill>
              <a:srgbClr val="467B9C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7000"/>
              </a:lnSpc>
            </a:pPr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Формирование плана реализации </a:t>
            </a:r>
            <a:r>
              <a:rPr lang="ru-RU" sz="1500" dirty="0" err="1">
                <a:solidFill>
                  <a:schemeClr val="tx1"/>
                </a:solidFill>
                <a:latin typeface="Trebuchet MS" panose="020B0603020202020204" pitchFamily="34" charset="0"/>
              </a:rPr>
              <a:t>фед</a:t>
            </a:r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. проекта, включая контрольные параметры </a:t>
            </a:r>
            <a:b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рег. проектов</a:t>
            </a:r>
          </a:p>
          <a:p>
            <a:pPr algn="ctr">
              <a:lnSpc>
                <a:spcPct val="87000"/>
              </a:lnSpc>
            </a:pPr>
            <a:r>
              <a:rPr lang="ru-RU" sz="1100" dirty="0">
                <a:solidFill>
                  <a:schemeClr val="tx1"/>
                </a:solidFill>
                <a:latin typeface="Trebuchet MS" panose="020B0603020202020204" pitchFamily="34" charset="0"/>
              </a:rPr>
              <a:t>(по всем мероприятиям, в </a:t>
            </a:r>
            <a:r>
              <a:rPr lang="ru-RU" sz="1100" dirty="0" err="1">
                <a:solidFill>
                  <a:schemeClr val="tx1"/>
                </a:solidFill>
                <a:latin typeface="Trebuchet MS" panose="020B0603020202020204" pitchFamily="34" charset="0"/>
              </a:rPr>
              <a:t>т.ч</a:t>
            </a:r>
            <a:r>
              <a:rPr lang="ru-RU" sz="1100" dirty="0">
                <a:solidFill>
                  <a:schemeClr val="tx1"/>
                </a:solidFill>
                <a:latin typeface="Trebuchet MS" panose="020B0603020202020204" pitchFamily="34" charset="0"/>
              </a:rPr>
              <a:t>. не требующим бюджетных ассигнований)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751406" y="1760220"/>
            <a:ext cx="1630593" cy="2281567"/>
          </a:xfrm>
          <a:prstGeom prst="rect">
            <a:avLst/>
          </a:prstGeom>
          <a:solidFill>
            <a:srgbClr val="DEE9F0"/>
          </a:solidFill>
          <a:ln>
            <a:solidFill>
              <a:srgbClr val="467B9C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Учет обязательств </a:t>
            </a:r>
            <a:b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по </a:t>
            </a:r>
            <a:r>
              <a:rPr lang="ru-RU" sz="1500" dirty="0" err="1">
                <a:solidFill>
                  <a:schemeClr val="tx1"/>
                </a:solidFill>
                <a:latin typeface="Trebuchet MS" panose="020B0603020202020204" pitchFamily="34" charset="0"/>
              </a:rPr>
              <a:t>фед</a:t>
            </a:r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. проектам, </a:t>
            </a:r>
            <a:b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кассовое исполнение, формирование отчетности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77136" y="1760220"/>
            <a:ext cx="1419315" cy="2280507"/>
          </a:xfrm>
          <a:prstGeom prst="rect">
            <a:avLst/>
          </a:prstGeom>
          <a:solidFill>
            <a:srgbClr val="AFCADB"/>
          </a:solidFill>
          <a:ln>
            <a:solidFill>
              <a:srgbClr val="467B9C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Свод и анализ качества реализации </a:t>
            </a:r>
            <a:r>
              <a:rPr lang="ru-RU" sz="15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фед</a:t>
            </a:r>
            <a:r>
              <a:rPr lang="ru-RU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. и рег. проектов, управление рисками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40" y="1060817"/>
            <a:ext cx="20300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spc="-40" dirty="0">
                <a:solidFill>
                  <a:schemeClr val="accent3">
                    <a:lumMod val="75000"/>
                  </a:schemeClr>
                </a:solidFill>
                <a:latin typeface="Trebuchet MS" panose="020B0603020202020204" pitchFamily="34" charset="0"/>
              </a:rPr>
              <a:t>АИС </a:t>
            </a:r>
          </a:p>
          <a:p>
            <a:pPr algn="ctr"/>
            <a:r>
              <a:rPr lang="ru-RU" b="1" spc="-40" dirty="0">
                <a:solidFill>
                  <a:schemeClr val="accent3">
                    <a:lumMod val="75000"/>
                  </a:schemeClr>
                </a:solidFill>
                <a:latin typeface="Trebuchet MS" panose="020B0603020202020204" pitchFamily="34" charset="0"/>
              </a:rPr>
              <a:t>«Госпрограммы»</a:t>
            </a:r>
            <a:endParaRPr lang="ru-RU" b="1" dirty="0">
              <a:solidFill>
                <a:schemeClr val="accent3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2778" y="4029075"/>
            <a:ext cx="144780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ru-RU" sz="1200" dirty="0">
                <a:solidFill>
                  <a:schemeClr val="accent3">
                    <a:lumMod val="75000"/>
                  </a:schemeClr>
                </a:solidFill>
                <a:latin typeface="Trebuchet MS" panose="020B0603020202020204" pitchFamily="34" charset="0"/>
              </a:rPr>
              <a:t>Госпрограммы РФ, ФАИП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8277136" y="4043848"/>
            <a:ext cx="1409789" cy="356702"/>
          </a:xfrm>
          <a:prstGeom prst="rect">
            <a:avLst/>
          </a:prstGeom>
          <a:solidFill>
            <a:schemeClr val="bg1"/>
          </a:solidFill>
          <a:ln w="38100">
            <a:solidFill>
              <a:srgbClr val="467B9C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ru-RU" sz="1200" dirty="0">
                <a:solidFill>
                  <a:srgbClr val="467B9C"/>
                </a:solidFill>
                <a:latin typeface="Trebuchet MS" panose="020B0603020202020204" pitchFamily="34" charset="0"/>
              </a:rPr>
              <a:t>Управление проектами</a:t>
            </a:r>
          </a:p>
        </p:txBody>
      </p:sp>
      <p:cxnSp>
        <p:nvCxnSpPr>
          <p:cNvPr id="18" name="Прямая со стрелкой 17"/>
          <p:cNvCxnSpPr>
            <a:stCxn id="2" idx="3"/>
            <a:endCxn id="5" idx="1"/>
          </p:cNvCxnSpPr>
          <p:nvPr/>
        </p:nvCxnSpPr>
        <p:spPr>
          <a:xfrm>
            <a:off x="1666876" y="2895600"/>
            <a:ext cx="314325" cy="19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Штриховая стрелка вправо 27"/>
          <p:cNvSpPr/>
          <p:nvPr/>
        </p:nvSpPr>
        <p:spPr>
          <a:xfrm rot="16200000">
            <a:off x="666752" y="4557711"/>
            <a:ext cx="552450" cy="657225"/>
          </a:xfrm>
          <a:prstGeom prst="striped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rebuchet MS" panose="020B0603020202020204" pitchFamily="34" charset="0"/>
            </a:endParaRPr>
          </a:p>
        </p:txBody>
      </p:sp>
      <p:sp>
        <p:nvSpPr>
          <p:cNvPr id="29" name="Штриховая стрелка вправо 28"/>
          <p:cNvSpPr/>
          <p:nvPr/>
        </p:nvSpPr>
        <p:spPr>
          <a:xfrm rot="16200000">
            <a:off x="2398398" y="4588190"/>
            <a:ext cx="552450" cy="657225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92D050"/>
              </a:solidFill>
              <a:latin typeface="Trebuchet MS" panose="020B0603020202020204" pitchFamily="34" charset="0"/>
            </a:endParaRPr>
          </a:p>
        </p:txBody>
      </p:sp>
      <p:sp>
        <p:nvSpPr>
          <p:cNvPr id="30" name="Штриховая стрелка вправо 29"/>
          <p:cNvSpPr/>
          <p:nvPr/>
        </p:nvSpPr>
        <p:spPr>
          <a:xfrm rot="16200000">
            <a:off x="3724907" y="4575162"/>
            <a:ext cx="552450" cy="657225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60000"/>
                  <a:lumOff val="4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1" name="Штриховая стрелка вправо 30"/>
          <p:cNvSpPr/>
          <p:nvPr/>
        </p:nvSpPr>
        <p:spPr>
          <a:xfrm rot="16200000">
            <a:off x="5119186" y="4588189"/>
            <a:ext cx="552450" cy="657225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60000"/>
                  <a:lumOff val="4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2" name="Штриховая стрелка вправо 31"/>
          <p:cNvSpPr/>
          <p:nvPr/>
        </p:nvSpPr>
        <p:spPr>
          <a:xfrm rot="16200000">
            <a:off x="6714672" y="4600442"/>
            <a:ext cx="552450" cy="657225"/>
          </a:xfrm>
          <a:prstGeom prst="striped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60000"/>
                  <a:lumOff val="4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5" name="Штриховая стрелка вправо 34"/>
          <p:cNvSpPr/>
          <p:nvPr/>
        </p:nvSpPr>
        <p:spPr>
          <a:xfrm rot="16200000">
            <a:off x="8684598" y="4557709"/>
            <a:ext cx="552450" cy="657225"/>
          </a:xfrm>
          <a:prstGeom prst="striped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60000"/>
                  <a:lumOff val="4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0004" y="5189574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rebuchet MS" panose="020B0603020202020204" pitchFamily="34" charset="0"/>
              </a:rPr>
              <a:t>ФОИВ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41651" y="5220054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ФОИВ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33004" y="5207425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РОИВ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31794" y="5193027"/>
            <a:ext cx="1127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ФИН.</a:t>
            </a:r>
          </a:p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ОРГАНЫ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45982" y="5220054"/>
            <a:ext cx="1127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КОНТР.</a:t>
            </a:r>
          </a:p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ОРГАНЫ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958786" y="5174800"/>
            <a:ext cx="20040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ПРОЕКТНЫЙ </a:t>
            </a:r>
          </a:p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ОФИС, РОССТАТ </a:t>
            </a:r>
          </a:p>
        </p:txBody>
      </p:sp>
      <p:sp>
        <p:nvSpPr>
          <p:cNvPr id="45" name="Заголовок 1"/>
          <p:cNvSpPr txBox="1">
            <a:spLocks/>
          </p:cNvSpPr>
          <p:nvPr/>
        </p:nvSpPr>
        <p:spPr bwMode="auto">
          <a:xfrm>
            <a:off x="-8122" y="6113145"/>
            <a:ext cx="9906000" cy="49292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ru-RU" sz="1600" b="1" u="sng" dirty="0">
                <a:solidFill>
                  <a:schemeClr val="bg2">
                    <a:lumMod val="25000"/>
                  </a:schemeClr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Соблюдение всех принципов ЭБ:</a:t>
            </a:r>
          </a:p>
          <a:p>
            <a:pPr algn="ctr" eaLnBrk="1" hangingPunct="1">
              <a:lnSpc>
                <a:spcPct val="85000"/>
              </a:lnSpc>
            </a:pPr>
            <a:r>
              <a:rPr lang="ru-RU" sz="1600" b="1" i="1" dirty="0">
                <a:solidFill>
                  <a:schemeClr val="bg2">
                    <a:lumMod val="25000"/>
                  </a:schemeClr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Однократный ввод, достоверность, единые правила, юридическая значимость, прозрачность</a:t>
            </a:r>
          </a:p>
        </p:txBody>
      </p:sp>
      <p:sp>
        <p:nvSpPr>
          <p:cNvPr id="46" name="Правая фигурная скобка 45"/>
          <p:cNvSpPr/>
          <p:nvPr/>
        </p:nvSpPr>
        <p:spPr>
          <a:xfrm rot="16200000">
            <a:off x="4965198" y="1445124"/>
            <a:ext cx="327940" cy="6295935"/>
          </a:xfrm>
          <a:prstGeom prst="rightBrace">
            <a:avLst>
              <a:gd name="adj1" fmla="val 8333"/>
              <a:gd name="adj2" fmla="val 51089"/>
            </a:avLst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Trebuchet MS" panose="020B0603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609843" y="1762125"/>
            <a:ext cx="1628974" cy="2280663"/>
          </a:xfrm>
          <a:prstGeom prst="rect">
            <a:avLst/>
          </a:prstGeom>
          <a:solidFill>
            <a:srgbClr val="DEE9F0"/>
          </a:solidFill>
          <a:ln w="19050">
            <a:solidFill>
              <a:srgbClr val="467B9C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Обеспечение взаимосвязи бюджетных ассигнований с основными параметрами </a:t>
            </a:r>
            <a:r>
              <a:rPr lang="ru-RU" sz="1500" dirty="0" err="1">
                <a:solidFill>
                  <a:schemeClr val="tx1"/>
                </a:solidFill>
                <a:latin typeface="Trebuchet MS" panose="020B0603020202020204" pitchFamily="34" charset="0"/>
              </a:rPr>
              <a:t>фед</a:t>
            </a:r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. проектов -</a:t>
            </a:r>
          </a:p>
          <a:p>
            <a:pPr algn="ctr"/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проект закона о бюджете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5198832" y="1760464"/>
            <a:ext cx="1647738" cy="2280263"/>
          </a:xfrm>
          <a:prstGeom prst="rect">
            <a:avLst/>
          </a:prstGeom>
          <a:solidFill>
            <a:srgbClr val="DEE9F0"/>
          </a:solidFill>
          <a:ln>
            <a:solidFill>
              <a:srgbClr val="467B9C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Исполнение бюджета на основе планов реализации </a:t>
            </a:r>
            <a:r>
              <a:rPr lang="ru-RU" sz="1500" dirty="0" err="1">
                <a:solidFill>
                  <a:schemeClr val="tx1"/>
                </a:solidFill>
                <a:latin typeface="Trebuchet MS" panose="020B0603020202020204" pitchFamily="34" charset="0"/>
              </a:rPr>
              <a:t>фед</a:t>
            </a:r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. проектов, а также соглашений с субъектами о реализации </a:t>
            </a:r>
            <a:b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ru-RU" sz="1500" dirty="0">
                <a:solidFill>
                  <a:schemeClr val="tx1"/>
                </a:solidFill>
                <a:latin typeface="Trebuchet MS" panose="020B0603020202020204" pitchFamily="34" charset="0"/>
              </a:rPr>
              <a:t>рег. проектов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1992629" y="4040505"/>
            <a:ext cx="1617213" cy="361047"/>
          </a:xfrm>
          <a:prstGeom prst="rect">
            <a:avLst/>
          </a:prstGeom>
          <a:solidFill>
            <a:schemeClr val="bg1"/>
          </a:solidFill>
          <a:ln w="38100">
            <a:solidFill>
              <a:srgbClr val="467B9C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ru-RU" sz="1200" dirty="0">
                <a:solidFill>
                  <a:srgbClr val="467B9C"/>
                </a:solidFill>
                <a:latin typeface="Trebuchet MS" panose="020B0603020202020204" pitchFamily="34" charset="0"/>
              </a:rPr>
              <a:t>Управление проектами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198831" y="4043848"/>
            <a:ext cx="3078305" cy="356702"/>
          </a:xfrm>
          <a:prstGeom prst="rect">
            <a:avLst/>
          </a:prstGeom>
          <a:solidFill>
            <a:schemeClr val="bg1"/>
          </a:solidFill>
          <a:ln w="38100">
            <a:solidFill>
              <a:srgbClr val="467B9C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467B9C"/>
                </a:solidFill>
                <a:latin typeface="Trebuchet MS" panose="020B0603020202020204" pitchFamily="34" charset="0"/>
              </a:rPr>
              <a:t>Исполнение бюджета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609843" y="4042410"/>
            <a:ext cx="1588990" cy="358140"/>
          </a:xfrm>
          <a:prstGeom prst="rect">
            <a:avLst/>
          </a:prstGeom>
          <a:solidFill>
            <a:schemeClr val="bg1"/>
          </a:solidFill>
          <a:ln w="38100">
            <a:solidFill>
              <a:srgbClr val="467B9C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ru-RU" sz="1200" dirty="0">
                <a:solidFill>
                  <a:srgbClr val="467B9C"/>
                </a:solidFill>
                <a:latin typeface="Trebuchet MS" panose="020B0603020202020204" pitchFamily="34" charset="0"/>
              </a:rPr>
              <a:t>Планирование бюджета</a:t>
            </a:r>
          </a:p>
        </p:txBody>
      </p:sp>
      <p:grpSp>
        <p:nvGrpSpPr>
          <p:cNvPr id="33" name="Группа 32"/>
          <p:cNvGrpSpPr>
            <a:grpSpLocks noChangeAspect="1"/>
          </p:cNvGrpSpPr>
          <p:nvPr/>
        </p:nvGrpSpPr>
        <p:grpSpPr>
          <a:xfrm>
            <a:off x="3894792" y="835560"/>
            <a:ext cx="3777191" cy="1008000"/>
            <a:chOff x="5410201" y="886652"/>
            <a:chExt cx="3581399" cy="955750"/>
          </a:xfrm>
        </p:grpSpPr>
        <p:sp>
          <p:nvSpPr>
            <p:cNvPr id="34" name="TextBox 33"/>
            <p:cNvSpPr txBox="1"/>
            <p:nvPr/>
          </p:nvSpPr>
          <p:spPr>
            <a:xfrm>
              <a:off x="5410201" y="1009650"/>
              <a:ext cx="3581399" cy="63680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 anchor="ctr">
              <a:noAutofit/>
            </a:bodyPr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42" name="Группа 41"/>
            <p:cNvGrpSpPr/>
            <p:nvPr/>
          </p:nvGrpSpPr>
          <p:grpSpPr>
            <a:xfrm>
              <a:off x="5587707" y="886652"/>
              <a:ext cx="2929083" cy="955750"/>
              <a:chOff x="5095875" y="886652"/>
              <a:chExt cx="2936874" cy="955750"/>
            </a:xfrm>
          </p:grpSpPr>
          <p:pic>
            <p:nvPicPr>
              <p:cNvPr id="43" name="Picture 2" descr="http://budget.gov.ru/img/logo.pn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95875" y="886652"/>
                <a:ext cx="2936874" cy="9557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4" name="Прямоугольник 43"/>
              <p:cNvSpPr/>
              <p:nvPr/>
            </p:nvSpPr>
            <p:spPr>
              <a:xfrm>
                <a:off x="6010275" y="1009650"/>
                <a:ext cx="1701800" cy="21907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294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Прямая со стрелкой 54"/>
          <p:cNvCxnSpPr/>
          <p:nvPr/>
        </p:nvCxnSpPr>
        <p:spPr>
          <a:xfrm flipH="1">
            <a:off x="8426238" y="2945998"/>
            <a:ext cx="0" cy="589880"/>
          </a:xfrm>
          <a:prstGeom prst="straightConnector1">
            <a:avLst/>
          </a:prstGeom>
          <a:ln w="28575" cmpd="tri">
            <a:solidFill>
              <a:schemeClr val="bg1">
                <a:lumMod val="50000"/>
              </a:schemeClr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>
            <a:off x="6703857" y="2949838"/>
            <a:ext cx="0" cy="589880"/>
          </a:xfrm>
          <a:prstGeom prst="straightConnector1">
            <a:avLst/>
          </a:prstGeom>
          <a:ln w="28575" cmpd="tri">
            <a:solidFill>
              <a:schemeClr val="bg1">
                <a:lumMod val="50000"/>
              </a:schemeClr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>
            <a:off x="6675282" y="2944415"/>
            <a:ext cx="0" cy="589880"/>
          </a:xfrm>
          <a:prstGeom prst="straightConnector1">
            <a:avLst/>
          </a:prstGeom>
          <a:ln w="28575" cmpd="tri">
            <a:solidFill>
              <a:srgbClr val="0033C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H="1">
            <a:off x="1551340" y="2949838"/>
            <a:ext cx="0" cy="589880"/>
          </a:xfrm>
          <a:prstGeom prst="straightConnector1">
            <a:avLst/>
          </a:prstGeom>
          <a:ln w="28575" cmpd="tri">
            <a:solidFill>
              <a:schemeClr val="bg1">
                <a:lumMod val="50000"/>
              </a:schemeClr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Прямая со стрелкой 242"/>
          <p:cNvCxnSpPr/>
          <p:nvPr/>
        </p:nvCxnSpPr>
        <p:spPr>
          <a:xfrm flipH="1">
            <a:off x="1522765" y="2944415"/>
            <a:ext cx="0" cy="589880"/>
          </a:xfrm>
          <a:prstGeom prst="straightConnector1">
            <a:avLst/>
          </a:prstGeom>
          <a:ln w="28575" cmpd="tri">
            <a:solidFill>
              <a:srgbClr val="0033C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3260483" y="2949838"/>
            <a:ext cx="0" cy="589880"/>
          </a:xfrm>
          <a:prstGeom prst="straightConnector1">
            <a:avLst/>
          </a:prstGeom>
          <a:ln w="28575" cmpd="tri">
            <a:solidFill>
              <a:schemeClr val="bg1">
                <a:lumMod val="50000"/>
              </a:schemeClr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H="1">
            <a:off x="3231908" y="2944415"/>
            <a:ext cx="0" cy="589880"/>
          </a:xfrm>
          <a:prstGeom prst="straightConnector1">
            <a:avLst/>
          </a:prstGeom>
          <a:ln w="28575" cmpd="tri">
            <a:solidFill>
              <a:srgbClr val="0033C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4971600" y="2949838"/>
            <a:ext cx="0" cy="589880"/>
          </a:xfrm>
          <a:prstGeom prst="straightConnector1">
            <a:avLst/>
          </a:prstGeom>
          <a:ln w="28575" cmpd="tri">
            <a:solidFill>
              <a:schemeClr val="bg1">
                <a:lumMod val="50000"/>
              </a:schemeClr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4943025" y="2944415"/>
            <a:ext cx="0" cy="589880"/>
          </a:xfrm>
          <a:prstGeom prst="straightConnector1">
            <a:avLst/>
          </a:prstGeom>
          <a:ln w="28575" cmpd="tri">
            <a:solidFill>
              <a:srgbClr val="0033C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0" y="307179"/>
            <a:ext cx="9906000" cy="49292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ru-RU" sz="22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Система целеполагания деятельности Правительства РФ</a:t>
            </a:r>
            <a:endParaRPr lang="ru-RU" sz="2200" b="1" i="1" dirty="0">
              <a:solidFill>
                <a:srgbClr val="004821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26246" y="2429881"/>
            <a:ext cx="8996382" cy="519920"/>
          </a:xfrm>
          <a:prstGeom prst="rect">
            <a:avLst/>
          </a:prstGeom>
          <a:solidFill>
            <a:srgbClr val="92B6CE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rebuchet MS" panose="020B0603020202020204" pitchFamily="34" charset="0"/>
              </a:rPr>
              <a:t>Основные направления деятельности Правительства Российской Федерации до 2024 г.</a:t>
            </a:r>
          </a:p>
        </p:txBody>
      </p:sp>
      <p:sp>
        <p:nvSpPr>
          <p:cNvPr id="172" name="Прямоугольник 171"/>
          <p:cNvSpPr/>
          <p:nvPr/>
        </p:nvSpPr>
        <p:spPr>
          <a:xfrm>
            <a:off x="821815" y="3534295"/>
            <a:ext cx="1440000" cy="2527162"/>
          </a:xfrm>
          <a:prstGeom prst="rect">
            <a:avLst/>
          </a:prstGeom>
          <a:solidFill>
            <a:srgbClr val="B1D3D1">
              <a:alpha val="60000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ru-RU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rebuchet MS" panose="020B0603020202020204" pitchFamily="34" charset="0"/>
              </a:rPr>
              <a:t>ГП 1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2546647" y="3534295"/>
            <a:ext cx="1440000" cy="2527162"/>
          </a:xfrm>
          <a:prstGeom prst="rect">
            <a:avLst/>
          </a:prstGeom>
          <a:solidFill>
            <a:srgbClr val="B1D3D1">
              <a:alpha val="60000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ru-RU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rebuchet MS" panose="020B0603020202020204" pitchFamily="34" charset="0"/>
              </a:rPr>
              <a:t>ГП 2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4204325" y="3534295"/>
            <a:ext cx="1440000" cy="2527162"/>
          </a:xfrm>
          <a:prstGeom prst="rect">
            <a:avLst/>
          </a:prstGeom>
          <a:solidFill>
            <a:srgbClr val="B1D3D1">
              <a:alpha val="60000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ru-RU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rebuchet MS" panose="020B0603020202020204" pitchFamily="34" charset="0"/>
              </a:rPr>
              <a:t>ГП 3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821816" y="4362509"/>
            <a:ext cx="1439999" cy="431527"/>
          </a:xfrm>
          <a:prstGeom prst="rect">
            <a:avLst/>
          </a:prstGeom>
          <a:pattFill prst="lt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33CC"/>
                </a:solidFill>
                <a:latin typeface="Trebuchet MS" panose="020B0603020202020204" pitchFamily="34" charset="0"/>
              </a:rPr>
              <a:t>Нацпроект 1</a:t>
            </a:r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1924050" y="1433506"/>
            <a:ext cx="0" cy="996375"/>
          </a:xfrm>
          <a:prstGeom prst="straightConnector1">
            <a:avLst/>
          </a:prstGeom>
          <a:ln w="28575">
            <a:solidFill>
              <a:srgbClr val="C00000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Скругленный прямоугольник 3"/>
          <p:cNvSpPr/>
          <p:nvPr/>
        </p:nvSpPr>
        <p:spPr>
          <a:xfrm>
            <a:off x="6419850" y="778148"/>
            <a:ext cx="3102778" cy="899545"/>
          </a:xfrm>
          <a:prstGeom prst="roundRect">
            <a:avLst/>
          </a:prstGeom>
          <a:solidFill>
            <a:srgbClr val="BEBF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5000"/>
              </a:lnSpc>
            </a:pPr>
            <a:r>
              <a:rPr lang="ru-RU" b="1" i="1" u="sng" dirty="0">
                <a:solidFill>
                  <a:schemeClr val="tx1"/>
                </a:solidFill>
                <a:latin typeface="Trebuchet MS" panose="020B0603020202020204" pitchFamily="34" charset="0"/>
              </a:rPr>
              <a:t>Иные</a:t>
            </a:r>
            <a:r>
              <a:rPr lang="ru-RU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 цели </a:t>
            </a:r>
            <a:r>
              <a:rPr lang="ru-RU" b="1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госполитики</a:t>
            </a:r>
            <a:r>
              <a:rPr lang="ru-RU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ru-RU" sz="1100" dirty="0">
                <a:solidFill>
                  <a:schemeClr val="tx1"/>
                </a:solidFill>
                <a:latin typeface="Trebuchet MS" panose="020B0603020202020204" pitchFamily="34" charset="0"/>
              </a:rPr>
              <a:t>(в </a:t>
            </a:r>
            <a:r>
              <a:rPr lang="ru-RU" sz="1100" dirty="0" err="1">
                <a:solidFill>
                  <a:schemeClr val="tx1"/>
                </a:solidFill>
                <a:latin typeface="Trebuchet MS" panose="020B0603020202020204" pitchFamily="34" charset="0"/>
              </a:rPr>
              <a:t>т.ч</a:t>
            </a:r>
            <a:r>
              <a:rPr lang="ru-RU" sz="1100" dirty="0">
                <a:solidFill>
                  <a:schemeClr val="tx1"/>
                </a:solidFill>
                <a:latin typeface="Trebuchet MS" panose="020B0603020202020204" pitchFamily="34" charset="0"/>
              </a:rPr>
              <a:t>. в сферах безопасности, международной деятельности, повышения качества </a:t>
            </a:r>
            <a:r>
              <a:rPr lang="ru-RU" sz="1100" dirty="0" err="1">
                <a:solidFill>
                  <a:schemeClr val="tx1"/>
                </a:solidFill>
                <a:latin typeface="Trebuchet MS" panose="020B0603020202020204" pitchFamily="34" charset="0"/>
              </a:rPr>
              <a:t>госуправления</a:t>
            </a:r>
            <a:r>
              <a:rPr lang="ru-RU" sz="1100" dirty="0">
                <a:solidFill>
                  <a:schemeClr val="tx1"/>
                </a:solidFill>
                <a:latin typeface="Trebuchet MS" panose="020B0603020202020204" pitchFamily="34" charset="0"/>
              </a:rPr>
              <a:t> и т.п.)</a:t>
            </a: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526247" y="778148"/>
            <a:ext cx="5760253" cy="655358"/>
          </a:xfrm>
          <a:prstGeom prst="roundRect">
            <a:avLst/>
          </a:prstGeom>
          <a:solidFill>
            <a:srgbClr val="BEBF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" bIns="18000" rtlCol="0" anchor="t"/>
          <a:lstStyle/>
          <a:p>
            <a:pPr algn="ctr"/>
            <a:r>
              <a:rPr lang="ru-RU" sz="2000" b="1" i="1" u="sng" dirty="0">
                <a:solidFill>
                  <a:schemeClr val="tx1"/>
                </a:solidFill>
                <a:latin typeface="Trebuchet MS" panose="020B0603020202020204" pitchFamily="34" charset="0"/>
              </a:rPr>
              <a:t>Национальные</a:t>
            </a:r>
            <a:r>
              <a:rPr lang="ru-RU" sz="20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 цели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rebuchet MS" panose="020B0603020202020204" pitchFamily="34" charset="0"/>
              </a:rPr>
              <a:t>(пункт 1 Указа Президента РФ от 07.05.2018 № 204)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5964807" y="3534295"/>
            <a:ext cx="1440000" cy="2527162"/>
          </a:xfrm>
          <a:prstGeom prst="rect">
            <a:avLst/>
          </a:prstGeom>
          <a:solidFill>
            <a:srgbClr val="B1D3D1">
              <a:alpha val="60000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ru-RU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rebuchet MS" panose="020B0603020202020204" pitchFamily="34" charset="0"/>
              </a:rPr>
              <a:t>ГП 4</a:t>
            </a:r>
          </a:p>
        </p:txBody>
      </p:sp>
      <p:sp>
        <p:nvSpPr>
          <p:cNvPr id="197" name="Прямоугольник 196"/>
          <p:cNvSpPr/>
          <p:nvPr/>
        </p:nvSpPr>
        <p:spPr>
          <a:xfrm>
            <a:off x="4204324" y="5629930"/>
            <a:ext cx="3200483" cy="431527"/>
          </a:xfrm>
          <a:prstGeom prst="rect">
            <a:avLst/>
          </a:prstGeom>
          <a:pattFill prst="lt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33CC"/>
                </a:solidFill>
                <a:latin typeface="Trebuchet MS" panose="020B0603020202020204" pitchFamily="34" charset="0"/>
              </a:rPr>
              <a:t>Нацпроект 3</a:t>
            </a:r>
          </a:p>
        </p:txBody>
      </p:sp>
      <p:cxnSp>
        <p:nvCxnSpPr>
          <p:cNvPr id="42" name="Прямая со стрелкой 41"/>
          <p:cNvCxnSpPr>
            <a:stCxn id="4" idx="2"/>
          </p:cNvCxnSpPr>
          <p:nvPr/>
        </p:nvCxnSpPr>
        <p:spPr>
          <a:xfrm>
            <a:off x="7971239" y="1677693"/>
            <a:ext cx="1186" cy="75218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172" idx="0"/>
            <a:endCxn id="104" idx="0"/>
          </p:cNvCxnSpPr>
          <p:nvPr/>
        </p:nvCxnSpPr>
        <p:spPr>
          <a:xfrm>
            <a:off x="1541815" y="3534295"/>
            <a:ext cx="1" cy="828214"/>
          </a:xfrm>
          <a:prstGeom prst="straightConnector1">
            <a:avLst/>
          </a:prstGeom>
          <a:ln>
            <a:solidFill>
              <a:srgbClr val="0033CC"/>
            </a:solidFill>
            <a:prstDash val="dash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3241433" y="3473850"/>
            <a:ext cx="0" cy="1503360"/>
          </a:xfrm>
          <a:prstGeom prst="straightConnector1">
            <a:avLst/>
          </a:prstGeom>
          <a:ln>
            <a:solidFill>
              <a:srgbClr val="0033CC"/>
            </a:solidFill>
            <a:prstDash val="dash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4952550" y="3473850"/>
            <a:ext cx="0" cy="1503360"/>
          </a:xfrm>
          <a:prstGeom prst="straightConnector1">
            <a:avLst/>
          </a:prstGeom>
          <a:ln>
            <a:solidFill>
              <a:srgbClr val="0033CC"/>
            </a:solidFill>
            <a:prstDash val="dash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38" idx="0"/>
          </p:cNvCxnSpPr>
          <p:nvPr/>
        </p:nvCxnSpPr>
        <p:spPr>
          <a:xfrm>
            <a:off x="6684807" y="3534295"/>
            <a:ext cx="0" cy="2095635"/>
          </a:xfrm>
          <a:prstGeom prst="straightConnector1">
            <a:avLst/>
          </a:prstGeom>
          <a:ln>
            <a:solidFill>
              <a:srgbClr val="0033CC"/>
            </a:solidFill>
            <a:prstDash val="dash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0" y="6501455"/>
            <a:ext cx="9905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rebuchet MS" panose="020B0603020202020204" pitchFamily="34" charset="0"/>
              </a:rPr>
              <a:t>Формирование нацпроектов осуществляется </a:t>
            </a:r>
            <a:r>
              <a:rPr lang="ru-RU" sz="1400" b="1" i="1" u="sng" dirty="0">
                <a:latin typeface="Trebuchet MS" panose="020B0603020202020204" pitchFamily="34" charset="0"/>
              </a:rPr>
              <a:t>на 6-летний период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494489" y="1493851"/>
            <a:ext cx="2792011" cy="641042"/>
          </a:xfrm>
          <a:prstGeom prst="roundRect">
            <a:avLst/>
          </a:prstGeom>
          <a:solidFill>
            <a:srgbClr val="BEBF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85000"/>
              </a:lnSpc>
            </a:pPr>
            <a:r>
              <a:rPr lang="ru-RU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Цели </a:t>
            </a:r>
            <a:r>
              <a:rPr lang="ru-RU" b="1" i="1" u="sng" dirty="0">
                <a:solidFill>
                  <a:schemeClr val="tx1"/>
                </a:solidFill>
                <a:latin typeface="Trebuchet MS" panose="020B0603020202020204" pitchFamily="34" charset="0"/>
              </a:rPr>
              <a:t>нацпроектов</a:t>
            </a:r>
            <a:r>
              <a:rPr lang="ru-RU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</a:p>
          <a:p>
            <a:pPr algn="ctr">
              <a:lnSpc>
                <a:spcPct val="85000"/>
              </a:lnSpc>
              <a:spcBef>
                <a:spcPts val="600"/>
              </a:spcBef>
            </a:pPr>
            <a:r>
              <a:rPr lang="ru-RU" sz="1400" dirty="0">
                <a:solidFill>
                  <a:schemeClr val="tx1"/>
                </a:solidFill>
                <a:latin typeface="Trebuchet MS" panose="020B0603020202020204" pitchFamily="34" charset="0"/>
              </a:rPr>
              <a:t>(пункты 3-15 Указа)</a:t>
            </a:r>
          </a:p>
        </p:txBody>
      </p:sp>
      <p:cxnSp>
        <p:nvCxnSpPr>
          <p:cNvPr id="36" name="Прямая со стрелкой 35"/>
          <p:cNvCxnSpPr>
            <a:stCxn id="30" idx="2"/>
          </p:cNvCxnSpPr>
          <p:nvPr/>
        </p:nvCxnSpPr>
        <p:spPr>
          <a:xfrm flipH="1">
            <a:off x="4886325" y="2134893"/>
            <a:ext cx="0" cy="294988"/>
          </a:xfrm>
          <a:prstGeom prst="straightConnector1">
            <a:avLst/>
          </a:prstGeom>
          <a:ln w="28575">
            <a:solidFill>
              <a:srgbClr val="0033CC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4952550" y="4126570"/>
            <a:ext cx="0" cy="1503360"/>
          </a:xfrm>
          <a:prstGeom prst="straightConnector1">
            <a:avLst/>
          </a:prstGeom>
          <a:ln>
            <a:solidFill>
              <a:srgbClr val="0033CC"/>
            </a:solidFill>
            <a:prstDash val="dash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Прямоугольник 197"/>
          <p:cNvSpPr/>
          <p:nvPr/>
        </p:nvSpPr>
        <p:spPr>
          <a:xfrm>
            <a:off x="2546648" y="4977210"/>
            <a:ext cx="3097678" cy="431527"/>
          </a:xfrm>
          <a:prstGeom prst="rect">
            <a:avLst/>
          </a:prstGeom>
          <a:pattFill prst="lt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33CC"/>
                </a:solidFill>
                <a:latin typeface="Trebuchet MS" panose="020B0603020202020204" pitchFamily="34" charset="0"/>
              </a:rPr>
              <a:t>Нацпроект 2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7725288" y="3530455"/>
            <a:ext cx="1440000" cy="2527162"/>
          </a:xfrm>
          <a:prstGeom prst="rect">
            <a:avLst/>
          </a:prstGeom>
          <a:solidFill>
            <a:srgbClr val="B1D3D1">
              <a:alpha val="60000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ru-RU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rebuchet MS" panose="020B0603020202020204" pitchFamily="34" charset="0"/>
              </a:rPr>
              <a:t>ГП </a:t>
            </a:r>
            <a:r>
              <a:rPr lang="en-US" b="1" dirty="0">
                <a:solidFill>
                  <a:schemeClr val="tx1"/>
                </a:solidFill>
                <a:latin typeface="Trebuchet MS" panose="020B0603020202020204" pitchFamily="34" charset="0"/>
              </a:rPr>
              <a:t>n</a:t>
            </a:r>
            <a:endParaRPr lang="ru-RU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-9975" y="6201784"/>
            <a:ext cx="9905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rebuchet MS" panose="020B0603020202020204" pitchFamily="34" charset="0"/>
              </a:rPr>
              <a:t>Национальный проект – </a:t>
            </a:r>
            <a:r>
              <a:rPr lang="ru-RU" sz="1400" b="1" i="1" u="sng" dirty="0">
                <a:latin typeface="Trebuchet MS" panose="020B0603020202020204" pitchFamily="34" charset="0"/>
              </a:rPr>
              <a:t>приоритетное</a:t>
            </a:r>
            <a:r>
              <a:rPr lang="ru-RU" sz="1400" dirty="0">
                <a:latin typeface="Trebuchet MS" panose="020B0603020202020204" pitchFamily="34" charset="0"/>
              </a:rPr>
              <a:t> направление государственной политики </a:t>
            </a:r>
            <a:r>
              <a:rPr lang="ru-RU" sz="1400" b="1" i="1" u="sng" dirty="0">
                <a:latin typeface="Trebuchet MS" panose="020B0603020202020204" pitchFamily="34" charset="0"/>
              </a:rPr>
              <a:t>с особым режимом управления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309188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0" y="521137"/>
            <a:ext cx="9906000" cy="37356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/>
            <a:r>
              <a:rPr lang="ru-RU" sz="22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Вклад проектной и процессной деятельности в достижение целей социально-экономического развития</a:t>
            </a:r>
            <a:endParaRPr lang="ru-RU" sz="2200" b="1" i="1" dirty="0">
              <a:solidFill>
                <a:srgbClr val="00602B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782138384"/>
              </p:ext>
            </p:extLst>
          </p:nvPr>
        </p:nvGraphicFramePr>
        <p:xfrm>
          <a:off x="84207" y="1076086"/>
          <a:ext cx="8358264" cy="4848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"/>
          <p:cNvSpPr txBox="1"/>
          <p:nvPr/>
        </p:nvSpPr>
        <p:spPr>
          <a:xfrm>
            <a:off x="120098" y="761670"/>
            <a:ext cx="1295399" cy="56662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i="1" dirty="0">
                <a:latin typeface="Trebuchet MS" panose="020B0603020202020204" pitchFamily="34" charset="0"/>
              </a:rPr>
              <a:t>Значения</a:t>
            </a:r>
          </a:p>
          <a:p>
            <a:r>
              <a:rPr lang="ru-RU" sz="1200" i="1" dirty="0">
                <a:latin typeface="Trebuchet MS" panose="020B0603020202020204" pitchFamily="34" charset="0"/>
              </a:rPr>
              <a:t>показателей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8449549" y="5555708"/>
            <a:ext cx="692426" cy="38771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i="1" dirty="0">
                <a:latin typeface="Trebuchet MS" panose="020B0603020202020204" pitchFamily="34" charset="0"/>
              </a:rPr>
              <a:t>Годы</a:t>
            </a:r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8098929" y="1567576"/>
            <a:ext cx="283559" cy="69535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"/>
          <p:cNvSpPr txBox="1"/>
          <p:nvPr/>
        </p:nvSpPr>
        <p:spPr>
          <a:xfrm rot="16200000">
            <a:off x="7793617" y="1878945"/>
            <a:ext cx="1341783" cy="476275"/>
          </a:xfrm>
          <a:prstGeom prst="rect">
            <a:avLst/>
          </a:prstGeom>
        </p:spPr>
        <p:txBody>
          <a:bodyPr wrap="squar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Нацпроект</a:t>
            </a:r>
          </a:p>
        </p:txBody>
      </p:sp>
      <p:sp>
        <p:nvSpPr>
          <p:cNvPr id="18" name="Правая фигурная скобка 17"/>
          <p:cNvSpPr/>
          <p:nvPr/>
        </p:nvSpPr>
        <p:spPr>
          <a:xfrm>
            <a:off x="8158909" y="1542253"/>
            <a:ext cx="983065" cy="3013051"/>
          </a:xfrm>
          <a:prstGeom prst="rightBrace">
            <a:avLst/>
          </a:prstGeom>
          <a:noFill/>
          <a:ln w="95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9" name="TextBox 1"/>
          <p:cNvSpPr txBox="1"/>
          <p:nvPr/>
        </p:nvSpPr>
        <p:spPr>
          <a:xfrm>
            <a:off x="8516643" y="2478725"/>
            <a:ext cx="1552161" cy="743228"/>
          </a:xfrm>
          <a:prstGeom prst="rect">
            <a:avLst/>
          </a:prstGeom>
        </p:spPr>
        <p:txBody>
          <a:bodyPr wrap="squar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300" b="1" i="1" dirty="0">
                <a:solidFill>
                  <a:srgbClr val="0000FF"/>
                </a:solidFill>
                <a:latin typeface="Trebuchet MS" panose="020B0603020202020204" pitchFamily="34" charset="0"/>
              </a:rPr>
              <a:t>Проекты</a:t>
            </a: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V="1">
            <a:off x="2662813" y="1823357"/>
            <a:ext cx="5421924" cy="222068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2662813" y="2059493"/>
            <a:ext cx="5421924" cy="19845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1"/>
          <p:cNvSpPr txBox="1"/>
          <p:nvPr/>
        </p:nvSpPr>
        <p:spPr>
          <a:xfrm>
            <a:off x="4379847" y="4861018"/>
            <a:ext cx="3638369" cy="36732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i="1" dirty="0">
                <a:solidFill>
                  <a:srgbClr val="6E356F"/>
                </a:solidFill>
                <a:latin typeface="Trebuchet MS" panose="020B0603020202020204" pitchFamily="34" charset="0"/>
              </a:rPr>
              <a:t>Процессы (ведомственные целевые программы)</a:t>
            </a:r>
          </a:p>
        </p:txBody>
      </p:sp>
      <p:sp>
        <p:nvSpPr>
          <p:cNvPr id="62" name="TextBox 1"/>
          <p:cNvSpPr txBox="1"/>
          <p:nvPr/>
        </p:nvSpPr>
        <p:spPr>
          <a:xfrm>
            <a:off x="5825143" y="3597275"/>
            <a:ext cx="1936763" cy="36732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i="1" dirty="0">
                <a:solidFill>
                  <a:srgbClr val="0000FF"/>
                </a:solidFill>
                <a:latin typeface="Trebuchet MS" panose="020B0603020202020204" pitchFamily="34" charset="0"/>
              </a:rPr>
              <a:t>Ведомственные проекты</a:t>
            </a:r>
          </a:p>
        </p:txBody>
      </p:sp>
      <p:sp>
        <p:nvSpPr>
          <p:cNvPr id="66" name="Полилиния 65"/>
          <p:cNvSpPr/>
          <p:nvPr/>
        </p:nvSpPr>
        <p:spPr>
          <a:xfrm>
            <a:off x="439397" y="4018009"/>
            <a:ext cx="3276600" cy="1022350"/>
          </a:xfrm>
          <a:custGeom>
            <a:avLst/>
            <a:gdLst>
              <a:gd name="connsiteX0" fmla="*/ 0 w 3276600"/>
              <a:gd name="connsiteY0" fmla="*/ 1022350 h 1022350"/>
              <a:gd name="connsiteX1" fmla="*/ 6350 w 3276600"/>
              <a:gd name="connsiteY1" fmla="*/ 755650 h 1022350"/>
              <a:gd name="connsiteX2" fmla="*/ 1098550 w 3276600"/>
              <a:gd name="connsiteY2" fmla="*/ 400050 h 1022350"/>
              <a:gd name="connsiteX3" fmla="*/ 1092200 w 3276600"/>
              <a:gd name="connsiteY3" fmla="*/ 679450 h 1022350"/>
              <a:gd name="connsiteX4" fmla="*/ 3276600 w 3276600"/>
              <a:gd name="connsiteY4" fmla="*/ 0 h 1022350"/>
              <a:gd name="connsiteX5" fmla="*/ 3276600 w 3276600"/>
              <a:gd name="connsiteY5" fmla="*/ 800100 h 1022350"/>
              <a:gd name="connsiteX6" fmla="*/ 0 w 3276600"/>
              <a:gd name="connsiteY6" fmla="*/ 1022350 h 102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6600" h="1022350">
                <a:moveTo>
                  <a:pt x="0" y="1022350"/>
                </a:moveTo>
                <a:lnTo>
                  <a:pt x="6350" y="755650"/>
                </a:lnTo>
                <a:lnTo>
                  <a:pt x="1098550" y="400050"/>
                </a:lnTo>
                <a:lnTo>
                  <a:pt x="1092200" y="679450"/>
                </a:lnTo>
                <a:lnTo>
                  <a:pt x="3276600" y="0"/>
                </a:lnTo>
                <a:lnTo>
                  <a:pt x="3276600" y="800100"/>
                </a:lnTo>
                <a:lnTo>
                  <a:pt x="0" y="1022350"/>
                </a:lnTo>
                <a:close/>
              </a:path>
            </a:pathLst>
          </a:custGeom>
          <a:pattFill prst="ltUpDiag">
            <a:fgClr>
              <a:schemeClr val="accent2">
                <a:lumMod val="60000"/>
                <a:lumOff val="40000"/>
              </a:schemeClr>
            </a:fgClr>
            <a:bgClr>
              <a:srgbClr val="EDEDE3"/>
            </a:bgClr>
          </a:pattFill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1"/>
          <p:cNvSpPr txBox="1"/>
          <p:nvPr/>
        </p:nvSpPr>
        <p:spPr>
          <a:xfrm rot="20601854">
            <a:off x="1497773" y="4390182"/>
            <a:ext cx="2465778" cy="36732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i="1" dirty="0">
                <a:solidFill>
                  <a:srgbClr val="2B5357"/>
                </a:solidFill>
                <a:latin typeface="Trebuchet MS" panose="020B0603020202020204" pitchFamily="34" charset="0"/>
              </a:rPr>
              <a:t>Федеральные целевые программы</a:t>
            </a:r>
          </a:p>
        </p:txBody>
      </p:sp>
      <p:sp>
        <p:nvSpPr>
          <p:cNvPr id="69" name="TextBox 1"/>
          <p:cNvSpPr txBox="1"/>
          <p:nvPr/>
        </p:nvSpPr>
        <p:spPr>
          <a:xfrm rot="20301190">
            <a:off x="6345825" y="2086878"/>
            <a:ext cx="2013925" cy="32154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i="1" dirty="0">
                <a:solidFill>
                  <a:srgbClr val="C00000"/>
                </a:solidFill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71" name="TextBox 1"/>
          <p:cNvSpPr txBox="1"/>
          <p:nvPr/>
        </p:nvSpPr>
        <p:spPr>
          <a:xfrm rot="20301190">
            <a:off x="6371361" y="2265708"/>
            <a:ext cx="2013925" cy="32154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i="1" dirty="0">
                <a:solidFill>
                  <a:srgbClr val="C00000"/>
                </a:solidFill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72" name="TextBox 1"/>
          <p:cNvSpPr txBox="1"/>
          <p:nvPr/>
        </p:nvSpPr>
        <p:spPr>
          <a:xfrm rot="20301190">
            <a:off x="6323787" y="1902368"/>
            <a:ext cx="2013925" cy="32154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i="1" dirty="0">
                <a:solidFill>
                  <a:srgbClr val="C00000"/>
                </a:solidFill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73" name="Правая фигурная скобка 72"/>
          <p:cNvSpPr/>
          <p:nvPr/>
        </p:nvSpPr>
        <p:spPr>
          <a:xfrm>
            <a:off x="8158911" y="4580627"/>
            <a:ext cx="983063" cy="900330"/>
          </a:xfrm>
          <a:prstGeom prst="rightBrace">
            <a:avLst/>
          </a:prstGeom>
          <a:noFill/>
          <a:ln w="9525">
            <a:solidFill>
              <a:srgbClr val="6E35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74" name="TextBox 1"/>
          <p:cNvSpPr txBox="1"/>
          <p:nvPr/>
        </p:nvSpPr>
        <p:spPr>
          <a:xfrm>
            <a:off x="8516642" y="4715311"/>
            <a:ext cx="1552161" cy="32722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300" b="1" i="1" dirty="0">
                <a:solidFill>
                  <a:srgbClr val="6E356F"/>
                </a:solidFill>
                <a:latin typeface="Trebuchet MS" panose="020B0603020202020204" pitchFamily="34" charset="0"/>
              </a:rPr>
              <a:t>Процессы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420775" y="5914936"/>
            <a:ext cx="4953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i="1" u="sng" dirty="0">
                <a:latin typeface="Trebuchet MS" panose="020B0603020202020204" pitchFamily="34" charset="0"/>
              </a:rPr>
              <a:t>Проекты:</a:t>
            </a:r>
          </a:p>
          <a:p>
            <a:r>
              <a:rPr lang="ru-RU" sz="1200" dirty="0">
                <a:latin typeface="Trebuchet MS" panose="020B0603020202020204" pitchFamily="34" charset="0"/>
              </a:rPr>
              <a:t>ограничены по срокам; </a:t>
            </a:r>
            <a:br>
              <a:rPr lang="ru-RU" sz="1200" dirty="0">
                <a:latin typeface="Trebuchet MS" panose="020B0603020202020204" pitchFamily="34" charset="0"/>
              </a:rPr>
            </a:br>
            <a:r>
              <a:rPr lang="ru-RU" sz="1200" dirty="0">
                <a:latin typeface="Trebuchet MS" panose="020B0603020202020204" pitchFamily="34" charset="0"/>
              </a:rPr>
              <a:t>приводят к уникальному результату и (или) качественному изменению процессов.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5024438" y="5914936"/>
            <a:ext cx="4953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i="1" u="sng" dirty="0">
                <a:latin typeface="Trebuchet MS" panose="020B0603020202020204" pitchFamily="34" charset="0"/>
              </a:rPr>
              <a:t>Процессы:</a:t>
            </a:r>
          </a:p>
          <a:p>
            <a:r>
              <a:rPr lang="ru-RU" sz="1200" dirty="0">
                <a:latin typeface="Trebuchet MS" panose="020B0603020202020204" pitchFamily="34" charset="0"/>
              </a:rPr>
              <a:t>непрерывные или постоянно возобновляемые;</a:t>
            </a:r>
            <a:br>
              <a:rPr lang="ru-RU" sz="1200" dirty="0">
                <a:latin typeface="Trebuchet MS" panose="020B0603020202020204" pitchFamily="34" charset="0"/>
              </a:rPr>
            </a:br>
            <a:r>
              <a:rPr lang="ru-RU" sz="1200" dirty="0">
                <a:latin typeface="Trebuchet MS" panose="020B0603020202020204" pitchFamily="34" charset="0"/>
              </a:rPr>
              <a:t>реализуются в соответствии с устоявшимися процедурами.</a:t>
            </a:r>
          </a:p>
        </p:txBody>
      </p:sp>
      <p:sp>
        <p:nvSpPr>
          <p:cNvPr id="10" name="Полилиния 9"/>
          <p:cNvSpPr/>
          <p:nvPr/>
        </p:nvSpPr>
        <p:spPr>
          <a:xfrm>
            <a:off x="1525870" y="4055897"/>
            <a:ext cx="1099524" cy="633909"/>
          </a:xfrm>
          <a:custGeom>
            <a:avLst/>
            <a:gdLst>
              <a:gd name="connsiteX0" fmla="*/ 0 w 1099524"/>
              <a:gd name="connsiteY0" fmla="*/ 633909 h 633909"/>
              <a:gd name="connsiteX1" fmla="*/ 11220 w 1099524"/>
              <a:gd name="connsiteY1" fmla="*/ 353418 h 633909"/>
              <a:gd name="connsiteX2" fmla="*/ 1099524 w 1099524"/>
              <a:gd name="connsiteY2" fmla="*/ 0 h 633909"/>
              <a:gd name="connsiteX3" fmla="*/ 1093914 w 1099524"/>
              <a:gd name="connsiteY3" fmla="*/ 297320 h 633909"/>
              <a:gd name="connsiteX4" fmla="*/ 0 w 1099524"/>
              <a:gd name="connsiteY4" fmla="*/ 633909 h 633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9524" h="633909">
                <a:moveTo>
                  <a:pt x="0" y="633909"/>
                </a:moveTo>
                <a:lnTo>
                  <a:pt x="11220" y="353418"/>
                </a:lnTo>
                <a:lnTo>
                  <a:pt x="1099524" y="0"/>
                </a:lnTo>
                <a:lnTo>
                  <a:pt x="1093914" y="297320"/>
                </a:lnTo>
                <a:lnTo>
                  <a:pt x="0" y="633909"/>
                </a:lnTo>
                <a:close/>
              </a:path>
            </a:pathLst>
          </a:custGeom>
          <a:pattFill prst="ltUpDiag">
            <a:fgClr>
              <a:schemeClr val="accent4">
                <a:lumMod val="60000"/>
                <a:lumOff val="40000"/>
              </a:schemeClr>
            </a:fgClr>
            <a:bgClr>
              <a:srgbClr val="EDEDE3"/>
            </a:bgClr>
          </a:patt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1"/>
          <p:cNvSpPr txBox="1"/>
          <p:nvPr/>
        </p:nvSpPr>
        <p:spPr>
          <a:xfrm rot="20515376">
            <a:off x="940600" y="4211007"/>
            <a:ext cx="2298649" cy="36732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050" b="1" i="1" dirty="0">
                <a:solidFill>
                  <a:srgbClr val="85461F"/>
                </a:solidFill>
                <a:latin typeface="Trebuchet MS" panose="020B0603020202020204" pitchFamily="34" charset="0"/>
              </a:rPr>
              <a:t>Приоритетный </a:t>
            </a:r>
          </a:p>
          <a:p>
            <a:pPr algn="ctr">
              <a:lnSpc>
                <a:spcPct val="80000"/>
              </a:lnSpc>
            </a:pPr>
            <a:r>
              <a:rPr lang="ru-RU" sz="1050" b="1" i="1" dirty="0">
                <a:solidFill>
                  <a:srgbClr val="85461F"/>
                </a:solidFill>
                <a:latin typeface="Trebuchet MS" panose="020B0603020202020204" pitchFamily="34" charset="0"/>
              </a:rPr>
              <a:t>проект</a:t>
            </a:r>
          </a:p>
        </p:txBody>
      </p:sp>
    </p:spTree>
    <p:extLst>
      <p:ext uri="{BB962C8B-B14F-4D97-AF65-F5344CB8AC3E}">
        <p14:creationId xmlns:p14="http://schemas.microsoft.com/office/powerpoint/2010/main" val="695080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152399" y="311879"/>
            <a:ext cx="9596438" cy="28975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ru-RU" sz="17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Соотношение национальных проектов (программ) и государственных программ РФ</a:t>
            </a:r>
            <a:endParaRPr lang="ru-RU" sz="1700" b="1" i="1" dirty="0">
              <a:solidFill>
                <a:srgbClr val="004821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914461"/>
              </p:ext>
            </p:extLst>
          </p:nvPr>
        </p:nvGraphicFramePr>
        <p:xfrm>
          <a:off x="118109" y="620694"/>
          <a:ext cx="9640253" cy="52415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0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581">
                  <a:extLst>
                    <a:ext uri="{9D8B030D-6E8A-4147-A177-3AD203B41FA5}">
                      <a16:colId xmlns:a16="http://schemas.microsoft.com/office/drawing/2014/main" val="129505477"/>
                    </a:ext>
                  </a:extLst>
                </a:gridCol>
                <a:gridCol w="5958561">
                  <a:extLst>
                    <a:ext uri="{9D8B030D-6E8A-4147-A177-3AD203B41FA5}">
                      <a16:colId xmlns:a16="http://schemas.microsoft.com/office/drawing/2014/main" val="3090251645"/>
                    </a:ext>
                  </a:extLst>
                </a:gridCol>
              </a:tblGrid>
              <a:tr h="391825"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Наименование национального</a:t>
                      </a:r>
                      <a:r>
                        <a:rPr lang="ru-RU" sz="1100" b="1" baseline="0" dirty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проекта (программы)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T="28800" marB="28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Государственные программы РФ,</a:t>
                      </a:r>
                      <a:r>
                        <a:rPr lang="ru-RU" sz="1100" b="1" baseline="0" dirty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в рамках которых реализуются национальные проекты (программы)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T="28800" marB="28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081">
                <a:tc vMerge="1">
                  <a:txBody>
                    <a:bodyPr/>
                    <a:lstStyle/>
                    <a:p>
                      <a:pPr algn="ctr"/>
                      <a:endParaRPr lang="ru-RU" sz="13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кол-во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наименование</a:t>
                      </a:r>
                    </a:p>
                  </a:txBody>
                  <a:tcPr marT="28800" marB="2880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081">
                <a:tc gridSpan="3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100" b="1" i="1" dirty="0">
                          <a:latin typeface="Trebuchet MS" pitchFamily="34" charset="0"/>
                        </a:rPr>
                        <a:t>I. </a:t>
                      </a:r>
                      <a:r>
                        <a:rPr lang="ru-RU" sz="1100" b="1" i="1" dirty="0">
                          <a:latin typeface="Trebuchet MS" pitchFamily="34" charset="0"/>
                        </a:rPr>
                        <a:t>Национальные проекты</a:t>
                      </a:r>
                    </a:p>
                  </a:txBody>
                  <a:tcPr marT="28800" marB="288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081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Здравоохранение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1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«Развитие здравоохранения»</a:t>
                      </a:r>
                      <a:r>
                        <a:rPr lang="en-US" sz="1100" dirty="0">
                          <a:latin typeface="Trebuchet MS" pitchFamily="34" charset="0"/>
                        </a:rPr>
                        <a:t>*</a:t>
                      </a:r>
                      <a:endParaRPr lang="ru-RU" sz="1100" dirty="0">
                        <a:latin typeface="Trebuchet MS" pitchFamily="34" charset="0"/>
                      </a:endParaRP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081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Образование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2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rebuchet MS" pitchFamily="34" charset="0"/>
                        </a:rPr>
                        <a:t>«Развитие образования»</a:t>
                      </a:r>
                      <a:r>
                        <a:rPr lang="en-US" sz="1100" dirty="0">
                          <a:latin typeface="Trebuchet MS" pitchFamily="34" charset="0"/>
                        </a:rPr>
                        <a:t>*</a:t>
                      </a:r>
                      <a:r>
                        <a:rPr lang="ru-RU" sz="1100" dirty="0">
                          <a:latin typeface="Trebuchet MS" pitchFamily="34" charset="0"/>
                        </a:rPr>
                        <a:t>, «Развитие науки и технологий»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Жилье и городская среда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1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«Обеспечение</a:t>
                      </a:r>
                      <a:r>
                        <a:rPr lang="ru-RU" sz="1100" baseline="0" dirty="0">
                          <a:latin typeface="Trebuchet MS" pitchFamily="34" charset="0"/>
                        </a:rPr>
                        <a:t> доступным и комфортным жильем и коммунальными услугами граждан Российской Федерации»</a:t>
                      </a:r>
                      <a:r>
                        <a:rPr lang="en-US" sz="1100" baseline="0" dirty="0">
                          <a:latin typeface="Trebuchet MS" pitchFamily="34" charset="0"/>
                        </a:rPr>
                        <a:t>*</a:t>
                      </a:r>
                      <a:endParaRPr lang="ru-RU" sz="1100" dirty="0">
                        <a:latin typeface="Trebuchet MS" pitchFamily="34" charset="0"/>
                      </a:endParaRP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Экология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3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«Охрана окружающей среды», «Воспроизводство и использование природных ресурсов», «Развитие лесного хозяйства»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Безопасные и качественные автомобильные дороги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2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«Обеспечение общественного порядка и противодействие преступности», «Развитие транспортной системы»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3081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Наука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1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rebuchet MS" pitchFamily="34" charset="0"/>
                        </a:rPr>
                        <a:t>«Развитие науки и технологий»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341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Малое и среднее предпринимательство и поддержка индивидуальной предпринимательской инициативы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1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>
                          <a:latin typeface="Trebuchet MS" pitchFamily="34" charset="0"/>
                        </a:rPr>
                        <a:t>«Экономическое развитие и инновационная экономика»</a:t>
                      </a:r>
                      <a:endParaRPr lang="ru-RU" sz="1100" dirty="0">
                        <a:latin typeface="Trebuchet MS" pitchFamily="34" charset="0"/>
                      </a:endParaRP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3081">
                <a:tc gridSpan="3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100" b="1" i="1" dirty="0">
                          <a:latin typeface="Trebuchet MS" pitchFamily="34" charset="0"/>
                        </a:rPr>
                        <a:t>II. </a:t>
                      </a:r>
                      <a:r>
                        <a:rPr lang="ru-RU" sz="1100" b="1" i="1" dirty="0">
                          <a:latin typeface="Trebuchet MS" pitchFamily="34" charset="0"/>
                        </a:rPr>
                        <a:t>Национальные программы</a:t>
                      </a:r>
                    </a:p>
                  </a:txBody>
                  <a:tcPr marT="28800" marB="288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609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Производительность труда и поддержка занятости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2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«Содействие занятости населения», «Экономическое развитие и инновационная экономика»</a:t>
                      </a:r>
                    </a:p>
                  </a:txBody>
                  <a:tcPr marT="28800" marB="288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0645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Цифровая экономика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2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100" baseline="0" dirty="0">
                          <a:latin typeface="Trebuchet MS" pitchFamily="34" charset="0"/>
                        </a:rPr>
                        <a:t>«Информационное общество», «Экономическое развитие и инновационная экономика»</a:t>
                      </a:r>
                      <a:endParaRPr lang="ru-RU" sz="1100" dirty="0">
                        <a:latin typeface="Trebuchet MS" pitchFamily="34" charset="0"/>
                      </a:endParaRPr>
                    </a:p>
                  </a:txBody>
                  <a:tcPr marT="28800" marB="288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Демография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3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«Развитие физической культуры</a:t>
                      </a:r>
                      <a:r>
                        <a:rPr lang="ru-RU" sz="1100" baseline="0" dirty="0">
                          <a:latin typeface="Trebuchet MS" pitchFamily="34" charset="0"/>
                        </a:rPr>
                        <a:t> и спорта»</a:t>
                      </a:r>
                      <a:r>
                        <a:rPr lang="en-US" sz="1100" baseline="0" dirty="0">
                          <a:latin typeface="Trebuchet MS" pitchFamily="34" charset="0"/>
                        </a:rPr>
                        <a:t>*</a:t>
                      </a:r>
                      <a:r>
                        <a:rPr lang="ru-RU" sz="1100" baseline="0" dirty="0">
                          <a:latin typeface="Trebuchet MS" pitchFamily="34" charset="0"/>
                        </a:rPr>
                        <a:t>, «Развитие образования»*, «Социальная поддержка граждан»</a:t>
                      </a:r>
                      <a:endParaRPr lang="ru-RU" sz="1100" dirty="0">
                        <a:latin typeface="Trebuchet MS" pitchFamily="34" charset="0"/>
                      </a:endParaRPr>
                    </a:p>
                  </a:txBody>
                  <a:tcPr marT="28800" marB="288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18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Культура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2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rebuchet MS" pitchFamily="34" charset="0"/>
                        </a:rPr>
                        <a:t>«Развитие культуры и туризма»</a:t>
                      </a:r>
                      <a:r>
                        <a:rPr lang="en-US" sz="1100" dirty="0">
                          <a:latin typeface="Trebuchet MS" pitchFamily="34" charset="0"/>
                        </a:rPr>
                        <a:t>*</a:t>
                      </a:r>
                      <a:r>
                        <a:rPr lang="ru-RU" sz="1100" dirty="0">
                          <a:latin typeface="Trebuchet MS" pitchFamily="34" charset="0"/>
                        </a:rPr>
                        <a:t>, «Реализация государственной</a:t>
                      </a:r>
                      <a:r>
                        <a:rPr lang="ru-RU" sz="1100" baseline="0" dirty="0">
                          <a:latin typeface="Trebuchet MS" pitchFamily="34" charset="0"/>
                        </a:rPr>
                        <a:t> национальной политики»</a:t>
                      </a:r>
                      <a:endParaRPr lang="ru-RU" sz="1100" dirty="0">
                        <a:latin typeface="Trebuchet MS" pitchFamily="34" charset="0"/>
                      </a:endParaRPr>
                    </a:p>
                  </a:txBody>
                  <a:tcPr marT="28800" marB="288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48848"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Международная кооперация</a:t>
                      </a:r>
                      <a:r>
                        <a:rPr lang="ru-RU" sz="1100" baseline="0" dirty="0">
                          <a:latin typeface="Trebuchet MS" pitchFamily="34" charset="0"/>
                        </a:rPr>
                        <a:t> и экспорт</a:t>
                      </a:r>
                      <a:endParaRPr lang="ru-RU" sz="1100" dirty="0">
                        <a:latin typeface="Trebuchet MS" pitchFamily="34" charset="0"/>
                      </a:endParaRP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100" dirty="0">
                          <a:latin typeface="Trebuchet MS" pitchFamily="34" charset="0"/>
                        </a:rPr>
                        <a:t>4</a:t>
                      </a: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latin typeface="Trebuchet MS" pitchFamily="34" charset="0"/>
                        </a:rPr>
                        <a:t>«Развитие авиационной промышленности», «Развитие внешнеэкономической деятельности»,</a:t>
                      </a:r>
                      <a:r>
                        <a:rPr lang="ru-RU" sz="1100" baseline="0" dirty="0">
                          <a:latin typeface="Trebuchet MS" pitchFamily="34" charset="0"/>
                        </a:rPr>
                        <a:t> </a:t>
                      </a:r>
                      <a:r>
                        <a:rPr lang="ru-RU" sz="1100" dirty="0">
                          <a:latin typeface="Trebuchet MS" pitchFamily="34" charset="0"/>
                        </a:rPr>
                        <a:t>«Развитие промышленности и</a:t>
                      </a:r>
                      <a:r>
                        <a:rPr lang="ru-RU" sz="1100" baseline="0" dirty="0">
                          <a:latin typeface="Trebuchet MS" pitchFamily="34" charset="0"/>
                        </a:rPr>
                        <a:t> повышение ее конкурентоспособности», «Развитие сельского хозяйства и регулирование рынков сельскохозяйственной продукции, сырья и продовольствия»</a:t>
                      </a:r>
                      <a:endParaRPr lang="ru-RU" sz="1100" dirty="0">
                        <a:latin typeface="Trebuchet MS" pitchFamily="34" charset="0"/>
                      </a:endParaRPr>
                    </a:p>
                  </a:txBody>
                  <a:tcPr marT="28800" marB="288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8584" y="6345000"/>
            <a:ext cx="9797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5000"/>
              </a:lnSpc>
              <a:spcAft>
                <a:spcPts val="300"/>
              </a:spcAft>
            </a:pPr>
            <a:r>
              <a:rPr lang="en-US" sz="1000" i="1" spc="-30" dirty="0">
                <a:latin typeface="Trebuchet MS" pitchFamily="34" charset="0"/>
              </a:rPr>
              <a:t>*</a:t>
            </a:r>
            <a:r>
              <a:rPr lang="ru-RU" sz="1000" i="1" spc="-30" dirty="0">
                <a:latin typeface="Trebuchet MS" pitchFamily="34" charset="0"/>
              </a:rPr>
              <a:t>-при условии </a:t>
            </a:r>
            <a:r>
              <a:rPr lang="ru-RU" sz="1000" b="1" i="1" spc="-30" dirty="0">
                <a:latin typeface="Trebuchet MS" pitchFamily="34" charset="0"/>
              </a:rPr>
              <a:t>завершения консолидации отраслевых расходов </a:t>
            </a:r>
            <a:r>
              <a:rPr lang="ru-RU" sz="1000" i="1" spc="-30" dirty="0">
                <a:latin typeface="Trebuchet MS" pitchFamily="34" charset="0"/>
              </a:rPr>
              <a:t>в соответствующих государственных программах Российской Федерации</a:t>
            </a:r>
          </a:p>
          <a:p>
            <a:pPr algn="just">
              <a:lnSpc>
                <a:spcPct val="85000"/>
              </a:lnSpc>
            </a:pPr>
            <a:r>
              <a:rPr lang="ru-RU" sz="1000" i="1" spc="-30" dirty="0">
                <a:latin typeface="Trebuchet MS" pitchFamily="34" charset="0"/>
              </a:rPr>
              <a:t>(текущий уровень концентрации отраслевых расходов федерального бюджета в составе ГП «Развитие здравоохранения» – </a:t>
            </a:r>
            <a:r>
              <a:rPr lang="ru-RU" sz="1000" b="1" i="1" spc="-30" dirty="0">
                <a:latin typeface="Trebuchet MS" panose="020B0603020202020204" pitchFamily="34" charset="0"/>
              </a:rPr>
              <a:t>67,6 %</a:t>
            </a:r>
            <a:r>
              <a:rPr lang="ru-RU" sz="1000" i="1" spc="-30" dirty="0">
                <a:latin typeface="Trebuchet MS" panose="020B0603020202020204" pitchFamily="34" charset="0"/>
              </a:rPr>
              <a:t>; ГП «Развитие образования» – </a:t>
            </a:r>
            <a:br>
              <a:rPr lang="ru-RU" sz="1000" i="1" spc="-30" dirty="0">
                <a:latin typeface="Trebuchet MS" panose="020B0603020202020204" pitchFamily="34" charset="0"/>
              </a:rPr>
            </a:br>
            <a:r>
              <a:rPr lang="ru-RU" sz="1000" b="1" i="1" spc="-30" dirty="0">
                <a:latin typeface="Trebuchet MS" panose="020B0603020202020204" pitchFamily="34" charset="0"/>
              </a:rPr>
              <a:t>73,9 %</a:t>
            </a:r>
            <a:r>
              <a:rPr lang="ru-RU" sz="1000" i="1" spc="-30" dirty="0">
                <a:latin typeface="Trebuchet MS" panose="020B0603020202020204" pitchFamily="34" charset="0"/>
              </a:rPr>
              <a:t>; ГП «Развитие культуры и туризма» – </a:t>
            </a:r>
            <a:r>
              <a:rPr lang="ru-RU" sz="1000" b="1" i="1" spc="-30" dirty="0">
                <a:latin typeface="Trebuchet MS" panose="020B0603020202020204" pitchFamily="34" charset="0"/>
              </a:rPr>
              <a:t>87,9 %</a:t>
            </a:r>
            <a:r>
              <a:rPr lang="ru-RU" sz="1000" i="1" spc="-30" dirty="0">
                <a:latin typeface="Trebuchet MS" panose="020B0603020202020204" pitchFamily="34" charset="0"/>
              </a:rPr>
              <a:t>; ГП «Обеспечение доступным и комфортным жильем и коммунальными услугами граждан РФ» - </a:t>
            </a:r>
            <a:r>
              <a:rPr lang="ru-RU" sz="1000" b="1" i="1" spc="-30" dirty="0">
                <a:latin typeface="Trebuchet MS" panose="020B0603020202020204" pitchFamily="34" charset="0"/>
              </a:rPr>
              <a:t>31,8 %</a:t>
            </a:r>
            <a:r>
              <a:rPr lang="ru-RU" sz="1000" i="1" spc="-30" dirty="0">
                <a:latin typeface="Trebuchet MS" panose="020B0603020202020204" pitchFamily="34" charset="0"/>
              </a:rPr>
              <a:t>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831661"/>
            <a:ext cx="9906000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rebuchet MS" pitchFamily="34" charset="0"/>
              </a:rPr>
              <a:t>В соответствии с протоколом заседания </a:t>
            </a:r>
            <a:r>
              <a:rPr lang="ru-RU" sz="1200" u="sng" dirty="0">
                <a:latin typeface="Trebuchet MS" pitchFamily="34" charset="0"/>
              </a:rPr>
              <a:t>президиума Совета при Президенте Российской Федерации по стратегическому развитию и приоритетным проектам </a:t>
            </a:r>
            <a:r>
              <a:rPr lang="ru-RU" sz="1200" dirty="0">
                <a:latin typeface="Trebuchet MS" pitchFamily="34" charset="0"/>
              </a:rPr>
              <a:t>от 18 июня 2018 г. № 5 признано целесообразным использование единого термина – </a:t>
            </a:r>
            <a:r>
              <a:rPr lang="ru-RU" sz="1200" b="1" i="1" u="sng" dirty="0">
                <a:latin typeface="Trebuchet MS" pitchFamily="34" charset="0"/>
              </a:rPr>
              <a:t>«национальный проект»</a:t>
            </a:r>
          </a:p>
        </p:txBody>
      </p:sp>
    </p:spTree>
    <p:extLst>
      <p:ext uri="{BB962C8B-B14F-4D97-AF65-F5344CB8AC3E}">
        <p14:creationId xmlns:p14="http://schemas.microsoft.com/office/powerpoint/2010/main" val="2943494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152399" y="330929"/>
            <a:ext cx="9596438" cy="49292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ru-RU" sz="20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Виды национальных проектов</a:t>
            </a:r>
            <a:endParaRPr lang="ru-RU" sz="2000" b="1" i="1" dirty="0">
              <a:solidFill>
                <a:srgbClr val="004821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1576" y="2070339"/>
            <a:ext cx="4091797" cy="4491485"/>
          </a:xfrm>
          <a:prstGeom prst="rect">
            <a:avLst/>
          </a:prstGeom>
          <a:solidFill>
            <a:srgbClr val="438086">
              <a:alpha val="60000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188820" y="2932981"/>
            <a:ext cx="2176145" cy="2550733"/>
          </a:xfrm>
          <a:prstGeom prst="rect">
            <a:avLst/>
          </a:prstGeom>
          <a:solidFill>
            <a:srgbClr val="C991CB">
              <a:alpha val="30196"/>
            </a:srgbClr>
          </a:solidFill>
          <a:ln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9329" y="992485"/>
            <a:ext cx="3436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rebuchet MS" panose="020B0603020202020204" pitchFamily="34" charset="0"/>
              </a:rPr>
              <a:t>Нацпроект в структуре одной госпрограммы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8730" y="1567260"/>
            <a:ext cx="27029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Trebuchet MS" panose="020B0603020202020204" pitchFamily="34" charset="0"/>
              </a:rPr>
              <a:t>«Отраслевой» нацпроект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49608" y="992484"/>
            <a:ext cx="3436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rebuchet MS" panose="020B0603020202020204" pitchFamily="34" charset="0"/>
              </a:rPr>
              <a:t>Нацпроект в структуре нескольких госпрограмм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19473" y="1567260"/>
            <a:ext cx="31149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Trebuchet MS" panose="020B0603020202020204" pitchFamily="34" charset="0"/>
              </a:rPr>
              <a:t>«Межотраслевой» нацпроект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221855" y="2065245"/>
            <a:ext cx="2045900" cy="2250836"/>
          </a:xfrm>
          <a:prstGeom prst="rect">
            <a:avLst/>
          </a:prstGeom>
          <a:solidFill>
            <a:srgbClr val="438086">
              <a:alpha val="60000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67753" y="2065245"/>
            <a:ext cx="2045900" cy="2250836"/>
          </a:xfrm>
          <a:prstGeom prst="rect">
            <a:avLst/>
          </a:prstGeom>
          <a:solidFill>
            <a:srgbClr val="438086">
              <a:alpha val="60000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21855" y="4316081"/>
            <a:ext cx="2045900" cy="2250836"/>
          </a:xfrm>
          <a:prstGeom prst="rect">
            <a:avLst/>
          </a:prstGeom>
          <a:solidFill>
            <a:srgbClr val="438086">
              <a:alpha val="60000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267753" y="4316081"/>
            <a:ext cx="2045900" cy="2250836"/>
          </a:xfrm>
          <a:prstGeom prst="rect">
            <a:avLst/>
          </a:prstGeom>
          <a:solidFill>
            <a:srgbClr val="438086">
              <a:alpha val="60000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255806" y="3190663"/>
            <a:ext cx="2045900" cy="2250836"/>
          </a:xfrm>
          <a:prstGeom prst="rect">
            <a:avLst/>
          </a:prstGeom>
          <a:pattFill prst="lt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9" name="Прямая соединительная линия 28"/>
          <p:cNvCxnSpPr>
            <a:stCxn id="17" idx="0"/>
          </p:cNvCxnSpPr>
          <p:nvPr/>
        </p:nvCxnSpPr>
        <p:spPr>
          <a:xfrm>
            <a:off x="3278756" y="3190663"/>
            <a:ext cx="0" cy="2250836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17" idx="1"/>
            <a:endCxn id="17" idx="3"/>
          </p:cNvCxnSpPr>
          <p:nvPr/>
        </p:nvCxnSpPr>
        <p:spPr>
          <a:xfrm>
            <a:off x="2255806" y="4316081"/>
            <a:ext cx="2045900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 rot="20168928">
            <a:off x="2188596" y="3541687"/>
            <a:ext cx="1193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35" name="TextBox 34"/>
          <p:cNvSpPr txBox="1"/>
          <p:nvPr/>
        </p:nvSpPr>
        <p:spPr>
          <a:xfrm rot="20168928">
            <a:off x="3211521" y="3541686"/>
            <a:ext cx="1193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36" name="TextBox 35"/>
          <p:cNvSpPr txBox="1"/>
          <p:nvPr/>
        </p:nvSpPr>
        <p:spPr>
          <a:xfrm rot="20168928">
            <a:off x="2188594" y="4654687"/>
            <a:ext cx="1193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37" name="TextBox 36"/>
          <p:cNvSpPr txBox="1"/>
          <p:nvPr/>
        </p:nvSpPr>
        <p:spPr>
          <a:xfrm rot="20168928">
            <a:off x="3211520" y="4654686"/>
            <a:ext cx="1193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2718694" y="2892254"/>
            <a:ext cx="12747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Trebuchet MS" panose="020B0603020202020204" pitchFamily="34" charset="0"/>
              </a:rPr>
              <a:t>Нацпроект 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71576" y="2070339"/>
            <a:ext cx="4091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rebuchet MS" panose="020B0603020202020204" pitchFamily="34" charset="0"/>
              </a:rPr>
              <a:t>Госпрограмма 1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6179682" y="2932358"/>
            <a:ext cx="2176145" cy="2550733"/>
          </a:xfrm>
          <a:prstGeom prst="rect">
            <a:avLst/>
          </a:prstGeom>
          <a:solidFill>
            <a:srgbClr val="C991CB">
              <a:alpha val="30196"/>
            </a:srgbClr>
          </a:solidFill>
          <a:ln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246668" y="3190040"/>
            <a:ext cx="2045900" cy="2250836"/>
          </a:xfrm>
          <a:prstGeom prst="rect">
            <a:avLst/>
          </a:prstGeom>
          <a:pattFill prst="ltUp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44" name="Прямая соединительная линия 43"/>
          <p:cNvCxnSpPr>
            <a:stCxn id="43" idx="0"/>
          </p:cNvCxnSpPr>
          <p:nvPr/>
        </p:nvCxnSpPr>
        <p:spPr>
          <a:xfrm>
            <a:off x="7269618" y="3190040"/>
            <a:ext cx="0" cy="2250836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43" idx="1"/>
            <a:endCxn id="43" idx="3"/>
          </p:cNvCxnSpPr>
          <p:nvPr/>
        </p:nvCxnSpPr>
        <p:spPr>
          <a:xfrm>
            <a:off x="6246668" y="4315458"/>
            <a:ext cx="2045900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 rot="20168928">
            <a:off x="6179458" y="3541064"/>
            <a:ext cx="1193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47" name="TextBox 46"/>
          <p:cNvSpPr txBox="1"/>
          <p:nvPr/>
        </p:nvSpPr>
        <p:spPr>
          <a:xfrm rot="20168928">
            <a:off x="7202383" y="3541063"/>
            <a:ext cx="1193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48" name="TextBox 47"/>
          <p:cNvSpPr txBox="1"/>
          <p:nvPr/>
        </p:nvSpPr>
        <p:spPr>
          <a:xfrm rot="20168928">
            <a:off x="6179456" y="4654064"/>
            <a:ext cx="1193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49" name="TextBox 48"/>
          <p:cNvSpPr txBox="1"/>
          <p:nvPr/>
        </p:nvSpPr>
        <p:spPr>
          <a:xfrm rot="20168928">
            <a:off x="7202382" y="4654063"/>
            <a:ext cx="1193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709556" y="2891631"/>
            <a:ext cx="12747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Trebuchet MS" panose="020B0603020202020204" pitchFamily="34" charset="0"/>
              </a:rPr>
              <a:t>Нацпроект 2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221855" y="2070339"/>
            <a:ext cx="2043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rebuchet MS" panose="020B0603020202020204" pitchFamily="34" charset="0"/>
              </a:rPr>
              <a:t>Госпрограмма 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66760" y="2069391"/>
            <a:ext cx="2044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rebuchet MS" panose="020B0603020202020204" pitchFamily="34" charset="0"/>
              </a:rPr>
              <a:t>Госпрограмма 3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221854" y="6192492"/>
            <a:ext cx="2043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rebuchet MS" panose="020B0603020202020204" pitchFamily="34" charset="0"/>
              </a:rPr>
              <a:t>Госпрограмма 4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66759" y="6192492"/>
            <a:ext cx="2044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rebuchet MS" panose="020B0603020202020204" pitchFamily="34" charset="0"/>
              </a:rPr>
              <a:t>Госпрограмма 5</a:t>
            </a:r>
          </a:p>
        </p:txBody>
      </p:sp>
    </p:spTree>
    <p:extLst>
      <p:ext uri="{BB962C8B-B14F-4D97-AF65-F5344CB8AC3E}">
        <p14:creationId xmlns:p14="http://schemas.microsoft.com/office/powerpoint/2010/main" val="2177327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450422"/>
              </p:ext>
            </p:extLst>
          </p:nvPr>
        </p:nvGraphicFramePr>
        <p:xfrm>
          <a:off x="344130" y="1032388"/>
          <a:ext cx="9183328" cy="555522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3611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2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020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Национальный проект,</a:t>
                      </a:r>
                      <a:b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в рамках которого реализуются федеральные проекты</a:t>
                      </a:r>
                      <a:endParaRPr lang="ru-RU" sz="1000" b="1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</a:rPr>
                        <a:t>Код структурного элемента государственной программы</a:t>
                      </a:r>
                      <a:endParaRPr lang="ru-RU" sz="1000" b="1" dirty="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46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rebuchet MS" panose="020B0603020202020204" pitchFamily="34" charset="0"/>
                        </a:rPr>
                        <a:t>Демография</a:t>
                      </a:r>
                      <a:endParaRPr lang="ru-RU" sz="1100" dirty="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P…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46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rebuchet MS" panose="020B0603020202020204" pitchFamily="34" charset="0"/>
                        </a:rPr>
                        <a:t>Здравоохранение</a:t>
                      </a:r>
                      <a:endParaRPr lang="ru-RU" sz="1100" dirty="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N…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46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rebuchet MS" panose="020B0603020202020204" pitchFamily="34" charset="0"/>
                        </a:rPr>
                        <a:t>Образование</a:t>
                      </a:r>
                      <a:endParaRPr lang="ru-RU" sz="1100" dirty="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E…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46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rebuchet MS" panose="020B0603020202020204" pitchFamily="34" charset="0"/>
                        </a:rPr>
                        <a:t>Жилье и городская среда</a:t>
                      </a:r>
                      <a:endParaRPr lang="ru-RU" sz="1100" dirty="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F…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46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rebuchet MS" panose="020B0603020202020204" pitchFamily="34" charset="0"/>
                        </a:rPr>
                        <a:t>Экология</a:t>
                      </a:r>
                      <a:endParaRPr lang="ru-RU" sz="1100" dirty="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G…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346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rebuchet MS" panose="020B0603020202020204" pitchFamily="34" charset="0"/>
                        </a:rPr>
                        <a:t>Безопасные и качественные автомобильные дороги</a:t>
                      </a:r>
                      <a:endParaRPr lang="ru-RU" sz="110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R…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346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rebuchet MS" panose="020B0603020202020204" pitchFamily="34" charset="0"/>
                        </a:rPr>
                        <a:t>Производительность труда и поддержка занятости</a:t>
                      </a:r>
                      <a:endParaRPr lang="ru-RU" sz="110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L…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40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rebuchet MS" panose="020B0603020202020204" pitchFamily="34" charset="0"/>
                        </a:rPr>
                        <a:t>Наука</a:t>
                      </a:r>
                      <a:endParaRPr lang="ru-RU" sz="110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S…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3346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rebuchet MS" panose="020B0603020202020204" pitchFamily="34" charset="0"/>
                        </a:rPr>
                        <a:t>Цифровая экономика</a:t>
                      </a:r>
                      <a:endParaRPr lang="ru-RU" sz="110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D…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1865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rebuchet MS" panose="020B0603020202020204" pitchFamily="34" charset="0"/>
                        </a:rPr>
                        <a:t>Культура</a:t>
                      </a:r>
                      <a:endParaRPr lang="ru-RU" sz="110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A…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47109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rebuchet MS" panose="020B0603020202020204" pitchFamily="34" charset="0"/>
                        </a:rPr>
                        <a:t>Малое и среднее предпринимательство и поддержка индивидуальной предпринимательской инициативы</a:t>
                      </a:r>
                      <a:endParaRPr lang="ru-RU" sz="110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I…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3346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rebuchet MS" panose="020B0603020202020204" pitchFamily="34" charset="0"/>
                        </a:rPr>
                        <a:t>Международная кооперация и экспорт</a:t>
                      </a:r>
                      <a:endParaRPr lang="ru-RU" sz="1100" dirty="0"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</a:rPr>
                        <a:t>T…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52399" y="307179"/>
            <a:ext cx="9596438" cy="64532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ru-RU" sz="2200" b="1" dirty="0">
                <a:solidFill>
                  <a:srgbClr val="00602B"/>
                </a:solidFill>
                <a:latin typeface="Trebuchet MS" panose="020B0603020202020204" pitchFamily="34" charset="0"/>
                <a:cs typeface="Times New Roman" pitchFamily="18" charset="0"/>
              </a:rPr>
              <a:t>Бюджетная классификация: уникальные признаки нацпроектов</a:t>
            </a:r>
            <a:endParaRPr lang="ru-RU" sz="2200" b="1" i="1" dirty="0">
              <a:solidFill>
                <a:srgbClr val="004821"/>
              </a:solidFill>
              <a:latin typeface="Trebuchet MS" panose="020B0603020202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156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Прямая со стрелкой 62"/>
          <p:cNvCxnSpPr/>
          <p:nvPr/>
        </p:nvCxnSpPr>
        <p:spPr>
          <a:xfrm>
            <a:off x="4683347" y="3042659"/>
            <a:ext cx="0" cy="419284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3718116" y="3042657"/>
            <a:ext cx="0" cy="419284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>
            <a:endCxn id="67" idx="0"/>
          </p:cNvCxnSpPr>
          <p:nvPr/>
        </p:nvCxnSpPr>
        <p:spPr>
          <a:xfrm>
            <a:off x="5762339" y="3024371"/>
            <a:ext cx="0" cy="419284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>
            <a:endCxn id="68" idx="0"/>
          </p:cNvCxnSpPr>
          <p:nvPr/>
        </p:nvCxnSpPr>
        <p:spPr>
          <a:xfrm flipH="1">
            <a:off x="2705456" y="3024737"/>
            <a:ext cx="0" cy="419284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1654838" y="2056311"/>
            <a:ext cx="0" cy="394709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4673819" y="1945075"/>
            <a:ext cx="0" cy="496419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13" idx="0"/>
          </p:cNvCxnSpPr>
          <p:nvPr/>
        </p:nvCxnSpPr>
        <p:spPr>
          <a:xfrm flipH="1">
            <a:off x="575439" y="3042659"/>
            <a:ext cx="0" cy="419284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>
            <a:endCxn id="61" idx="0"/>
          </p:cNvCxnSpPr>
          <p:nvPr/>
        </p:nvCxnSpPr>
        <p:spPr>
          <a:xfrm flipH="1">
            <a:off x="1629107" y="3042659"/>
            <a:ext cx="0" cy="419284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152399" y="307179"/>
            <a:ext cx="9596438" cy="49292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ru-RU" sz="2200" b="1" dirty="0">
                <a:solidFill>
                  <a:srgbClr val="00602B"/>
                </a:solidFill>
                <a:latin typeface="Trebuchet MS" panose="020B0603020202020204" pitchFamily="34" charset="0"/>
                <a:ea typeface="+mn-ea"/>
                <a:cs typeface="Times New Roman" pitchFamily="18" charset="0"/>
              </a:rPr>
              <a:t>Уточнение подходов к формированию бюджетной классификации</a:t>
            </a:r>
            <a:endParaRPr lang="ru-RU" sz="2200" b="1" i="1" dirty="0">
              <a:solidFill>
                <a:srgbClr val="004821"/>
              </a:solidFill>
              <a:latin typeface="Trebuchet MS" panose="020B060302020202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1" y="1408259"/>
            <a:ext cx="6066660" cy="8022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6000" rIns="36000" rtlCol="0" anchor="ctr">
            <a:noAutofit/>
          </a:bodyPr>
          <a:lstStyle/>
          <a:p>
            <a:pPr algn="ctr"/>
            <a:r>
              <a:rPr lang="ru-RU" sz="2000" b="1" dirty="0">
                <a:latin typeface="Trebuchet MS" panose="020B0603020202020204" pitchFamily="34" charset="0"/>
              </a:rPr>
              <a:t>Госпрограмма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2" y="2441494"/>
            <a:ext cx="2976090" cy="771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6000" rIns="36000" rtlCol="0" anchor="ctr">
            <a:noAutofit/>
          </a:bodyPr>
          <a:lstStyle/>
          <a:p>
            <a:pPr algn="ctr"/>
            <a:r>
              <a:rPr lang="ru-RU" sz="1600" b="1" dirty="0">
                <a:latin typeface="Trebuchet MS" panose="020B0603020202020204" pitchFamily="34" charset="0"/>
              </a:rPr>
              <a:t>Подпрограмма</a:t>
            </a:r>
          </a:p>
          <a:p>
            <a:pPr algn="ctr"/>
            <a:r>
              <a:rPr lang="ru-RU" sz="1400" b="1" dirty="0">
                <a:latin typeface="Trebuchet MS" panose="020B0603020202020204" pitchFamily="34" charset="0"/>
              </a:rPr>
              <a:t>(направление)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2402" y="3461943"/>
            <a:ext cx="846073" cy="201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6000" rIns="36000" rtlCol="0" anchor="ctr">
            <a:noAutofit/>
          </a:bodyPr>
          <a:lstStyle/>
          <a:p>
            <a:pPr algn="ctr"/>
            <a:r>
              <a:rPr lang="ru-RU" sz="1400" b="1" dirty="0">
                <a:latin typeface="Trebuchet MS" panose="020B0603020202020204" pitchFamily="34" charset="0"/>
              </a:rPr>
              <a:t> ВЦП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01648" y="2441494"/>
            <a:ext cx="2912443" cy="771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6000" rIns="36000" rtlCol="0" anchor="ctr">
            <a:noAutofit/>
          </a:bodyPr>
          <a:lstStyle/>
          <a:p>
            <a:pPr algn="ctr"/>
            <a:r>
              <a:rPr lang="ru-RU" sz="1600" b="1" dirty="0">
                <a:latin typeface="Trebuchet MS" panose="020B0603020202020204" pitchFamily="34" charset="0"/>
              </a:rPr>
              <a:t>Подпрограмма </a:t>
            </a:r>
            <a:br>
              <a:rPr lang="ru-RU" sz="1600" b="1" dirty="0">
                <a:latin typeface="Trebuchet MS" panose="020B0603020202020204" pitchFamily="34" charset="0"/>
              </a:rPr>
            </a:br>
            <a:r>
              <a:rPr lang="ru-RU" sz="1400" b="1" dirty="0">
                <a:latin typeface="Trebuchet MS" panose="020B0603020202020204" pitchFamily="34" charset="0"/>
              </a:rPr>
              <a:t>(направление)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605626" y="1408256"/>
            <a:ext cx="3071773" cy="8022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6000" rIns="36000" rtlCol="0" anchor="ctr">
            <a:noAutofit/>
          </a:bodyPr>
          <a:lstStyle/>
          <a:p>
            <a:pPr algn="ctr"/>
            <a:r>
              <a:rPr lang="ru-RU" sz="3600" b="1" dirty="0">
                <a:latin typeface="Trebuchet MS" panose="020B0603020202020204" pitchFamily="34" charset="0"/>
              </a:rPr>
              <a:t>ХХ</a:t>
            </a:r>
          </a:p>
          <a:p>
            <a:pPr algn="ctr"/>
            <a:r>
              <a:rPr lang="ru-RU" sz="1600" i="1" dirty="0">
                <a:latin typeface="Trebuchet MS" panose="020B0603020202020204" pitchFamily="34" charset="0"/>
              </a:rPr>
              <a:t>код госпрограммы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605627" y="2451020"/>
            <a:ext cx="3071772" cy="7715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6000" rIns="36000" rtlCol="0" anchor="ctr">
            <a:noAutofit/>
          </a:bodyPr>
          <a:lstStyle/>
          <a:p>
            <a:pPr algn="ctr"/>
            <a:endParaRPr lang="en-US" sz="100" b="1" dirty="0">
              <a:latin typeface="Trebuchet MS" panose="020B0603020202020204" pitchFamily="34" charset="0"/>
            </a:endParaRPr>
          </a:p>
          <a:p>
            <a:pPr algn="ctr"/>
            <a:r>
              <a:rPr lang="ru-RU" sz="3600" b="1" dirty="0">
                <a:latin typeface="Trebuchet MS" panose="020B0603020202020204" pitchFamily="34" charset="0"/>
              </a:rPr>
              <a:t>Х</a:t>
            </a:r>
          </a:p>
          <a:p>
            <a:pPr algn="ctr"/>
            <a:r>
              <a:rPr lang="ru-RU" sz="1600" i="1" dirty="0">
                <a:latin typeface="Trebuchet MS" panose="020B0603020202020204" pitchFamily="34" charset="0"/>
              </a:rPr>
              <a:t>код подпрограммы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3490" y="5954908"/>
            <a:ext cx="476249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sz="2400" dirty="0">
                <a:latin typeface="Trebuchet MS" panose="020B0603020202020204" pitchFamily="34" charset="0"/>
              </a:rPr>
              <a:t>...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2118" y="962149"/>
            <a:ext cx="5253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>
                <a:latin typeface="Trebuchet MS" panose="020B0603020202020204" pitchFamily="34" charset="0"/>
              </a:rPr>
              <a:t>Структура госпрограммы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136622" y="962149"/>
            <a:ext cx="2009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>
                <a:latin typeface="Trebuchet MS" panose="020B0603020202020204" pitchFamily="34" charset="0"/>
              </a:rPr>
              <a:t>Целевая статья</a:t>
            </a:r>
          </a:p>
        </p:txBody>
      </p:sp>
      <p:cxnSp>
        <p:nvCxnSpPr>
          <p:cNvPr id="87" name="Прямая соединительная линия 86"/>
          <p:cNvCxnSpPr/>
          <p:nvPr/>
        </p:nvCxnSpPr>
        <p:spPr>
          <a:xfrm>
            <a:off x="6415610" y="788724"/>
            <a:ext cx="0" cy="5886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6605626" y="3461943"/>
            <a:ext cx="1364840" cy="20160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6000" rIns="36000" rtlCol="0" anchor="ctr">
            <a:noAutofit/>
          </a:bodyPr>
          <a:lstStyle/>
          <a:p>
            <a:pPr algn="ctr"/>
            <a:r>
              <a:rPr lang="ru-RU" sz="3600" b="1" dirty="0">
                <a:latin typeface="Trebuchet MS" panose="020B0603020202020204" pitchFamily="34" charset="0"/>
              </a:rPr>
              <a:t>ХХ</a:t>
            </a:r>
          </a:p>
          <a:p>
            <a:pPr algn="ctr"/>
            <a:r>
              <a:rPr lang="ru-RU" sz="1050" i="1" dirty="0">
                <a:latin typeface="Trebuchet MS" panose="020B0603020202020204" pitchFamily="34" charset="0"/>
              </a:rPr>
              <a:t>код основного мероприятия</a:t>
            </a:r>
            <a:endParaRPr lang="ru-RU" sz="1050" b="1" i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5582855" y="5725512"/>
            <a:ext cx="353424" cy="241521"/>
            <a:chOff x="5025213" y="6262324"/>
            <a:chExt cx="353424" cy="241521"/>
          </a:xfrm>
        </p:grpSpPr>
        <p:cxnSp>
          <p:nvCxnSpPr>
            <p:cNvPr id="64" name="Прямая со стрелкой 63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 стрелкой 85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 стрелкой 87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Группа 88"/>
          <p:cNvGrpSpPr/>
          <p:nvPr/>
        </p:nvGrpSpPr>
        <p:grpSpPr>
          <a:xfrm>
            <a:off x="3544388" y="5775833"/>
            <a:ext cx="353424" cy="241521"/>
            <a:chOff x="5025213" y="6262324"/>
            <a:chExt cx="353424" cy="241521"/>
          </a:xfrm>
        </p:grpSpPr>
        <p:cxnSp>
          <p:nvCxnSpPr>
            <p:cNvPr id="90" name="Прямая со стрелкой 89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 стрелкой 90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 стрелкой 91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Группа 92"/>
          <p:cNvGrpSpPr/>
          <p:nvPr/>
        </p:nvGrpSpPr>
        <p:grpSpPr>
          <a:xfrm>
            <a:off x="4497101" y="5772728"/>
            <a:ext cx="353424" cy="241521"/>
            <a:chOff x="5025213" y="6262324"/>
            <a:chExt cx="353424" cy="241521"/>
          </a:xfrm>
        </p:grpSpPr>
        <p:cxnSp>
          <p:nvCxnSpPr>
            <p:cNvPr id="94" name="Прямая со стрелкой 93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Прямая со стрелкой 94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я со стрелкой 95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Группа 96"/>
          <p:cNvGrpSpPr/>
          <p:nvPr/>
        </p:nvGrpSpPr>
        <p:grpSpPr>
          <a:xfrm>
            <a:off x="1481110" y="5773537"/>
            <a:ext cx="353424" cy="241521"/>
            <a:chOff x="5025213" y="6262324"/>
            <a:chExt cx="353424" cy="241521"/>
          </a:xfrm>
        </p:grpSpPr>
        <p:cxnSp>
          <p:nvCxnSpPr>
            <p:cNvPr id="98" name="Прямая со стрелкой 97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 стрелкой 98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 стрелкой 99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Группа 100"/>
          <p:cNvGrpSpPr/>
          <p:nvPr/>
        </p:nvGrpSpPr>
        <p:grpSpPr>
          <a:xfrm>
            <a:off x="426006" y="5774528"/>
            <a:ext cx="353424" cy="241521"/>
            <a:chOff x="5025213" y="6262324"/>
            <a:chExt cx="353424" cy="241521"/>
          </a:xfrm>
        </p:grpSpPr>
        <p:cxnSp>
          <p:nvCxnSpPr>
            <p:cNvPr id="102" name="Прямая со стрелкой 101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 стрелкой 102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Прямая со стрелкой 103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Box 104"/>
          <p:cNvSpPr txBox="1"/>
          <p:nvPr/>
        </p:nvSpPr>
        <p:spPr>
          <a:xfrm>
            <a:off x="1413730" y="5952926"/>
            <a:ext cx="476249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sz="2400" dirty="0">
                <a:latin typeface="Trebuchet MS" panose="020B0603020202020204" pitchFamily="34" charset="0"/>
              </a:rPr>
              <a:t>...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5200160" y="6013258"/>
            <a:ext cx="1115289" cy="5519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0" rIns="0" rtlCol="0" anchor="ctr">
            <a:noAutofit/>
          </a:bodyPr>
          <a:lstStyle/>
          <a:p>
            <a:pPr algn="ctr"/>
            <a:r>
              <a:rPr lang="ru-RU" sz="1200" dirty="0">
                <a:latin typeface="Trebuchet MS" panose="020B0603020202020204" pitchFamily="34" charset="0"/>
              </a:rPr>
              <a:t>мероприятия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3480384" y="5953916"/>
            <a:ext cx="476249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sz="2400" dirty="0">
                <a:latin typeface="Trebuchet MS" panose="020B0603020202020204" pitchFamily="34" charset="0"/>
              </a:rPr>
              <a:t>...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4442072" y="5952603"/>
            <a:ext cx="476249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sz="2400" dirty="0">
                <a:latin typeface="Trebuchet MS" panose="020B0603020202020204" pitchFamily="34" charset="0"/>
              </a:rPr>
              <a:t>...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206070" y="3461943"/>
            <a:ext cx="846073" cy="201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6000" rIns="36000" rtlCol="0" anchor="ctr">
            <a:noAutofit/>
          </a:bodyPr>
          <a:lstStyle/>
          <a:p>
            <a:pPr algn="ctr"/>
            <a:r>
              <a:rPr lang="ru-RU" sz="1400" b="1" dirty="0">
                <a:latin typeface="Trebuchet MS" panose="020B0603020202020204" pitchFamily="34" charset="0"/>
              </a:rPr>
              <a:t>Ведомственный проект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310587" y="3443655"/>
            <a:ext cx="903504" cy="2016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6000" rIns="36000" rtlCol="0" anchor="ctr">
            <a:noAutofit/>
          </a:bodyPr>
          <a:lstStyle/>
          <a:p>
            <a:pPr algn="ctr"/>
            <a:r>
              <a:rPr lang="ru-RU" sz="1400" b="1" dirty="0"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282419" y="3444021"/>
            <a:ext cx="846073" cy="2016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6000" rIns="36000" rtlCol="0" anchor="ctr">
            <a:noAutofit/>
          </a:bodyPr>
          <a:lstStyle/>
          <a:p>
            <a:pPr algn="ctr"/>
            <a:r>
              <a:rPr lang="ru-RU" sz="1400" b="1" dirty="0">
                <a:latin typeface="Trebuchet MS" panose="020B0603020202020204" pitchFamily="34" charset="0"/>
              </a:rPr>
              <a:t>Федеральный проект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8315354" y="3461941"/>
            <a:ext cx="1353630" cy="201600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rIns="36000" rtlCol="0" anchor="ctr">
            <a:no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rebuchet MS" panose="020B0603020202020204" pitchFamily="34" charset="0"/>
              </a:rPr>
              <a:t>G</a:t>
            </a:r>
            <a:r>
              <a:rPr lang="ru-RU" sz="3600" b="1" dirty="0">
                <a:latin typeface="Trebuchet MS" panose="020B0603020202020204" pitchFamily="34" charset="0"/>
              </a:rPr>
              <a:t>Х</a:t>
            </a:r>
          </a:p>
          <a:p>
            <a:pPr algn="ctr"/>
            <a:r>
              <a:rPr lang="ru-RU" sz="1050" i="1" dirty="0">
                <a:latin typeface="Trebuchet MS" panose="020B0603020202020204" pitchFamily="34" charset="0"/>
              </a:rPr>
              <a:t>код </a:t>
            </a:r>
            <a:r>
              <a:rPr lang="ru-RU" sz="1050" i="1" dirty="0">
                <a:solidFill>
                  <a:srgbClr val="C00000"/>
                </a:solidFill>
                <a:latin typeface="Trebuchet MS" panose="020B0603020202020204" pitchFamily="34" charset="0"/>
              </a:rPr>
              <a:t>федерального проекта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290536" y="3444021"/>
            <a:ext cx="846073" cy="201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6000" rIns="36000" rtlCol="0" anchor="ctr">
            <a:noAutofit/>
          </a:bodyPr>
          <a:lstStyle/>
          <a:p>
            <a:pPr algn="ctr"/>
            <a:r>
              <a:rPr lang="ru-RU" sz="1400" b="1" dirty="0">
                <a:latin typeface="Trebuchet MS" panose="020B0603020202020204" pitchFamily="34" charset="0"/>
              </a:rPr>
              <a:t> Основное мероприятие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296316" y="3444021"/>
            <a:ext cx="846073" cy="201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vert270" wrap="square" lIns="36000" rIns="36000" rtlCol="0" anchor="ctr">
            <a:noAutofit/>
          </a:bodyPr>
          <a:lstStyle/>
          <a:p>
            <a:pPr algn="ctr"/>
            <a:r>
              <a:rPr lang="ru-RU" sz="1400" b="1" dirty="0">
                <a:latin typeface="Trebuchet MS" panose="020B0603020202020204" pitchFamily="34" charset="0"/>
              </a:rPr>
              <a:t>Ведомственный проект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299051" y="5717337"/>
            <a:ext cx="1378348" cy="9578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rIns="36000" rtlCol="0" anchor="ctr">
            <a:noAutofit/>
          </a:bodyPr>
          <a:lstStyle/>
          <a:p>
            <a:pPr algn="ctr"/>
            <a:r>
              <a:rPr lang="ru-RU" sz="3200" b="1" dirty="0">
                <a:latin typeface="Trebuchet MS" panose="020B0603020202020204" pitchFamily="34" charset="0"/>
              </a:rPr>
              <a:t>ХХХХХ</a:t>
            </a:r>
          </a:p>
          <a:p>
            <a:pPr algn="ctr"/>
            <a:r>
              <a:rPr lang="ru-RU" sz="1050" i="1" dirty="0">
                <a:latin typeface="Trebuchet MS" panose="020B0603020202020204" pitchFamily="34" charset="0"/>
              </a:rPr>
              <a:t>код направления расходов</a:t>
            </a:r>
          </a:p>
        </p:txBody>
      </p:sp>
      <p:grpSp>
        <p:nvGrpSpPr>
          <p:cNvPr id="69" name="Группа 68"/>
          <p:cNvGrpSpPr/>
          <p:nvPr/>
        </p:nvGrpSpPr>
        <p:grpSpPr>
          <a:xfrm>
            <a:off x="2472610" y="5717337"/>
            <a:ext cx="353424" cy="241521"/>
            <a:chOff x="5025213" y="6262324"/>
            <a:chExt cx="353424" cy="241521"/>
          </a:xfrm>
        </p:grpSpPr>
        <p:cxnSp>
          <p:nvCxnSpPr>
            <p:cNvPr id="70" name="Прямая со стрелкой 69"/>
            <p:cNvCxnSpPr/>
            <p:nvPr/>
          </p:nvCxnSpPr>
          <p:spPr>
            <a:xfrm>
              <a:off x="5198941" y="6262326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 стрелкой 73"/>
            <p:cNvCxnSpPr/>
            <p:nvPr/>
          </p:nvCxnSpPr>
          <p:spPr>
            <a:xfrm>
              <a:off x="5378637" y="6263315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 стрелкой 74"/>
            <p:cNvCxnSpPr/>
            <p:nvPr/>
          </p:nvCxnSpPr>
          <p:spPr>
            <a:xfrm>
              <a:off x="5025213" y="6262324"/>
              <a:ext cx="0" cy="24053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xtBox 76"/>
          <p:cNvSpPr txBox="1"/>
          <p:nvPr/>
        </p:nvSpPr>
        <p:spPr>
          <a:xfrm>
            <a:off x="2089915" y="6005083"/>
            <a:ext cx="1115289" cy="5519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0" rIns="0" rtlCol="0" anchor="ctr">
            <a:noAutofit/>
          </a:bodyPr>
          <a:lstStyle/>
          <a:p>
            <a:pPr algn="ctr"/>
            <a:r>
              <a:rPr lang="ru-RU" sz="1200" dirty="0">
                <a:latin typeface="Trebuchet MS" panose="020B0603020202020204" pitchFamily="34" charset="0"/>
              </a:rPr>
              <a:t>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3192222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Прямоугольник 106"/>
          <p:cNvSpPr/>
          <p:nvPr/>
        </p:nvSpPr>
        <p:spPr>
          <a:xfrm>
            <a:off x="4983796" y="2809176"/>
            <a:ext cx="2674172" cy="2594099"/>
          </a:xfrm>
          <a:prstGeom prst="rect">
            <a:avLst/>
          </a:prstGeom>
          <a:solidFill>
            <a:srgbClr val="C00000">
              <a:alpha val="40000"/>
            </a:srgb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latin typeface="Arial Narrow" pitchFamily="34" charset="0"/>
            </a:endParaRPr>
          </a:p>
        </p:txBody>
      </p:sp>
      <p:cxnSp>
        <p:nvCxnSpPr>
          <p:cNvPr id="8" name="Прямая со стрелкой 7"/>
          <p:cNvCxnSpPr>
            <a:endCxn id="73" idx="0"/>
          </p:cNvCxnSpPr>
          <p:nvPr/>
        </p:nvCxnSpPr>
        <p:spPr>
          <a:xfrm>
            <a:off x="2521669" y="1426553"/>
            <a:ext cx="3992" cy="36331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5781937" y="1435551"/>
            <a:ext cx="0" cy="330613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>
            <a:endCxn id="81" idx="0"/>
          </p:cNvCxnSpPr>
          <p:nvPr/>
        </p:nvCxnSpPr>
        <p:spPr>
          <a:xfrm>
            <a:off x="9017081" y="1474990"/>
            <a:ext cx="9378" cy="312401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140278" y="2809175"/>
            <a:ext cx="1114791" cy="2594099"/>
          </a:xfrm>
          <a:prstGeom prst="rect">
            <a:avLst/>
          </a:prstGeom>
          <a:solidFill>
            <a:srgbClr val="C00000">
              <a:alpha val="40000"/>
            </a:srgb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>
              <a:latin typeface="Arial Narrow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148134" y="364739"/>
            <a:ext cx="9596438" cy="645321"/>
          </a:xfrm>
          <a:prstGeom prst="rect">
            <a:avLst/>
          </a:prstGeom>
          <a:extLst/>
        </p:spPr>
        <p:txBody>
          <a:bodyPr/>
          <a:lstStyle>
            <a:defPPr>
              <a:defRPr lang="ru-RU"/>
            </a:defPPr>
            <a:lvl1pPr algn="ctr" defTabSz="457200" eaLnBrk="1" latinLnBrk="0" hangingPunct="1">
              <a:spcBef>
                <a:spcPts val="0"/>
              </a:spcBef>
              <a:buNone/>
              <a:defRPr sz="2000" b="1">
                <a:solidFill>
                  <a:srgbClr val="00602B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ru-RU" dirty="0"/>
              <a:t>Отражение национальных проектов в бюджетной классификации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216" y="1008224"/>
            <a:ext cx="2546623" cy="4678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 Narrow" pitchFamily="34" charset="0"/>
              </a:rPr>
              <a:t>Госпрограмма 1 </a:t>
            </a:r>
          </a:p>
          <a:p>
            <a:pPr algn="ctr"/>
            <a:r>
              <a:rPr lang="ru-RU" sz="1200" b="1" i="1" dirty="0">
                <a:solidFill>
                  <a:schemeClr val="bg1"/>
                </a:solidFill>
                <a:latin typeface="Arial Narrow" pitchFamily="34" charset="0"/>
              </a:rPr>
              <a:t>(пилотная)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1938" y="2854316"/>
            <a:ext cx="437544" cy="1853053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ВЦП</a:t>
            </a:r>
            <a:endParaRPr lang="ru-RU" sz="1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47671" y="2854316"/>
            <a:ext cx="437544" cy="1853053"/>
          </a:xfrm>
          <a:prstGeom prst="rect">
            <a:avLst/>
          </a:prstGeom>
          <a:solidFill>
            <a:srgbClr val="E8E8E8"/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Ведомственный проект</a:t>
            </a:r>
            <a:endParaRPr lang="ru-RU" sz="1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174742" y="2847470"/>
            <a:ext cx="437544" cy="1851273"/>
          </a:xfrm>
          <a:prstGeom prst="rect">
            <a:avLst/>
          </a:prstGeom>
          <a:solidFill>
            <a:srgbClr val="AFCADB"/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i="1" dirty="0">
                <a:solidFill>
                  <a:srgbClr val="C00000"/>
                </a:solidFill>
                <a:latin typeface="Arial Narrow" pitchFamily="34" charset="0"/>
              </a:rPr>
              <a:t>Федеральный проект</a:t>
            </a:r>
          </a:p>
        </p:txBody>
      </p:sp>
      <p:cxnSp>
        <p:nvCxnSpPr>
          <p:cNvPr id="82" name="Прямая со стрелкой 81"/>
          <p:cNvCxnSpPr/>
          <p:nvPr/>
        </p:nvCxnSpPr>
        <p:spPr>
          <a:xfrm>
            <a:off x="858838" y="1476123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330874" y="2547207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870152" y="2547207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1373526" y="2408361"/>
            <a:ext cx="0" cy="400815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1988489" y="2545425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2527767" y="2545425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372207" y="2854689"/>
            <a:ext cx="437544" cy="185268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Основное мероприятие</a:t>
            </a:r>
            <a:endParaRPr lang="ru-RU" sz="1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cxnSp>
        <p:nvCxnSpPr>
          <p:cNvPr id="62" name="Прямая со стрелкой 61"/>
          <p:cNvCxnSpPr/>
          <p:nvPr/>
        </p:nvCxnSpPr>
        <p:spPr>
          <a:xfrm>
            <a:off x="4119108" y="1476495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3591143" y="2547579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4130421" y="2547579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4650569" y="2564959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601416" y="2852535"/>
            <a:ext cx="437544" cy="1856241"/>
          </a:xfrm>
          <a:prstGeom prst="rect">
            <a:avLst/>
          </a:prstGeom>
          <a:solidFill>
            <a:srgbClr val="AFCADB"/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i="1" dirty="0">
                <a:solidFill>
                  <a:srgbClr val="C00000"/>
                </a:solidFill>
                <a:latin typeface="Arial Narrow" pitchFamily="34" charset="0"/>
              </a:rPr>
              <a:t>Федеральный проект</a:t>
            </a:r>
          </a:p>
        </p:txBody>
      </p:sp>
      <p:cxnSp>
        <p:nvCxnSpPr>
          <p:cNvPr id="109" name="Прямая со стрелкой 108"/>
          <p:cNvCxnSpPr/>
          <p:nvPr/>
        </p:nvCxnSpPr>
        <p:spPr>
          <a:xfrm>
            <a:off x="7348151" y="1476123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>
            <a:off x="6820187" y="2547207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 стрелкой 110"/>
          <p:cNvCxnSpPr/>
          <p:nvPr/>
        </p:nvCxnSpPr>
        <p:spPr>
          <a:xfrm>
            <a:off x="7359465" y="2547207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/>
          <p:cNvCxnSpPr/>
          <p:nvPr/>
        </p:nvCxnSpPr>
        <p:spPr>
          <a:xfrm>
            <a:off x="7879613" y="2564587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 стрелкой 115"/>
          <p:cNvCxnSpPr/>
          <p:nvPr/>
        </p:nvCxnSpPr>
        <p:spPr>
          <a:xfrm>
            <a:off x="8477803" y="2545425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 стрелкой 116"/>
          <p:cNvCxnSpPr/>
          <p:nvPr/>
        </p:nvCxnSpPr>
        <p:spPr>
          <a:xfrm>
            <a:off x="9017080" y="2545425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/>
          <p:nvPr/>
        </p:nvCxnSpPr>
        <p:spPr>
          <a:xfrm>
            <a:off x="9537228" y="2562807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038725" y="5639224"/>
            <a:ext cx="2181970" cy="910800"/>
          </a:xfrm>
          <a:prstGeom prst="rect">
            <a:avLst/>
          </a:prstGeom>
          <a:solidFill>
            <a:srgbClr val="C3C8DF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>
                <a:latin typeface="Arial Narrow" pitchFamily="34" charset="0"/>
              </a:rPr>
              <a:t>«Межпрограммный» нацпроект</a:t>
            </a:r>
          </a:p>
        </p:txBody>
      </p:sp>
      <p:sp>
        <p:nvSpPr>
          <p:cNvPr id="124" name="Прямоугольник 123"/>
          <p:cNvSpPr/>
          <p:nvPr/>
        </p:nvSpPr>
        <p:spPr>
          <a:xfrm>
            <a:off x="114628" y="5639224"/>
            <a:ext cx="2724166" cy="910800"/>
          </a:xfrm>
          <a:prstGeom prst="rect">
            <a:avLst/>
          </a:prstGeom>
          <a:solidFill>
            <a:srgbClr val="C3C8DF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b="1" dirty="0">
                <a:latin typeface="Arial Narrow" pitchFamily="34" charset="0"/>
              </a:rPr>
              <a:t>«Отраслевой» нацпроект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675" y="1793193"/>
            <a:ext cx="1506895" cy="4562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1500" b="1" dirty="0">
                <a:latin typeface="Arial Narrow" pitchFamily="34" charset="0"/>
              </a:rPr>
              <a:t>Подпрограмма </a:t>
            </a:r>
            <a:r>
              <a:rPr lang="ru-RU" sz="1400" b="1" dirty="0">
                <a:latin typeface="Arial Narrow" pitchFamily="34" charset="0"/>
              </a:rPr>
              <a:t>(направление)</a:t>
            </a:r>
          </a:p>
        </p:txBody>
      </p:sp>
      <p:sp>
        <p:nvSpPr>
          <p:cNvPr id="26" name="Правая фигурная скобка 25"/>
          <p:cNvSpPr/>
          <p:nvPr/>
        </p:nvSpPr>
        <p:spPr>
          <a:xfrm rot="5400000">
            <a:off x="6284973" y="4166295"/>
            <a:ext cx="130288" cy="2711797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600">
              <a:latin typeface="Arial Narrow" pitchFamily="34" charset="0"/>
            </a:endParaRPr>
          </a:p>
        </p:txBody>
      </p:sp>
      <p:sp>
        <p:nvSpPr>
          <p:cNvPr id="127" name="Правая фигурная скобка 126"/>
          <p:cNvSpPr/>
          <p:nvPr/>
        </p:nvSpPr>
        <p:spPr>
          <a:xfrm rot="5400000">
            <a:off x="1634744" y="4967015"/>
            <a:ext cx="125856" cy="1114791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600">
              <a:latin typeface="Arial Narrow" pitchFamily="34" charset="0"/>
            </a:endParaRPr>
          </a:p>
        </p:txBody>
      </p:sp>
      <p:cxnSp>
        <p:nvCxnSpPr>
          <p:cNvPr id="130" name="Прямая со стрелкой 129"/>
          <p:cNvCxnSpPr/>
          <p:nvPr/>
        </p:nvCxnSpPr>
        <p:spPr>
          <a:xfrm>
            <a:off x="3086617" y="2546409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646839" y="1007093"/>
            <a:ext cx="639186" cy="46903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rgbClr val="00482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2300" b="1" dirty="0">
                <a:solidFill>
                  <a:schemeClr val="bg1"/>
                </a:solidFill>
                <a:latin typeface="Arial Narrow" pitchFamily="34" charset="0"/>
              </a:rPr>
              <a:t>ХХ</a:t>
            </a:r>
            <a:endParaRPr lang="ru-RU" b="1" i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363312" y="1007090"/>
            <a:ext cx="2546623" cy="4678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 Narrow" pitchFamily="34" charset="0"/>
              </a:rPr>
              <a:t>Госпрограмма 2 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909936" y="1005959"/>
            <a:ext cx="639186" cy="46903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rgbClr val="00482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2300" b="1" dirty="0">
                <a:solidFill>
                  <a:schemeClr val="bg1"/>
                </a:solidFill>
                <a:latin typeface="Arial Narrow" pitchFamily="34" charset="0"/>
              </a:rPr>
              <a:t>ХХ</a:t>
            </a:r>
            <a:endParaRPr lang="ru-RU" b="1" i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601417" y="1010060"/>
            <a:ext cx="2546623" cy="4678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 Narrow" pitchFamily="34" charset="0"/>
              </a:rPr>
              <a:t>Госпрограмма 3</a:t>
            </a:r>
            <a:endParaRPr lang="ru-RU" sz="1200" b="1" i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9148039" y="1008929"/>
            <a:ext cx="639186" cy="46903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rgbClr val="00482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2300" b="1" dirty="0">
                <a:solidFill>
                  <a:schemeClr val="bg1"/>
                </a:solidFill>
                <a:latin typeface="Arial Narrow" pitchFamily="34" charset="0"/>
              </a:rPr>
              <a:t>ХХ</a:t>
            </a:r>
            <a:endParaRPr lang="ru-RU" b="1" i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11023" y="2251634"/>
            <a:ext cx="1508400" cy="31345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00482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2300" b="1" dirty="0">
                <a:latin typeface="Arial Narrow" pitchFamily="34" charset="0"/>
              </a:rPr>
              <a:t>Х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772213" y="1789869"/>
            <a:ext cx="1506895" cy="4562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1500" b="1" dirty="0">
                <a:latin typeface="Arial Narrow" pitchFamily="34" charset="0"/>
              </a:rPr>
              <a:t>Подпрограмма </a:t>
            </a:r>
            <a:r>
              <a:rPr lang="ru-RU" sz="1400" b="1" dirty="0">
                <a:latin typeface="Arial Narrow" pitchFamily="34" charset="0"/>
              </a:rPr>
              <a:t>(направление)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767036" y="2248310"/>
            <a:ext cx="1508400" cy="31345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00482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2300" b="1" dirty="0">
                <a:latin typeface="Arial Narrow" pitchFamily="34" charset="0"/>
              </a:rPr>
              <a:t>Х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366547" y="1787859"/>
            <a:ext cx="1506895" cy="4562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1500" b="1" dirty="0">
                <a:latin typeface="Arial Narrow" pitchFamily="34" charset="0"/>
              </a:rPr>
              <a:t>Подпрограмма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361371" y="2246301"/>
            <a:ext cx="1508400" cy="31345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00482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2300" b="1" dirty="0">
                <a:latin typeface="Arial Narrow" pitchFamily="34" charset="0"/>
              </a:rPr>
              <a:t>Х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027737" y="2251634"/>
            <a:ext cx="1508400" cy="31345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00482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2300" b="1" dirty="0">
                <a:latin typeface="Arial Narrow" pitchFamily="34" charset="0"/>
              </a:rPr>
              <a:t>Х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610788" y="1787391"/>
            <a:ext cx="1506895" cy="4562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1500" b="1" dirty="0">
                <a:latin typeface="Arial Narrow" pitchFamily="34" charset="0"/>
              </a:rPr>
              <a:t>Подпрограмма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615137" y="2245833"/>
            <a:ext cx="1508400" cy="31345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00482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2300" b="1" dirty="0">
                <a:latin typeface="Arial Narrow" pitchFamily="34" charset="0"/>
              </a:rPr>
              <a:t>Х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273010" y="1787391"/>
            <a:ext cx="1506895" cy="4562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1500" b="1" dirty="0">
                <a:latin typeface="Arial Narrow" pitchFamily="34" charset="0"/>
              </a:rPr>
              <a:t>Подпрограмма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8267834" y="2245833"/>
            <a:ext cx="1508400" cy="31345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00482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2300" b="1" dirty="0">
                <a:latin typeface="Arial Narrow" pitchFamily="34" charset="0"/>
              </a:rPr>
              <a:t>Х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14627" y="4707369"/>
            <a:ext cx="439200" cy="645004"/>
          </a:xfrm>
          <a:prstGeom prst="rect">
            <a:avLst/>
          </a:prstGeom>
          <a:solidFill>
            <a:schemeClr val="bg2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latin typeface="Arial Narrow" pitchFamily="34" charset="0"/>
              </a:rPr>
              <a:t>ХХ</a:t>
            </a:r>
            <a:endParaRPr lang="ru-RU" sz="16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46879" y="4707369"/>
            <a:ext cx="439200" cy="645004"/>
          </a:xfrm>
          <a:prstGeom prst="rect">
            <a:avLst/>
          </a:prstGeom>
          <a:solidFill>
            <a:srgbClr val="E8E8E8"/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latin typeface="Arial Narrow" pitchFamily="34" charset="0"/>
              </a:rPr>
              <a:t>ВХ</a:t>
            </a:r>
            <a:endParaRPr lang="ru-RU" sz="16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180226" y="4708938"/>
            <a:ext cx="439200" cy="645004"/>
          </a:xfrm>
          <a:prstGeom prst="rect">
            <a:avLst/>
          </a:prstGeom>
          <a:solidFill>
            <a:srgbClr val="AFCADB"/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Arial Narrow" pitchFamily="34" charset="0"/>
              </a:rPr>
              <a:t>N</a:t>
            </a:r>
            <a:r>
              <a:rPr lang="en-US" sz="1600" b="1" dirty="0">
                <a:latin typeface="Arial Narrow" pitchFamily="34" charset="0"/>
              </a:rPr>
              <a:t>1</a:t>
            </a:r>
            <a:endParaRPr lang="ru-RU" sz="1600" b="1" i="1" dirty="0">
              <a:latin typeface="Arial Narrow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764811" y="2845861"/>
            <a:ext cx="437544" cy="1851273"/>
          </a:xfrm>
          <a:prstGeom prst="rect">
            <a:avLst/>
          </a:prstGeom>
          <a:solidFill>
            <a:srgbClr val="AFCADB"/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i="1" dirty="0">
                <a:solidFill>
                  <a:srgbClr val="C00000"/>
                </a:solidFill>
                <a:latin typeface="Arial Narrow" pitchFamily="34" charset="0"/>
              </a:rPr>
              <a:t>Федеральный проект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770295" y="4707329"/>
            <a:ext cx="439200" cy="645004"/>
          </a:xfrm>
          <a:prstGeom prst="rect">
            <a:avLst/>
          </a:prstGeom>
          <a:solidFill>
            <a:srgbClr val="AFCADB"/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Arial Narrow" pitchFamily="34" charset="0"/>
              </a:rPr>
              <a:t>N</a:t>
            </a:r>
            <a:r>
              <a:rPr lang="en-US" sz="1600" b="1" dirty="0">
                <a:latin typeface="Arial Narrow" pitchFamily="34" charset="0"/>
              </a:rPr>
              <a:t>2</a:t>
            </a:r>
            <a:endParaRPr lang="ru-RU" sz="1600" b="1" i="1" dirty="0">
              <a:latin typeface="Arial Narrow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2303854" y="2844080"/>
            <a:ext cx="437544" cy="1853053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ВЦП</a:t>
            </a:r>
            <a:endParaRPr lang="ru-RU" sz="1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839586" y="2844080"/>
            <a:ext cx="437544" cy="1853053"/>
          </a:xfrm>
          <a:prstGeom prst="rect">
            <a:avLst/>
          </a:prstGeom>
          <a:solidFill>
            <a:srgbClr val="E8E8E8"/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Ведомственный проект</a:t>
            </a:r>
            <a:endParaRPr lang="ru-RU" sz="1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2306541" y="4706659"/>
            <a:ext cx="439200" cy="645004"/>
          </a:xfrm>
          <a:prstGeom prst="rect">
            <a:avLst/>
          </a:prstGeom>
          <a:solidFill>
            <a:schemeClr val="bg2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latin typeface="Arial Narrow" pitchFamily="34" charset="0"/>
              </a:rPr>
              <a:t>ХХ</a:t>
            </a:r>
            <a:endParaRPr lang="ru-RU" sz="16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838794" y="4706659"/>
            <a:ext cx="439200" cy="645004"/>
          </a:xfrm>
          <a:prstGeom prst="rect">
            <a:avLst/>
          </a:prstGeom>
          <a:solidFill>
            <a:srgbClr val="E8E8E8"/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latin typeface="Arial Narrow" pitchFamily="34" charset="0"/>
              </a:rPr>
              <a:t>ВХ</a:t>
            </a:r>
            <a:endParaRPr lang="ru-RU" sz="16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3371379" y="4707329"/>
            <a:ext cx="439200" cy="645004"/>
          </a:xfrm>
          <a:prstGeom prst="rect">
            <a:avLst/>
          </a:prstGeom>
          <a:solidFill>
            <a:schemeClr val="bg2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latin typeface="Arial Narrow" pitchFamily="34" charset="0"/>
              </a:rPr>
              <a:t>ХХ</a:t>
            </a:r>
            <a:endParaRPr lang="ru-RU" sz="16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601415" y="4706659"/>
            <a:ext cx="437543" cy="645004"/>
          </a:xfrm>
          <a:prstGeom prst="rect">
            <a:avLst/>
          </a:prstGeom>
          <a:solidFill>
            <a:srgbClr val="AFCADB"/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Arial Narrow" pitchFamily="34" charset="0"/>
              </a:rPr>
              <a:t>R</a:t>
            </a:r>
            <a:r>
              <a:rPr lang="en-US" sz="1600" b="1" dirty="0">
                <a:latin typeface="Arial Narrow" pitchFamily="34" charset="0"/>
              </a:rPr>
              <a:t>2</a:t>
            </a:r>
            <a:endParaRPr lang="ru-RU" sz="1600" b="1" i="1" dirty="0">
              <a:latin typeface="Arial Narrow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144492" y="2850695"/>
            <a:ext cx="437544" cy="1856241"/>
          </a:xfrm>
          <a:prstGeom prst="rect">
            <a:avLst/>
          </a:prstGeom>
          <a:solidFill>
            <a:srgbClr val="AFCADB"/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i="1" dirty="0">
                <a:solidFill>
                  <a:srgbClr val="C00000"/>
                </a:solidFill>
                <a:latin typeface="Arial Narrow" pitchFamily="34" charset="0"/>
              </a:rPr>
              <a:t>Федеральный проект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7144491" y="4704818"/>
            <a:ext cx="437543" cy="645004"/>
          </a:xfrm>
          <a:prstGeom prst="rect">
            <a:avLst/>
          </a:prstGeom>
          <a:solidFill>
            <a:srgbClr val="AFCADB"/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Arial Narrow" pitchFamily="34" charset="0"/>
              </a:rPr>
              <a:t>R</a:t>
            </a:r>
            <a:r>
              <a:rPr lang="en-US" sz="1600" b="1" dirty="0">
                <a:latin typeface="Arial Narrow" pitchFamily="34" charset="0"/>
              </a:rPr>
              <a:t>3</a:t>
            </a:r>
            <a:endParaRPr lang="ru-RU" sz="1600" b="1" i="1" dirty="0">
              <a:latin typeface="Arial Narrow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675729" y="2854477"/>
            <a:ext cx="437544" cy="185268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Основное мероприятие</a:t>
            </a:r>
            <a:endParaRPr lang="ru-RU" sz="1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7674901" y="4707117"/>
            <a:ext cx="439200" cy="645004"/>
          </a:xfrm>
          <a:prstGeom prst="rect">
            <a:avLst/>
          </a:prstGeom>
          <a:solidFill>
            <a:schemeClr val="bg2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latin typeface="Arial Narrow" pitchFamily="34" charset="0"/>
              </a:rPr>
              <a:t>ХХ</a:t>
            </a:r>
            <a:endParaRPr lang="ru-RU" sz="16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8278162" y="2853713"/>
            <a:ext cx="437544" cy="185268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Основное мероприятие</a:t>
            </a:r>
            <a:endParaRPr lang="ru-RU" sz="1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8277334" y="4706354"/>
            <a:ext cx="439200" cy="645004"/>
          </a:xfrm>
          <a:prstGeom prst="rect">
            <a:avLst/>
          </a:prstGeom>
          <a:solidFill>
            <a:schemeClr val="bg2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latin typeface="Arial Narrow" pitchFamily="34" charset="0"/>
              </a:rPr>
              <a:t>ХХ</a:t>
            </a:r>
            <a:endParaRPr lang="ru-RU" sz="16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7144492" y="5639224"/>
            <a:ext cx="437542" cy="910800"/>
          </a:xfrm>
          <a:prstGeom prst="rect">
            <a:avLst/>
          </a:prstGeom>
          <a:solidFill>
            <a:srgbClr val="C3C8DF"/>
          </a:solidFill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en-US" sz="2300" b="1" dirty="0">
                <a:solidFill>
                  <a:srgbClr val="C00000"/>
                </a:solidFill>
                <a:latin typeface="Arial Narrow" pitchFamily="34" charset="0"/>
              </a:rPr>
              <a:t>R</a:t>
            </a:r>
            <a:endParaRPr lang="ru-RU" sz="23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2838794" y="5639223"/>
            <a:ext cx="436642" cy="910800"/>
          </a:xfrm>
          <a:prstGeom prst="rect">
            <a:avLst/>
          </a:prstGeom>
          <a:solidFill>
            <a:srgbClr val="C3C8DF"/>
          </a:solidFill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en-US" sz="2300" b="1" dirty="0">
                <a:solidFill>
                  <a:srgbClr val="C00000"/>
                </a:solidFill>
                <a:latin typeface="Arial Narrow" pitchFamily="34" charset="0"/>
              </a:rPr>
              <a:t>N</a:t>
            </a:r>
            <a:endParaRPr lang="ru-RU" sz="23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911652" y="2852104"/>
            <a:ext cx="437544" cy="185268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Основное мероприятие</a:t>
            </a:r>
            <a:endParaRPr lang="ru-RU" sz="1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910824" y="4704743"/>
            <a:ext cx="439200" cy="645004"/>
          </a:xfrm>
          <a:prstGeom prst="rect">
            <a:avLst/>
          </a:prstGeom>
          <a:solidFill>
            <a:schemeClr val="bg2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latin typeface="Arial Narrow" pitchFamily="34" charset="0"/>
              </a:rPr>
              <a:t>ХХ</a:t>
            </a:r>
            <a:endParaRPr lang="ru-RU" sz="16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435102" y="2850452"/>
            <a:ext cx="437544" cy="185268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Основное мероприятие</a:t>
            </a:r>
            <a:endParaRPr lang="ru-RU" sz="1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434274" y="4703091"/>
            <a:ext cx="439200" cy="645004"/>
          </a:xfrm>
          <a:prstGeom prst="rect">
            <a:avLst/>
          </a:prstGeom>
          <a:solidFill>
            <a:schemeClr val="bg2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latin typeface="Arial Narrow" pitchFamily="34" charset="0"/>
              </a:rPr>
              <a:t>ХХ</a:t>
            </a:r>
            <a:endParaRPr lang="ru-RU" sz="16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8801383" y="2853713"/>
            <a:ext cx="437544" cy="185268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Основное мероприятие</a:t>
            </a:r>
            <a:endParaRPr lang="ru-RU" sz="1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8800555" y="4706354"/>
            <a:ext cx="439200" cy="645004"/>
          </a:xfrm>
          <a:prstGeom prst="rect">
            <a:avLst/>
          </a:prstGeom>
          <a:solidFill>
            <a:schemeClr val="bg2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latin typeface="Arial Narrow" pitchFamily="34" charset="0"/>
              </a:rPr>
              <a:t>ХХ</a:t>
            </a:r>
            <a:endParaRPr lang="ru-RU" sz="16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9324833" y="2852061"/>
            <a:ext cx="437544" cy="185268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solidFill>
              <a:schemeClr val="tx1"/>
            </a:solidFill>
          </a:ln>
        </p:spPr>
        <p:txBody>
          <a:bodyPr vert="vert270"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Основное мероприятие</a:t>
            </a:r>
            <a:endParaRPr lang="ru-RU" sz="1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9324005" y="4704702"/>
            <a:ext cx="439200" cy="645004"/>
          </a:xfrm>
          <a:prstGeom prst="rect">
            <a:avLst/>
          </a:prstGeom>
          <a:solidFill>
            <a:schemeClr val="bg2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ru-RU" sz="1600" b="1" dirty="0">
                <a:latin typeface="Arial Narrow" pitchFamily="34" charset="0"/>
              </a:rPr>
              <a:t>ХХ</a:t>
            </a:r>
            <a:endParaRPr lang="ru-RU" sz="16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034302" y="1787859"/>
            <a:ext cx="1506895" cy="4562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1500" b="1" dirty="0">
                <a:latin typeface="Arial Narrow" pitchFamily="34" charset="0"/>
              </a:rPr>
              <a:t>Подпрограмма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034301" y="2867701"/>
            <a:ext cx="1506895" cy="18739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35996" tIns="45715" rIns="35996" bIns="45715" rtlCol="0" anchor="ctr">
            <a:noAutofit/>
          </a:bodyPr>
          <a:lstStyle/>
          <a:p>
            <a:pPr algn="ctr"/>
            <a:r>
              <a:rPr lang="ru-RU" sz="1400" b="1" dirty="0">
                <a:latin typeface="Arial Narrow" pitchFamily="34" charset="0"/>
              </a:rPr>
              <a:t>Основное мероприятие – федеральный проект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5038725" y="4707329"/>
            <a:ext cx="1498049" cy="645004"/>
          </a:xfrm>
          <a:prstGeom prst="rect">
            <a:avLst/>
          </a:prstGeom>
          <a:solidFill>
            <a:srgbClr val="BEBFD8"/>
          </a:solidFill>
          <a:ln w="28575">
            <a:solidFill>
              <a:schemeClr val="tx1"/>
            </a:solidFill>
          </a:ln>
        </p:spPr>
        <p:txBody>
          <a:bodyPr vert="horz" wrap="square" lIns="35996" tIns="45715" rIns="35996" bIns="45715" rtlCol="0" anchor="ctr">
            <a:no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Arial Narrow" pitchFamily="34" charset="0"/>
              </a:rPr>
              <a:t>R</a:t>
            </a:r>
            <a:r>
              <a:rPr lang="en-US" sz="1600" b="1" dirty="0">
                <a:latin typeface="Arial Narrow" pitchFamily="34" charset="0"/>
              </a:rPr>
              <a:t>1</a:t>
            </a:r>
            <a:endParaRPr lang="ru-RU" sz="1600" b="1" i="1" dirty="0">
              <a:latin typeface="Arial Narrow" pitchFamily="34" charset="0"/>
            </a:endParaRPr>
          </a:p>
        </p:txBody>
      </p:sp>
      <p:cxnSp>
        <p:nvCxnSpPr>
          <p:cNvPr id="97" name="Прямая со стрелкой 96"/>
          <p:cNvCxnSpPr/>
          <p:nvPr/>
        </p:nvCxnSpPr>
        <p:spPr>
          <a:xfrm>
            <a:off x="5781935" y="2571057"/>
            <a:ext cx="2" cy="304896"/>
          </a:xfrm>
          <a:prstGeom prst="straightConnector1">
            <a:avLst/>
          </a:prstGeom>
          <a:ln>
            <a:solidFill>
              <a:schemeClr val="tx1"/>
            </a:solidFill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57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9_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9_Городская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88198</TotalTime>
  <Words>3832</Words>
  <Application>Microsoft Office PowerPoint</Application>
  <PresentationFormat>Лист A4 (210x297 мм)</PresentationFormat>
  <Paragraphs>553</Paragraphs>
  <Slides>20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Arial Narrow</vt:lpstr>
      <vt:lpstr>Calibri</vt:lpstr>
      <vt:lpstr>Georgia</vt:lpstr>
      <vt:lpstr>Symbol</vt:lpstr>
      <vt:lpstr>Times New Roman</vt:lpstr>
      <vt:lpstr>Trebuchet MS</vt:lpstr>
      <vt:lpstr>Wingdings 2</vt:lpstr>
      <vt:lpstr>9_Городская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1010</dc:title>
  <dc:creator>Бегчин Николай Аркадьевич</dc:creator>
  <cp:lastModifiedBy>Бегчин Николай Аркадьевич</cp:lastModifiedBy>
  <cp:revision>6646</cp:revision>
  <cp:lastPrinted>2018-07-11T18:56:40Z</cp:lastPrinted>
  <dcterms:modified xsi:type="dcterms:W3CDTF">2018-07-25T17:37:48Z</dcterms:modified>
</cp:coreProperties>
</file>