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9" r:id="rId2"/>
    <p:sldId id="283" r:id="rId3"/>
    <p:sldId id="282" r:id="rId4"/>
    <p:sldId id="265" r:id="rId5"/>
    <p:sldId id="266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80" r:id="rId14"/>
    <p:sldId id="281" r:id="rId15"/>
    <p:sldId id="285" r:id="rId16"/>
    <p:sldId id="286" r:id="rId17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  <a:srgbClr val="33CC33"/>
    <a:srgbClr val="FF99FF"/>
    <a:srgbClr val="FFFFFF"/>
    <a:srgbClr val="6666FF"/>
    <a:srgbClr val="FF0000"/>
    <a:srgbClr val="A5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797" autoAdjust="0"/>
  </p:normalViewPr>
  <p:slideViewPr>
    <p:cSldViewPr>
      <p:cViewPr>
        <p:scale>
          <a:sx n="75" d="100"/>
          <a:sy n="75" d="100"/>
        </p:scale>
        <p:origin x="-2670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09ED3F-F037-47C4-8AE6-832BB81C4513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C0BD8C-FEB5-4B76-93E3-ED9FCCBCE71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0" i="0" dirty="0" smtClean="0">
              <a:latin typeface="Arial" panose="020B0604020202020204" pitchFamily="34" charset="0"/>
              <a:cs typeface="Arial" panose="020B0604020202020204" pitchFamily="34" charset="0"/>
            </a:rPr>
            <a:t>Объекты финансовой (</a:t>
          </a:r>
          <a:r>
            <a:rPr lang="ru-RU" sz="24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неоперационной</a:t>
          </a:r>
          <a:r>
            <a:rPr lang="ru-RU" sz="2400" b="0" i="0" dirty="0" smtClean="0">
              <a:latin typeface="Arial" panose="020B0604020202020204" pitchFamily="34" charset="0"/>
              <a:cs typeface="Arial" panose="020B0604020202020204" pitchFamily="34" charset="0"/>
            </a:rPr>
            <a:t>) аренды 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B9E233-DCF6-43B8-AC51-4D48DDB4A7C5}" type="parTrans" cxnId="{F30E94C7-51CC-46A9-98D1-A6954F68B31B}">
      <dgm:prSet/>
      <dgm:spPr/>
      <dgm:t>
        <a:bodyPr/>
        <a:lstStyle/>
        <a:p>
          <a:endParaRPr lang="ru-RU"/>
        </a:p>
      </dgm:t>
    </dgm:pt>
    <dgm:pt modelId="{4E31064E-53A2-4DE4-9FB8-E9E1424CAFBD}" type="sibTrans" cxnId="{F30E94C7-51CC-46A9-98D1-A6954F68B31B}">
      <dgm:prSet/>
      <dgm:spPr/>
      <dgm:t>
        <a:bodyPr/>
        <a:lstStyle/>
        <a:p>
          <a:endParaRPr lang="ru-RU"/>
        </a:p>
      </dgm:t>
    </dgm:pt>
    <dgm:pt modelId="{531F4B5F-7973-45E0-88E2-95F85E9EF7F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0" dirty="0" smtClean="0">
              <a:latin typeface="+mn-lt"/>
              <a:cs typeface="Times New Roman" panose="02020603050405020304" pitchFamily="18" charset="0"/>
            </a:rPr>
            <a:t>Имущество в концессии</a:t>
          </a:r>
          <a:endParaRPr lang="ru-RU" sz="2400" b="0" dirty="0">
            <a:latin typeface="+mn-lt"/>
          </a:endParaRPr>
        </a:p>
      </dgm:t>
    </dgm:pt>
    <dgm:pt modelId="{F095A377-33EF-4D9D-9AE7-076D4E6B107C}" type="parTrans" cxnId="{FC6247EA-797B-4EF5-B9FF-CE2717321FDA}">
      <dgm:prSet/>
      <dgm:spPr/>
      <dgm:t>
        <a:bodyPr/>
        <a:lstStyle/>
        <a:p>
          <a:endParaRPr lang="ru-RU"/>
        </a:p>
      </dgm:t>
    </dgm:pt>
    <dgm:pt modelId="{CC0A5BC0-E688-4CC9-BF6C-1285A3FB4FDA}" type="sibTrans" cxnId="{FC6247EA-797B-4EF5-B9FF-CE2717321FDA}">
      <dgm:prSet/>
      <dgm:spPr/>
      <dgm:t>
        <a:bodyPr/>
        <a:lstStyle/>
        <a:p>
          <a:endParaRPr lang="ru-RU"/>
        </a:p>
      </dgm:t>
    </dgm:pt>
    <dgm:pt modelId="{26C3CBC4-AE4C-4784-AE92-F1D4EA036F6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0" i="0" dirty="0" smtClean="0"/>
            <a:t>Объекты операционной аренды</a:t>
          </a:r>
          <a:endParaRPr lang="ru-RU" sz="2400" dirty="0"/>
        </a:p>
      </dgm:t>
    </dgm:pt>
    <dgm:pt modelId="{4B1C5259-27B6-43DD-9B03-40212E71CEE6}" type="parTrans" cxnId="{1F63942F-6417-4E7E-88BA-B7A8BEFF24FE}">
      <dgm:prSet/>
      <dgm:spPr/>
      <dgm:t>
        <a:bodyPr/>
        <a:lstStyle/>
        <a:p>
          <a:endParaRPr lang="ru-RU"/>
        </a:p>
      </dgm:t>
    </dgm:pt>
    <dgm:pt modelId="{A9A03A6B-6AC1-4690-804C-C19E9F359AB7}" type="sibTrans" cxnId="{1F63942F-6417-4E7E-88BA-B7A8BEFF24FE}">
      <dgm:prSet/>
      <dgm:spPr/>
      <dgm:t>
        <a:bodyPr/>
        <a:lstStyle/>
        <a:p>
          <a:endParaRPr lang="ru-RU"/>
        </a:p>
      </dgm:t>
    </dgm:pt>
    <dgm:pt modelId="{F9DB3A5E-95AC-4446-A4CE-DF7E157F46C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Безвозмездное бессрочное пользование </a:t>
          </a:r>
          <a:endParaRPr lang="ru-RU" sz="2400" dirty="0"/>
        </a:p>
      </dgm:t>
    </dgm:pt>
    <dgm:pt modelId="{A7EAF71C-9B5C-4029-A98B-D4602216F0EB}" type="parTrans" cxnId="{D9FEC556-303C-46BA-AF4F-41C38C20284A}">
      <dgm:prSet/>
      <dgm:spPr/>
      <dgm:t>
        <a:bodyPr/>
        <a:lstStyle/>
        <a:p>
          <a:endParaRPr lang="ru-RU"/>
        </a:p>
      </dgm:t>
    </dgm:pt>
    <dgm:pt modelId="{9981BA8C-91FB-4971-A2F2-30768537952F}" type="sibTrans" cxnId="{D9FEC556-303C-46BA-AF4F-41C38C20284A}">
      <dgm:prSet/>
      <dgm:spPr/>
      <dgm:t>
        <a:bodyPr/>
        <a:lstStyle/>
        <a:p>
          <a:endParaRPr lang="ru-RU"/>
        </a:p>
      </dgm:t>
    </dgm:pt>
    <dgm:pt modelId="{464C23E1-5C4B-471B-9810-ED91CB47600C}">
      <dgm:prSet custT="1"/>
      <dgm:spPr/>
      <dgm:t>
        <a:bodyPr/>
        <a:lstStyle/>
        <a:p>
          <a:r>
            <a:rPr lang="ru-RU" sz="2400" b="0" dirty="0" smtClean="0">
              <a:latin typeface="+mn-lt"/>
              <a:cs typeface="Times New Roman" panose="02020603050405020304" pitchFamily="18" charset="0"/>
            </a:rPr>
            <a:t>Иные арендные отношения</a:t>
          </a:r>
          <a:endParaRPr lang="ru-RU" sz="2400" b="0" dirty="0">
            <a:latin typeface="+mn-lt"/>
          </a:endParaRPr>
        </a:p>
      </dgm:t>
    </dgm:pt>
    <dgm:pt modelId="{526A9F36-D046-49D9-94F4-59330B1D05D1}" type="parTrans" cxnId="{BE1513A2-75E0-4D91-A8AC-892029061B1C}">
      <dgm:prSet/>
      <dgm:spPr/>
      <dgm:t>
        <a:bodyPr/>
        <a:lstStyle/>
        <a:p>
          <a:endParaRPr lang="ru-RU"/>
        </a:p>
      </dgm:t>
    </dgm:pt>
    <dgm:pt modelId="{BC3BB737-B2E6-4604-A373-D19DF983DB62}" type="sibTrans" cxnId="{BE1513A2-75E0-4D91-A8AC-892029061B1C}">
      <dgm:prSet/>
      <dgm:spPr/>
      <dgm:t>
        <a:bodyPr/>
        <a:lstStyle/>
        <a:p>
          <a:endParaRPr lang="ru-RU"/>
        </a:p>
      </dgm:t>
    </dgm:pt>
    <dgm:pt modelId="{077163FC-E737-402D-BD68-FC0CAC30AD4C}" type="pres">
      <dgm:prSet presAssocID="{A609ED3F-F037-47C4-8AE6-832BB81C451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B0C097-6152-47EB-A0BD-AB6CC1B7E193}" type="pres">
      <dgm:prSet presAssocID="{C7C0BD8C-FEB5-4B76-93E3-ED9FCCBCE718}" presName="composite" presStyleCnt="0"/>
      <dgm:spPr/>
    </dgm:pt>
    <dgm:pt modelId="{278FF037-C303-47C4-93A9-365A20C37AF6}" type="pres">
      <dgm:prSet presAssocID="{C7C0BD8C-FEB5-4B76-93E3-ED9FCCBCE718}" presName="rect1" presStyleLbl="trAlignAcc1" presStyleIdx="0" presStyleCnt="5" custScaleY="131485" custLinFactNeighborX="2709" custLinFactNeighborY="-2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DF5A5-F644-4E76-921D-10001182D046}" type="pres">
      <dgm:prSet presAssocID="{C7C0BD8C-FEB5-4B76-93E3-ED9FCCBCE718}" presName="rect2" presStyleLbl="fgImgPlac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60540EC-1170-407E-B586-D85F9429845D}" type="pres">
      <dgm:prSet presAssocID="{4E31064E-53A2-4DE4-9FB8-E9E1424CAFBD}" presName="sibTrans" presStyleCnt="0"/>
      <dgm:spPr/>
    </dgm:pt>
    <dgm:pt modelId="{B039D2A7-DADD-413E-9AE3-77042040EA80}" type="pres">
      <dgm:prSet presAssocID="{531F4B5F-7973-45E0-88E2-95F85E9EF7F0}" presName="composite" presStyleCnt="0"/>
      <dgm:spPr/>
    </dgm:pt>
    <dgm:pt modelId="{926C372D-4DE2-4351-B9DA-2D3B6E72EBBF}" type="pres">
      <dgm:prSet presAssocID="{531F4B5F-7973-45E0-88E2-95F85E9EF7F0}" presName="rect1" presStyleLbl="trAlignAcc1" presStyleIdx="1" presStyleCnt="5" custScaleY="135164" custLinFactNeighborX="4377" custLinFactNeighborY="-2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842BA-B60D-4325-AD4A-BAF7B425BE59}" type="pres">
      <dgm:prSet presAssocID="{531F4B5F-7973-45E0-88E2-95F85E9EF7F0}" presName="rect2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</dgm:spPr>
      <dgm:t>
        <a:bodyPr/>
        <a:lstStyle/>
        <a:p>
          <a:endParaRPr lang="ru-RU"/>
        </a:p>
      </dgm:t>
    </dgm:pt>
    <dgm:pt modelId="{8C07EE10-1D8B-4C1E-82CE-55DA69C10AE7}" type="pres">
      <dgm:prSet presAssocID="{CC0A5BC0-E688-4CC9-BF6C-1285A3FB4FDA}" presName="sibTrans" presStyleCnt="0"/>
      <dgm:spPr/>
    </dgm:pt>
    <dgm:pt modelId="{90BE62DC-CDA3-4B7D-B976-4C3EC09C04BD}" type="pres">
      <dgm:prSet presAssocID="{26C3CBC4-AE4C-4784-AE92-F1D4EA036F63}" presName="composite" presStyleCnt="0"/>
      <dgm:spPr/>
    </dgm:pt>
    <dgm:pt modelId="{D9734F32-748B-4897-922C-9CB7224818FC}" type="pres">
      <dgm:prSet presAssocID="{26C3CBC4-AE4C-4784-AE92-F1D4EA036F63}" presName="rect1" presStyleLbl="trAlignAcc1" presStyleIdx="2" presStyleCnt="5" custLinFactNeighborX="2712" custLinFactNeighborY="-2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3CF07-5CB4-4D4C-BE94-4791E19D1F53}" type="pres">
      <dgm:prSet presAssocID="{26C3CBC4-AE4C-4784-AE92-F1D4EA036F63}" presName="rect2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ru-RU"/>
        </a:p>
      </dgm:t>
    </dgm:pt>
    <dgm:pt modelId="{C839BAE8-C5AC-44EF-8657-C7D9BD6C01A2}" type="pres">
      <dgm:prSet presAssocID="{A9A03A6B-6AC1-4690-804C-C19E9F359AB7}" presName="sibTrans" presStyleCnt="0"/>
      <dgm:spPr/>
    </dgm:pt>
    <dgm:pt modelId="{0B72F342-C4A3-4220-B02D-8DC565EB04B9}" type="pres">
      <dgm:prSet presAssocID="{F9DB3A5E-95AC-4446-A4CE-DF7E157F46C0}" presName="composite" presStyleCnt="0"/>
      <dgm:spPr/>
    </dgm:pt>
    <dgm:pt modelId="{D61D74F3-FCED-4313-A738-F960659657DE}" type="pres">
      <dgm:prSet presAssocID="{F9DB3A5E-95AC-4446-A4CE-DF7E157F46C0}" presName="rect1" presStyleLbl="trAlignAcc1" presStyleIdx="3" presStyleCnt="5" custLinFactNeighborX="4377" custLinFactNeighborY="3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74857-600B-42A6-A3F5-765E8988AA32}" type="pres">
      <dgm:prSet presAssocID="{F9DB3A5E-95AC-4446-A4CE-DF7E157F46C0}" presName="rect2" presStyleLbl="fgImgPlac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6EFCF58-7206-4D7C-B74B-0DB88D069C6F}" type="pres">
      <dgm:prSet presAssocID="{9981BA8C-91FB-4971-A2F2-30768537952F}" presName="sibTrans" presStyleCnt="0"/>
      <dgm:spPr/>
    </dgm:pt>
    <dgm:pt modelId="{13FD92B0-EA71-4FDF-8DDE-94DC8106B668}" type="pres">
      <dgm:prSet presAssocID="{464C23E1-5C4B-471B-9810-ED91CB47600C}" presName="composite" presStyleCnt="0"/>
      <dgm:spPr/>
    </dgm:pt>
    <dgm:pt modelId="{2933BFF6-D347-4568-A2F8-984807AB3707}" type="pres">
      <dgm:prSet presAssocID="{464C23E1-5C4B-471B-9810-ED91CB47600C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AF3BCB-73D2-4AC2-A67B-E8705E4FDDB5}" type="pres">
      <dgm:prSet presAssocID="{464C23E1-5C4B-471B-9810-ED91CB47600C}" presName="rect2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ru-RU"/>
        </a:p>
      </dgm:t>
    </dgm:pt>
  </dgm:ptLst>
  <dgm:cxnLst>
    <dgm:cxn modelId="{D9FEC556-303C-46BA-AF4F-41C38C20284A}" srcId="{A609ED3F-F037-47C4-8AE6-832BB81C4513}" destId="{F9DB3A5E-95AC-4446-A4CE-DF7E157F46C0}" srcOrd="3" destOrd="0" parTransId="{A7EAF71C-9B5C-4029-A98B-D4602216F0EB}" sibTransId="{9981BA8C-91FB-4971-A2F2-30768537952F}"/>
    <dgm:cxn modelId="{54E1DCDB-E88E-4974-8796-66A295F5575F}" type="presOf" srcId="{F9DB3A5E-95AC-4446-A4CE-DF7E157F46C0}" destId="{D61D74F3-FCED-4313-A738-F960659657DE}" srcOrd="0" destOrd="0" presId="urn:microsoft.com/office/officeart/2008/layout/PictureStrips"/>
    <dgm:cxn modelId="{39D37015-B77E-402A-8C91-45CE44D59275}" type="presOf" srcId="{531F4B5F-7973-45E0-88E2-95F85E9EF7F0}" destId="{926C372D-4DE2-4351-B9DA-2D3B6E72EBBF}" srcOrd="0" destOrd="0" presId="urn:microsoft.com/office/officeart/2008/layout/PictureStrips"/>
    <dgm:cxn modelId="{FC6247EA-797B-4EF5-B9FF-CE2717321FDA}" srcId="{A609ED3F-F037-47C4-8AE6-832BB81C4513}" destId="{531F4B5F-7973-45E0-88E2-95F85E9EF7F0}" srcOrd="1" destOrd="0" parTransId="{F095A377-33EF-4D9D-9AE7-076D4E6B107C}" sibTransId="{CC0A5BC0-E688-4CC9-BF6C-1285A3FB4FDA}"/>
    <dgm:cxn modelId="{EE595818-DF07-45DB-9279-1E73A2CCD630}" type="presOf" srcId="{C7C0BD8C-FEB5-4B76-93E3-ED9FCCBCE718}" destId="{278FF037-C303-47C4-93A9-365A20C37AF6}" srcOrd="0" destOrd="0" presId="urn:microsoft.com/office/officeart/2008/layout/PictureStrips"/>
    <dgm:cxn modelId="{BE1513A2-75E0-4D91-A8AC-892029061B1C}" srcId="{A609ED3F-F037-47C4-8AE6-832BB81C4513}" destId="{464C23E1-5C4B-471B-9810-ED91CB47600C}" srcOrd="4" destOrd="0" parTransId="{526A9F36-D046-49D9-94F4-59330B1D05D1}" sibTransId="{BC3BB737-B2E6-4604-A373-D19DF983DB62}"/>
    <dgm:cxn modelId="{82DF2577-CB3A-458E-B2A1-74F7E9D11692}" type="presOf" srcId="{A609ED3F-F037-47C4-8AE6-832BB81C4513}" destId="{077163FC-E737-402D-BD68-FC0CAC30AD4C}" srcOrd="0" destOrd="0" presId="urn:microsoft.com/office/officeart/2008/layout/PictureStrips"/>
    <dgm:cxn modelId="{1F63942F-6417-4E7E-88BA-B7A8BEFF24FE}" srcId="{A609ED3F-F037-47C4-8AE6-832BB81C4513}" destId="{26C3CBC4-AE4C-4784-AE92-F1D4EA036F63}" srcOrd="2" destOrd="0" parTransId="{4B1C5259-27B6-43DD-9B03-40212E71CEE6}" sibTransId="{A9A03A6B-6AC1-4690-804C-C19E9F359AB7}"/>
    <dgm:cxn modelId="{D3937A28-1EA9-46F5-A777-381F5A152235}" type="presOf" srcId="{464C23E1-5C4B-471B-9810-ED91CB47600C}" destId="{2933BFF6-D347-4568-A2F8-984807AB3707}" srcOrd="0" destOrd="0" presId="urn:microsoft.com/office/officeart/2008/layout/PictureStrips"/>
    <dgm:cxn modelId="{F30E94C7-51CC-46A9-98D1-A6954F68B31B}" srcId="{A609ED3F-F037-47C4-8AE6-832BB81C4513}" destId="{C7C0BD8C-FEB5-4B76-93E3-ED9FCCBCE718}" srcOrd="0" destOrd="0" parTransId="{8CB9E233-DCF6-43B8-AC51-4D48DDB4A7C5}" sibTransId="{4E31064E-53A2-4DE4-9FB8-E9E1424CAFBD}"/>
    <dgm:cxn modelId="{96F6F6B9-5943-4E88-B6DE-AE7781275CAB}" type="presOf" srcId="{26C3CBC4-AE4C-4784-AE92-F1D4EA036F63}" destId="{D9734F32-748B-4897-922C-9CB7224818FC}" srcOrd="0" destOrd="0" presId="urn:microsoft.com/office/officeart/2008/layout/PictureStrips"/>
    <dgm:cxn modelId="{B67C560D-B0E5-485D-9C65-8D78397F20D2}" type="presParOf" srcId="{077163FC-E737-402D-BD68-FC0CAC30AD4C}" destId="{13B0C097-6152-47EB-A0BD-AB6CC1B7E193}" srcOrd="0" destOrd="0" presId="urn:microsoft.com/office/officeart/2008/layout/PictureStrips"/>
    <dgm:cxn modelId="{8D46EFD9-E7BF-4ACC-86E9-DED069FDAAC4}" type="presParOf" srcId="{13B0C097-6152-47EB-A0BD-AB6CC1B7E193}" destId="{278FF037-C303-47C4-93A9-365A20C37AF6}" srcOrd="0" destOrd="0" presId="urn:microsoft.com/office/officeart/2008/layout/PictureStrips"/>
    <dgm:cxn modelId="{C0E7CD66-C0A3-44AF-9F34-642BF88BC2DC}" type="presParOf" srcId="{13B0C097-6152-47EB-A0BD-AB6CC1B7E193}" destId="{FACDF5A5-F644-4E76-921D-10001182D046}" srcOrd="1" destOrd="0" presId="urn:microsoft.com/office/officeart/2008/layout/PictureStrips"/>
    <dgm:cxn modelId="{859521C3-FC8D-4F21-8C0B-79217EC58FEF}" type="presParOf" srcId="{077163FC-E737-402D-BD68-FC0CAC30AD4C}" destId="{E60540EC-1170-407E-B586-D85F9429845D}" srcOrd="1" destOrd="0" presId="urn:microsoft.com/office/officeart/2008/layout/PictureStrips"/>
    <dgm:cxn modelId="{05B9898F-989A-4B17-A06F-26901A1F513A}" type="presParOf" srcId="{077163FC-E737-402D-BD68-FC0CAC30AD4C}" destId="{B039D2A7-DADD-413E-9AE3-77042040EA80}" srcOrd="2" destOrd="0" presId="urn:microsoft.com/office/officeart/2008/layout/PictureStrips"/>
    <dgm:cxn modelId="{FA9B27F6-EAEB-48FC-AB7E-8D2657AB2234}" type="presParOf" srcId="{B039D2A7-DADD-413E-9AE3-77042040EA80}" destId="{926C372D-4DE2-4351-B9DA-2D3B6E72EBBF}" srcOrd="0" destOrd="0" presId="urn:microsoft.com/office/officeart/2008/layout/PictureStrips"/>
    <dgm:cxn modelId="{9F1EE8EF-C00B-4FFF-96A2-A8202AF08A10}" type="presParOf" srcId="{B039D2A7-DADD-413E-9AE3-77042040EA80}" destId="{913842BA-B60D-4325-AD4A-BAF7B425BE59}" srcOrd="1" destOrd="0" presId="urn:microsoft.com/office/officeart/2008/layout/PictureStrips"/>
    <dgm:cxn modelId="{8D94737F-6C2E-494A-8987-6F645C50FD42}" type="presParOf" srcId="{077163FC-E737-402D-BD68-FC0CAC30AD4C}" destId="{8C07EE10-1D8B-4C1E-82CE-55DA69C10AE7}" srcOrd="3" destOrd="0" presId="urn:microsoft.com/office/officeart/2008/layout/PictureStrips"/>
    <dgm:cxn modelId="{40CAC8C4-EB70-411E-839A-26C3EF1B6B10}" type="presParOf" srcId="{077163FC-E737-402D-BD68-FC0CAC30AD4C}" destId="{90BE62DC-CDA3-4B7D-B976-4C3EC09C04BD}" srcOrd="4" destOrd="0" presId="urn:microsoft.com/office/officeart/2008/layout/PictureStrips"/>
    <dgm:cxn modelId="{745F3544-072D-4872-BF27-F2277BE50ED3}" type="presParOf" srcId="{90BE62DC-CDA3-4B7D-B976-4C3EC09C04BD}" destId="{D9734F32-748B-4897-922C-9CB7224818FC}" srcOrd="0" destOrd="0" presId="urn:microsoft.com/office/officeart/2008/layout/PictureStrips"/>
    <dgm:cxn modelId="{08CF95E7-9B9F-400B-8A02-2DE03CCBCE68}" type="presParOf" srcId="{90BE62DC-CDA3-4B7D-B976-4C3EC09C04BD}" destId="{D483CF07-5CB4-4D4C-BE94-4791E19D1F53}" srcOrd="1" destOrd="0" presId="urn:microsoft.com/office/officeart/2008/layout/PictureStrips"/>
    <dgm:cxn modelId="{272AE77C-4BFB-40BE-9481-87F84A6989A9}" type="presParOf" srcId="{077163FC-E737-402D-BD68-FC0CAC30AD4C}" destId="{C839BAE8-C5AC-44EF-8657-C7D9BD6C01A2}" srcOrd="5" destOrd="0" presId="urn:microsoft.com/office/officeart/2008/layout/PictureStrips"/>
    <dgm:cxn modelId="{3D8EA004-95D2-4657-B26F-7A2CAF452D37}" type="presParOf" srcId="{077163FC-E737-402D-BD68-FC0CAC30AD4C}" destId="{0B72F342-C4A3-4220-B02D-8DC565EB04B9}" srcOrd="6" destOrd="0" presId="urn:microsoft.com/office/officeart/2008/layout/PictureStrips"/>
    <dgm:cxn modelId="{DD433E8E-A202-4AFF-A842-A1AFC65199A2}" type="presParOf" srcId="{0B72F342-C4A3-4220-B02D-8DC565EB04B9}" destId="{D61D74F3-FCED-4313-A738-F960659657DE}" srcOrd="0" destOrd="0" presId="urn:microsoft.com/office/officeart/2008/layout/PictureStrips"/>
    <dgm:cxn modelId="{6FF5C51D-67E7-400D-98DC-027F4F497160}" type="presParOf" srcId="{0B72F342-C4A3-4220-B02D-8DC565EB04B9}" destId="{7C874857-600B-42A6-A3F5-765E8988AA32}" srcOrd="1" destOrd="0" presId="urn:microsoft.com/office/officeart/2008/layout/PictureStrips"/>
    <dgm:cxn modelId="{9A80F40B-CFA4-4B06-B817-042DBBEE3037}" type="presParOf" srcId="{077163FC-E737-402D-BD68-FC0CAC30AD4C}" destId="{46EFCF58-7206-4D7C-B74B-0DB88D069C6F}" srcOrd="7" destOrd="0" presId="urn:microsoft.com/office/officeart/2008/layout/PictureStrips"/>
    <dgm:cxn modelId="{50FB52EF-9DA0-4127-BDC6-83EA5A5676D3}" type="presParOf" srcId="{077163FC-E737-402D-BD68-FC0CAC30AD4C}" destId="{13FD92B0-EA71-4FDF-8DDE-94DC8106B668}" srcOrd="8" destOrd="0" presId="urn:microsoft.com/office/officeart/2008/layout/PictureStrips"/>
    <dgm:cxn modelId="{410C2792-63FE-4C5C-ABCF-E5B01DD8763A}" type="presParOf" srcId="{13FD92B0-EA71-4FDF-8DDE-94DC8106B668}" destId="{2933BFF6-D347-4568-A2F8-984807AB3707}" srcOrd="0" destOrd="0" presId="urn:microsoft.com/office/officeart/2008/layout/PictureStrips"/>
    <dgm:cxn modelId="{9D713F03-9029-4CAC-8D09-FF71726E74D1}" type="presParOf" srcId="{13FD92B0-EA71-4FDF-8DDE-94DC8106B668}" destId="{62AF3BCB-73D2-4AC2-A67B-E8705E4FDDB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8FF037-C303-47C4-93A9-365A20C37AF6}">
      <dsp:nvSpPr>
        <dsp:cNvPr id="0" name=""/>
        <dsp:cNvSpPr/>
      </dsp:nvSpPr>
      <dsp:spPr>
        <a:xfrm>
          <a:off x="717203" y="61902"/>
          <a:ext cx="3638338" cy="149495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7011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Объекты финансовой (</a:t>
          </a:r>
          <a:r>
            <a:rPr lang="ru-RU" sz="24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неоперационной</a:t>
          </a:r>
          <a:r>
            <a:rPr lang="ru-RU" sz="2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) аренды 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7203" y="61902"/>
        <a:ext cx="3638338" cy="1494959"/>
      </dsp:txXfrm>
    </dsp:sp>
    <dsp:sp modelId="{FACDF5A5-F644-4E76-921D-10001182D046}">
      <dsp:nvSpPr>
        <dsp:cNvPr id="0" name=""/>
        <dsp:cNvSpPr/>
      </dsp:nvSpPr>
      <dsp:spPr>
        <a:xfrm>
          <a:off x="467043" y="104198"/>
          <a:ext cx="795886" cy="119382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6C372D-4DE2-4351-B9DA-2D3B6E72EBBF}">
      <dsp:nvSpPr>
        <dsp:cNvPr id="0" name=""/>
        <dsp:cNvSpPr/>
      </dsp:nvSpPr>
      <dsp:spPr>
        <a:xfrm>
          <a:off x="4765190" y="40987"/>
          <a:ext cx="3638338" cy="153678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7011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atin typeface="+mn-lt"/>
              <a:cs typeface="Times New Roman" panose="02020603050405020304" pitchFamily="18" charset="0"/>
            </a:rPr>
            <a:t>Имущество в концессии</a:t>
          </a:r>
          <a:endParaRPr lang="ru-RU" sz="2400" b="0" kern="1200" dirty="0">
            <a:latin typeface="+mn-lt"/>
          </a:endParaRPr>
        </a:p>
      </dsp:txBody>
      <dsp:txXfrm>
        <a:off x="4765190" y="40987"/>
        <a:ext cx="3638338" cy="1536788"/>
      </dsp:txXfrm>
    </dsp:sp>
    <dsp:sp modelId="{913842BA-B60D-4325-AD4A-BAF7B425BE59}">
      <dsp:nvSpPr>
        <dsp:cNvPr id="0" name=""/>
        <dsp:cNvSpPr/>
      </dsp:nvSpPr>
      <dsp:spPr>
        <a:xfrm>
          <a:off x="4454343" y="104198"/>
          <a:ext cx="795886" cy="119382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34F32-748B-4897-922C-9CB7224818FC}">
      <dsp:nvSpPr>
        <dsp:cNvPr id="0" name=""/>
        <dsp:cNvSpPr/>
      </dsp:nvSpPr>
      <dsp:spPr>
        <a:xfrm>
          <a:off x="717312" y="1874129"/>
          <a:ext cx="3638338" cy="113698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7011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Объекты операционной аренды</a:t>
          </a:r>
          <a:endParaRPr lang="ru-RU" sz="2400" kern="1200" dirty="0"/>
        </a:p>
      </dsp:txBody>
      <dsp:txXfrm>
        <a:off x="717312" y="1874129"/>
        <a:ext cx="3638338" cy="1136980"/>
      </dsp:txXfrm>
    </dsp:sp>
    <dsp:sp modelId="{D483CF07-5CB4-4D4C-BE94-4791E19D1F53}">
      <dsp:nvSpPr>
        <dsp:cNvPr id="0" name=""/>
        <dsp:cNvSpPr/>
      </dsp:nvSpPr>
      <dsp:spPr>
        <a:xfrm>
          <a:off x="467043" y="1735435"/>
          <a:ext cx="795886" cy="1193829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1D74F3-FCED-4313-A738-F960659657DE}">
      <dsp:nvSpPr>
        <dsp:cNvPr id="0" name=""/>
        <dsp:cNvSpPr/>
      </dsp:nvSpPr>
      <dsp:spPr>
        <a:xfrm>
          <a:off x="4765190" y="1942393"/>
          <a:ext cx="3638338" cy="113698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7011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Безвозмездное бессрочное пользование </a:t>
          </a:r>
          <a:endParaRPr lang="ru-RU" sz="2400" kern="1200" dirty="0"/>
        </a:p>
      </dsp:txBody>
      <dsp:txXfrm>
        <a:off x="4765190" y="1942393"/>
        <a:ext cx="3638338" cy="1136980"/>
      </dsp:txXfrm>
    </dsp:sp>
    <dsp:sp modelId="{7C874857-600B-42A6-A3F5-765E8988AA32}">
      <dsp:nvSpPr>
        <dsp:cNvPr id="0" name=""/>
        <dsp:cNvSpPr/>
      </dsp:nvSpPr>
      <dsp:spPr>
        <a:xfrm>
          <a:off x="4454343" y="1735435"/>
          <a:ext cx="795886" cy="1193829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33BFF6-D347-4568-A2F8-984807AB3707}">
      <dsp:nvSpPr>
        <dsp:cNvPr id="0" name=""/>
        <dsp:cNvSpPr/>
      </dsp:nvSpPr>
      <dsp:spPr>
        <a:xfrm>
          <a:off x="2612290" y="3330997"/>
          <a:ext cx="3638338" cy="11369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011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atin typeface="+mn-lt"/>
              <a:cs typeface="Times New Roman" panose="02020603050405020304" pitchFamily="18" charset="0"/>
            </a:rPr>
            <a:t>Иные арендные отношения</a:t>
          </a:r>
          <a:endParaRPr lang="ru-RU" sz="2400" b="0" kern="1200" dirty="0">
            <a:latin typeface="+mn-lt"/>
          </a:endParaRPr>
        </a:p>
      </dsp:txBody>
      <dsp:txXfrm>
        <a:off x="2612290" y="3330997"/>
        <a:ext cx="3638338" cy="1136980"/>
      </dsp:txXfrm>
    </dsp:sp>
    <dsp:sp modelId="{62AF3BCB-73D2-4AC2-A67B-E8705E4FDDB5}">
      <dsp:nvSpPr>
        <dsp:cNvPr id="0" name=""/>
        <dsp:cNvSpPr/>
      </dsp:nvSpPr>
      <dsp:spPr>
        <a:xfrm>
          <a:off x="2460693" y="3166767"/>
          <a:ext cx="795886" cy="1193829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02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02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fld id="{11AF9354-D010-4B4B-99F3-AEB09A6765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83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7" y="4716228"/>
            <a:ext cx="5438783" cy="4466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fld id="{B5539434-6700-4227-8ADD-F585B959D8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осуществления оплаты в соответствии с соглашением от ГРБС МО направляет ГРБС областного уровня  документы свидетельствующие о выполнении обязательств.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6404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Формирование ГРБС (РБС) заявок на кассовый расход и прикрепление к ним оправдательных документов и направление в УФК.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При этом используется л/с отправителя местного бюджета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99575-1B28-45FA-BF25-2B3CB5539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074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6F54-1CD1-4346-9E16-01AA2E2971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251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9100" y="115888"/>
            <a:ext cx="2195513" cy="61928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37312" cy="6192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ED561-6633-43D2-A1BE-EB563618FD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872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8651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518318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53188"/>
            <a:ext cx="2895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fld id="{C04E4C2B-CC63-43BE-B52F-B4AB813C31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93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C9641-8DC5-4FA5-A9C0-3FB2F54628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0687F-1F63-4CEB-BEE3-37CD57E36D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320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1366-3570-4BBA-9BAD-0DDCAEB375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36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11A4B-F848-460E-BB50-F846CA6928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32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9C0A4-F29C-4EEB-8C6B-5C43B03F79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043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9643B-DF51-4C39-9B4B-F161DD1B2A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0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B1F5A-933E-4F5F-B5F3-EFCDF8D80E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735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EF3D6-E9B4-452B-9F28-1ECEBCE725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20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15888"/>
            <a:ext cx="80645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68FAF5-80B2-4F0A-BFCB-640DD0E1E2AA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550862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Нормативные правовые </a:t>
            </a:r>
            <a:r>
              <a:rPr lang="ru-RU" dirty="0" smtClean="0"/>
              <a:t>акты</a:t>
            </a:r>
            <a:endParaRPr lang="ru-RU" dirty="0"/>
          </a:p>
        </p:txBody>
      </p:sp>
      <p:sp>
        <p:nvSpPr>
          <p:cNvPr id="4" name="TextBox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Бюджетный кодекс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Постановление от 30 сентября 2014 г. № 999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формировании, предоставлении и распределении субсидий из федерального бюджета бюджетам субъектов Российской Федерации»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Приказ Минфина России от 13.12.2017 N 232н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Типовой формы соглашения о предоставлении субсидии из федерального бюджета бюджету субъекта Российской Федерации»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от 12.12.2017 г. N 223н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проведения санкционирования оплаты денежных обязательств по расходам получателей средств бюджета субъекта Российской Федерации, в целях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которых предоставляется субсидия из федерального бюджета бюджету субъекта Российской Федерации»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Приказ от 30.11.2017г. №32Н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осуществления территориальными органами Федерального казначейства полномочий получателя средств федерального бюджета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субъекта Российской Федерации) по перечислению межбюджетных трансфертов, предоставляемых из федерального бюджета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субъекта Российской Федерации) бюджету субъекта Российской Федерации (местному бюджету) в форме субсидий, субвенций и иных межбюджетных трансфертов, имеющих целевое назначение»</a:t>
            </a:r>
            <a:endParaRPr lang="ru-RU" dirty="0" smtClean="0"/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Закон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областном бюджете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Порядки предоставления МБТ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программы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414556" y="4077072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6</a:t>
            </a:r>
          </a:p>
          <a:p>
            <a:pPr algn="ctr"/>
            <a:r>
              <a:rPr lang="ru-RU" b="1" dirty="0" smtClean="0"/>
              <a:t>УФК осуществляет проверку платежных документов на соответствие заключенным Соглашениям и Порядку санкционирования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0187" y="5449604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8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5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Направление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платежного поручения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 оправдательных документов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 + О + МО части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1696185" y="1180503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Открытие касс. плана под потребность</a:t>
            </a:r>
            <a:endParaRPr lang="ru-R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2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29" y="4652811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050" y="2243584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867917" y="2937531"/>
            <a:ext cx="2963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7</a:t>
            </a:r>
          </a:p>
          <a:p>
            <a:pPr algn="ctr"/>
            <a:r>
              <a:rPr lang="ru-RU" b="1" dirty="0" smtClean="0"/>
              <a:t>УФК делает запрос подкрепления за счет федеральных и областных средств 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965982" y="5224957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6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УФК осуществляет проверку платежных документов на соответствие заключенным Соглашениям и Порядку санкционирования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2" name="Прямая со стрелкой 21"/>
          <p:cNvCxnSpPr>
            <a:stCxn id="5124" idx="2"/>
          </p:cNvCxnSpPr>
          <p:nvPr/>
        </p:nvCxnSpPr>
        <p:spPr bwMode="auto">
          <a:xfrm flipH="1">
            <a:off x="4449224" y="3587860"/>
            <a:ext cx="1" cy="97559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 стрелкой 25"/>
          <p:cNvCxnSpPr/>
          <p:nvPr/>
        </p:nvCxnSpPr>
        <p:spPr bwMode="auto">
          <a:xfrm flipH="1">
            <a:off x="5006316" y="3702340"/>
            <a:ext cx="2486337" cy="1149146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492653" y="3993487"/>
            <a:ext cx="1239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Счет </a:t>
            </a:r>
          </a:p>
          <a:p>
            <a:pPr algn="ctr"/>
            <a:r>
              <a:rPr lang="ru-RU" sz="2000" b="1" dirty="0" smtClean="0"/>
              <a:t>40105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76468" y="2837010"/>
            <a:ext cx="1239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Счет </a:t>
            </a:r>
          </a:p>
          <a:p>
            <a:pPr algn="ctr"/>
            <a:r>
              <a:rPr lang="ru-RU" sz="2000" b="1" dirty="0" smtClean="0"/>
              <a:t>40201</a:t>
            </a:r>
            <a:endParaRPr lang="ru-RU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745" y="2712224"/>
            <a:ext cx="761231" cy="130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1095365" y="620688"/>
            <a:ext cx="7273086" cy="181588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УФК</a:t>
            </a:r>
          </a:p>
          <a:p>
            <a:pPr algn="ctr"/>
            <a:endParaRPr lang="ru-RU" sz="1400" b="1" dirty="0" smtClean="0"/>
          </a:p>
          <a:p>
            <a:pPr marL="342900" indent="-342900" algn="ctr">
              <a:buAutoNum type="arabicParenR"/>
            </a:pPr>
            <a:r>
              <a:rPr lang="ru-RU" sz="1800" b="1" dirty="0" smtClean="0"/>
              <a:t>Формирование заявок до 17</a:t>
            </a:r>
            <a:r>
              <a:rPr lang="ru-RU" sz="1800" b="1" dirty="0" smtClean="0">
                <a:sym typeface="Wingdings" panose="05000000000000000000" pitchFamily="2" charset="2"/>
              </a:rPr>
              <a:t>:00 ежедневно</a:t>
            </a:r>
          </a:p>
          <a:p>
            <a:pPr marL="342900" indent="-342900" algn="ctr">
              <a:buAutoNum type="arabicParenR"/>
            </a:pPr>
            <a:endParaRPr lang="ru-RU" sz="1800" b="1" dirty="0" smtClean="0">
              <a:sym typeface="Wingdings" panose="05000000000000000000" pitchFamily="2" charset="2"/>
            </a:endParaRPr>
          </a:p>
          <a:p>
            <a:pPr algn="ctr"/>
            <a:r>
              <a:rPr lang="ru-RU" sz="1800" b="1" dirty="0" smtClean="0">
                <a:sym typeface="Wingdings" panose="05000000000000000000" pitchFamily="2" charset="2"/>
              </a:rPr>
              <a:t>2) п/п направляются в ЦБ не позднее рабочего дня следующего за днем формирования заявки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40314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1986133" y="2344307"/>
            <a:ext cx="50577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</a:t>
            </a:r>
            <a:r>
              <a:rPr lang="ru-RU" sz="2000" b="1" dirty="0"/>
              <a:t>8</a:t>
            </a:r>
            <a:endParaRPr lang="ru-RU" sz="2000" b="1" dirty="0" smtClean="0"/>
          </a:p>
          <a:p>
            <a:pPr algn="ctr"/>
            <a:r>
              <a:rPr lang="ru-RU" b="1" dirty="0" smtClean="0"/>
              <a:t>Подкрепление средств на счете администраторов доходов (АД)</a:t>
            </a:r>
            <a:endParaRPr lang="ru-RU" b="1" dirty="0"/>
          </a:p>
        </p:txBody>
      </p:sp>
      <p:cxnSp>
        <p:nvCxnSpPr>
          <p:cNvPr id="26" name="Прямая со стрелкой 25"/>
          <p:cNvCxnSpPr>
            <a:stCxn id="34" idx="2"/>
            <a:endCxn id="2052" idx="0"/>
          </p:cNvCxnSpPr>
          <p:nvPr/>
        </p:nvCxnSpPr>
        <p:spPr bwMode="auto">
          <a:xfrm flipH="1">
            <a:off x="5908526" y="2386296"/>
            <a:ext cx="1875706" cy="2029608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1331640" y="515719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Обл. бюджет</a:t>
            </a:r>
          </a:p>
          <a:p>
            <a:pPr algn="ctr"/>
            <a:r>
              <a:rPr lang="ru-RU" sz="2000" b="1" dirty="0" smtClean="0"/>
              <a:t>Счет 40</a:t>
            </a:r>
            <a:r>
              <a:rPr lang="en-US" sz="2000" b="1" dirty="0" smtClean="0"/>
              <a:t>2</a:t>
            </a:r>
            <a:r>
              <a:rPr lang="ru-RU" sz="2000" b="1" dirty="0" smtClean="0"/>
              <a:t>0</a:t>
            </a:r>
            <a:r>
              <a:rPr lang="en-US" sz="2000" b="1" dirty="0" smtClean="0"/>
              <a:t>1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406" y="1033686"/>
            <a:ext cx="630237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0" name="Прямая со стрелкой 19"/>
          <p:cNvCxnSpPr>
            <a:stCxn id="35" idx="2"/>
            <a:endCxn id="2051" idx="0"/>
          </p:cNvCxnSpPr>
          <p:nvPr/>
        </p:nvCxnSpPr>
        <p:spPr bwMode="auto">
          <a:xfrm>
            <a:off x="1226432" y="2694072"/>
            <a:ext cx="2009042" cy="172183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15904"/>
            <a:ext cx="495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876" y="4415904"/>
            <a:ext cx="495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263952" y="515719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Фед</a:t>
            </a:r>
            <a:r>
              <a:rPr lang="ru-RU" sz="2000" b="1" dirty="0" smtClean="0"/>
              <a:t>. бюджет</a:t>
            </a:r>
          </a:p>
          <a:p>
            <a:pPr algn="ctr"/>
            <a:r>
              <a:rPr lang="ru-RU" sz="2000" b="1" dirty="0" smtClean="0"/>
              <a:t>Счет 40</a:t>
            </a:r>
            <a:r>
              <a:rPr lang="en-US" sz="2000" b="1" dirty="0" smtClean="0"/>
              <a:t>1</a:t>
            </a:r>
            <a:r>
              <a:rPr lang="ru-RU" sz="2000" b="1" dirty="0" smtClean="0"/>
              <a:t>0</a:t>
            </a:r>
            <a:r>
              <a:rPr lang="en-US" sz="2000" b="1" dirty="0" smtClean="0"/>
              <a:t>5</a:t>
            </a:r>
            <a:endParaRPr lang="ru-R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524092" y="198618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л/с 04…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-33708" y="198618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л/с 04…</a:t>
            </a:r>
          </a:p>
          <a:p>
            <a:pPr algn="ctr"/>
            <a:r>
              <a:rPr lang="ru-RU" sz="2000" b="1" dirty="0"/>
              <a:t>Счет </a:t>
            </a:r>
            <a:r>
              <a:rPr lang="ru-RU" sz="2000" b="1" dirty="0" smtClean="0"/>
              <a:t>40204</a:t>
            </a:r>
          </a:p>
        </p:txBody>
      </p:sp>
      <p:cxnSp>
        <p:nvCxnSpPr>
          <p:cNvPr id="40" name="Прямая со стрелкой 39"/>
          <p:cNvCxnSpPr>
            <a:endCxn id="2050" idx="1"/>
          </p:cNvCxnSpPr>
          <p:nvPr/>
        </p:nvCxnSpPr>
        <p:spPr bwMode="auto">
          <a:xfrm flipV="1">
            <a:off x="1612194" y="1509936"/>
            <a:ext cx="6068212" cy="14288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 rot="2434994">
            <a:off x="725993" y="35221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ОБ</a:t>
            </a:r>
            <a:endParaRPr lang="ru-RU" sz="1400" b="1" dirty="0"/>
          </a:p>
        </p:txBody>
      </p:sp>
      <p:sp>
        <p:nvSpPr>
          <p:cNvPr id="60" name="TextBox 59"/>
          <p:cNvSpPr txBox="1"/>
          <p:nvPr/>
        </p:nvSpPr>
        <p:spPr>
          <a:xfrm rot="18806983">
            <a:off x="5878680" y="3253073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ФБ</a:t>
            </a:r>
            <a:endParaRPr lang="ru-RU" sz="1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540076" y="1532979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ФБ</a:t>
            </a:r>
            <a:endParaRPr lang="ru-RU" sz="14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69" y="1055117"/>
            <a:ext cx="619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46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408893" y="2276029"/>
            <a:ext cx="416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9</a:t>
            </a:r>
          </a:p>
          <a:p>
            <a:pPr algn="ctr"/>
            <a:r>
              <a:rPr lang="ru-RU" b="1" dirty="0" smtClean="0"/>
              <a:t>Исполнение платежного поручения не позднее 2-го рабочего дня, следующего за днем представления в УФК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5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Направление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платежного поручения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 оправдательных документов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 + О + МО части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782045"/>
            <a:ext cx="9429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Прямая со стрелкой 17"/>
          <p:cNvCxnSpPr>
            <a:stCxn id="17" idx="1"/>
          </p:cNvCxnSpPr>
          <p:nvPr/>
        </p:nvCxnSpPr>
        <p:spPr bwMode="auto">
          <a:xfrm flipH="1" flipV="1">
            <a:off x="4709848" y="5224957"/>
            <a:ext cx="3102512" cy="23336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67" y="4827288"/>
            <a:ext cx="8477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620430" y="1023855"/>
            <a:ext cx="7273086" cy="1200329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 конце финансового года платежные поручения принимаются УФК не позднее </a:t>
            </a:r>
          </a:p>
          <a:p>
            <a:pPr algn="ctr"/>
            <a:r>
              <a:rPr lang="ru-RU" sz="2400" b="1" dirty="0" smtClean="0"/>
              <a:t>3-х рабочих дней до его окончания 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52424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0.29392 0.036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87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526807" y="5224957"/>
            <a:ext cx="2325113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 flipH="1">
            <a:off x="4845067" y="1986186"/>
            <a:ext cx="2751270" cy="261229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081737" y="3659758"/>
            <a:ext cx="3600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10</a:t>
            </a:r>
          </a:p>
          <a:p>
            <a:pPr algn="ctr"/>
            <a:r>
              <a:rPr lang="ru-RU" b="1" dirty="0" smtClean="0"/>
              <a:t>Не позднее следующего рабочего дня УФК направляет выписки из л/с по переданным полномочиям </a:t>
            </a:r>
          </a:p>
          <a:p>
            <a:pPr algn="ctr"/>
            <a:r>
              <a:rPr lang="ru-RU" b="1" dirty="0" smtClean="0"/>
              <a:t>и</a:t>
            </a:r>
          </a:p>
          <a:p>
            <a:pPr algn="ctr"/>
            <a:r>
              <a:rPr lang="ru-RU" b="1" dirty="0" smtClean="0"/>
              <a:t>Ф.№0531778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34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321064"/>
              </p:ext>
            </p:extLst>
          </p:nvPr>
        </p:nvGraphicFramePr>
        <p:xfrm>
          <a:off x="971600" y="764704"/>
          <a:ext cx="7845171" cy="5624844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4146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589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5743"/>
                <a:gridCol w="163574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30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Федеральный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стандарт (ФС)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Приказы от 31.12.2016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(срок) вступления в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силу ФС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8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Концептуальные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основы бухгалтерского учета  и отчетности для организаций государственного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сектора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256н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0882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Представление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бухгалтерской (финансовой)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отчетности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0" indent="-18034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260н </a:t>
                      </a:r>
                    </a:p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652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Основные средства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257н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9652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Аренда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258н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2252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Обесценение активов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0" lvl="0" indent="-18034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259н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0" lvl="0" indent="-18034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2251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4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Подлежат отражению на балансе с 1 января 2018 года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39023466"/>
              </p:ext>
            </p:extLst>
          </p:nvPr>
        </p:nvGraphicFramePr>
        <p:xfrm>
          <a:off x="179512" y="1052736"/>
          <a:ext cx="871132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8059" y="5640761"/>
            <a:ext cx="7202046" cy="616226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ru-RU" sz="1800" b="1" dirty="0" smtClean="0"/>
              <a:t>Письмо Минфина РФ от 13.12.2017 №02-07-07/83463</a:t>
            </a:r>
          </a:p>
          <a:p>
            <a:pPr algn="ctr">
              <a:spcAft>
                <a:spcPts val="600"/>
              </a:spcAft>
            </a:pPr>
            <a:r>
              <a:rPr lang="ru-RU" sz="1800" b="1" dirty="0"/>
              <a:t>Письмо Минфина РФ от 13.12.2017 №</a:t>
            </a:r>
            <a:r>
              <a:rPr lang="ru-RU" sz="1800" b="1" dirty="0" smtClean="0"/>
              <a:t>02-07-07/83464</a:t>
            </a:r>
            <a:endParaRPr lang="ru-RU" sz="1800" b="1" dirty="0"/>
          </a:p>
          <a:p>
            <a:pPr algn="ctr">
              <a:spcAft>
                <a:spcPts val="600"/>
              </a:spcAft>
            </a:pPr>
            <a:endParaRPr lang="ru-RU" sz="1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Подготовительные мероприятия при реализации и «сквозного механизма» </a:t>
            </a:r>
            <a:r>
              <a:rPr lang="ru-RU" dirty="0"/>
              <a:t>предоставления целевых  субсидий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03648" y="1255004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передачи полномочий получателя средств от ГРБС ЛО к УФК</a:t>
            </a:r>
            <a:endParaRPr lang="ru-RU" b="1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13176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Прямая со стрелкой 17"/>
          <p:cNvCxnSpPr/>
          <p:nvPr/>
        </p:nvCxnSpPr>
        <p:spPr bwMode="auto">
          <a:xfrm flipV="1">
            <a:off x="2189758" y="3078338"/>
            <a:ext cx="4470474" cy="194421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 rot="20160507">
            <a:off x="2518042" y="3421990"/>
            <a:ext cx="3625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Решение о передаче полномочий </a:t>
            </a:r>
          </a:p>
          <a:p>
            <a:pPr algn="ctr"/>
            <a:r>
              <a:rPr lang="ru-RU" b="1" dirty="0" smtClean="0"/>
              <a:t>(приказ ГРБС)</a:t>
            </a:r>
            <a:endParaRPr lang="ru-RU" b="1" dirty="0"/>
          </a:p>
        </p:txBody>
      </p:sp>
      <p:cxnSp>
        <p:nvCxnSpPr>
          <p:cNvPr id="22" name="Прямая со стрелкой 21"/>
          <p:cNvCxnSpPr/>
          <p:nvPr/>
        </p:nvCxnSpPr>
        <p:spPr bwMode="auto">
          <a:xfrm flipH="1">
            <a:off x="2483768" y="3714377"/>
            <a:ext cx="4140633" cy="173084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 rot="20255361">
            <a:off x="3036457" y="4572890"/>
            <a:ext cx="3625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Открытие  14.. л/с по переданным полномочиям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564" y="2780928"/>
            <a:ext cx="4762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32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-0.4724 0.2740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28" y="1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Подготовительные мероприятия при реализации и «сквозного механизма» </a:t>
            </a:r>
            <a:r>
              <a:rPr lang="ru-RU" dirty="0"/>
              <a:t>предоставления целевых  субсидий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60" y="2056854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792" y="2037804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493" y="2047329"/>
            <a:ext cx="714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05" y="5445224"/>
            <a:ext cx="14573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 стрелкой 11"/>
          <p:cNvCxnSpPr/>
          <p:nvPr/>
        </p:nvCxnSpPr>
        <p:spPr bwMode="auto">
          <a:xfrm flipV="1">
            <a:off x="4788024" y="2990304"/>
            <a:ext cx="1" cy="231090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V="1">
            <a:off x="5148064" y="3140968"/>
            <a:ext cx="2231429" cy="216024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Прямая со стрелкой 14"/>
          <p:cNvCxnSpPr/>
          <p:nvPr/>
        </p:nvCxnSpPr>
        <p:spPr bwMode="auto">
          <a:xfrm flipV="1">
            <a:off x="4499992" y="2990304"/>
            <a:ext cx="0" cy="231090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 стрелкой 19"/>
          <p:cNvCxnSpPr/>
          <p:nvPr/>
        </p:nvCxnSpPr>
        <p:spPr bwMode="auto">
          <a:xfrm flipH="1" flipV="1">
            <a:off x="1302123" y="3140970"/>
            <a:ext cx="2189757" cy="194421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561" y="2437853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05" y="2342429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592" y="2812356"/>
            <a:ext cx="4476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47" y="2990304"/>
            <a:ext cx="4476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2551080" y="1255004"/>
            <a:ext cx="5045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заключения соглашения </a:t>
            </a:r>
            <a:r>
              <a:rPr lang="ru-RU" sz="2000" b="1" dirty="0"/>
              <a:t>о предоставлении субсидии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0513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-0.26476 0.35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L 0.01944 0.3622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-0.03108 0.364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3" y="1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0.29132 0.3569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 smtClean="0"/>
              <a:t>Схема «сквозного механизма» предоставления целевых  субсидий 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50577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617302"/>
            <a:ext cx="6285553" cy="6719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551080" y="1255004"/>
            <a:ext cx="50452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</a:t>
            </a:r>
            <a:endParaRPr lang="ru-RU" sz="2000" b="1" dirty="0"/>
          </a:p>
          <a:p>
            <a:pPr algn="ctr"/>
            <a:r>
              <a:rPr lang="ru-RU" b="1" dirty="0" smtClean="0"/>
              <a:t>При возникновении потребности в финансировании за счет целевых субсидий направление документов-оснований</a:t>
            </a:r>
            <a:endParaRPr lang="ru-RU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55" y="1286098"/>
            <a:ext cx="7715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89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4509E-6 L 0.5467 -0.010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6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339752" y="729570"/>
            <a:ext cx="51845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1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При возникновении потребности в финансировании за счет целевых субсидий направление документов-оснований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31716" y="2454764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2</a:t>
            </a:r>
            <a:endParaRPr lang="ru-RU" sz="2000" b="1" dirty="0"/>
          </a:p>
          <a:p>
            <a:pPr algn="ctr"/>
            <a:r>
              <a:rPr lang="ru-RU" b="1" dirty="0" smtClean="0"/>
              <a:t>Формирование распоряжения на финансирование </a:t>
            </a:r>
          </a:p>
          <a:p>
            <a:pPr algn="ctr"/>
            <a:r>
              <a:rPr lang="ru-RU" b="1" dirty="0" smtClean="0"/>
              <a:t>с приложением к </a:t>
            </a:r>
            <a:r>
              <a:rPr lang="ru-RU" b="1" dirty="0"/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899592" y="4293096"/>
            <a:ext cx="7273086" cy="1477328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Распоряжение на зачисление средств: </a:t>
            </a:r>
          </a:p>
          <a:p>
            <a:pPr algn="ctr"/>
            <a:r>
              <a:rPr lang="ru-RU" sz="1800" b="1" dirty="0" smtClean="0"/>
              <a:t>отправитель – 02462009070 (счет бюджета), </a:t>
            </a:r>
          </a:p>
          <a:p>
            <a:pPr algn="ctr"/>
            <a:r>
              <a:rPr lang="ru-RU" sz="1800" b="1" dirty="0" smtClean="0"/>
              <a:t>получатель -  л/с 14….</a:t>
            </a:r>
          </a:p>
          <a:p>
            <a:pPr algn="ctr"/>
            <a:r>
              <a:rPr lang="ru-RU" sz="1800" b="1" dirty="0" smtClean="0"/>
              <a:t>«Предельный объем финансирования»  формируется</a:t>
            </a:r>
          </a:p>
          <a:p>
            <a:pPr algn="ctr"/>
            <a:r>
              <a:rPr lang="ru-RU" sz="1800" b="1" dirty="0" smtClean="0"/>
              <a:t> на сумму выполненных обязательств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96495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339752" y="729570"/>
            <a:ext cx="51845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1</a:t>
            </a:r>
            <a:endParaRPr lang="ru-RU" sz="20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При возникновении потребности в финансировании за счет целевых субсидий направление документов-оснований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31716" y="2454764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2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Формирование распоряжения на финансирование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с приложением к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679599" y="2927306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3</a:t>
            </a:r>
          </a:p>
          <a:p>
            <a:pPr algn="ctr"/>
            <a:r>
              <a:rPr lang="ru-RU" b="1" dirty="0"/>
              <a:t>Формирование </a:t>
            </a:r>
          </a:p>
          <a:p>
            <a:pPr algn="ctr"/>
            <a:r>
              <a:rPr lang="ru-RU" b="1" dirty="0"/>
              <a:t>расходного расписания </a:t>
            </a:r>
          </a:p>
          <a:p>
            <a:pPr algn="ctr"/>
            <a:r>
              <a:rPr lang="ru-RU" b="1" dirty="0"/>
              <a:t>на основании распоряжения </a:t>
            </a:r>
          </a:p>
          <a:p>
            <a:pPr algn="ctr"/>
            <a:r>
              <a:rPr lang="ru-RU" b="1" dirty="0"/>
              <a:t>на финансирование </a:t>
            </a:r>
          </a:p>
          <a:p>
            <a:pPr algn="ctr"/>
            <a:r>
              <a:rPr lang="ru-RU" b="1" dirty="0"/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480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897547" y="1623316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2</a:t>
            </a:r>
            <a:endParaRPr lang="ru-RU" sz="20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Формирование распоряжения на финансирование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с приложением к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437451" y="3283352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1545465" y="4992898"/>
            <a:ext cx="2438316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58293" y="5022130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4</a:t>
            </a:r>
          </a:p>
          <a:p>
            <a:pPr algn="ctr"/>
            <a:r>
              <a:rPr lang="ru-RU" b="1" dirty="0" smtClean="0"/>
              <a:t>Получение</a:t>
            </a:r>
            <a:endParaRPr lang="ru-RU" b="1" dirty="0"/>
          </a:p>
          <a:p>
            <a:pPr algn="ctr"/>
            <a:r>
              <a:rPr lang="ru-RU" b="1" dirty="0" smtClean="0"/>
              <a:t>выписки по 14… л/с </a:t>
            </a:r>
            <a:r>
              <a:rPr lang="ru-RU" b="1" dirty="0" err="1" smtClean="0"/>
              <a:t>с</a:t>
            </a:r>
            <a:r>
              <a:rPr lang="ru-RU" b="1" dirty="0" smtClean="0"/>
              <a:t> отражением ПОФ (федеральной и областной долей)</a:t>
            </a:r>
            <a:endParaRPr lang="ru-RU" b="1" dirty="0"/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677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311749" y="3252004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1545465" y="4992898"/>
            <a:ext cx="2438316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58293" y="5022130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 стрелкой 17"/>
          <p:cNvCxnSpPr>
            <a:stCxn id="21" idx="2"/>
          </p:cNvCxnSpPr>
          <p:nvPr/>
        </p:nvCxnSpPr>
        <p:spPr bwMode="auto">
          <a:xfrm>
            <a:off x="1141045" y="208598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1226541" y="2533045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/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Открытие касс. плана под потребность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0292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256493" y="3127109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и направление его в УФК</a:t>
            </a: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0187" y="5449604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7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5</a:t>
            </a:r>
          </a:p>
          <a:p>
            <a:pPr algn="ctr"/>
            <a:r>
              <a:rPr lang="ru-RU" b="1" dirty="0"/>
              <a:t>Направление </a:t>
            </a:r>
            <a:endParaRPr lang="ru-RU" b="1" dirty="0" smtClean="0"/>
          </a:p>
          <a:p>
            <a:pPr algn="ctr"/>
            <a:r>
              <a:rPr lang="ru-RU" b="1" dirty="0" smtClean="0"/>
              <a:t>платежного поручения </a:t>
            </a:r>
          </a:p>
          <a:p>
            <a:pPr algn="ctr"/>
            <a:r>
              <a:rPr lang="ru-RU" b="1" dirty="0" smtClean="0"/>
              <a:t>и оправдательных документов </a:t>
            </a:r>
          </a:p>
          <a:p>
            <a:pPr algn="ctr"/>
            <a:r>
              <a:rPr lang="ru-RU" b="1" dirty="0" smtClean="0"/>
              <a:t>Ф + О + МО части</a:t>
            </a:r>
            <a:endParaRPr lang="ru-RU" b="1" dirty="0"/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1696185" y="1180503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Открытие касс. плана под потребность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27" y="2112443"/>
            <a:ext cx="8477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44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1991 L 0.00017 0.20348 C 0.00017 0.28565 0.07743 0.38681 0.14045 0.38681 L 0.28073 0.38681 " pathEditMode="relative" rAng="5400000" ptsTypes="FfFF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8" y="1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ip_adm">
  <a:themeElements>
    <a:clrScheme name="lip_ad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p_ad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ip_ad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lip_adm</Template>
  <TotalTime>16169</TotalTime>
  <Words>1087</Words>
  <Application>Microsoft Office PowerPoint</Application>
  <PresentationFormat>Экран (4:3)</PresentationFormat>
  <Paragraphs>199</Paragraphs>
  <Slides>16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lip_adm</vt:lpstr>
      <vt:lpstr>Нормативные правовые акты</vt:lpstr>
      <vt:lpstr>Подготовительные мероприятия при реализации и «сквозного механизма» предоставления целевых  субсидий </vt:lpstr>
      <vt:lpstr>Подготовительные мероприятия при реализации и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Презентация PowerPoint</vt:lpstr>
      <vt:lpstr>Подлежат отражению на балансе с 1 января 2018 года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Нарывончик Сергей</cp:lastModifiedBy>
  <cp:revision>412</cp:revision>
  <cp:lastPrinted>2018-06-29T09:27:47Z</cp:lastPrinted>
  <dcterms:created xsi:type="dcterms:W3CDTF">2006-12-13T06:39:00Z</dcterms:created>
  <dcterms:modified xsi:type="dcterms:W3CDTF">2018-08-08T07:00:09Z</dcterms:modified>
</cp:coreProperties>
</file>