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83" r:id="rId2"/>
    <p:sldId id="273" r:id="rId3"/>
    <p:sldId id="278" r:id="rId4"/>
    <p:sldId id="284" r:id="rId5"/>
    <p:sldId id="276" r:id="rId6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  <a:srgbClr val="265A9A"/>
    <a:srgbClr val="D7E5F5"/>
    <a:srgbClr val="C6D9F1"/>
    <a:srgbClr val="6B9EDB"/>
    <a:srgbClr val="99CCFF"/>
    <a:srgbClr val="333399"/>
    <a:srgbClr val="FF9999"/>
    <a:srgbClr val="339966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10" d="100"/>
          <a:sy n="110" d="100"/>
        </p:scale>
        <p:origin x="-163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7006E7-B929-4DC1-AE37-B4E0EE6F02AC}" type="datetimeFigureOut">
              <a:rPr lang="ru-RU" smtClean="0"/>
              <a:t>08.08.2018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FD04F-E77C-4C57-83AC-0E5AE6B2A7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115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709D6-1222-4C78-A2EC-1B7F80E8A98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099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94167-9D98-4929-85E1-7F655E98529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75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30988" y="274638"/>
            <a:ext cx="2057400" cy="58578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22975" cy="5857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9611F-2844-4A20-9B21-E761D1D8A7F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10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C8A5D-385F-4283-A762-B383C3862D5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06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39DE3-EE27-4FF7-B27B-C61F098A60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039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595438"/>
            <a:ext cx="4040187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95438"/>
            <a:ext cx="4040188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12EDE-A657-416C-97DE-7AA74D91C4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878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8D4AB6-9590-41E7-BA88-09F4A1D8357C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5400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69EBB-1DA4-4D53-B150-2EA45549A72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699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F95E88-0551-47D0-A416-5D775B3A3B52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37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F9C15D-C7B8-4FE9-A616-3AB8FAB7077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27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FB1A3C-E270-4638-95D0-9D7910C4290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32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274638"/>
            <a:ext cx="82327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97" tIns="47600" rIns="95197" bIns="476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5438"/>
            <a:ext cx="82327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97" tIns="47600" rIns="95197" bIns="476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5613" y="6251575"/>
            <a:ext cx="21367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97" tIns="47600" rIns="95197" bIns="47600" numCol="1" anchor="t" anchorCtr="0" compatLnSpc="1">
            <a:prstTxWarp prst="textNoShape">
              <a:avLst/>
            </a:prstTxWarp>
          </a:bodyPr>
          <a:lstStyle>
            <a:lvl1pPr>
              <a:defRPr sz="15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2613" y="6251575"/>
            <a:ext cx="28987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97" tIns="47600" rIns="95197" bIns="47600" numCol="1" anchor="t" anchorCtr="0" compatLnSpc="1">
            <a:prstTxWarp prst="textNoShape">
              <a:avLst/>
            </a:prstTxWarp>
          </a:bodyPr>
          <a:lstStyle>
            <a:lvl1pPr algn="ctr">
              <a:defRPr sz="15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13" y="6251575"/>
            <a:ext cx="21367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5197" tIns="47600" rIns="95197" bIns="47600" numCol="1" anchor="t" anchorCtr="0" compatLnSpc="1">
            <a:prstTxWarp prst="textNoShape">
              <a:avLst/>
            </a:prstTxWarp>
          </a:bodyPr>
          <a:lstStyle>
            <a:lvl1pPr algn="r">
              <a:defRPr sz="15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EFB3F0-7A76-439D-A80E-F892A995E174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pic>
        <p:nvPicPr>
          <p:cNvPr id="1031" name="Picture 7" descr="фон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457200" y="1046163"/>
            <a:ext cx="8534400" cy="0"/>
          </a:xfrm>
          <a:prstGeom prst="line">
            <a:avLst/>
          </a:prstGeom>
          <a:noFill/>
          <a:ln w="60325">
            <a:solidFill>
              <a:srgbClr val="000066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3" name="Line 9"/>
          <p:cNvSpPr>
            <a:spLocks noChangeShapeType="1"/>
          </p:cNvSpPr>
          <p:nvPr userDrawn="1"/>
        </p:nvSpPr>
        <p:spPr bwMode="auto">
          <a:xfrm>
            <a:off x="431800" y="6611938"/>
            <a:ext cx="8559800" cy="6350"/>
          </a:xfrm>
          <a:prstGeom prst="line">
            <a:avLst/>
          </a:prstGeom>
          <a:noFill/>
          <a:ln w="60325">
            <a:solidFill>
              <a:srgbClr val="000066"/>
            </a:solidFill>
            <a:round/>
            <a:headEnd type="diamond" w="med" len="med"/>
            <a:tailEnd type="diamond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4" name="Text Box 10"/>
          <p:cNvSpPr txBox="1">
            <a:spLocks noChangeArrowheads="1"/>
          </p:cNvSpPr>
          <p:nvPr userDrawn="1"/>
        </p:nvSpPr>
        <p:spPr bwMode="auto">
          <a:xfrm>
            <a:off x="5064125" y="6592888"/>
            <a:ext cx="38893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889" tIns="45448" rIns="90889" bIns="454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ru-RU" sz="1200" b="1" smtClean="0">
                <a:solidFill>
                  <a:srgbClr val="000099"/>
                </a:solidFill>
              </a:rPr>
              <a:t>Управление экономики администрации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1593539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5408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408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2pPr>
      <a:lvl3pPr algn="ctr" defTabSz="95408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3pPr>
      <a:lvl4pPr algn="ctr" defTabSz="95408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4pPr>
      <a:lvl5pPr algn="ctr" defTabSz="954088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5pPr>
      <a:lvl6pPr marL="457200" algn="ctr" defTabSz="954088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6pPr>
      <a:lvl7pPr marL="914400" algn="ctr" defTabSz="954088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7pPr>
      <a:lvl8pPr marL="1371600" algn="ctr" defTabSz="954088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8pPr>
      <a:lvl9pPr marL="1828800" algn="ctr" defTabSz="954088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</a:defRPr>
      </a:lvl9pPr>
    </p:titleStyle>
    <p:bodyStyle>
      <a:lvl1pPr marL="357188" indent="-357188" algn="l" defTabSz="954088" rtl="0" eaLnBrk="0" fontAlgn="base" hangingPunct="0">
        <a:spcBef>
          <a:spcPct val="20000"/>
        </a:spcBef>
        <a:spcAft>
          <a:spcPct val="0"/>
        </a:spcAft>
        <a:buChar char="•"/>
        <a:defRPr sz="33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301625" algn="l" defTabSz="954088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96975" indent="-242888" algn="l" defTabSz="954088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</a:defRPr>
      </a:lvl3pPr>
      <a:lvl4pPr marL="1676400" indent="-241300" algn="l" defTabSz="954088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2650" indent="-238125" algn="l" defTabSz="954088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09850" indent="-238125" algn="l" defTabSz="9540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67050" indent="-238125" algn="l" defTabSz="9540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4250" indent="-238125" algn="l" defTabSz="9540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1450" indent="-238125" algn="l" defTabSz="954088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7.png"/><Relationship Id="rId2" Type="http://schemas.openxmlformats.org/officeDocument/2006/relationships/image" Target="../media/image4.png"/><Relationship Id="rId16" Type="http://schemas.microsoft.com/office/2007/relationships/hdphoto" Target="../media/hdphoto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049837"/>
              </p:ext>
            </p:extLst>
          </p:nvPr>
        </p:nvGraphicFramePr>
        <p:xfrm>
          <a:off x="377830" y="1527547"/>
          <a:ext cx="2886075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Фотография Photo Editor" r:id="rId3" imgW="10704762" imgH="9457143" progId="MSPhotoEd.3">
                  <p:embed/>
                </p:oleObj>
              </mc:Choice>
              <mc:Fallback>
                <p:oleObj name="Фотография Photo Editor" r:id="rId3" imgW="10704762" imgH="945714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30" y="1527547"/>
                        <a:ext cx="2886075" cy="2549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19301" y="1268760"/>
            <a:ext cx="6024699" cy="2864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904" tIns="46958" rIns="93904" bIns="46958">
            <a:spAutoFit/>
          </a:bodyPr>
          <a:lstStyle/>
          <a:p>
            <a:pPr algn="ctr" defTabSz="946712" fontAlgn="base">
              <a:spcBef>
                <a:spcPct val="0"/>
              </a:spcBef>
              <a:spcAft>
                <a:spcPct val="0"/>
              </a:spcAft>
            </a:pPr>
            <a:r>
              <a:rPr lang="ru-RU" sz="3600" b="1" dirty="0">
                <a:solidFill>
                  <a:srgbClr val="000066"/>
                </a:solidFill>
              </a:rPr>
              <a:t>Модернизация подходов к программно-целевому планированию в условиях реализации национальных </a:t>
            </a:r>
            <a:r>
              <a:rPr lang="ru-RU" sz="3600" b="1" dirty="0" smtClean="0">
                <a:solidFill>
                  <a:srgbClr val="000066"/>
                </a:solidFill>
              </a:rPr>
              <a:t>проектов</a:t>
            </a:r>
            <a:endParaRPr lang="ru-RU" sz="3600" b="1" dirty="0">
              <a:solidFill>
                <a:srgbClr val="000066"/>
              </a:solidFill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95536" y="4860270"/>
            <a:ext cx="8424936" cy="144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3904" tIns="46958" rIns="93904" bIns="46958">
            <a:spAutoFit/>
          </a:bodyPr>
          <a:lstStyle/>
          <a:p>
            <a:pPr algn="ctr" defTabSz="946712" fontAlgn="base">
              <a:spcBef>
                <a:spcPct val="0"/>
              </a:spcBef>
              <a:spcAft>
                <a:spcPct val="0"/>
              </a:spcAft>
            </a:pPr>
            <a:r>
              <a:rPr lang="ru-RU" sz="4000" b="1" dirty="0" smtClean="0">
                <a:solidFill>
                  <a:srgbClr val="000066"/>
                </a:solidFill>
              </a:rPr>
              <a:t>Чулкова Марина Анатольевна </a:t>
            </a:r>
            <a:r>
              <a:rPr lang="ru-RU" sz="4000" b="1" dirty="0">
                <a:solidFill>
                  <a:srgbClr val="000066"/>
                </a:solidFill>
              </a:rPr>
              <a:t>–</a:t>
            </a:r>
            <a:r>
              <a:rPr lang="ru-RU" sz="3600" b="1" dirty="0">
                <a:solidFill>
                  <a:srgbClr val="000066"/>
                </a:solidFill>
              </a:rPr>
              <a:t> </a:t>
            </a:r>
          </a:p>
          <a:p>
            <a:pPr algn="ctr" defTabSz="946712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0066"/>
                </a:solidFill>
              </a:rPr>
              <a:t>первый заместитель начальника управления экономики администрации Липецкой области</a:t>
            </a:r>
            <a:endParaRPr lang="ru-RU" sz="2400" b="1" i="1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638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2" y="260648"/>
            <a:ext cx="7052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</a:rPr>
              <a:t>Реализация в Липецкой области национальных </a:t>
            </a:r>
          </a:p>
          <a:p>
            <a:pPr algn="ctr"/>
            <a:r>
              <a:rPr lang="ru-RU" b="1" dirty="0" smtClean="0">
                <a:solidFill>
                  <a:srgbClr val="000000"/>
                </a:solidFill>
              </a:rPr>
              <a:t>проектов (программ) 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20" name="Выноска со стрелкой вниз 19"/>
          <p:cNvSpPr/>
          <p:nvPr/>
        </p:nvSpPr>
        <p:spPr>
          <a:xfrm>
            <a:off x="77220" y="1126448"/>
            <a:ext cx="8936422" cy="720000"/>
          </a:xfrm>
          <a:prstGeom prst="downArrowCallout">
            <a:avLst>
              <a:gd name="adj1" fmla="val 169889"/>
              <a:gd name="adj2" fmla="val 126846"/>
              <a:gd name="adj3" fmla="val 35306"/>
              <a:gd name="adj4" fmla="val 64694"/>
            </a:avLst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51300" tIns="0" rIns="5130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ru-RU" sz="1400" b="1" dirty="0" smtClean="0">
                <a:solidFill>
                  <a:srgbClr val="000000"/>
                </a:solidFill>
              </a:rPr>
              <a:t>	Указ </a:t>
            </a:r>
            <a:r>
              <a:rPr lang="ru-RU" sz="1400" b="1" dirty="0">
                <a:solidFill>
                  <a:srgbClr val="000000"/>
                </a:solidFill>
              </a:rPr>
              <a:t>Президента РФ от 07.05.2018 г. № 204 «О национальных целях и стратегических задачах развития Российской Федерации на период до 2024 года</a:t>
            </a:r>
            <a:r>
              <a:rPr lang="ru-RU" sz="1400" b="1" dirty="0" smtClean="0">
                <a:solidFill>
                  <a:srgbClr val="000000"/>
                </a:solidFill>
              </a:rPr>
              <a:t>»</a:t>
            </a:r>
            <a:endParaRPr kumimoji="0" lang="ru-RU" sz="12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" name="Picture 2" descr="https://fas.gov.ru/system/contents/images/2018/02/27/original/2191_1.jpeg?1529508230"/>
          <p:cNvPicPr>
            <a:picLocks noChangeAspect="1" noChangeArrowheads="1"/>
          </p:cNvPicPr>
          <p:nvPr/>
        </p:nvPicPr>
        <p:blipFill rotWithShape="1">
          <a:blip r:embed="rId2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891" b="29063" l="0" r="103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46" t="19831" r="90008" b="73460"/>
          <a:stretch/>
        </p:blipFill>
        <p:spPr bwMode="auto">
          <a:xfrm>
            <a:off x="602766" y="929493"/>
            <a:ext cx="705013" cy="86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" name="Группа 60"/>
          <p:cNvGrpSpPr/>
          <p:nvPr/>
        </p:nvGrpSpPr>
        <p:grpSpPr>
          <a:xfrm>
            <a:off x="107504" y="2260029"/>
            <a:ext cx="4351302" cy="4015293"/>
            <a:chOff x="-355849" y="1394319"/>
            <a:chExt cx="4351302" cy="4115147"/>
          </a:xfrm>
        </p:grpSpPr>
        <p:grpSp>
          <p:nvGrpSpPr>
            <p:cNvPr id="9" name="Группа 8"/>
            <p:cNvGrpSpPr/>
            <p:nvPr/>
          </p:nvGrpSpPr>
          <p:grpSpPr>
            <a:xfrm>
              <a:off x="-116672" y="2060848"/>
              <a:ext cx="3500742" cy="603154"/>
              <a:chOff x="7404" y="1484784"/>
              <a:chExt cx="4541505" cy="650843"/>
            </a:xfrm>
          </p:grpSpPr>
          <p:sp>
            <p:nvSpPr>
              <p:cNvPr id="10" name="Прямоугольник с одним вырезанным углом 9"/>
              <p:cNvSpPr/>
              <p:nvPr/>
            </p:nvSpPr>
            <p:spPr>
              <a:xfrm>
                <a:off x="372445" y="1559561"/>
                <a:ext cx="4176464" cy="576066"/>
              </a:xfrm>
              <a:prstGeom prst="snip1Rect">
                <a:avLst/>
              </a:prstGeom>
              <a:solidFill>
                <a:srgbClr val="265A9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1" name="Прямоугольник с одним вырезанным углом 10"/>
              <p:cNvSpPr/>
              <p:nvPr/>
            </p:nvSpPr>
            <p:spPr>
              <a:xfrm>
                <a:off x="7404" y="1484784"/>
                <a:ext cx="4420579" cy="576063"/>
              </a:xfrm>
              <a:prstGeom prst="snip1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tIns="0" bIns="108000" rtlCol="0" anchor="ctr"/>
              <a:lstStyle/>
              <a:p>
                <a:pPr marL="447675"/>
                <a:r>
                  <a:rPr lang="ru-RU" sz="1400" b="1" dirty="0"/>
                  <a:t>Жилье и городская </a:t>
                </a:r>
                <a:r>
                  <a:rPr lang="ru-RU" sz="1400" b="1" dirty="0" smtClean="0"/>
                  <a:t>среда  </a:t>
                </a:r>
                <a:r>
                  <a:rPr lang="ru-RU" sz="2000" b="1" dirty="0" smtClean="0"/>
                  <a:t>4/</a:t>
                </a:r>
                <a:r>
                  <a:rPr lang="ru-RU" sz="2000" b="1" dirty="0" smtClean="0">
                    <a:solidFill>
                      <a:srgbClr val="00B050"/>
                    </a:solidFill>
                  </a:rPr>
                  <a:t>3</a:t>
                </a:r>
                <a:endParaRPr lang="ru-RU" sz="2000" dirty="0">
                  <a:solidFill>
                    <a:srgbClr val="00B050"/>
                  </a:solidFill>
                </a:endParaRPr>
              </a:p>
            </p:txBody>
          </p:sp>
        </p:grpSp>
        <p:pic>
          <p:nvPicPr>
            <p:cNvPr id="21" name="Picture 282" descr="ФКГС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6672" y="2107878"/>
              <a:ext cx="457026" cy="4570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37" name="Группа 36"/>
            <p:cNvGrpSpPr/>
            <p:nvPr/>
          </p:nvGrpSpPr>
          <p:grpSpPr>
            <a:xfrm>
              <a:off x="-15512" y="2768935"/>
              <a:ext cx="3530488" cy="588058"/>
              <a:chOff x="-59069" y="1505374"/>
              <a:chExt cx="4580093" cy="634553"/>
            </a:xfrm>
          </p:grpSpPr>
          <p:sp>
            <p:nvSpPr>
              <p:cNvPr id="38" name="Прямоугольник с одним вырезанным углом 37"/>
              <p:cNvSpPr/>
              <p:nvPr/>
            </p:nvSpPr>
            <p:spPr>
              <a:xfrm>
                <a:off x="344560" y="1563863"/>
                <a:ext cx="4176464" cy="576064"/>
              </a:xfrm>
              <a:prstGeom prst="snip1Rect">
                <a:avLst/>
              </a:prstGeom>
              <a:solidFill>
                <a:srgbClr val="265A9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9" name="Прямоугольник с одним вырезанным углом 38"/>
              <p:cNvSpPr/>
              <p:nvPr/>
            </p:nvSpPr>
            <p:spPr>
              <a:xfrm>
                <a:off x="-59069" y="1505374"/>
                <a:ext cx="4433361" cy="576063"/>
              </a:xfrm>
              <a:prstGeom prst="snip1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tIns="0" bIns="108000" rtlCol="0" anchor="ctr"/>
              <a:lstStyle/>
              <a:p>
                <a:pPr marL="447675"/>
                <a:r>
                  <a:rPr lang="ru-RU" sz="1400" b="1" dirty="0"/>
                  <a:t>Безопасные и</a:t>
                </a:r>
                <a:r>
                  <a:rPr lang="en-US" sz="1400" b="1" dirty="0"/>
                  <a:t> </a:t>
                </a:r>
                <a:r>
                  <a:rPr lang="ru-RU" sz="1400" b="1" dirty="0"/>
                  <a:t>качественные </a:t>
                </a:r>
                <a:endParaRPr lang="ru-RU" sz="1400" dirty="0"/>
              </a:p>
              <a:p>
                <a:pPr marL="447675"/>
                <a:r>
                  <a:rPr lang="ru-RU" sz="1400" b="1" dirty="0" smtClean="0"/>
                  <a:t>автомобильные дороги   </a:t>
                </a:r>
                <a:r>
                  <a:rPr lang="ru-RU" sz="2000" b="1" dirty="0" smtClean="0"/>
                  <a:t>4/</a:t>
                </a:r>
                <a:r>
                  <a:rPr lang="ru-RU" sz="2000" b="1" dirty="0" smtClean="0">
                    <a:solidFill>
                      <a:srgbClr val="00B050"/>
                    </a:solidFill>
                  </a:rPr>
                  <a:t>3</a:t>
                </a:r>
                <a:endParaRPr lang="ru-RU" sz="2000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83500" y="3431812"/>
              <a:ext cx="3581838" cy="616813"/>
              <a:chOff x="-128329" y="1410116"/>
              <a:chExt cx="4646709" cy="665581"/>
            </a:xfrm>
          </p:grpSpPr>
          <p:sp>
            <p:nvSpPr>
              <p:cNvPr id="41" name="Прямоугольник с одним вырезанным углом 40"/>
              <p:cNvSpPr/>
              <p:nvPr/>
            </p:nvSpPr>
            <p:spPr>
              <a:xfrm>
                <a:off x="341917" y="1499632"/>
                <a:ext cx="4176463" cy="576065"/>
              </a:xfrm>
              <a:prstGeom prst="snip1Rect">
                <a:avLst/>
              </a:prstGeom>
              <a:solidFill>
                <a:srgbClr val="265A9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2" name="Прямоугольник с одним вырезанным углом 41"/>
              <p:cNvSpPr/>
              <p:nvPr/>
            </p:nvSpPr>
            <p:spPr>
              <a:xfrm>
                <a:off x="-128329" y="1410116"/>
                <a:ext cx="4502621" cy="576065"/>
              </a:xfrm>
              <a:prstGeom prst="snip1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tIns="0" bIns="108000" rtlCol="0" anchor="ctr"/>
              <a:lstStyle/>
              <a:p>
                <a:pPr marL="447675"/>
                <a:r>
                  <a:rPr lang="ru-RU" sz="1400" b="1" dirty="0" smtClean="0"/>
                  <a:t>Образование                    </a:t>
                </a:r>
                <a:r>
                  <a:rPr lang="ru-RU" sz="2000" b="1" dirty="0" smtClean="0"/>
                  <a:t>9/</a:t>
                </a:r>
                <a:r>
                  <a:rPr lang="ru-RU" sz="2000" b="1" dirty="0" smtClean="0">
                    <a:solidFill>
                      <a:srgbClr val="00B050"/>
                    </a:solidFill>
                  </a:rPr>
                  <a:t>9</a:t>
                </a:r>
                <a:endParaRPr lang="ru-RU" sz="2000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143954" y="4102879"/>
              <a:ext cx="3653746" cy="619263"/>
              <a:chOff x="-247611" y="1313058"/>
              <a:chExt cx="4739996" cy="668225"/>
            </a:xfrm>
          </p:grpSpPr>
          <p:sp>
            <p:nvSpPr>
              <p:cNvPr id="44" name="Прямоугольник с одним вырезанным углом 43"/>
              <p:cNvSpPr/>
              <p:nvPr/>
            </p:nvSpPr>
            <p:spPr>
              <a:xfrm>
                <a:off x="315921" y="1405219"/>
                <a:ext cx="4176464" cy="576064"/>
              </a:xfrm>
              <a:prstGeom prst="snip1Rect">
                <a:avLst/>
              </a:prstGeom>
              <a:solidFill>
                <a:srgbClr val="265A9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5" name="Прямоугольник с одним вырезанным углом 44"/>
              <p:cNvSpPr/>
              <p:nvPr/>
            </p:nvSpPr>
            <p:spPr>
              <a:xfrm>
                <a:off x="-247611" y="1313058"/>
                <a:ext cx="4621118" cy="576063"/>
              </a:xfrm>
              <a:prstGeom prst="snip1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tIns="0" bIns="108000" rtlCol="0" anchor="ctr"/>
              <a:lstStyle/>
              <a:p>
                <a:pPr marL="447675">
                  <a:lnSpc>
                    <a:spcPct val="119000"/>
                  </a:lnSpc>
                </a:pPr>
                <a:r>
                  <a:rPr lang="ru-RU" sz="1400" b="1" kern="1400" dirty="0" smtClean="0"/>
                  <a:t>Демография                       </a:t>
                </a:r>
                <a:r>
                  <a:rPr lang="ru-RU" sz="2000" b="1" kern="1400" dirty="0" smtClean="0"/>
                  <a:t>5/</a:t>
                </a:r>
                <a:r>
                  <a:rPr lang="ru-RU" sz="2000" b="1" kern="1400" dirty="0" smtClean="0">
                    <a:solidFill>
                      <a:srgbClr val="00B050"/>
                    </a:solidFill>
                  </a:rPr>
                  <a:t>5</a:t>
                </a:r>
                <a:r>
                  <a:rPr lang="ru-RU" sz="700" kern="1400" dirty="0">
                    <a:solidFill>
                      <a:srgbClr val="000000"/>
                    </a:solidFill>
                    <a:latin typeface="Calibri"/>
                  </a:rPr>
                  <a:t> </a:t>
                </a:r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340354" y="4801133"/>
              <a:ext cx="3655099" cy="708333"/>
              <a:chOff x="-190530" y="1289504"/>
              <a:chExt cx="4741751" cy="764336"/>
            </a:xfrm>
          </p:grpSpPr>
          <p:sp>
            <p:nvSpPr>
              <p:cNvPr id="47" name="Прямоугольник с одним вырезанным углом 46"/>
              <p:cNvSpPr/>
              <p:nvPr/>
            </p:nvSpPr>
            <p:spPr>
              <a:xfrm>
                <a:off x="374757" y="1370549"/>
                <a:ext cx="4176464" cy="683291"/>
              </a:xfrm>
              <a:prstGeom prst="snip1Rect">
                <a:avLst/>
              </a:prstGeom>
              <a:solidFill>
                <a:srgbClr val="265A9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48" name="Прямоугольник с одним вырезанным углом 47"/>
              <p:cNvSpPr/>
              <p:nvPr/>
            </p:nvSpPr>
            <p:spPr>
              <a:xfrm>
                <a:off x="-190530" y="1289504"/>
                <a:ext cx="4618513" cy="668275"/>
              </a:xfrm>
              <a:prstGeom prst="snip1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tIns="0" bIns="108000" rtlCol="0" anchor="ctr"/>
              <a:lstStyle/>
              <a:p>
                <a:pPr marL="447675"/>
                <a:r>
                  <a:rPr lang="ru-RU" sz="1400" b="1" dirty="0" smtClean="0"/>
                  <a:t>Здравоохранение           </a:t>
                </a:r>
                <a:r>
                  <a:rPr lang="ru-RU" sz="1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sz="2000" b="1" dirty="0" smtClean="0"/>
                  <a:t>8/</a:t>
                </a:r>
                <a:r>
                  <a:rPr lang="ru-RU" sz="2000" b="1" dirty="0" smtClean="0">
                    <a:solidFill>
                      <a:srgbClr val="00B050"/>
                    </a:solidFill>
                  </a:rPr>
                  <a:t>6</a:t>
                </a:r>
                <a:r>
                  <a:rPr lang="ru-RU" sz="2000" dirty="0"/>
                  <a:t> </a:t>
                </a:r>
              </a:p>
            </p:txBody>
          </p:sp>
        </p:grpSp>
        <p:pic>
          <p:nvPicPr>
            <p:cNvPr id="49" name="Picture 283" descr="transport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7598" y="2830409"/>
              <a:ext cx="457026" cy="4077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50" name="Picture 284" descr="образование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85" y="3486119"/>
              <a:ext cx="457025" cy="3895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51" name="Picture 285" descr="ребенок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0825" y="4176239"/>
              <a:ext cx="457024" cy="4162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52" name="Picture 286" descr="здрав"/>
            <p:cNvPicPr>
              <a:picLocks noChangeAspect="1" noChangeArrowheads="1"/>
            </p:cNvPicPr>
            <p:nvPr/>
          </p:nvPicPr>
          <p:blipFill>
            <a:blip r:embed="rId8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9337" y="4964242"/>
              <a:ext cx="432260" cy="2930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grpSp>
          <p:nvGrpSpPr>
            <p:cNvPr id="54" name="Группа 53"/>
            <p:cNvGrpSpPr/>
            <p:nvPr/>
          </p:nvGrpSpPr>
          <p:grpSpPr>
            <a:xfrm>
              <a:off x="-355849" y="1394319"/>
              <a:ext cx="3384376" cy="570047"/>
              <a:chOff x="-45985" y="1498399"/>
              <a:chExt cx="4390547" cy="615118"/>
            </a:xfrm>
          </p:grpSpPr>
          <p:sp>
            <p:nvSpPr>
              <p:cNvPr id="55" name="Прямоугольник с одним вырезанным углом 54"/>
              <p:cNvSpPr/>
              <p:nvPr/>
            </p:nvSpPr>
            <p:spPr>
              <a:xfrm>
                <a:off x="360435" y="1537452"/>
                <a:ext cx="3984127" cy="576065"/>
              </a:xfrm>
              <a:prstGeom prst="snip1Rect">
                <a:avLst/>
              </a:prstGeom>
              <a:solidFill>
                <a:srgbClr val="265A9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56" name="Прямоугольник с одним вырезанным углом 55"/>
              <p:cNvSpPr/>
              <p:nvPr/>
            </p:nvSpPr>
            <p:spPr>
              <a:xfrm>
                <a:off x="-45985" y="1498399"/>
                <a:ext cx="4281493" cy="576063"/>
              </a:xfrm>
              <a:prstGeom prst="snip1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tIns="0" bIns="108000" rtlCol="0" anchor="ctr"/>
              <a:lstStyle/>
              <a:p>
                <a:pPr marL="447675"/>
                <a:r>
                  <a:rPr lang="ru-RU" sz="1400" b="1" dirty="0"/>
                  <a:t>Производительность труда и поддержка </a:t>
                </a:r>
                <a:r>
                  <a:rPr lang="ru-RU" sz="1400" b="1" dirty="0" smtClean="0"/>
                  <a:t>занятости</a:t>
                </a:r>
                <a:r>
                  <a:rPr lang="en-US" sz="1400" b="1" dirty="0" smtClean="0"/>
                  <a:t> </a:t>
                </a:r>
                <a:r>
                  <a:rPr lang="ru-RU" sz="1400" b="1" dirty="0"/>
                  <a:t> </a:t>
                </a:r>
                <a:r>
                  <a:rPr lang="ru-RU" sz="1400" b="1" dirty="0" smtClean="0"/>
                  <a:t>   </a:t>
                </a:r>
                <a:r>
                  <a:rPr lang="ru-RU" sz="2000" b="1" dirty="0" smtClean="0"/>
                  <a:t>3/</a:t>
                </a:r>
                <a:r>
                  <a:rPr lang="ru-RU" sz="2000" b="1" dirty="0" smtClean="0">
                    <a:solidFill>
                      <a:srgbClr val="00B050"/>
                    </a:solidFill>
                  </a:rPr>
                  <a:t>3</a:t>
                </a:r>
                <a:r>
                  <a:rPr lang="en-US" sz="2000" b="1" dirty="0" smtClean="0"/>
                  <a:t> </a:t>
                </a:r>
                <a:endParaRPr lang="ru-RU" sz="2000" dirty="0"/>
              </a:p>
            </p:txBody>
          </p:sp>
        </p:grpSp>
        <p:pic>
          <p:nvPicPr>
            <p:cNvPr id="57" name="Рисунок 5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92500" y="1415979"/>
              <a:ext cx="504056" cy="504056"/>
            </a:xfrm>
            <a:prstGeom prst="rect">
              <a:avLst/>
            </a:prstGeom>
          </p:spPr>
        </p:pic>
      </p:grpSp>
      <p:grpSp>
        <p:nvGrpSpPr>
          <p:cNvPr id="68" name="Группа 67"/>
          <p:cNvGrpSpPr/>
          <p:nvPr/>
        </p:nvGrpSpPr>
        <p:grpSpPr>
          <a:xfrm>
            <a:off x="4252683" y="2195812"/>
            <a:ext cx="4723470" cy="4136391"/>
            <a:chOff x="5007602" y="2101779"/>
            <a:chExt cx="4486641" cy="4136391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5007602" y="2101779"/>
              <a:ext cx="3659857" cy="605855"/>
              <a:chOff x="-175924" y="1528956"/>
              <a:chExt cx="4747924" cy="653759"/>
            </a:xfrm>
          </p:grpSpPr>
          <p:sp>
            <p:nvSpPr>
              <p:cNvPr id="13" name="Прямоугольник с одним вырезанным углом 12"/>
              <p:cNvSpPr/>
              <p:nvPr/>
            </p:nvSpPr>
            <p:spPr>
              <a:xfrm>
                <a:off x="395536" y="1606650"/>
                <a:ext cx="4176464" cy="576065"/>
              </a:xfrm>
              <a:prstGeom prst="snip1Rect">
                <a:avLst/>
              </a:prstGeom>
              <a:solidFill>
                <a:srgbClr val="265A9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14" name="Прямоугольник с одним вырезанным углом 13"/>
              <p:cNvSpPr/>
              <p:nvPr/>
            </p:nvSpPr>
            <p:spPr>
              <a:xfrm>
                <a:off x="-175924" y="1528956"/>
                <a:ext cx="4597837" cy="576064"/>
              </a:xfrm>
              <a:prstGeom prst="snip1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tIns="0" bIns="108000" rtlCol="0" anchor="ctr"/>
              <a:lstStyle/>
              <a:p>
                <a:pPr marL="447675"/>
                <a:r>
                  <a:rPr lang="ru-RU" sz="1400" b="1" dirty="0"/>
                  <a:t>Цифровая</a:t>
                </a:r>
                <a:r>
                  <a:rPr lang="en-US" sz="1400" b="1" dirty="0"/>
                  <a:t> </a:t>
                </a:r>
                <a:r>
                  <a:rPr lang="ru-RU" sz="1400" b="1" dirty="0" smtClean="0"/>
                  <a:t>экономика               </a:t>
                </a:r>
                <a:r>
                  <a:rPr lang="ru-RU" sz="2000" b="1" dirty="0" smtClean="0"/>
                  <a:t>7/</a:t>
                </a:r>
                <a:r>
                  <a:rPr lang="ru-RU" sz="2000" b="1" dirty="0" smtClean="0">
                    <a:solidFill>
                      <a:srgbClr val="00B050"/>
                    </a:solidFill>
                  </a:rPr>
                  <a:t>4</a:t>
                </a:r>
                <a:endParaRPr lang="ru-RU" sz="2000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22" name="Группа 21"/>
            <p:cNvGrpSpPr/>
            <p:nvPr/>
          </p:nvGrpSpPr>
          <p:grpSpPr>
            <a:xfrm>
              <a:off x="5192666" y="2782177"/>
              <a:ext cx="3627193" cy="605856"/>
              <a:chOff x="-133550" y="1441963"/>
              <a:chExt cx="4705550" cy="653759"/>
            </a:xfrm>
          </p:grpSpPr>
          <p:sp>
            <p:nvSpPr>
              <p:cNvPr id="23" name="Прямоугольник с одним вырезанным углом 22"/>
              <p:cNvSpPr/>
              <p:nvPr/>
            </p:nvSpPr>
            <p:spPr>
              <a:xfrm>
                <a:off x="395536" y="1519658"/>
                <a:ext cx="4176464" cy="576064"/>
              </a:xfrm>
              <a:prstGeom prst="snip1Rect">
                <a:avLst/>
              </a:prstGeom>
              <a:solidFill>
                <a:srgbClr val="265A9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4" name="Прямоугольник с одним вырезанным углом 23"/>
              <p:cNvSpPr/>
              <p:nvPr/>
            </p:nvSpPr>
            <p:spPr>
              <a:xfrm>
                <a:off x="-133550" y="1441963"/>
                <a:ext cx="4566092" cy="576063"/>
              </a:xfrm>
              <a:prstGeom prst="snip1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tIns="0" bIns="108000" rtlCol="0" anchor="ctr"/>
              <a:lstStyle/>
              <a:p>
                <a:pPr marL="447675"/>
                <a:r>
                  <a:rPr lang="ru-RU" sz="1400" b="1" dirty="0"/>
                  <a:t>Международная кооперация </a:t>
                </a:r>
                <a:endParaRPr lang="ru-RU" sz="1400" b="1" dirty="0" smtClean="0"/>
              </a:p>
              <a:p>
                <a:pPr marL="447675"/>
                <a:r>
                  <a:rPr lang="ru-RU" sz="1400" b="1" dirty="0" smtClean="0"/>
                  <a:t>и экспорт                                   </a:t>
                </a:r>
                <a:r>
                  <a:rPr lang="ru-RU" sz="2000" b="1" dirty="0" smtClean="0"/>
                  <a:t>6/</a:t>
                </a:r>
                <a:r>
                  <a:rPr lang="ru-RU" sz="2000" b="1" dirty="0" smtClean="0">
                    <a:solidFill>
                      <a:srgbClr val="00B050"/>
                    </a:solidFill>
                  </a:rPr>
                  <a:t>6</a:t>
                </a:r>
                <a:endParaRPr lang="ru-RU" sz="2000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25" name="Группа 24"/>
            <p:cNvGrpSpPr/>
            <p:nvPr/>
          </p:nvGrpSpPr>
          <p:grpSpPr>
            <a:xfrm>
              <a:off x="5334890" y="3469780"/>
              <a:ext cx="3637369" cy="605856"/>
              <a:chOff x="-146751" y="1406916"/>
              <a:chExt cx="4718751" cy="653758"/>
            </a:xfrm>
          </p:grpSpPr>
          <p:sp>
            <p:nvSpPr>
              <p:cNvPr id="26" name="Прямоугольник с одним вырезанным углом 25"/>
              <p:cNvSpPr/>
              <p:nvPr/>
            </p:nvSpPr>
            <p:spPr>
              <a:xfrm>
                <a:off x="395536" y="1484610"/>
                <a:ext cx="4176464" cy="576064"/>
              </a:xfrm>
              <a:prstGeom prst="snip1Rect">
                <a:avLst/>
              </a:prstGeom>
              <a:solidFill>
                <a:srgbClr val="265A9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27" name="Прямоугольник с одним вырезанным углом 26"/>
              <p:cNvSpPr/>
              <p:nvPr/>
            </p:nvSpPr>
            <p:spPr>
              <a:xfrm>
                <a:off x="-146751" y="1406916"/>
                <a:ext cx="4579292" cy="576063"/>
              </a:xfrm>
              <a:prstGeom prst="snip1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tIns="0" bIns="108000" rtlCol="0" anchor="ctr"/>
              <a:lstStyle/>
              <a:p>
                <a:pPr marL="447675"/>
                <a:r>
                  <a:rPr lang="ru-RU" sz="1400" b="1" dirty="0" smtClean="0"/>
                  <a:t>Наука                                           </a:t>
                </a:r>
                <a:r>
                  <a:rPr lang="ru-RU" sz="2000" b="1" dirty="0" smtClean="0"/>
                  <a:t>5/</a:t>
                </a:r>
                <a:r>
                  <a:rPr lang="ru-RU" sz="2000" b="1" dirty="0" smtClean="0">
                    <a:solidFill>
                      <a:srgbClr val="00B050"/>
                    </a:solidFill>
                  </a:rPr>
                  <a:t>0</a:t>
                </a:r>
                <a:endParaRPr lang="ru-RU" sz="2000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5448102" y="4155952"/>
              <a:ext cx="3676557" cy="610751"/>
              <a:chOff x="-197593" y="1336797"/>
              <a:chExt cx="4769593" cy="659041"/>
            </a:xfrm>
          </p:grpSpPr>
          <p:sp>
            <p:nvSpPr>
              <p:cNvPr id="29" name="Прямоугольник с одним вырезанным углом 28"/>
              <p:cNvSpPr/>
              <p:nvPr/>
            </p:nvSpPr>
            <p:spPr>
              <a:xfrm>
                <a:off x="395536" y="1419774"/>
                <a:ext cx="4176464" cy="576064"/>
              </a:xfrm>
              <a:prstGeom prst="snip1Rect">
                <a:avLst/>
              </a:prstGeom>
              <a:solidFill>
                <a:srgbClr val="265A9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0" name="Прямоугольник с одним вырезанным углом 29"/>
              <p:cNvSpPr/>
              <p:nvPr/>
            </p:nvSpPr>
            <p:spPr>
              <a:xfrm>
                <a:off x="-197593" y="1336797"/>
                <a:ext cx="4641034" cy="576063"/>
              </a:xfrm>
              <a:prstGeom prst="snip1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tIns="0" bIns="108000" rtlCol="0" anchor="ctr"/>
              <a:lstStyle/>
              <a:p>
                <a:pPr marL="447675"/>
                <a:r>
                  <a:rPr lang="ru-RU" sz="1400" b="1" dirty="0" smtClean="0"/>
                  <a:t>Культура                                     </a:t>
                </a:r>
                <a:r>
                  <a:rPr lang="ru-RU" sz="2000" b="1" dirty="0" smtClean="0"/>
                  <a:t>3/</a:t>
                </a:r>
                <a:r>
                  <a:rPr lang="ru-RU" sz="2000" b="1" dirty="0" smtClean="0">
                    <a:solidFill>
                      <a:srgbClr val="00B050"/>
                    </a:solidFill>
                  </a:rPr>
                  <a:t>3</a:t>
                </a:r>
                <a:endParaRPr lang="ru-RU" sz="2000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31" name="Группа 30"/>
            <p:cNvGrpSpPr/>
            <p:nvPr/>
          </p:nvGrpSpPr>
          <p:grpSpPr>
            <a:xfrm>
              <a:off x="5575433" y="4869098"/>
              <a:ext cx="3669694" cy="598581"/>
              <a:chOff x="-230123" y="1362847"/>
              <a:chExt cx="4760689" cy="645909"/>
            </a:xfrm>
          </p:grpSpPr>
          <p:sp>
            <p:nvSpPr>
              <p:cNvPr id="32" name="Прямоугольник с одним вырезанным углом 31"/>
              <p:cNvSpPr/>
              <p:nvPr/>
            </p:nvSpPr>
            <p:spPr>
              <a:xfrm>
                <a:off x="354103" y="1432692"/>
                <a:ext cx="4176463" cy="576064"/>
              </a:xfrm>
              <a:prstGeom prst="snip1Rect">
                <a:avLst/>
              </a:prstGeom>
              <a:solidFill>
                <a:srgbClr val="265A9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3" name="Прямоугольник с одним вырезанным углом 32"/>
              <p:cNvSpPr/>
              <p:nvPr/>
            </p:nvSpPr>
            <p:spPr>
              <a:xfrm>
                <a:off x="-230123" y="1362847"/>
                <a:ext cx="4659819" cy="576063"/>
              </a:xfrm>
              <a:prstGeom prst="snip1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tIns="0" bIns="108000" rtlCol="0" anchor="ctr"/>
              <a:lstStyle/>
              <a:p>
                <a:pPr marL="447675"/>
                <a:r>
                  <a:rPr lang="ru-RU" sz="1400" b="1" dirty="0" smtClean="0"/>
                  <a:t>Экология                                 </a:t>
                </a:r>
                <a:r>
                  <a:rPr lang="ru-RU" sz="2000" b="1" dirty="0" smtClean="0"/>
                  <a:t>10/</a:t>
                </a:r>
                <a:r>
                  <a:rPr lang="ru-RU" sz="2000" b="1" dirty="0" smtClean="0">
                    <a:solidFill>
                      <a:srgbClr val="00B050"/>
                    </a:solidFill>
                  </a:rPr>
                  <a:t>7</a:t>
                </a:r>
                <a:endParaRPr lang="ru-RU" sz="2000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34" name="Группа 33"/>
            <p:cNvGrpSpPr/>
            <p:nvPr/>
          </p:nvGrpSpPr>
          <p:grpSpPr>
            <a:xfrm>
              <a:off x="5715187" y="5515956"/>
              <a:ext cx="3779056" cy="722214"/>
              <a:chOff x="-246502" y="1283837"/>
              <a:chExt cx="4902553" cy="779317"/>
            </a:xfrm>
          </p:grpSpPr>
          <p:sp>
            <p:nvSpPr>
              <p:cNvPr id="35" name="Прямоугольник с одним вырезанным углом 34"/>
              <p:cNvSpPr/>
              <p:nvPr/>
            </p:nvSpPr>
            <p:spPr>
              <a:xfrm>
                <a:off x="479585" y="1487090"/>
                <a:ext cx="4176466" cy="576064"/>
              </a:xfrm>
              <a:prstGeom prst="snip1Rect">
                <a:avLst/>
              </a:prstGeom>
              <a:solidFill>
                <a:srgbClr val="265A9A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  <p:sp>
            <p:nvSpPr>
              <p:cNvPr id="36" name="Прямоугольник с одним вырезанным углом 35"/>
              <p:cNvSpPr/>
              <p:nvPr/>
            </p:nvSpPr>
            <p:spPr>
              <a:xfrm>
                <a:off x="-246502" y="1283837"/>
                <a:ext cx="4791550" cy="704563"/>
              </a:xfrm>
              <a:prstGeom prst="snip1Rect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108000" rtlCol="0" anchor="ctr"/>
              <a:lstStyle/>
              <a:p>
                <a:pPr marL="447675"/>
                <a:endParaRPr lang="ru-RU" sz="1400" b="1" dirty="0" smtClean="0"/>
              </a:p>
              <a:p>
                <a:pPr marL="468000" indent="182563">
                  <a:lnSpc>
                    <a:spcPts val="1600"/>
                  </a:lnSpc>
                </a:pPr>
                <a:r>
                  <a:rPr lang="ru-RU" sz="1100" b="1" dirty="0" smtClean="0"/>
                  <a:t>Малое </a:t>
                </a:r>
                <a:r>
                  <a:rPr lang="ru-RU" sz="1100" b="1" dirty="0"/>
                  <a:t>и среднее </a:t>
                </a:r>
                <a:r>
                  <a:rPr lang="ru-RU" sz="1100" b="1" dirty="0" smtClean="0"/>
                  <a:t> предпринимательство</a:t>
                </a:r>
              </a:p>
              <a:p>
                <a:pPr marL="468000" indent="182563">
                  <a:lnSpc>
                    <a:spcPts val="1600"/>
                  </a:lnSpc>
                </a:pPr>
                <a:r>
                  <a:rPr lang="ru-RU" sz="1100" b="1" dirty="0" smtClean="0"/>
                  <a:t>и поддержка индивидуальной  </a:t>
                </a:r>
              </a:p>
              <a:p>
                <a:pPr marL="468000" indent="182563">
                  <a:lnSpc>
                    <a:spcPts val="1600"/>
                  </a:lnSpc>
                </a:pPr>
                <a:r>
                  <a:rPr lang="ru-RU" sz="1100" b="1" dirty="0" smtClean="0"/>
                  <a:t>предпринимательской инициативы    </a:t>
                </a:r>
                <a:r>
                  <a:rPr lang="ru-RU" sz="2000" b="1" dirty="0" smtClean="0"/>
                  <a:t>8/</a:t>
                </a:r>
                <a:r>
                  <a:rPr lang="ru-RU" sz="2000" b="1" dirty="0">
                    <a:solidFill>
                      <a:srgbClr val="00B050"/>
                    </a:solidFill>
                  </a:rPr>
                  <a:t>8</a:t>
                </a:r>
                <a:endParaRPr lang="ru-RU" sz="2000" b="1" dirty="0" smtClean="0">
                  <a:solidFill>
                    <a:srgbClr val="00B050"/>
                  </a:solidFill>
                </a:endParaRPr>
              </a:p>
              <a:p>
                <a:pPr marL="447675"/>
                <a:endParaRPr lang="ru-RU" sz="1400" b="1" dirty="0"/>
              </a:p>
            </p:txBody>
          </p:sp>
        </p:grpSp>
        <p:pic>
          <p:nvPicPr>
            <p:cNvPr id="62" name="Picture 298" descr="img_15215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4988" y="2180185"/>
              <a:ext cx="336934" cy="3374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63" name="Picture 299" descr="экспорт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0688" y="2826265"/>
              <a:ext cx="442738" cy="4421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64" name="Picture 300" descr="наука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3921" y="3567239"/>
              <a:ext cx="338842" cy="3379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65" name="Picture 301" descr="культура"/>
            <p:cNvPicPr>
              <a:picLocks noChangeAspect="1" noChangeArrowheads="1"/>
            </p:cNvPicPr>
            <p:nvPr/>
          </p:nvPicPr>
          <p:blipFill>
            <a:blip r:embed="rId13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55373" y="4167487"/>
              <a:ext cx="443013" cy="3907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66" name="Picture 302" descr="экология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120" y="5046320"/>
              <a:ext cx="383061" cy="307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67" name="Picture 303" descr="малый бизнес (2)"/>
            <p:cNvPicPr>
              <a:picLocks noChangeAspect="1" noChangeArrowheads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8914" y="5598589"/>
              <a:ext cx="631183" cy="4876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69" name="Прямоугольник 68"/>
          <p:cNvSpPr/>
          <p:nvPr/>
        </p:nvSpPr>
        <p:spPr>
          <a:xfrm>
            <a:off x="230673" y="1440696"/>
            <a:ext cx="8522575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endParaRPr lang="en-US" altLang="ru-RU" sz="3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</a:t>
            </a:r>
            <a:r>
              <a:rPr lang="ru-RU" alt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национальных проектов</a:t>
            </a:r>
            <a:r>
              <a:rPr lang="en-US" altLang="ru-RU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altLang="ru-RU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algn="ctr" fontAlgn="base">
              <a:lnSpc>
                <a:spcPts val="21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ru-RU" sz="24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7</a:t>
            </a:r>
            <a:r>
              <a:rPr lang="ru-RU" altLang="ru-RU" sz="24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ru-RU" altLang="ru-RU" sz="3600" b="1" dirty="0" smtClean="0">
                <a:solidFill>
                  <a:srgbClr val="CC33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федеральный проект   </a:t>
            </a:r>
            <a:r>
              <a:rPr lang="ru-RU" alt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57</a:t>
            </a: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 региональных проектов</a:t>
            </a:r>
            <a:endParaRPr lang="ru-RU" dirty="0"/>
          </a:p>
        </p:txBody>
      </p:sp>
      <p:sp>
        <p:nvSpPr>
          <p:cNvPr id="70" name="Text Box 3"/>
          <p:cNvSpPr txBox="1">
            <a:spLocks noChangeArrowheads="1"/>
          </p:cNvSpPr>
          <p:nvPr/>
        </p:nvSpPr>
        <p:spPr bwMode="auto">
          <a:xfrm>
            <a:off x="8630050" y="503737"/>
            <a:ext cx="498475" cy="36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93" tIns="45100" rIns="90193" bIns="451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30188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 b="1" dirty="0" smtClean="0">
                <a:solidFill>
                  <a:srgbClr val="000000"/>
                </a:solidFill>
              </a:rPr>
              <a:t>1</a:t>
            </a:r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54899" y="6350236"/>
            <a:ext cx="39867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>
                <a:latin typeface="+mj-lt"/>
              </a:rPr>
              <a:t>   планируется </a:t>
            </a:r>
            <a:r>
              <a:rPr lang="ru-RU" sz="1200" dirty="0">
                <a:latin typeface="+mj-lt"/>
              </a:rPr>
              <a:t>разработка регионального проекта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42" y="6445872"/>
            <a:ext cx="95250" cy="8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190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угольник 37"/>
          <p:cNvSpPr/>
          <p:nvPr/>
        </p:nvSpPr>
        <p:spPr>
          <a:xfrm>
            <a:off x="3492000" y="6228000"/>
            <a:ext cx="5400000" cy="3240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3492000" y="5868000"/>
            <a:ext cx="5400000" cy="1800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3492000" y="5256000"/>
            <a:ext cx="5400000" cy="1800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3492000" y="4896000"/>
            <a:ext cx="5400000" cy="1800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3492000" y="4140000"/>
            <a:ext cx="5400000" cy="3600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3492000" y="3312000"/>
            <a:ext cx="5400000" cy="3240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3492000" y="2808000"/>
            <a:ext cx="5400000" cy="1800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3492000" y="2376000"/>
            <a:ext cx="5400000" cy="1800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3492000" y="2016000"/>
            <a:ext cx="5400000" cy="1800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492000" y="1476158"/>
            <a:ext cx="5400000" cy="1800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0">
            <a:scrgbClr r="0" g="0" b="0"/>
          </a:lnRef>
          <a:fillRef idx="2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88640"/>
            <a:ext cx="754764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/>
              <a:t>Взаимосвязь программ Липецкой области с государственными программами Липецкой области</a:t>
            </a:r>
            <a:endParaRPr lang="ru-RU" sz="100" b="1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8630050" y="503737"/>
            <a:ext cx="498475" cy="36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93" tIns="45100" rIns="90193" bIns="451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30188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 b="1" dirty="0" smtClean="0">
                <a:solidFill>
                  <a:srgbClr val="000000"/>
                </a:solidFill>
              </a:rPr>
              <a:t>2</a:t>
            </a:r>
            <a:endParaRPr lang="ru-RU" sz="1800" b="1" dirty="0">
              <a:solidFill>
                <a:srgbClr val="000000"/>
              </a:solidFill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07504" y="1087240"/>
            <a:ext cx="9000335" cy="1529714"/>
            <a:chOff x="179512" y="1149712"/>
            <a:chExt cx="9000335" cy="152971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3131840" y="1149712"/>
              <a:ext cx="6048007" cy="15297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ts val="14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ru-RU" sz="1350" b="1" dirty="0" smtClean="0"/>
                <a:t>Социальная </a:t>
              </a:r>
              <a:r>
                <a:rPr lang="ru-RU" sz="1350" b="1" dirty="0"/>
                <a:t>поддержка </a:t>
              </a:r>
              <a:r>
                <a:rPr lang="ru-RU" sz="1350" b="1" dirty="0" smtClean="0"/>
                <a:t>граждан, реализация семейно-демографической политики Липецкой области</a:t>
              </a:r>
            </a:p>
            <a:p>
              <a:pPr marL="342900" indent="-342900">
                <a:lnSpc>
                  <a:spcPts val="1400"/>
                </a:lnSpc>
                <a:buFont typeface="+mj-lt"/>
                <a:buAutoNum type="arabicPeriod"/>
              </a:pPr>
              <a:r>
                <a:rPr lang="ru-RU" sz="1350" b="1" dirty="0" smtClean="0"/>
                <a:t>Развитие </a:t>
              </a:r>
              <a:r>
                <a:rPr lang="ru-RU" sz="1350" b="1" dirty="0"/>
                <a:t>образования Липецкой </a:t>
              </a:r>
              <a:r>
                <a:rPr lang="ru-RU" sz="1350" b="1" dirty="0" smtClean="0"/>
                <a:t>области</a:t>
              </a:r>
            </a:p>
            <a:p>
              <a:pPr marL="342900" indent="-342900">
                <a:lnSpc>
                  <a:spcPts val="14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ru-RU" sz="1350" b="1" dirty="0" smtClean="0"/>
                <a:t>Развитие </a:t>
              </a:r>
              <a:r>
                <a:rPr lang="ru-RU" sz="1350" b="1" dirty="0"/>
                <a:t>рынка </a:t>
              </a:r>
              <a:r>
                <a:rPr lang="ru-RU" sz="1350" b="1" dirty="0" smtClean="0"/>
                <a:t>труда и содействие занятости населения в Липецкой области</a:t>
              </a:r>
            </a:p>
            <a:p>
              <a:pPr marL="342900" indent="-342900">
                <a:lnSpc>
                  <a:spcPts val="14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ru-RU" sz="1350" b="1" dirty="0" smtClean="0"/>
                <a:t>Развитие </a:t>
              </a:r>
              <a:r>
                <a:rPr lang="ru-RU" sz="1350" b="1" dirty="0"/>
                <a:t>здравоохранения Липецкой области</a:t>
              </a:r>
              <a:endParaRPr lang="ru-RU" sz="1350" b="1" dirty="0" smtClean="0"/>
            </a:p>
            <a:p>
              <a:pPr marL="342900" indent="-342900">
                <a:lnSpc>
                  <a:spcPts val="14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x-none" sz="1350" b="1" smtClean="0"/>
                <a:t>Развитие </a:t>
              </a:r>
              <a:r>
                <a:rPr lang="x-none" sz="1350" b="1"/>
                <a:t>физической </a:t>
              </a:r>
              <a:r>
                <a:rPr lang="x-none" sz="1350" b="1" smtClean="0"/>
                <a:t>культуры</a:t>
              </a:r>
              <a:r>
                <a:rPr lang="ru-RU" sz="1350" b="1" dirty="0"/>
                <a:t> </a:t>
              </a:r>
              <a:r>
                <a:rPr lang="ru-RU" sz="1350" b="1" dirty="0" smtClean="0"/>
                <a:t>и спорта Липецкой </a:t>
              </a:r>
              <a:r>
                <a:rPr lang="ru-RU" sz="1350" b="1" dirty="0"/>
                <a:t>области</a:t>
              </a:r>
              <a:endParaRPr lang="ru-RU" sz="1350" b="1" dirty="0" smtClean="0"/>
            </a:p>
            <a:p>
              <a:pPr marL="342900" indent="-342900">
                <a:lnSpc>
                  <a:spcPts val="14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ru-RU" sz="1350" b="1" dirty="0" smtClean="0"/>
                <a:t>Реализация </a:t>
              </a:r>
              <a:r>
                <a:rPr lang="ru-RU" sz="1350" b="1" dirty="0"/>
                <a:t>внутренней политики Липецкой области</a:t>
              </a:r>
              <a:endParaRPr lang="ru-RU" sz="1350" b="1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6" name="Пятиугольник 5"/>
            <p:cNvSpPr/>
            <p:nvPr/>
          </p:nvSpPr>
          <p:spPr>
            <a:xfrm>
              <a:off x="179512" y="1631765"/>
              <a:ext cx="2520000" cy="540000"/>
            </a:xfrm>
            <a:prstGeom prst="homePlate">
              <a:avLst/>
            </a:prstGeom>
            <a:solidFill>
              <a:srgbClr val="265A9A"/>
            </a:soli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Демография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411760" y="1484784"/>
              <a:ext cx="10314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 smtClean="0">
                  <a:solidFill>
                    <a:srgbClr val="C00000"/>
                  </a:solidFill>
                </a:rPr>
                <a:t>6</a:t>
              </a:r>
              <a:endParaRPr lang="ru-RU" sz="4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07504" y="2621424"/>
            <a:ext cx="9000496" cy="1928861"/>
            <a:chOff x="179512" y="1037248"/>
            <a:chExt cx="8763093" cy="1928861"/>
          </a:xfrm>
        </p:grpSpPr>
        <p:sp>
          <p:nvSpPr>
            <p:cNvPr id="11" name="Пятиугольник 10"/>
            <p:cNvSpPr/>
            <p:nvPr/>
          </p:nvSpPr>
          <p:spPr>
            <a:xfrm>
              <a:off x="179512" y="1556792"/>
              <a:ext cx="2520000" cy="540000"/>
            </a:xfrm>
            <a:prstGeom prst="homePlate">
              <a:avLst/>
            </a:prstGeom>
            <a:solidFill>
              <a:srgbClr val="265A9A"/>
            </a:soli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Образование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3054131" y="1037248"/>
              <a:ext cx="5888474" cy="19288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ts val="13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ru-RU" sz="1350" b="1" dirty="0" smtClean="0"/>
                <a:t>Развитие </a:t>
              </a:r>
              <a:r>
                <a:rPr lang="ru-RU" sz="1350" b="1" dirty="0"/>
                <a:t>образования Липецкой области</a:t>
              </a:r>
              <a:endParaRPr lang="ru-RU" sz="1350" b="1" dirty="0" smtClean="0"/>
            </a:p>
            <a:p>
              <a:pPr marL="342900" indent="-342900">
                <a:lnSpc>
                  <a:spcPts val="13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ru-RU" sz="1350" b="1" dirty="0" smtClean="0"/>
                <a:t>Развитие физической культуры и спорта Липецкой области</a:t>
              </a:r>
            </a:p>
            <a:p>
              <a:pPr marL="342900" indent="-342900">
                <a:lnSpc>
                  <a:spcPts val="13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ru-RU" sz="1350" b="1" dirty="0" smtClean="0"/>
                <a:t>Социальная поддержка </a:t>
              </a:r>
              <a:r>
                <a:rPr lang="ru-RU" sz="1350" b="1" dirty="0"/>
                <a:t>граждан, реализация семейно-демографической политики Липецкой области</a:t>
              </a:r>
              <a:endParaRPr lang="ru-RU" sz="1350" b="1" dirty="0" smtClean="0"/>
            </a:p>
            <a:p>
              <a:pPr marL="342900" indent="-342900">
                <a:lnSpc>
                  <a:spcPts val="13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ru-RU" sz="1350" b="1" dirty="0" smtClean="0"/>
                <a:t>Обеспечение </a:t>
              </a:r>
              <a:r>
                <a:rPr lang="ru-RU" sz="1350" b="1" dirty="0"/>
                <a:t>населения </a:t>
              </a:r>
              <a:r>
                <a:rPr lang="ru-RU" sz="1350" b="1" dirty="0" smtClean="0"/>
                <a:t>области качественным жильем, социальной инфраструктурой и услугами ЖКХ</a:t>
              </a:r>
            </a:p>
            <a:p>
              <a:pPr marL="342900" indent="-342900">
                <a:lnSpc>
                  <a:spcPts val="13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ru-RU" sz="1350" b="1" dirty="0" smtClean="0"/>
                <a:t>Развитие сельского хозяйства и регулирование рынков сельскохозяйственной продукции, сырья и продовольствия Липецкой области</a:t>
              </a:r>
            </a:p>
            <a:p>
              <a:pPr marL="342900" indent="-342900">
                <a:lnSpc>
                  <a:spcPts val="13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ru-RU" sz="1350" b="1" dirty="0" smtClean="0"/>
                <a:t>Обеспечение общественной безопасности населения и территории Липецкой области</a:t>
              </a:r>
              <a:endParaRPr lang="ru-RU" sz="1350" b="1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78310" y="1420667"/>
              <a:ext cx="10314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 smtClean="0">
                  <a:solidFill>
                    <a:srgbClr val="C00000"/>
                  </a:solidFill>
                </a:rPr>
                <a:t>6</a:t>
              </a:r>
              <a:endParaRPr lang="ru-RU" sz="4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107504" y="5517232"/>
            <a:ext cx="9000496" cy="1263359"/>
            <a:chOff x="179512" y="1051234"/>
            <a:chExt cx="9000496" cy="1263359"/>
          </a:xfrm>
        </p:grpSpPr>
        <p:sp>
          <p:nvSpPr>
            <p:cNvPr id="23" name="Пятиугольник 22"/>
            <p:cNvSpPr/>
            <p:nvPr/>
          </p:nvSpPr>
          <p:spPr>
            <a:xfrm>
              <a:off x="179512" y="1326252"/>
              <a:ext cx="2520000" cy="540000"/>
            </a:xfrm>
            <a:prstGeom prst="homePlate">
              <a:avLst/>
            </a:prstGeom>
            <a:solidFill>
              <a:srgbClr val="265A9A"/>
            </a:soli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Экология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3132008" y="1051234"/>
              <a:ext cx="6048000" cy="12633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ts val="13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ru-RU" sz="1350" b="1" dirty="0"/>
                <a:t>Охрана окружающей </a:t>
              </a:r>
              <a:r>
                <a:rPr lang="ru-RU" sz="1350" b="1" dirty="0" smtClean="0"/>
                <a:t>среды, воспроизводство и рациональное использование природных ресурсов Липецкой области</a:t>
              </a:r>
            </a:p>
            <a:p>
              <a:pPr marL="342900" indent="-342900">
                <a:lnSpc>
                  <a:spcPts val="13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ru-RU" sz="1350" b="1" dirty="0"/>
                <a:t>Развитие лесного </a:t>
              </a:r>
              <a:r>
                <a:rPr lang="ru-RU" sz="1350" b="1" dirty="0" smtClean="0"/>
                <a:t>хозяйства в Липецкой области</a:t>
              </a:r>
            </a:p>
            <a:p>
              <a:pPr marL="342900" indent="-342900">
                <a:lnSpc>
                  <a:spcPts val="13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ru-RU" sz="1350" b="1" dirty="0"/>
                <a:t>Развитие транспортной </a:t>
              </a:r>
              <a:r>
                <a:rPr lang="ru-RU" sz="1350" b="1" dirty="0" smtClean="0"/>
                <a:t>системы Липецкой области</a:t>
              </a:r>
            </a:p>
            <a:p>
              <a:pPr marL="342900" indent="-342900">
                <a:lnSpc>
                  <a:spcPts val="13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ru-RU" sz="1350" b="1" dirty="0"/>
                <a:t>Обеспечение населения области качественным жильем, социальной инфраструктурой и услугами ЖКХ</a:t>
              </a:r>
            </a:p>
            <a:p>
              <a:pPr marL="342900" indent="-342900">
                <a:lnSpc>
                  <a:spcPts val="1300"/>
                </a:lnSpc>
                <a:spcAft>
                  <a:spcPts val="0"/>
                </a:spcAft>
                <a:buFont typeface="+mj-lt"/>
                <a:buAutoNum type="arabicPeriod"/>
              </a:pPr>
              <a:endParaRPr lang="ru-RU" sz="1350" b="1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11760" y="1180752"/>
              <a:ext cx="10314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 smtClean="0">
                  <a:solidFill>
                    <a:srgbClr val="C00000"/>
                  </a:solidFill>
                </a:rPr>
                <a:t>4</a:t>
              </a:r>
              <a:endParaRPr lang="ru-RU" sz="4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07504" y="4541905"/>
            <a:ext cx="9000496" cy="1263359"/>
            <a:chOff x="179512" y="1459004"/>
            <a:chExt cx="9000496" cy="1263359"/>
          </a:xfrm>
        </p:grpSpPr>
        <p:sp>
          <p:nvSpPr>
            <p:cNvPr id="35" name="Пятиугольник 34"/>
            <p:cNvSpPr/>
            <p:nvPr/>
          </p:nvSpPr>
          <p:spPr>
            <a:xfrm>
              <a:off x="179512" y="1714251"/>
              <a:ext cx="2520000" cy="540000"/>
            </a:xfrm>
            <a:prstGeom prst="homePlate">
              <a:avLst/>
            </a:prstGeom>
            <a:solidFill>
              <a:srgbClr val="265A9A"/>
            </a:soli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</a:rPr>
                <a:t>Цифровая экономика</a:t>
              </a:r>
              <a:endParaRPr lang="ru-RU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3132008" y="1459004"/>
              <a:ext cx="6048000" cy="12633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ts val="13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ru-RU" sz="1350" b="1" dirty="0"/>
                <a:t>Эффективное </a:t>
              </a:r>
              <a:r>
                <a:rPr lang="ru-RU" sz="1350" b="1" dirty="0" smtClean="0"/>
                <a:t>государственное управление и развитие муниципальной службы в Липецкой области</a:t>
              </a:r>
            </a:p>
            <a:p>
              <a:pPr marL="342900" indent="-342900">
                <a:lnSpc>
                  <a:spcPts val="13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ru-RU" sz="1350" b="1" dirty="0" smtClean="0"/>
                <a:t>Развитие здравоохранения Липецкой области</a:t>
              </a:r>
            </a:p>
            <a:p>
              <a:pPr marL="342900" indent="-342900">
                <a:lnSpc>
                  <a:spcPts val="13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ru-RU" sz="1350" b="1" dirty="0" smtClean="0"/>
                <a:t>Развитие </a:t>
              </a:r>
              <a:r>
                <a:rPr lang="ru-RU" sz="1350" b="1" dirty="0"/>
                <a:t>транспортной </a:t>
              </a:r>
              <a:r>
                <a:rPr lang="ru-RU" sz="1350" b="1" dirty="0" smtClean="0"/>
                <a:t>системы Липецкой области</a:t>
              </a:r>
            </a:p>
            <a:p>
              <a:pPr marL="342900" indent="-342900">
                <a:lnSpc>
                  <a:spcPts val="13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ru-RU" sz="1350" b="1" dirty="0" smtClean="0"/>
                <a:t>Развитие образования Липецкой области</a:t>
              </a:r>
            </a:p>
            <a:p>
              <a:pPr marL="342900" indent="-342900">
                <a:lnSpc>
                  <a:spcPts val="1300"/>
                </a:lnSpc>
                <a:spcAft>
                  <a:spcPts val="0"/>
                </a:spcAft>
                <a:buFont typeface="+mj-lt"/>
                <a:buAutoNum type="arabicPeriod"/>
              </a:pPr>
              <a:endParaRPr lang="ru-RU" sz="1350" b="1" dirty="0" smtClean="0"/>
            </a:p>
            <a:p>
              <a:pPr marL="342900" indent="-342900">
                <a:lnSpc>
                  <a:spcPts val="1300"/>
                </a:lnSpc>
                <a:spcAft>
                  <a:spcPts val="0"/>
                </a:spcAft>
                <a:buFont typeface="+mj-lt"/>
                <a:buAutoNum type="arabicPeriod"/>
              </a:pPr>
              <a:endParaRPr lang="ru-RU" sz="1350" b="1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411760" y="1531326"/>
              <a:ext cx="10314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 smtClean="0">
                  <a:solidFill>
                    <a:srgbClr val="C00000"/>
                  </a:solidFill>
                </a:rPr>
                <a:t>4</a:t>
              </a:r>
              <a:endParaRPr lang="ru-RU" sz="4800" b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43" name="Прямая соединительная линия 42"/>
          <p:cNvCxnSpPr/>
          <p:nvPr/>
        </p:nvCxnSpPr>
        <p:spPr>
          <a:xfrm>
            <a:off x="180000" y="2619660"/>
            <a:ext cx="8820000" cy="0"/>
          </a:xfrm>
          <a:prstGeom prst="line">
            <a:avLst/>
          </a:prstGeom>
          <a:ln w="19050">
            <a:solidFill>
              <a:srgbClr val="6B9ED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80000" y="4520372"/>
            <a:ext cx="8820000" cy="0"/>
          </a:xfrm>
          <a:prstGeom prst="line">
            <a:avLst/>
          </a:prstGeom>
          <a:ln w="19050">
            <a:solidFill>
              <a:srgbClr val="6B9ED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180000" y="5517232"/>
            <a:ext cx="8820000" cy="0"/>
          </a:xfrm>
          <a:prstGeom prst="line">
            <a:avLst/>
          </a:prstGeom>
          <a:ln w="19050">
            <a:solidFill>
              <a:srgbClr val="6B9ED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3708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Группа 44"/>
          <p:cNvGrpSpPr/>
          <p:nvPr/>
        </p:nvGrpSpPr>
        <p:grpSpPr>
          <a:xfrm>
            <a:off x="144000" y="1078979"/>
            <a:ext cx="8891864" cy="1481559"/>
            <a:chOff x="144000" y="1155057"/>
            <a:chExt cx="8891864" cy="1481559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3779976" y="1488854"/>
              <a:ext cx="5112000" cy="54000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3779912" y="2218192"/>
              <a:ext cx="5112000" cy="36000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347864" y="1155057"/>
              <a:ext cx="5688000" cy="14815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ts val="12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ru-RU" sz="1300" b="1" dirty="0"/>
                <a:t>Модернизация и инновационное развитие </a:t>
              </a:r>
              <a:r>
                <a:rPr lang="ru-RU" sz="1300" b="1" dirty="0" smtClean="0"/>
                <a:t>экономики Липецкой области</a:t>
              </a:r>
            </a:p>
            <a:p>
              <a:pPr marL="342900" indent="-342900">
                <a:lnSpc>
                  <a:spcPts val="12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ru-RU" sz="1300" b="1" dirty="0" smtClean="0"/>
                <a:t>Развитие </a:t>
              </a:r>
              <a:r>
                <a:rPr lang="ru-RU" sz="1300" b="1" dirty="0"/>
                <a:t>сельского хозяйства и регулирование рынков сельскохозяйственной продукции, сырья и продовольствия Липецкой области</a:t>
              </a:r>
              <a:endParaRPr lang="ru-RU" sz="1300" b="1" dirty="0" smtClean="0"/>
            </a:p>
            <a:p>
              <a:pPr marL="342900" indent="-342900">
                <a:lnSpc>
                  <a:spcPts val="12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ru-RU" sz="1300" b="1" dirty="0"/>
                <a:t>Развитие рынка труда </a:t>
              </a:r>
              <a:r>
                <a:rPr lang="ru-RU" sz="1300" b="1" dirty="0" smtClean="0"/>
                <a:t>и </a:t>
              </a:r>
              <a:r>
                <a:rPr lang="ru-RU" sz="1300" b="1" dirty="0"/>
                <a:t>содействие занятости населения в Липецкой области</a:t>
              </a:r>
              <a:endParaRPr lang="ru-RU" sz="1300" b="1" dirty="0" smtClean="0"/>
            </a:p>
            <a:p>
              <a:pPr marL="342900" indent="-342900">
                <a:lnSpc>
                  <a:spcPts val="12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ru-RU" sz="1300" b="1" dirty="0" smtClean="0"/>
                <a:t>Обеспечение инвестиционной привлекательности Липецкой области</a:t>
              </a:r>
              <a:endParaRPr lang="ru-RU" sz="1300" b="1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4" name="Пятиугольник 3"/>
            <p:cNvSpPr/>
            <p:nvPr/>
          </p:nvSpPr>
          <p:spPr>
            <a:xfrm>
              <a:off x="144000" y="1612888"/>
              <a:ext cx="2880000" cy="540000"/>
            </a:xfrm>
            <a:prstGeom prst="homePlate">
              <a:avLst/>
            </a:prstGeom>
            <a:solidFill>
              <a:srgbClr val="265A9A"/>
            </a:soli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</a:rPr>
                <a:t>Производительность труда и поддержка занятости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700000" y="1465907"/>
              <a:ext cx="10314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 smtClean="0">
                  <a:solidFill>
                    <a:srgbClr val="C00000"/>
                  </a:solidFill>
                </a:rPr>
                <a:t>4</a:t>
              </a:r>
              <a:endParaRPr lang="ru-RU" sz="4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144000" y="2539026"/>
            <a:ext cx="8892001" cy="872722"/>
            <a:chOff x="144000" y="2818432"/>
            <a:chExt cx="8892001" cy="872722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3779912" y="3144008"/>
              <a:ext cx="5112000" cy="32400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6"/>
            <p:cNvGrpSpPr/>
            <p:nvPr/>
          </p:nvGrpSpPr>
          <p:grpSpPr>
            <a:xfrm>
              <a:off x="144000" y="2818432"/>
              <a:ext cx="8892001" cy="872722"/>
              <a:chOff x="147041" y="1130237"/>
              <a:chExt cx="8640494" cy="872722"/>
            </a:xfrm>
          </p:grpSpPr>
          <p:sp>
            <p:nvSpPr>
              <p:cNvPr id="8" name="Пятиугольник 7"/>
              <p:cNvSpPr/>
              <p:nvPr/>
            </p:nvSpPr>
            <p:spPr>
              <a:xfrm>
                <a:off x="147041" y="1326252"/>
                <a:ext cx="2798540" cy="540000"/>
              </a:xfrm>
              <a:prstGeom prst="homePlate">
                <a:avLst/>
              </a:prstGeom>
              <a:solidFill>
                <a:srgbClr val="265A9A"/>
              </a:solidFill>
              <a:ln>
                <a:noFill/>
              </a:ln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600" b="1" dirty="0">
                    <a:solidFill>
                      <a:schemeClr val="bg1"/>
                    </a:solidFill>
                  </a:rPr>
                  <a:t>Международная кооперация и экспорт</a:t>
                </a:r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3260417" y="1130237"/>
                <a:ext cx="5527118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12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ru-RU" sz="1300" b="1" dirty="0"/>
                  <a:t>Обеспечение инвестиционной </a:t>
                </a:r>
                <a:r>
                  <a:rPr lang="ru-RU" sz="1300" b="1" dirty="0" smtClean="0"/>
                  <a:t>привлекательности Липецкой области</a:t>
                </a:r>
              </a:p>
              <a:p>
                <a:pPr marL="342900" indent="-342900">
                  <a:lnSpc>
                    <a:spcPts val="12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ru-RU" sz="1300" b="1" dirty="0"/>
                  <a:t>Модернизация и инновационное развитие </a:t>
                </a:r>
                <a:r>
                  <a:rPr lang="ru-RU" sz="1300" b="1" dirty="0" smtClean="0"/>
                  <a:t>экономики Липецкой области</a:t>
                </a:r>
              </a:p>
              <a:p>
                <a:pPr marL="342900" indent="-342900">
                  <a:lnSpc>
                    <a:spcPts val="12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ru-RU" sz="1300" b="1" dirty="0"/>
                  <a:t>Развитие культуры и </a:t>
                </a:r>
                <a:r>
                  <a:rPr lang="ru-RU" sz="1300" b="1" dirty="0" smtClean="0"/>
                  <a:t>туризма в Липецкой области</a:t>
                </a:r>
                <a:endParaRPr lang="ru-RU" sz="1300" b="1" dirty="0"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2630746" y="1171962"/>
                <a:ext cx="86409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800" b="1" dirty="0" smtClean="0">
                    <a:solidFill>
                      <a:srgbClr val="C00000"/>
                    </a:solidFill>
                  </a:rPr>
                  <a:t>3</a:t>
                </a:r>
                <a:endParaRPr lang="ru-RU" sz="4800" b="1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33" name="Группа 32"/>
          <p:cNvGrpSpPr/>
          <p:nvPr/>
        </p:nvGrpSpPr>
        <p:grpSpPr>
          <a:xfrm>
            <a:off x="144000" y="3268106"/>
            <a:ext cx="8820000" cy="999790"/>
            <a:chOff x="144000" y="3723032"/>
            <a:chExt cx="8820000" cy="999790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3798748" y="4022316"/>
              <a:ext cx="5112000" cy="50400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1" name="Группа 10"/>
            <p:cNvGrpSpPr/>
            <p:nvPr/>
          </p:nvGrpSpPr>
          <p:grpSpPr>
            <a:xfrm>
              <a:off x="144000" y="3723032"/>
              <a:ext cx="8820000" cy="999790"/>
              <a:chOff x="143999" y="1033946"/>
              <a:chExt cx="8820000" cy="999790"/>
            </a:xfrm>
          </p:grpSpPr>
          <p:sp>
            <p:nvSpPr>
              <p:cNvPr id="12" name="Пятиугольник 11"/>
              <p:cNvSpPr/>
              <p:nvPr/>
            </p:nvSpPr>
            <p:spPr>
              <a:xfrm>
                <a:off x="143999" y="1188236"/>
                <a:ext cx="2880320" cy="540000"/>
              </a:xfrm>
              <a:prstGeom prst="homePlate">
                <a:avLst/>
              </a:prstGeom>
              <a:solidFill>
                <a:srgbClr val="265A9A"/>
              </a:solidFill>
              <a:ln>
                <a:noFill/>
              </a:ln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>
                    <a:solidFill>
                      <a:schemeClr val="bg1"/>
                    </a:solidFill>
                  </a:rPr>
                  <a:t>Безопасные и качественные автомобильные дороги</a:t>
                </a:r>
              </a:p>
            </p:txBody>
          </p:sp>
          <p:sp>
            <p:nvSpPr>
              <p:cNvPr id="13" name="Прямоугольник 12"/>
              <p:cNvSpPr/>
              <p:nvPr/>
            </p:nvSpPr>
            <p:spPr>
              <a:xfrm>
                <a:off x="3347999" y="1171962"/>
                <a:ext cx="5616000" cy="8617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1200"/>
                  </a:lnSpc>
                  <a:buFont typeface="+mj-lt"/>
                  <a:buAutoNum type="arabicPeriod"/>
                </a:pPr>
                <a:r>
                  <a:rPr lang="ru-RU" sz="1300" b="1" dirty="0" smtClean="0"/>
                  <a:t>Развитие </a:t>
                </a:r>
                <a:r>
                  <a:rPr lang="ru-RU" sz="1300" b="1" dirty="0"/>
                  <a:t>транспортной </a:t>
                </a:r>
                <a:r>
                  <a:rPr lang="ru-RU" sz="1300" b="1" dirty="0" smtClean="0"/>
                  <a:t>системы Липецкой области</a:t>
                </a:r>
              </a:p>
              <a:p>
                <a:pPr marL="342900" indent="-342900">
                  <a:lnSpc>
                    <a:spcPts val="1200"/>
                  </a:lnSpc>
                  <a:buFont typeface="+mj-lt"/>
                  <a:buAutoNum type="arabicPeriod"/>
                </a:pPr>
                <a:r>
                  <a:rPr lang="ru-RU" sz="1300" b="1" dirty="0"/>
                  <a:t>Развитие сельского хозяйства и регулирование рынков сельскохозяйственной продукции, сырья и продовольствия Липецкой области</a:t>
                </a:r>
              </a:p>
              <a:p>
                <a:pPr marL="342900" indent="-342900">
                  <a:lnSpc>
                    <a:spcPts val="1200"/>
                  </a:lnSpc>
                  <a:buFont typeface="+mj-lt"/>
                  <a:buAutoNum type="arabicPeriod"/>
                </a:pPr>
                <a:endParaRPr lang="ru-RU" sz="1300" b="1" dirty="0"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2699999" y="1033946"/>
                <a:ext cx="9559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800" b="1" dirty="0" smtClean="0">
                    <a:solidFill>
                      <a:srgbClr val="C00000"/>
                    </a:solidFill>
                  </a:rPr>
                  <a:t>2</a:t>
                </a:r>
                <a:endParaRPr lang="ru-RU" sz="4800" b="1" dirty="0">
                  <a:solidFill>
                    <a:srgbClr val="C00000"/>
                  </a:solidFill>
                </a:endParaRPr>
              </a:p>
            </p:txBody>
          </p:sp>
        </p:grpSp>
      </p:grpSp>
      <p:grpSp>
        <p:nvGrpSpPr>
          <p:cNvPr id="15" name="Группа 14"/>
          <p:cNvGrpSpPr/>
          <p:nvPr/>
        </p:nvGrpSpPr>
        <p:grpSpPr>
          <a:xfrm>
            <a:off x="144000" y="5374063"/>
            <a:ext cx="8532592" cy="830997"/>
            <a:chOff x="144000" y="1246543"/>
            <a:chExt cx="8532592" cy="830997"/>
          </a:xfrm>
        </p:grpSpPr>
        <p:sp>
          <p:nvSpPr>
            <p:cNvPr id="16" name="Пятиугольник 15"/>
            <p:cNvSpPr/>
            <p:nvPr/>
          </p:nvSpPr>
          <p:spPr>
            <a:xfrm>
              <a:off x="144000" y="1428394"/>
              <a:ext cx="2880320" cy="396000"/>
            </a:xfrm>
            <a:prstGeom prst="homePlate">
              <a:avLst/>
            </a:prstGeom>
            <a:solidFill>
              <a:srgbClr val="265A9A"/>
            </a:soli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Здравоохранение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3348000" y="1525949"/>
              <a:ext cx="532859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00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ru-RU" sz="1300" b="1" dirty="0" smtClean="0"/>
                <a:t>Развитие здравоохранения Липецкой области</a:t>
              </a:r>
              <a:endParaRPr lang="ru-RU" sz="1300" b="1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700000" y="1246543"/>
              <a:ext cx="10314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 smtClean="0">
                  <a:solidFill>
                    <a:srgbClr val="C00000"/>
                  </a:solidFill>
                </a:rPr>
                <a:t>1</a:t>
              </a:r>
              <a:endParaRPr lang="ru-RU" sz="48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144000" y="5912997"/>
            <a:ext cx="8532592" cy="830997"/>
            <a:chOff x="144000" y="1180587"/>
            <a:chExt cx="8532592" cy="830997"/>
          </a:xfrm>
        </p:grpSpPr>
        <p:sp>
          <p:nvSpPr>
            <p:cNvPr id="20" name="Пятиугольник 19"/>
            <p:cNvSpPr/>
            <p:nvPr/>
          </p:nvSpPr>
          <p:spPr>
            <a:xfrm>
              <a:off x="144000" y="1385316"/>
              <a:ext cx="2880320" cy="396000"/>
            </a:xfrm>
            <a:prstGeom prst="homePlate">
              <a:avLst/>
            </a:prstGeom>
            <a:solidFill>
              <a:srgbClr val="265A9A"/>
            </a:solidFill>
            <a:ln>
              <a:noFill/>
            </a:ln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</a:rPr>
                <a:t>Культура</a:t>
              </a:r>
              <a:endParaRPr lang="ru-RU" sz="1600" b="1" dirty="0">
                <a:solidFill>
                  <a:schemeClr val="bg1"/>
                </a:solidFill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3348000" y="1435520"/>
              <a:ext cx="5328592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lnSpc>
                  <a:spcPct val="100000"/>
                </a:lnSpc>
                <a:spcAft>
                  <a:spcPts val="0"/>
                </a:spcAft>
                <a:buFont typeface="+mj-lt"/>
                <a:buAutoNum type="arabicPeriod"/>
              </a:pPr>
              <a:r>
                <a:rPr lang="ru-RU" sz="1300" b="1" dirty="0" smtClean="0"/>
                <a:t>Развитие культуры и туризма в Липецкой области</a:t>
              </a:r>
              <a:endParaRPr lang="ru-RU" sz="1300" b="1" dirty="0">
                <a:latin typeface="Calibri"/>
                <a:ea typeface="Calibri"/>
                <a:cs typeface="Times New Roman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700000" y="1180587"/>
              <a:ext cx="103143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4800" b="1" dirty="0" smtClean="0">
                  <a:solidFill>
                    <a:srgbClr val="C00000"/>
                  </a:solidFill>
                </a:rPr>
                <a:t>1</a:t>
              </a:r>
              <a:endParaRPr lang="ru-RU" sz="4800" b="1" dirty="0">
                <a:solidFill>
                  <a:srgbClr val="C00000"/>
                </a:solidFill>
              </a:endParaRPr>
            </a:p>
          </p:txBody>
        </p:sp>
      </p:grpSp>
      <p:cxnSp>
        <p:nvCxnSpPr>
          <p:cNvPr id="23" name="Прямая соединительная линия 22"/>
          <p:cNvCxnSpPr/>
          <p:nvPr/>
        </p:nvCxnSpPr>
        <p:spPr>
          <a:xfrm>
            <a:off x="180000" y="2533400"/>
            <a:ext cx="8820000" cy="0"/>
          </a:xfrm>
          <a:prstGeom prst="line">
            <a:avLst/>
          </a:prstGeom>
          <a:ln w="19050">
            <a:solidFill>
              <a:srgbClr val="6B9ED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180000" y="3368618"/>
            <a:ext cx="8820000" cy="0"/>
          </a:xfrm>
          <a:prstGeom prst="line">
            <a:avLst/>
          </a:prstGeom>
          <a:ln w="19050">
            <a:solidFill>
              <a:srgbClr val="6B9ED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>
            <a:off x="180000" y="4114950"/>
            <a:ext cx="8820000" cy="0"/>
          </a:xfrm>
          <a:prstGeom prst="line">
            <a:avLst/>
          </a:prstGeom>
          <a:ln w="19050">
            <a:solidFill>
              <a:srgbClr val="6B9ED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180000" y="6041166"/>
            <a:ext cx="8820000" cy="0"/>
          </a:xfrm>
          <a:prstGeom prst="line">
            <a:avLst/>
          </a:prstGeom>
          <a:ln w="19050">
            <a:solidFill>
              <a:srgbClr val="6B9ED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1331641" y="262389"/>
            <a:ext cx="74168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Взаимосвязь программ Липецкой области </a:t>
            </a:r>
          </a:p>
          <a:p>
            <a:pPr algn="ctr"/>
            <a:r>
              <a:rPr lang="ru-RU" b="1" dirty="0" smtClean="0"/>
              <a:t>с государственными программами Липецкой области</a:t>
            </a:r>
            <a:endParaRPr lang="ru-RU" sz="100" b="1" dirty="0"/>
          </a:p>
        </p:txBody>
      </p:sp>
      <p:sp>
        <p:nvSpPr>
          <p:cNvPr id="28" name="Text Box 3"/>
          <p:cNvSpPr txBox="1">
            <a:spLocks noChangeArrowheads="1"/>
          </p:cNvSpPr>
          <p:nvPr/>
        </p:nvSpPr>
        <p:spPr bwMode="auto">
          <a:xfrm>
            <a:off x="8630050" y="503737"/>
            <a:ext cx="498475" cy="36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93" tIns="45100" rIns="90193" bIns="451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30188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 b="1" dirty="0" smtClean="0">
                <a:solidFill>
                  <a:srgbClr val="000000"/>
                </a:solidFill>
              </a:rPr>
              <a:t>3</a:t>
            </a:r>
            <a:endParaRPr lang="ru-RU" sz="1800" b="1" dirty="0">
              <a:solidFill>
                <a:srgbClr val="000000"/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144000" y="4039568"/>
            <a:ext cx="8820000" cy="962175"/>
            <a:chOff x="144488" y="3740284"/>
            <a:chExt cx="8820000" cy="962175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3771862" y="4144440"/>
              <a:ext cx="5112000" cy="36000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6" name="Группа 35"/>
            <p:cNvGrpSpPr/>
            <p:nvPr/>
          </p:nvGrpSpPr>
          <p:grpSpPr>
            <a:xfrm>
              <a:off x="144488" y="3740284"/>
              <a:ext cx="8820000" cy="962175"/>
              <a:chOff x="144487" y="1051198"/>
              <a:chExt cx="8820000" cy="962175"/>
            </a:xfrm>
          </p:grpSpPr>
          <p:sp>
            <p:nvSpPr>
              <p:cNvPr id="38" name="Прямоугольник 37"/>
              <p:cNvSpPr/>
              <p:nvPr/>
            </p:nvSpPr>
            <p:spPr>
              <a:xfrm>
                <a:off x="3348487" y="1146084"/>
                <a:ext cx="5616000" cy="8672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1200"/>
                  </a:lnSpc>
                  <a:buFont typeface="+mj-lt"/>
                  <a:buAutoNum type="arabicPeriod"/>
                </a:pPr>
                <a:r>
                  <a:rPr lang="ru-RU" sz="1300" b="1" dirty="0"/>
                  <a:t>Обеспечение населения области качественным жильем, социальной инфраструктурой и услугами ЖКХ</a:t>
                </a:r>
              </a:p>
              <a:p>
                <a:pPr marL="342900" indent="-342900">
                  <a:lnSpc>
                    <a:spcPts val="1200"/>
                  </a:lnSpc>
                  <a:buFont typeface="+mj-lt"/>
                  <a:buAutoNum type="arabicPeriod"/>
                </a:pPr>
                <a:r>
                  <a:rPr lang="ru-RU" sz="1300" b="1" dirty="0" smtClean="0"/>
                  <a:t>Формирование современной городской среды </a:t>
                </a:r>
              </a:p>
              <a:p>
                <a:pPr>
                  <a:lnSpc>
                    <a:spcPts val="1200"/>
                  </a:lnSpc>
                </a:pPr>
                <a:r>
                  <a:rPr lang="ru-RU" sz="1300" b="1" dirty="0" smtClean="0"/>
                  <a:t>        в Липецкой области</a:t>
                </a:r>
                <a:endParaRPr lang="ru-RU" sz="1300" b="1" dirty="0"/>
              </a:p>
              <a:p>
                <a:pPr marL="342900" indent="-342900">
                  <a:lnSpc>
                    <a:spcPts val="1200"/>
                  </a:lnSpc>
                  <a:buFont typeface="+mj-lt"/>
                  <a:buAutoNum type="arabicPeriod"/>
                </a:pPr>
                <a:endParaRPr lang="ru-RU" sz="1300" b="1" dirty="0"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37" name="Пятиугольник 36"/>
              <p:cNvSpPr/>
              <p:nvPr/>
            </p:nvSpPr>
            <p:spPr>
              <a:xfrm>
                <a:off x="144487" y="1205488"/>
                <a:ext cx="2880320" cy="540000"/>
              </a:xfrm>
              <a:prstGeom prst="homePlate">
                <a:avLst/>
              </a:prstGeom>
              <a:solidFill>
                <a:srgbClr val="265A9A"/>
              </a:solidFill>
              <a:ln>
                <a:noFill/>
              </a:ln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</a:rPr>
                  <a:t>Жилье и городская среда</a:t>
                </a:r>
                <a:endParaRPr lang="ru-RU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2700487" y="1051198"/>
                <a:ext cx="9559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800" b="1" dirty="0" smtClean="0">
                    <a:solidFill>
                      <a:srgbClr val="C00000"/>
                    </a:solidFill>
                  </a:rPr>
                  <a:t>2</a:t>
                </a:r>
                <a:endParaRPr lang="ru-RU" sz="4800" b="1" dirty="0">
                  <a:solidFill>
                    <a:srgbClr val="C00000"/>
                  </a:solidFill>
                </a:endParaRPr>
              </a:p>
            </p:txBody>
          </p:sp>
        </p:grpSp>
      </p:grpSp>
      <p:cxnSp>
        <p:nvCxnSpPr>
          <p:cNvPr id="41" name="Прямая соединительная линия 40"/>
          <p:cNvCxnSpPr/>
          <p:nvPr/>
        </p:nvCxnSpPr>
        <p:spPr>
          <a:xfrm>
            <a:off x="216496" y="4797152"/>
            <a:ext cx="8820000" cy="0"/>
          </a:xfrm>
          <a:prstGeom prst="line">
            <a:avLst/>
          </a:prstGeom>
          <a:ln w="19050">
            <a:solidFill>
              <a:srgbClr val="6B9ED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179512" y="5517232"/>
            <a:ext cx="8820000" cy="0"/>
          </a:xfrm>
          <a:prstGeom prst="line">
            <a:avLst/>
          </a:prstGeom>
          <a:ln w="19050">
            <a:solidFill>
              <a:srgbClr val="6B9ED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Группа 45"/>
          <p:cNvGrpSpPr/>
          <p:nvPr/>
        </p:nvGrpSpPr>
        <p:grpSpPr>
          <a:xfrm>
            <a:off x="144488" y="4785526"/>
            <a:ext cx="8820000" cy="925894"/>
            <a:chOff x="144488" y="3861048"/>
            <a:chExt cx="8820000" cy="925894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3780488" y="4213448"/>
              <a:ext cx="5112000" cy="360000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2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8" name="Группа 47"/>
            <p:cNvGrpSpPr/>
            <p:nvPr/>
          </p:nvGrpSpPr>
          <p:grpSpPr>
            <a:xfrm>
              <a:off x="144488" y="3861048"/>
              <a:ext cx="8820000" cy="925894"/>
              <a:chOff x="144487" y="1171962"/>
              <a:chExt cx="8820000" cy="925894"/>
            </a:xfrm>
          </p:grpSpPr>
          <p:sp>
            <p:nvSpPr>
              <p:cNvPr id="49" name="Прямоугольник 48"/>
              <p:cNvSpPr/>
              <p:nvPr/>
            </p:nvSpPr>
            <p:spPr>
              <a:xfrm>
                <a:off x="3348487" y="1171962"/>
                <a:ext cx="5616000" cy="9258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ts val="1300"/>
                  </a:lnSpc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ru-RU" sz="1350" b="1" dirty="0"/>
                  <a:t>Модернизация и инновационное развитие экономики Липецкой области</a:t>
                </a:r>
              </a:p>
              <a:p>
                <a:pPr marL="342900" indent="-342900">
                  <a:lnSpc>
                    <a:spcPts val="1300"/>
                  </a:lnSpc>
                  <a:buFont typeface="+mj-lt"/>
                  <a:buAutoNum type="arabicPeriod"/>
                </a:pPr>
                <a:r>
                  <a:rPr lang="ru-RU" sz="1350" b="1" dirty="0" smtClean="0"/>
                  <a:t>Развитие кооперации и коллективных форм собственности в Липецкой области</a:t>
                </a:r>
                <a:endParaRPr lang="ru-RU" sz="1350" b="1" dirty="0"/>
              </a:p>
              <a:p>
                <a:pPr marL="342900" indent="-342900">
                  <a:lnSpc>
                    <a:spcPts val="1300"/>
                  </a:lnSpc>
                  <a:buFont typeface="+mj-lt"/>
                  <a:buAutoNum type="arabicPeriod"/>
                </a:pPr>
                <a:endParaRPr lang="ru-RU" sz="1350" b="1" dirty="0">
                  <a:latin typeface="Calibri"/>
                  <a:ea typeface="Calibri"/>
                  <a:cs typeface="Times New Roman"/>
                </a:endParaRPr>
              </a:p>
            </p:txBody>
          </p:sp>
          <p:sp>
            <p:nvSpPr>
              <p:cNvPr id="50" name="Пятиугольник 49"/>
              <p:cNvSpPr/>
              <p:nvPr/>
            </p:nvSpPr>
            <p:spPr>
              <a:xfrm>
                <a:off x="144487" y="1326252"/>
                <a:ext cx="2880320" cy="540000"/>
              </a:xfrm>
              <a:prstGeom prst="homePlate">
                <a:avLst/>
              </a:prstGeom>
              <a:solidFill>
                <a:srgbClr val="265A9A"/>
              </a:solidFill>
              <a:ln>
                <a:noFill/>
              </a:ln>
              <a:scene3d>
                <a:camera prst="orthographicFront"/>
                <a:lightRig rig="flat" dir="t"/>
              </a:scene3d>
              <a:sp3d prstMaterial="dkEdge">
                <a:bevelT w="8200" h="38100"/>
              </a:sp3d>
            </p:spPr>
            <p:style>
              <a:lnRef idx="0">
                <a:scrgbClr r="0" g="0" b="0"/>
              </a:lnRef>
              <a:fillRef idx="2">
                <a:scrgbClr r="0" g="0" b="0"/>
              </a:fillRef>
              <a:effectRef idx="1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1400" b="1" dirty="0" smtClean="0">
                    <a:solidFill>
                      <a:schemeClr val="bg1"/>
                    </a:solidFill>
                  </a:rPr>
                  <a:t>Малое и среднее предпринимательство</a:t>
                </a:r>
                <a:endParaRPr lang="ru-RU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700487" y="1171962"/>
                <a:ext cx="9559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800" b="1" dirty="0" smtClean="0">
                    <a:solidFill>
                      <a:srgbClr val="C00000"/>
                    </a:solidFill>
                  </a:rPr>
                  <a:t>2</a:t>
                </a:r>
                <a:endParaRPr lang="ru-RU" sz="4800" b="1" dirty="0">
                  <a:solidFill>
                    <a:srgbClr val="C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31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59632" y="262389"/>
            <a:ext cx="7416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План </a:t>
            </a:r>
            <a:r>
              <a:rPr lang="ru-RU" b="1" dirty="0" smtClean="0">
                <a:solidFill>
                  <a:srgbClr val="000000"/>
                </a:solidFill>
              </a:rPr>
              <a:t>разработки в субъектах РФ региональных составляющих национальных </a:t>
            </a:r>
            <a:r>
              <a:rPr lang="ru-RU" b="1" dirty="0">
                <a:solidFill>
                  <a:srgbClr val="000000"/>
                </a:solidFill>
              </a:rPr>
              <a:t>проектов (программ)</a:t>
            </a:r>
            <a:endParaRPr lang="ru-RU" sz="800" b="1" dirty="0">
              <a:solidFill>
                <a:srgbClr val="0000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30369" y="3035100"/>
            <a:ext cx="1040003" cy="762566"/>
            <a:chOff x="182083" y="2857286"/>
            <a:chExt cx="1103033" cy="1093346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83" y="2857286"/>
              <a:ext cx="1103033" cy="109334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11170" y="3212982"/>
              <a:ext cx="1073946" cy="70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00" b="1" dirty="0" smtClean="0">
                  <a:solidFill>
                    <a:srgbClr val="C00000"/>
                  </a:solidFill>
                </a:rPr>
                <a:t>16.08.18-07.09.18</a:t>
              </a:r>
              <a:endParaRPr lang="ru-RU" sz="13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403224" y="2916318"/>
            <a:ext cx="3766467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350" dirty="0"/>
              <a:t>ИОГВ </a:t>
            </a:r>
            <a:r>
              <a:rPr lang="ru-RU" sz="1350" dirty="0" smtClean="0"/>
              <a:t>субъектов РФ направляют в </a:t>
            </a:r>
            <a:r>
              <a:rPr lang="ru-RU" sz="1350" dirty="0" err="1" smtClean="0"/>
              <a:t>ФОИВы</a:t>
            </a:r>
            <a:r>
              <a:rPr lang="ru-RU" sz="1350" dirty="0" smtClean="0"/>
              <a:t> </a:t>
            </a:r>
            <a:r>
              <a:rPr lang="ru-RU" sz="1350" b="1" dirty="0" smtClean="0">
                <a:solidFill>
                  <a:srgbClr val="C00000"/>
                </a:solidFill>
              </a:rPr>
              <a:t>предложения в паспорта национальных и федеральных проектов </a:t>
            </a:r>
            <a:r>
              <a:rPr lang="ru-RU" sz="1350" dirty="0" smtClean="0"/>
              <a:t>(цели, показатели, объемы финансового обеспечения, план мероприятий субъекта)</a:t>
            </a:r>
            <a:endParaRPr lang="ru-RU" sz="135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03647" y="5507707"/>
            <a:ext cx="374441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>
              <a:lnSpc>
                <a:spcPts val="1500"/>
              </a:lnSpc>
            </a:pPr>
            <a:r>
              <a:rPr lang="ru-RU" sz="1350" dirty="0"/>
              <a:t>ИОГВ </a:t>
            </a:r>
            <a:r>
              <a:rPr lang="ru-RU" sz="1350" dirty="0" smtClean="0"/>
              <a:t>субъектов РФ </a:t>
            </a:r>
            <a:r>
              <a:rPr lang="ru-RU" sz="1350" b="1" dirty="0" smtClean="0">
                <a:solidFill>
                  <a:srgbClr val="C00000"/>
                </a:solidFill>
              </a:rPr>
              <a:t>утверждают региональные проекты</a:t>
            </a:r>
            <a:r>
              <a:rPr lang="ru-RU" sz="1350" b="1" dirty="0" smtClean="0">
                <a:solidFill>
                  <a:srgbClr val="CC0000"/>
                </a:solidFill>
              </a:rPr>
              <a:t> </a:t>
            </a:r>
            <a:r>
              <a:rPr lang="ru-RU" sz="1350" dirty="0" smtClean="0"/>
              <a:t>в соответствии с утвержденными паспортами федеральных проектов</a:t>
            </a:r>
            <a:endParaRPr lang="ru-RU" sz="135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1407482" y="2105851"/>
            <a:ext cx="3741029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</a:pPr>
            <a:r>
              <a:rPr lang="ru-RU" sz="1350" b="1" dirty="0" smtClean="0">
                <a:solidFill>
                  <a:srgbClr val="C00000"/>
                </a:solidFill>
              </a:rPr>
              <a:t>Проекты паспортов национальных проектов </a:t>
            </a:r>
            <a:r>
              <a:rPr lang="ru-RU" sz="1350" dirty="0" smtClean="0"/>
              <a:t>и предложения по федеральным проектам направлены в субъекты РФ</a:t>
            </a:r>
            <a:endParaRPr lang="ru-RU" sz="1350" dirty="0"/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8630050" y="503737"/>
            <a:ext cx="498475" cy="368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193" tIns="45100" rIns="90193" bIns="45100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30188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30188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 b="1" dirty="0" smtClean="0">
                <a:solidFill>
                  <a:srgbClr val="000000"/>
                </a:solidFill>
              </a:rPr>
              <a:t>4</a:t>
            </a:r>
            <a:endParaRPr lang="ru-RU" sz="1800" b="1" dirty="0">
              <a:solidFill>
                <a:srgbClr val="0000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03649" y="4017838"/>
            <a:ext cx="3744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ctr"/>
            <a:r>
              <a:rPr lang="ru-RU" sz="1350" dirty="0"/>
              <a:t>В</a:t>
            </a:r>
            <a:r>
              <a:rPr lang="ru-RU" sz="1350" dirty="0" smtClean="0"/>
              <a:t> субъекты </a:t>
            </a:r>
            <a:r>
              <a:rPr lang="ru-RU" sz="1350" dirty="0"/>
              <a:t>РФ </a:t>
            </a:r>
            <a:r>
              <a:rPr lang="ru-RU" sz="1350" dirty="0" smtClean="0"/>
              <a:t>направлены </a:t>
            </a:r>
            <a:r>
              <a:rPr lang="ru-RU" sz="1350" b="1" dirty="0" smtClean="0">
                <a:solidFill>
                  <a:srgbClr val="C00000"/>
                </a:solidFill>
              </a:rPr>
              <a:t>утверждённые  паспорта национальных проектов и проекты паспортов федеральных проектов</a:t>
            </a:r>
            <a:endParaRPr lang="ru-RU" sz="1350" b="1" dirty="0">
              <a:solidFill>
                <a:srgbClr val="C00000"/>
              </a:solidFill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51520" y="2060848"/>
            <a:ext cx="1040003" cy="762566"/>
            <a:chOff x="182083" y="2857286"/>
            <a:chExt cx="1103033" cy="1093346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83" y="2857286"/>
              <a:ext cx="1103033" cy="1093346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211170" y="3225348"/>
              <a:ext cx="1073946" cy="419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300" b="1" dirty="0" smtClean="0">
                  <a:solidFill>
                    <a:srgbClr val="C00000"/>
                  </a:solidFill>
                </a:rPr>
                <a:t>15</a:t>
              </a:r>
              <a:r>
                <a:rPr lang="ru-RU" sz="1300" b="1" dirty="0" smtClean="0">
                  <a:solidFill>
                    <a:srgbClr val="C00000"/>
                  </a:solidFill>
                </a:rPr>
                <a:t>.0</a:t>
              </a:r>
              <a:r>
                <a:rPr lang="en-US" sz="1300" b="1" dirty="0" smtClean="0">
                  <a:solidFill>
                    <a:srgbClr val="C00000"/>
                  </a:solidFill>
                </a:rPr>
                <a:t>8</a:t>
              </a:r>
              <a:r>
                <a:rPr lang="ru-RU" sz="1300" b="1" dirty="0" smtClean="0">
                  <a:solidFill>
                    <a:srgbClr val="C00000"/>
                  </a:solidFill>
                </a:rPr>
                <a:t>.18</a:t>
              </a:r>
              <a:endParaRPr lang="ru-RU" sz="13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265232" y="4086597"/>
            <a:ext cx="1040003" cy="762566"/>
            <a:chOff x="182083" y="2857286"/>
            <a:chExt cx="1103033" cy="1093346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83" y="2857286"/>
              <a:ext cx="1103033" cy="1093346"/>
            </a:xfrm>
            <a:prstGeom prst="rect">
              <a:avLst/>
            </a:prstGeom>
          </p:spPr>
        </p:pic>
        <p:sp>
          <p:nvSpPr>
            <p:cNvPr id="33" name="TextBox 32"/>
            <p:cNvSpPr txBox="1"/>
            <p:nvPr/>
          </p:nvSpPr>
          <p:spPr>
            <a:xfrm>
              <a:off x="211170" y="3212982"/>
              <a:ext cx="1073946" cy="70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00" b="1" dirty="0" smtClean="0">
                  <a:solidFill>
                    <a:srgbClr val="C00000"/>
                  </a:solidFill>
                </a:rPr>
                <a:t>10.09.18-</a:t>
              </a:r>
              <a:r>
                <a:rPr lang="en-US" sz="1300" b="1" dirty="0" smtClean="0">
                  <a:solidFill>
                    <a:srgbClr val="C00000"/>
                  </a:solidFill>
                </a:rPr>
                <a:t>28</a:t>
              </a:r>
              <a:r>
                <a:rPr lang="ru-RU" sz="1300" b="1" dirty="0" smtClean="0">
                  <a:solidFill>
                    <a:srgbClr val="C00000"/>
                  </a:solidFill>
                </a:rPr>
                <a:t>.09.18</a:t>
              </a:r>
              <a:endParaRPr lang="ru-RU" sz="13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4252077" y="4703901"/>
            <a:ext cx="1040003" cy="762565"/>
            <a:chOff x="182083" y="2857286"/>
            <a:chExt cx="1103033" cy="1093346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83" y="2857286"/>
              <a:ext cx="1103033" cy="1093346"/>
            </a:xfrm>
            <a:prstGeom prst="rect">
              <a:avLst/>
            </a:prstGeom>
          </p:spPr>
        </p:pic>
        <p:sp>
          <p:nvSpPr>
            <p:cNvPr id="36" name="TextBox 35"/>
            <p:cNvSpPr txBox="1"/>
            <p:nvPr/>
          </p:nvSpPr>
          <p:spPr>
            <a:xfrm>
              <a:off x="211170" y="3316889"/>
              <a:ext cx="1073946" cy="4412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C00000"/>
                  </a:solidFill>
                </a:rPr>
                <a:t>15</a:t>
              </a:r>
              <a:r>
                <a:rPr lang="ru-RU" sz="1400" b="1" dirty="0" smtClean="0">
                  <a:solidFill>
                    <a:srgbClr val="C00000"/>
                  </a:solidFill>
                </a:rPr>
                <a:t>.</a:t>
              </a:r>
              <a:r>
                <a:rPr lang="en-US" sz="1400" b="1" dirty="0" smtClean="0">
                  <a:solidFill>
                    <a:srgbClr val="C00000"/>
                  </a:solidFill>
                </a:rPr>
                <a:t>10</a:t>
              </a:r>
              <a:r>
                <a:rPr lang="ru-RU" sz="1400" b="1" dirty="0" smtClean="0">
                  <a:solidFill>
                    <a:srgbClr val="C00000"/>
                  </a:solidFill>
                </a:rPr>
                <a:t>.18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37" name="Группа 36"/>
          <p:cNvGrpSpPr/>
          <p:nvPr/>
        </p:nvGrpSpPr>
        <p:grpSpPr>
          <a:xfrm>
            <a:off x="263240" y="5625708"/>
            <a:ext cx="1040003" cy="762566"/>
            <a:chOff x="182083" y="2857286"/>
            <a:chExt cx="1103033" cy="1093346"/>
          </a:xfrm>
        </p:grpSpPr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083" y="2857286"/>
              <a:ext cx="1103033" cy="1093346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211170" y="3225350"/>
              <a:ext cx="1073946" cy="706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300" b="1" dirty="0" smtClean="0">
                  <a:solidFill>
                    <a:srgbClr val="C00000"/>
                  </a:solidFill>
                </a:rPr>
                <a:t>01.10.18-</a:t>
              </a:r>
              <a:r>
                <a:rPr lang="en-US" sz="1300" b="1" dirty="0" smtClean="0">
                  <a:solidFill>
                    <a:srgbClr val="C00000"/>
                  </a:solidFill>
                </a:rPr>
                <a:t>30</a:t>
              </a:r>
              <a:r>
                <a:rPr lang="ru-RU" sz="1300" b="1" dirty="0" smtClean="0">
                  <a:solidFill>
                    <a:srgbClr val="C00000"/>
                  </a:solidFill>
                </a:rPr>
                <a:t>.</a:t>
              </a:r>
              <a:r>
                <a:rPr lang="en-US" sz="1300" b="1" dirty="0" smtClean="0">
                  <a:solidFill>
                    <a:srgbClr val="C00000"/>
                  </a:solidFill>
                </a:rPr>
                <a:t>12</a:t>
              </a:r>
              <a:r>
                <a:rPr lang="ru-RU" sz="1300" b="1" dirty="0" smtClean="0">
                  <a:solidFill>
                    <a:srgbClr val="C00000"/>
                  </a:solidFill>
                </a:rPr>
                <a:t>.18</a:t>
              </a:r>
              <a:endParaRPr lang="ru-RU" sz="13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 bwMode="auto">
          <a:xfrm>
            <a:off x="5375781" y="4797152"/>
            <a:ext cx="3660716" cy="6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5" rIns="91430" bIns="45715" rtlCol="0">
            <a:spAutoFit/>
          </a:bodyPr>
          <a:lstStyle/>
          <a:p>
            <a:pPr algn="just" fontAlgn="base">
              <a:lnSpc>
                <a:spcPts val="1500"/>
              </a:lnSpc>
              <a:spcBef>
                <a:spcPct val="50000"/>
              </a:spcBef>
              <a:spcAft>
                <a:spcPct val="0"/>
              </a:spcAft>
            </a:pPr>
            <a:r>
              <a:rPr lang="ru-RU" sz="1400" dirty="0" smtClean="0">
                <a:cs typeface="Arial" charset="0"/>
              </a:rPr>
              <a:t>Подготовка</a:t>
            </a:r>
            <a:r>
              <a:rPr lang="ru-RU" sz="1400" dirty="0" smtClean="0">
                <a:solidFill>
                  <a:srgbClr val="2C4E78"/>
                </a:solidFill>
                <a:cs typeface="Arial" charset="0"/>
              </a:rPr>
              <a:t> </a:t>
            </a:r>
            <a:r>
              <a:rPr lang="ru-RU" sz="1400" b="1" dirty="0" smtClean="0">
                <a:solidFill>
                  <a:srgbClr val="C00000"/>
                </a:solidFill>
                <a:cs typeface="Arial" charset="0"/>
              </a:rPr>
              <a:t>проекта изменений в государственную программу</a:t>
            </a:r>
            <a:r>
              <a:rPr lang="ru-RU" sz="1400" dirty="0" smtClean="0">
                <a:cs typeface="Arial" charset="0"/>
              </a:rPr>
              <a:t> Липецкой области</a:t>
            </a:r>
            <a:endParaRPr lang="ru-RU" sz="1400" dirty="0">
              <a:cs typeface="Arial" charset="0"/>
            </a:endParaRPr>
          </a:p>
        </p:txBody>
      </p:sp>
      <p:sp>
        <p:nvSpPr>
          <p:cNvPr id="42" name="Выноска со стрелкой вниз 41"/>
          <p:cNvSpPr/>
          <p:nvPr/>
        </p:nvSpPr>
        <p:spPr>
          <a:xfrm>
            <a:off x="284032" y="1340767"/>
            <a:ext cx="4885660" cy="720081"/>
          </a:xfrm>
          <a:prstGeom prst="downArrowCallout">
            <a:avLst>
              <a:gd name="adj1" fmla="val 169889"/>
              <a:gd name="adj2" fmla="val 126846"/>
              <a:gd name="adj3" fmla="val 35306"/>
              <a:gd name="adj4" fmla="val 64694"/>
            </a:avLst>
          </a:prstGeom>
          <a:solidFill>
            <a:srgbClr val="265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00" tIns="0" rIns="5130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400" b="1" dirty="0">
                <a:solidFill>
                  <a:schemeClr val="bg1"/>
                </a:solidFill>
              </a:rPr>
              <a:t>Сроки определены в письме </a:t>
            </a:r>
            <a:r>
              <a:rPr lang="ru-RU" sz="1400" b="1" dirty="0" smtClean="0">
                <a:solidFill>
                  <a:schemeClr val="bg1"/>
                </a:solidFill>
              </a:rPr>
              <a:t>Аппарата 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</a:rPr>
              <a:t>Правительства </a:t>
            </a:r>
            <a:r>
              <a:rPr lang="ru-RU" sz="1400" b="1" dirty="0">
                <a:solidFill>
                  <a:schemeClr val="bg1"/>
                </a:solidFill>
              </a:rPr>
              <a:t>РФ </a:t>
            </a:r>
            <a:r>
              <a:rPr lang="ru-RU" sz="1400" b="1" dirty="0" smtClean="0">
                <a:solidFill>
                  <a:schemeClr val="bg1"/>
                </a:solidFill>
              </a:rPr>
              <a:t>от </a:t>
            </a:r>
            <a:r>
              <a:rPr lang="ru-RU" sz="1400" b="1" dirty="0">
                <a:solidFill>
                  <a:schemeClr val="bg1"/>
                </a:solidFill>
              </a:rPr>
              <a:t>26 июля 2018 года № 5803п-П6</a:t>
            </a:r>
            <a:endParaRPr lang="ru-RU" sz="1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Выноска со стрелкой вниз 42"/>
          <p:cNvSpPr/>
          <p:nvPr/>
        </p:nvSpPr>
        <p:spPr>
          <a:xfrm>
            <a:off x="5375781" y="2780926"/>
            <a:ext cx="3660715" cy="1764000"/>
          </a:xfrm>
          <a:prstGeom prst="downArrowCallout">
            <a:avLst>
              <a:gd name="adj1" fmla="val 169889"/>
              <a:gd name="adj2" fmla="val 134946"/>
              <a:gd name="adj3" fmla="val 35306"/>
              <a:gd name="adj4" fmla="val 64694"/>
            </a:avLst>
          </a:prstGeom>
          <a:noFill/>
          <a:ln>
            <a:solidFill>
              <a:srgbClr val="265A9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300" tIns="0" rIns="51300" bIns="0"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1400" b="1" dirty="0" smtClean="0">
              <a:solidFill>
                <a:srgbClr val="000000"/>
              </a:solidFill>
            </a:endParaRPr>
          </a:p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Пункт </a:t>
            </a:r>
            <a:r>
              <a:rPr lang="ru-RU" sz="1400" b="1" dirty="0">
                <a:solidFill>
                  <a:srgbClr val="000000"/>
                </a:solidFill>
              </a:rPr>
              <a:t>16.2. Порядка разработки, формирования, реализации и проведения оценки эффективности реализации </a:t>
            </a:r>
            <a:r>
              <a:rPr lang="ru-RU" sz="1400" b="1" dirty="0" smtClean="0">
                <a:solidFill>
                  <a:srgbClr val="000000"/>
                </a:solidFill>
              </a:rPr>
              <a:t>госпрограмм области </a:t>
            </a:r>
          </a:p>
          <a:p>
            <a:pPr algn="ctr"/>
            <a:r>
              <a:rPr lang="ru-RU" sz="1400" b="1" dirty="0" smtClean="0">
                <a:solidFill>
                  <a:srgbClr val="000000"/>
                </a:solidFill>
              </a:rPr>
              <a:t>(</a:t>
            </a:r>
            <a:r>
              <a:rPr lang="ru-RU" sz="1400" b="1" dirty="0">
                <a:solidFill>
                  <a:srgbClr val="000000"/>
                </a:solidFill>
              </a:rPr>
              <a:t>постановление администрации области от 18.08.2011 № 294)</a:t>
            </a:r>
          </a:p>
        </p:txBody>
      </p:sp>
    </p:spTree>
    <p:extLst>
      <p:ext uri="{BB962C8B-B14F-4D97-AF65-F5344CB8AC3E}">
        <p14:creationId xmlns:p14="http://schemas.microsoft.com/office/powerpoint/2010/main" val="69395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3_Оформление по умолчанию">
  <a:themeElements>
    <a:clrScheme name="2_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>
          <a:noFill/>
        </a:ln>
        <a:scene3d>
          <a:camera prst="orthographicFront"/>
          <a:lightRig rig="flat" dir="t"/>
        </a:scene3d>
        <a:sp3d prstMaterial="dkEdge">
          <a:bevelT w="8200" h="38100"/>
        </a:sp3d>
      </a:spPr>
      <a:bodyPr/>
      <a:lstStyle/>
      <a:style>
        <a:lnRef idx="0">
          <a:scrgbClr r="0" g="0" b="0"/>
        </a:lnRef>
        <a:fillRef idx="2">
          <a:scrgbClr r="0" g="0" b="0"/>
        </a:fillRef>
        <a:effectRef idx="1">
          <a:schemeClr val="accent1">
            <a:hueOff val="0"/>
            <a:satOff val="0"/>
            <a:lumOff val="0"/>
            <a:alphaOff val="0"/>
          </a:schemeClr>
        </a:effectRef>
        <a:fontRef idx="minor">
          <a:schemeClr val="dk1"/>
        </a:fontRef>
      </a:style>
    </a:spDef>
  </a:objectDefaults>
  <a:extraClrSchemeLst>
    <a:extraClrScheme>
      <a:clrScheme name="2_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2895</TotalTime>
  <Words>565</Words>
  <Application>Microsoft Office PowerPoint</Application>
  <PresentationFormat>Экран (4:3)</PresentationFormat>
  <Paragraphs>108</Paragraphs>
  <Slides>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7" baseType="lpstr">
      <vt:lpstr>13_Оформление по умолчанию</vt:lpstr>
      <vt:lpstr>Фотография Photo Editor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Администрация Липецкой области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Отдел проектного управления</dc:creator>
  <cp:lastModifiedBy>Чулкова</cp:lastModifiedBy>
  <cp:revision>106</cp:revision>
  <cp:lastPrinted>2018-08-08T06:42:44Z</cp:lastPrinted>
  <dcterms:created xsi:type="dcterms:W3CDTF">2018-07-10T11:22:00Z</dcterms:created>
  <dcterms:modified xsi:type="dcterms:W3CDTF">2018-08-08T07:18:59Z</dcterms:modified>
</cp:coreProperties>
</file>