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1" r:id="rId2"/>
    <p:sldMasterId id="2147483674" r:id="rId3"/>
  </p:sldMasterIdLst>
  <p:notesMasterIdLst>
    <p:notesMasterId r:id="rId29"/>
  </p:notesMasterIdLst>
  <p:handoutMasterIdLst>
    <p:handoutMasterId r:id="rId30"/>
  </p:handoutMasterIdLst>
  <p:sldIdLst>
    <p:sldId id="256" r:id="rId4"/>
    <p:sldId id="263" r:id="rId5"/>
    <p:sldId id="266" r:id="rId6"/>
    <p:sldId id="267" r:id="rId7"/>
    <p:sldId id="268" r:id="rId8"/>
    <p:sldId id="288" r:id="rId9"/>
    <p:sldId id="269" r:id="rId10"/>
    <p:sldId id="270" r:id="rId11"/>
    <p:sldId id="289" r:id="rId12"/>
    <p:sldId id="280" r:id="rId13"/>
    <p:sldId id="279" r:id="rId14"/>
    <p:sldId id="283" r:id="rId15"/>
    <p:sldId id="284" r:id="rId16"/>
    <p:sldId id="285" r:id="rId17"/>
    <p:sldId id="281" r:id="rId18"/>
    <p:sldId id="282" r:id="rId19"/>
    <p:sldId id="286" r:id="rId20"/>
    <p:sldId id="287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x="6858000" cy="9906000" type="A4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5555"/>
    <a:srgbClr val="A13B39"/>
    <a:srgbClr val="CB6D6B"/>
    <a:srgbClr val="C55E5B"/>
    <a:srgbClr val="FF7C80"/>
    <a:srgbClr val="CAE8F2"/>
    <a:srgbClr val="C0D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88" autoAdjust="0"/>
  </p:normalViewPr>
  <p:slideViewPr>
    <p:cSldViewPr>
      <p:cViewPr>
        <p:scale>
          <a:sx n="75" d="100"/>
          <a:sy n="75" d="100"/>
        </p:scale>
        <p:origin x="-3288" y="-174"/>
      </p:cViewPr>
      <p:guideLst>
        <p:guide orient="horz" pos="312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972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U:\PRESENT\20180607_&#1086;&#1090;&#1095;&#1077;&#1090;%20&#1073;&#1102;&#1076;&#1078;&#1077;&#1090;%20&#1076;&#1083;&#1103;%20&#1075;&#1088;&#1072;&#1078;&#1076;&#1072;&#1085;%202017\&#1087;&#1077;&#1088;&#1074;\&#1089;&#1083;&#1072;&#1081;&#1076;10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U:\PRESENT\20180607_&#1086;&#1090;&#1095;&#1077;&#1090;%20&#1073;&#1102;&#1076;&#1078;&#1077;&#1090;%20&#1076;&#1083;&#1103;%20&#1075;&#1088;&#1072;&#1078;&#1076;&#1072;&#1085;%202017\&#1087;&#1077;&#1088;&#1074;\&#1076;&#1086;&#1093;&#1086;&#1076;&#1099;%20&#1076;&#1083;&#1103;%20&#1075;&#1088;-&#1085;%202%20(4&#1089;&#1083;&#1072;&#1081;&#1076;&#1089;%20&#1087;&#1088;&#1086;&#1096;&#1083;&#1086;&#1075;&#1086;%20&#1075;&#1086;&#1076;&#1072;%20&#1080;%202015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770561891590585E-2"/>
          <c:y val="6.6898697079634847E-2"/>
          <c:w val="0.60436931017881945"/>
          <c:h val="0.92365359787609791"/>
        </c:manualLayout>
      </c:layout>
      <c:pie3DChart>
        <c:varyColors val="1"/>
        <c:ser>
          <c:idx val="0"/>
          <c:order val="0"/>
          <c:explosion val="12"/>
          <c:dLbls>
            <c:dLbl>
              <c:idx val="0"/>
              <c:layout>
                <c:manualLayout>
                  <c:x val="-8.8152162531111175E-2"/>
                  <c:y val="0.164070850365285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8078858096226913"/>
                  <c:y val="2.2276499929126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0691466912360951"/>
                  <c:y val="-0.1231402928410255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7729927636005494E-2"/>
                  <c:y val="1.2923611935838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'слайд 10'!$B$10:$B$13</c:f>
              <c:strCache>
                <c:ptCount val="4"/>
                <c:pt idx="0">
                  <c:v>Дотации 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 межбюджетные трансферты</c:v>
                </c:pt>
              </c:strCache>
            </c:strRef>
          </c:cat>
          <c:val>
            <c:numRef>
              <c:f>'слайд 10'!$C$10:$C$13</c:f>
              <c:numCache>
                <c:formatCode>General</c:formatCode>
                <c:ptCount val="4"/>
                <c:pt idx="0">
                  <c:v>2764</c:v>
                </c:pt>
                <c:pt idx="1">
                  <c:v>4596</c:v>
                </c:pt>
                <c:pt idx="2">
                  <c:v>8517</c:v>
                </c:pt>
                <c:pt idx="3">
                  <c:v>726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500619781322674"/>
          <c:y val="0.13763461147995038"/>
          <c:w val="0.33777457935385458"/>
          <c:h val="0.55140233460649968"/>
        </c:manualLayout>
      </c:layout>
      <c:overlay val="0"/>
      <c:txPr>
        <a:bodyPr/>
        <a:lstStyle/>
        <a:p>
          <a:pPr>
            <a:defRPr sz="1600" b="0"/>
          </a:pPr>
          <a:endParaRPr lang="ru-RU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657730337654793E-2"/>
          <c:y val="2.4938568917179136E-2"/>
          <c:w val="0.87915109554371862"/>
          <c:h val="0.634038220417511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'ДОХОДЫ 1'!$C$8</c:f>
              <c:strCache>
                <c:ptCount val="1"/>
                <c:pt idx="0">
                  <c:v>Налог на прибыль организаций</c:v>
                </c:pt>
              </c:strCache>
            </c:strRef>
          </c:tx>
          <c:invertIfNegative val="0"/>
          <c:cat>
            <c:strRef>
              <c:f>'ДОХОДЫ 1'!$E$7:$H$7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'ДОХОДЫ 1'!$E$8:$H$8</c:f>
              <c:numCache>
                <c:formatCode>General</c:formatCode>
                <c:ptCount val="4"/>
                <c:pt idx="0">
                  <c:v>13177.1</c:v>
                </c:pt>
                <c:pt idx="1">
                  <c:v>18026.8</c:v>
                </c:pt>
                <c:pt idx="2" formatCode="0.0">
                  <c:v>17564.2</c:v>
                </c:pt>
                <c:pt idx="3">
                  <c:v>17330.2</c:v>
                </c:pt>
              </c:numCache>
            </c:numRef>
          </c:val>
        </c:ser>
        <c:ser>
          <c:idx val="1"/>
          <c:order val="1"/>
          <c:tx>
            <c:strRef>
              <c:f>'ДОХОДЫ 1'!$C$9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invertIfNegative val="0"/>
          <c:cat>
            <c:strRef>
              <c:f>'ДОХОДЫ 1'!$E$7:$H$7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'ДОХОДЫ 1'!$E$9:$H$9</c:f>
              <c:numCache>
                <c:formatCode>General</c:formatCode>
                <c:ptCount val="4"/>
                <c:pt idx="0" formatCode="0.0">
                  <c:v>9361.9</c:v>
                </c:pt>
                <c:pt idx="1">
                  <c:v>10109.700000000003</c:v>
                </c:pt>
                <c:pt idx="2">
                  <c:v>10666.6</c:v>
                </c:pt>
                <c:pt idx="3" formatCode="0.0">
                  <c:v>13873.4</c:v>
                </c:pt>
              </c:numCache>
            </c:numRef>
          </c:val>
        </c:ser>
        <c:ser>
          <c:idx val="2"/>
          <c:order val="2"/>
          <c:tx>
            <c:strRef>
              <c:f>'ДОХОДЫ 1'!$C$10</c:f>
              <c:strCache>
                <c:ptCount val="1"/>
                <c:pt idx="0">
                  <c:v>Акцизы по подакцизным товарам (продукции)</c:v>
                </c:pt>
              </c:strCache>
            </c:strRef>
          </c:tx>
          <c:invertIfNegative val="0"/>
          <c:cat>
            <c:strRef>
              <c:f>'ДОХОДЫ 1'!$E$7:$H$7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'ДОХОДЫ 1'!$E$10:$H$10</c:f>
              <c:numCache>
                <c:formatCode>General</c:formatCode>
                <c:ptCount val="4"/>
                <c:pt idx="0">
                  <c:v>3148.7</c:v>
                </c:pt>
                <c:pt idx="1">
                  <c:v>3201.3</c:v>
                </c:pt>
                <c:pt idx="2" formatCode="0.0">
                  <c:v>4422.9000000000005</c:v>
                </c:pt>
                <c:pt idx="3">
                  <c:v>3759.9</c:v>
                </c:pt>
              </c:numCache>
            </c:numRef>
          </c:val>
        </c:ser>
        <c:ser>
          <c:idx val="3"/>
          <c:order val="3"/>
          <c:tx>
            <c:strRef>
              <c:f>'ДОХОДЫ 1'!$C$11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invertIfNegative val="0"/>
          <c:cat>
            <c:strRef>
              <c:f>'ДОХОДЫ 1'!$E$7:$H$7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'ДОХОДЫ 1'!$E$11:$H$11</c:f>
              <c:numCache>
                <c:formatCode>General</c:formatCode>
                <c:ptCount val="4"/>
                <c:pt idx="0">
                  <c:v>776.8</c:v>
                </c:pt>
                <c:pt idx="1">
                  <c:v>862.4</c:v>
                </c:pt>
                <c:pt idx="2" formatCode="0.0">
                  <c:v>934.2</c:v>
                </c:pt>
                <c:pt idx="3">
                  <c:v>1076</c:v>
                </c:pt>
              </c:numCache>
            </c:numRef>
          </c:val>
        </c:ser>
        <c:ser>
          <c:idx val="4"/>
          <c:order val="4"/>
          <c:tx>
            <c:strRef>
              <c:f>'ДОХОДЫ 1'!$C$12</c:f>
              <c:strCache>
                <c:ptCount val="1"/>
                <c:pt idx="0">
                  <c:v>Налог на имущество организаций</c:v>
                </c:pt>
              </c:strCache>
            </c:strRef>
          </c:tx>
          <c:invertIfNegative val="0"/>
          <c:cat>
            <c:strRef>
              <c:f>'ДОХОДЫ 1'!$E$7:$H$7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'ДОХОДЫ 1'!$E$12:$H$12</c:f>
              <c:numCache>
                <c:formatCode>General</c:formatCode>
                <c:ptCount val="4"/>
                <c:pt idx="0" formatCode="0.0">
                  <c:v>5584.3</c:v>
                </c:pt>
                <c:pt idx="1">
                  <c:v>4692.6000000000004</c:v>
                </c:pt>
                <c:pt idx="2" formatCode="0.0">
                  <c:v>6189.5</c:v>
                </c:pt>
                <c:pt idx="3" formatCode="0.0">
                  <c:v>6299.2</c:v>
                </c:pt>
              </c:numCache>
            </c:numRef>
          </c:val>
        </c:ser>
        <c:ser>
          <c:idx val="5"/>
          <c:order val="5"/>
          <c:tx>
            <c:strRef>
              <c:f>'ДОХОДЫ 1'!$C$13</c:f>
              <c:strCache>
                <c:ptCount val="1"/>
                <c:pt idx="0">
                  <c:v>Транспортный налог</c:v>
                </c:pt>
              </c:strCache>
            </c:strRef>
          </c:tx>
          <c:invertIfNegative val="0"/>
          <c:cat>
            <c:strRef>
              <c:f>'ДОХОДЫ 1'!$E$7:$H$7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'ДОХОДЫ 1'!$E$13:$H$13</c:f>
              <c:numCache>
                <c:formatCode>General</c:formatCode>
                <c:ptCount val="4"/>
                <c:pt idx="0">
                  <c:v>854.5</c:v>
                </c:pt>
                <c:pt idx="1">
                  <c:v>943.4</c:v>
                </c:pt>
                <c:pt idx="2" formatCode="0.0">
                  <c:v>960.1</c:v>
                </c:pt>
                <c:pt idx="3">
                  <c:v>997.4</c:v>
                </c:pt>
              </c:numCache>
            </c:numRef>
          </c:val>
        </c:ser>
        <c:ser>
          <c:idx val="6"/>
          <c:order val="6"/>
          <c:tx>
            <c:strRef>
              <c:f>'ДОХОДЫ 1'!$C$14</c:f>
              <c:strCache>
                <c:ptCount val="1"/>
                <c:pt idx="0">
                  <c:v>Безвозмездные поступления (дотации, субсидии, субвенции)</c:v>
                </c:pt>
              </c:strCache>
            </c:strRef>
          </c:tx>
          <c:invertIfNegative val="0"/>
          <c:cat>
            <c:strRef>
              <c:f>'ДОХОДЫ 1'!$E$7:$H$7</c:f>
              <c:strCache>
                <c:ptCount val="4"/>
                <c:pt idx="0">
                  <c:v>2014 год</c:v>
                </c:pt>
                <c:pt idx="1">
                  <c:v>2015 год</c:v>
                </c:pt>
                <c:pt idx="2">
                  <c:v>2016 год</c:v>
                </c:pt>
                <c:pt idx="3">
                  <c:v>2017 год</c:v>
                </c:pt>
              </c:strCache>
            </c:strRef>
          </c:cat>
          <c:val>
            <c:numRef>
              <c:f>'ДОХОДЫ 1'!$E$14:$H$14</c:f>
              <c:numCache>
                <c:formatCode>General</c:formatCode>
                <c:ptCount val="4"/>
                <c:pt idx="0">
                  <c:v>10591.6</c:v>
                </c:pt>
                <c:pt idx="1">
                  <c:v>9610.4</c:v>
                </c:pt>
                <c:pt idx="2">
                  <c:v>10749</c:v>
                </c:pt>
                <c:pt idx="3">
                  <c:v>10951.6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3767424"/>
        <c:axId val="103773312"/>
      </c:barChart>
      <c:catAx>
        <c:axId val="103767424"/>
        <c:scaling>
          <c:orientation val="minMax"/>
        </c:scaling>
        <c:delete val="0"/>
        <c:axPos val="b"/>
        <c:numFmt formatCode="\О\с\н\о\в\н\о\й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3773312"/>
        <c:crosses val="autoZero"/>
        <c:auto val="1"/>
        <c:lblAlgn val="ctr"/>
        <c:lblOffset val="100"/>
        <c:noMultiLvlLbl val="0"/>
      </c:catAx>
      <c:valAx>
        <c:axId val="103773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0376742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2564409815270848E-2"/>
          <c:y val="0.71445007331297739"/>
          <c:w val="0.94588116582894943"/>
          <c:h val="0.27310030265257468"/>
        </c:manualLayout>
      </c:layout>
      <c:overlay val="0"/>
      <c:txPr>
        <a:bodyPr/>
        <a:lstStyle/>
        <a:p>
          <a:pPr>
            <a:defRPr sz="1600" b="1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07/relationships/hdphoto" Target="../media/hdphoto3.wdp"/><Relationship Id="rId1" Type="http://schemas.openxmlformats.org/officeDocument/2006/relationships/image" Target="../media/image9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microsoft.com/office/2007/relationships/hdphoto" Target="../media/hdphoto3.wdp"/><Relationship Id="rId1" Type="http://schemas.openxmlformats.org/officeDocument/2006/relationships/image" Target="../media/image9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810F3CF-13A6-414E-9974-493D13116BA6}" type="doc">
      <dgm:prSet loTypeId="urn:microsoft.com/office/officeart/2008/layout/AlternatingHexagon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951E29-8191-40B0-8877-929628A5F70C}">
      <dgm:prSet phldrT="[Текст]"/>
      <dgm:spPr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50000" sy="50000" flip="none" algn="ctr"/>
        </a:blipFill>
      </dgm:spPr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A2646732-59A0-45BC-B27A-F0D6BD30055E}" type="parTrans" cxnId="{9BCB5A8A-EF04-46FB-97A2-CDF9EB342B4E}">
      <dgm:prSet/>
      <dgm:spPr/>
      <dgm:t>
        <a:bodyPr/>
        <a:lstStyle/>
        <a:p>
          <a:endParaRPr lang="ru-RU"/>
        </a:p>
      </dgm:t>
    </dgm:pt>
    <dgm:pt modelId="{F2ABB4F8-2BF3-443A-9A8F-9780A8DE5A70}" type="sibTrans" cxnId="{9BCB5A8A-EF04-46FB-97A2-CDF9EB342B4E}">
      <dgm:prSet custT="1"/>
      <dgm:spPr/>
      <dgm:t>
        <a:bodyPr/>
        <a:lstStyle/>
        <a:p>
          <a:r>
            <a:rPr lang="ru-RU" sz="1400" dirty="0" smtClean="0"/>
            <a:t>Доходы</a:t>
          </a:r>
          <a:endParaRPr lang="ru-RU" sz="1400" dirty="0"/>
        </a:p>
      </dgm:t>
    </dgm:pt>
    <dgm:pt modelId="{2AE11E05-0756-4371-BE9F-4AD813E96721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dirty="0" smtClean="0"/>
            <a:t> </a:t>
          </a:r>
          <a:endParaRPr lang="ru-RU" dirty="0"/>
        </a:p>
      </dgm:t>
    </dgm:pt>
    <dgm:pt modelId="{58C1A037-B015-4D4A-9AA7-DD9396330020}" type="parTrans" cxnId="{EB8FC378-30E2-40C6-915A-F6FCCA8E0A22}">
      <dgm:prSet/>
      <dgm:spPr/>
      <dgm:t>
        <a:bodyPr/>
        <a:lstStyle/>
        <a:p>
          <a:endParaRPr lang="ru-RU"/>
        </a:p>
      </dgm:t>
    </dgm:pt>
    <dgm:pt modelId="{0C7BE99B-032E-4F2C-943F-78CF019F48C4}" type="sibTrans" cxnId="{EB8FC378-30E2-40C6-915A-F6FCCA8E0A22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8A4067-C5C5-4D53-AF78-6C394987C42D}">
      <dgm:prSet phldrT="[Текст]"/>
      <dgm:spPr/>
      <dgm:t>
        <a:bodyPr/>
        <a:lstStyle/>
        <a:p>
          <a:r>
            <a:rPr lang="ru-RU" dirty="0" smtClean="0"/>
            <a:t>Расходы</a:t>
          </a:r>
          <a:endParaRPr lang="ru-RU" dirty="0"/>
        </a:p>
      </dgm:t>
    </dgm:pt>
    <dgm:pt modelId="{2DC65556-C466-4C9C-A329-3A39E7B0AC33}" type="parTrans" cxnId="{A24B0149-DFF6-467C-8FEF-4418F8A2066F}">
      <dgm:prSet/>
      <dgm:spPr/>
      <dgm:t>
        <a:bodyPr/>
        <a:lstStyle/>
        <a:p>
          <a:endParaRPr lang="ru-RU"/>
        </a:p>
      </dgm:t>
    </dgm:pt>
    <dgm:pt modelId="{FEF928AC-B47A-4615-AF6A-B5560F28F93D}" type="sibTrans" cxnId="{A24B0149-DFF6-467C-8FEF-4418F8A2066F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D08E9F8-6B24-41F4-A63F-C1421D4779B9}" type="pres">
      <dgm:prSet presAssocID="{2810F3CF-13A6-414E-9974-493D13116BA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FC31D7D-A28D-4108-A975-9532D7129AB7}" type="pres">
      <dgm:prSet presAssocID="{C5951E29-8191-40B0-8877-929628A5F70C}" presName="composite" presStyleCnt="0"/>
      <dgm:spPr/>
      <dgm:t>
        <a:bodyPr/>
        <a:lstStyle/>
        <a:p>
          <a:endParaRPr lang="ru-RU"/>
        </a:p>
      </dgm:t>
    </dgm:pt>
    <dgm:pt modelId="{E3E45029-5C1F-485A-9D5C-8EE49E458A23}" type="pres">
      <dgm:prSet presAssocID="{C5951E29-8191-40B0-8877-929628A5F70C}" presName="Parent1" presStyleLbl="node1" presStyleIdx="0" presStyleCnt="6" custAng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1DE8F7-810C-40B6-83F3-B2101C98827B}" type="pres">
      <dgm:prSet presAssocID="{C5951E29-8191-40B0-8877-929628A5F70C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CCF66D-8951-42DE-846D-356E6110658E}" type="pres">
      <dgm:prSet presAssocID="{C5951E29-8191-40B0-8877-929628A5F70C}" presName="BalanceSpacing" presStyleCnt="0"/>
      <dgm:spPr/>
      <dgm:t>
        <a:bodyPr/>
        <a:lstStyle/>
        <a:p>
          <a:endParaRPr lang="ru-RU"/>
        </a:p>
      </dgm:t>
    </dgm:pt>
    <dgm:pt modelId="{3AB53AA4-70FA-48F5-8BE7-874C7EC50BF6}" type="pres">
      <dgm:prSet presAssocID="{C5951E29-8191-40B0-8877-929628A5F70C}" presName="BalanceSpacing1" presStyleCnt="0"/>
      <dgm:spPr/>
      <dgm:t>
        <a:bodyPr/>
        <a:lstStyle/>
        <a:p>
          <a:endParaRPr lang="ru-RU"/>
        </a:p>
      </dgm:t>
    </dgm:pt>
    <dgm:pt modelId="{7165D596-C65F-4A14-BF23-F411AE6F6ACC}" type="pres">
      <dgm:prSet presAssocID="{F2ABB4F8-2BF3-443A-9A8F-9780A8DE5A70}" presName="Accent1Text" presStyleLbl="node1" presStyleIdx="1" presStyleCnt="6"/>
      <dgm:spPr/>
      <dgm:t>
        <a:bodyPr/>
        <a:lstStyle/>
        <a:p>
          <a:endParaRPr lang="ru-RU"/>
        </a:p>
      </dgm:t>
    </dgm:pt>
    <dgm:pt modelId="{6A1E93EC-FE22-4801-8F65-C1FE21AD2FE3}" type="pres">
      <dgm:prSet presAssocID="{F2ABB4F8-2BF3-443A-9A8F-9780A8DE5A70}" presName="spaceBetweenRectangles" presStyleCnt="0"/>
      <dgm:spPr/>
      <dgm:t>
        <a:bodyPr/>
        <a:lstStyle/>
        <a:p>
          <a:endParaRPr lang="ru-RU"/>
        </a:p>
      </dgm:t>
    </dgm:pt>
    <dgm:pt modelId="{D4B3C263-E9E0-4350-9AB8-ED0BD8F85ADA}" type="pres">
      <dgm:prSet presAssocID="{2AE11E05-0756-4371-BE9F-4AD813E96721}" presName="composite" presStyleCnt="0"/>
      <dgm:spPr/>
      <dgm:t>
        <a:bodyPr/>
        <a:lstStyle/>
        <a:p>
          <a:endParaRPr lang="ru-RU"/>
        </a:p>
      </dgm:t>
    </dgm:pt>
    <dgm:pt modelId="{97F9ECCC-371A-4A2F-AD2D-0E64D5AB19CF}" type="pres">
      <dgm:prSet presAssocID="{2AE11E05-0756-4371-BE9F-4AD813E96721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18FDD-8AFD-40EE-ADE7-F3FAF88920C8}" type="pres">
      <dgm:prSet presAssocID="{2AE11E05-0756-4371-BE9F-4AD813E96721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A8D49-8BE8-4270-B88E-A597D68EE50B}" type="pres">
      <dgm:prSet presAssocID="{2AE11E05-0756-4371-BE9F-4AD813E96721}" presName="BalanceSpacing" presStyleCnt="0"/>
      <dgm:spPr/>
      <dgm:t>
        <a:bodyPr/>
        <a:lstStyle/>
        <a:p>
          <a:endParaRPr lang="ru-RU"/>
        </a:p>
      </dgm:t>
    </dgm:pt>
    <dgm:pt modelId="{10167DF7-FBD5-459A-AFC2-D79CE11EC9C6}" type="pres">
      <dgm:prSet presAssocID="{2AE11E05-0756-4371-BE9F-4AD813E96721}" presName="BalanceSpacing1" presStyleCnt="0"/>
      <dgm:spPr/>
      <dgm:t>
        <a:bodyPr/>
        <a:lstStyle/>
        <a:p>
          <a:endParaRPr lang="ru-RU"/>
        </a:p>
      </dgm:t>
    </dgm:pt>
    <dgm:pt modelId="{1354F06B-60C5-40C9-9A96-17A94CAD4D00}" type="pres">
      <dgm:prSet presAssocID="{0C7BE99B-032E-4F2C-943F-78CF019F48C4}" presName="Accent1Text" presStyleLbl="node1" presStyleIdx="3" presStyleCnt="6"/>
      <dgm:spPr/>
      <dgm:t>
        <a:bodyPr/>
        <a:lstStyle/>
        <a:p>
          <a:endParaRPr lang="ru-RU"/>
        </a:p>
      </dgm:t>
    </dgm:pt>
    <dgm:pt modelId="{993D2890-65C2-44DE-88F1-22CC8BC311BF}" type="pres">
      <dgm:prSet presAssocID="{0C7BE99B-032E-4F2C-943F-78CF019F48C4}" presName="spaceBetweenRectangles" presStyleCnt="0"/>
      <dgm:spPr/>
      <dgm:t>
        <a:bodyPr/>
        <a:lstStyle/>
        <a:p>
          <a:endParaRPr lang="ru-RU"/>
        </a:p>
      </dgm:t>
    </dgm:pt>
    <dgm:pt modelId="{69E9C59D-2B9A-435D-83CD-B9AFE9C95D3D}" type="pres">
      <dgm:prSet presAssocID="{248A4067-C5C5-4D53-AF78-6C394987C42D}" presName="composite" presStyleCnt="0"/>
      <dgm:spPr/>
      <dgm:t>
        <a:bodyPr/>
        <a:lstStyle/>
        <a:p>
          <a:endParaRPr lang="ru-RU"/>
        </a:p>
      </dgm:t>
    </dgm:pt>
    <dgm:pt modelId="{94499CE5-1BB1-44E1-A0D1-63BFCCD9AD43}" type="pres">
      <dgm:prSet presAssocID="{248A4067-C5C5-4D53-AF78-6C394987C42D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A0797-54EE-4BF9-A802-A67169B2B873}" type="pres">
      <dgm:prSet presAssocID="{248A4067-C5C5-4D53-AF78-6C394987C42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E5BDC-FCDB-4DDD-9F00-39CBB01F911B}" type="pres">
      <dgm:prSet presAssocID="{248A4067-C5C5-4D53-AF78-6C394987C42D}" presName="BalanceSpacing" presStyleCnt="0"/>
      <dgm:spPr/>
      <dgm:t>
        <a:bodyPr/>
        <a:lstStyle/>
        <a:p>
          <a:endParaRPr lang="ru-RU"/>
        </a:p>
      </dgm:t>
    </dgm:pt>
    <dgm:pt modelId="{51D07403-7CA9-4146-80B8-56DD97F9B588}" type="pres">
      <dgm:prSet presAssocID="{248A4067-C5C5-4D53-AF78-6C394987C42D}" presName="BalanceSpacing1" presStyleCnt="0"/>
      <dgm:spPr/>
      <dgm:t>
        <a:bodyPr/>
        <a:lstStyle/>
        <a:p>
          <a:endParaRPr lang="ru-RU"/>
        </a:p>
      </dgm:t>
    </dgm:pt>
    <dgm:pt modelId="{235BEAF2-EDF4-481F-87E9-C44AD8617614}" type="pres">
      <dgm:prSet presAssocID="{FEF928AC-B47A-4615-AF6A-B5560F28F93D}" presName="Accent1Text" presStyleLbl="node1" presStyleIdx="5" presStyleCnt="6"/>
      <dgm:spPr/>
      <dgm:t>
        <a:bodyPr/>
        <a:lstStyle/>
        <a:p>
          <a:endParaRPr lang="ru-RU"/>
        </a:p>
      </dgm:t>
    </dgm:pt>
  </dgm:ptLst>
  <dgm:cxnLst>
    <dgm:cxn modelId="{9BCB5A8A-EF04-46FB-97A2-CDF9EB342B4E}" srcId="{2810F3CF-13A6-414E-9974-493D13116BA6}" destId="{C5951E29-8191-40B0-8877-929628A5F70C}" srcOrd="0" destOrd="0" parTransId="{A2646732-59A0-45BC-B27A-F0D6BD30055E}" sibTransId="{F2ABB4F8-2BF3-443A-9A8F-9780A8DE5A70}"/>
    <dgm:cxn modelId="{3C14395A-7BDA-46F2-B418-53D509901885}" type="presOf" srcId="{248A4067-C5C5-4D53-AF78-6C394987C42D}" destId="{94499CE5-1BB1-44E1-A0D1-63BFCCD9AD43}" srcOrd="0" destOrd="0" presId="urn:microsoft.com/office/officeart/2008/layout/AlternatingHexagons"/>
    <dgm:cxn modelId="{E5CC2111-86E9-48CF-8822-68CA9BBD753C}" type="presOf" srcId="{2AE11E05-0756-4371-BE9F-4AD813E96721}" destId="{97F9ECCC-371A-4A2F-AD2D-0E64D5AB19CF}" srcOrd="0" destOrd="0" presId="urn:microsoft.com/office/officeart/2008/layout/AlternatingHexagons"/>
    <dgm:cxn modelId="{EB8FC378-30E2-40C6-915A-F6FCCA8E0A22}" srcId="{2810F3CF-13A6-414E-9974-493D13116BA6}" destId="{2AE11E05-0756-4371-BE9F-4AD813E96721}" srcOrd="1" destOrd="0" parTransId="{58C1A037-B015-4D4A-9AA7-DD9396330020}" sibTransId="{0C7BE99B-032E-4F2C-943F-78CF019F48C4}"/>
    <dgm:cxn modelId="{A24B0149-DFF6-467C-8FEF-4418F8A2066F}" srcId="{2810F3CF-13A6-414E-9974-493D13116BA6}" destId="{248A4067-C5C5-4D53-AF78-6C394987C42D}" srcOrd="2" destOrd="0" parTransId="{2DC65556-C466-4C9C-A329-3A39E7B0AC33}" sibTransId="{FEF928AC-B47A-4615-AF6A-B5560F28F93D}"/>
    <dgm:cxn modelId="{F39CDEF2-4DE6-4688-BC17-8349C4487A03}" type="presOf" srcId="{2810F3CF-13A6-414E-9974-493D13116BA6}" destId="{AD08E9F8-6B24-41F4-A63F-C1421D4779B9}" srcOrd="0" destOrd="0" presId="urn:microsoft.com/office/officeart/2008/layout/AlternatingHexagons"/>
    <dgm:cxn modelId="{61BDF5EF-4438-4DE7-92F0-86A422D2B93E}" type="presOf" srcId="{F2ABB4F8-2BF3-443A-9A8F-9780A8DE5A70}" destId="{7165D596-C65F-4A14-BF23-F411AE6F6ACC}" srcOrd="0" destOrd="0" presId="urn:microsoft.com/office/officeart/2008/layout/AlternatingHexagons"/>
    <dgm:cxn modelId="{A6AE3378-A53B-4BFF-BD08-AA9DA1976E0F}" type="presOf" srcId="{0C7BE99B-032E-4F2C-943F-78CF019F48C4}" destId="{1354F06B-60C5-40C9-9A96-17A94CAD4D00}" srcOrd="0" destOrd="0" presId="urn:microsoft.com/office/officeart/2008/layout/AlternatingHexagons"/>
    <dgm:cxn modelId="{F9ADB037-921B-4B62-A3FD-F5B45CBD55CF}" type="presOf" srcId="{C5951E29-8191-40B0-8877-929628A5F70C}" destId="{E3E45029-5C1F-485A-9D5C-8EE49E458A23}" srcOrd="0" destOrd="0" presId="urn:microsoft.com/office/officeart/2008/layout/AlternatingHexagons"/>
    <dgm:cxn modelId="{7B59F3FD-3951-4837-A614-03B749682132}" type="presOf" srcId="{FEF928AC-B47A-4615-AF6A-B5560F28F93D}" destId="{235BEAF2-EDF4-481F-87E9-C44AD8617614}" srcOrd="0" destOrd="0" presId="urn:microsoft.com/office/officeart/2008/layout/AlternatingHexagons"/>
    <dgm:cxn modelId="{311CF349-52C8-4F24-9481-4B4442545FE1}" type="presParOf" srcId="{AD08E9F8-6B24-41F4-A63F-C1421D4779B9}" destId="{EFC31D7D-A28D-4108-A975-9532D7129AB7}" srcOrd="0" destOrd="0" presId="urn:microsoft.com/office/officeart/2008/layout/AlternatingHexagons"/>
    <dgm:cxn modelId="{DA6578C6-0098-422A-AE9F-8A207DCD2C90}" type="presParOf" srcId="{EFC31D7D-A28D-4108-A975-9532D7129AB7}" destId="{E3E45029-5C1F-485A-9D5C-8EE49E458A23}" srcOrd="0" destOrd="0" presId="urn:microsoft.com/office/officeart/2008/layout/AlternatingHexagons"/>
    <dgm:cxn modelId="{06E1149A-4DAA-4ADF-972F-1D83451A0F15}" type="presParOf" srcId="{EFC31D7D-A28D-4108-A975-9532D7129AB7}" destId="{4E1DE8F7-810C-40B6-83F3-B2101C98827B}" srcOrd="1" destOrd="0" presId="urn:microsoft.com/office/officeart/2008/layout/AlternatingHexagons"/>
    <dgm:cxn modelId="{0F955C27-09EB-43D7-A64A-573364CD4AE9}" type="presParOf" srcId="{EFC31D7D-A28D-4108-A975-9532D7129AB7}" destId="{DBCCF66D-8951-42DE-846D-356E6110658E}" srcOrd="2" destOrd="0" presId="urn:microsoft.com/office/officeart/2008/layout/AlternatingHexagons"/>
    <dgm:cxn modelId="{880DC16B-BDE5-4BAF-9C77-022D040D3796}" type="presParOf" srcId="{EFC31D7D-A28D-4108-A975-9532D7129AB7}" destId="{3AB53AA4-70FA-48F5-8BE7-874C7EC50BF6}" srcOrd="3" destOrd="0" presId="urn:microsoft.com/office/officeart/2008/layout/AlternatingHexagons"/>
    <dgm:cxn modelId="{712EFE38-4AF6-459F-9157-6D2F5190D3B0}" type="presParOf" srcId="{EFC31D7D-A28D-4108-A975-9532D7129AB7}" destId="{7165D596-C65F-4A14-BF23-F411AE6F6ACC}" srcOrd="4" destOrd="0" presId="urn:microsoft.com/office/officeart/2008/layout/AlternatingHexagons"/>
    <dgm:cxn modelId="{035D3D93-EF1A-46D7-B3D5-989F49CBE6C9}" type="presParOf" srcId="{AD08E9F8-6B24-41F4-A63F-C1421D4779B9}" destId="{6A1E93EC-FE22-4801-8F65-C1FE21AD2FE3}" srcOrd="1" destOrd="0" presId="urn:microsoft.com/office/officeart/2008/layout/AlternatingHexagons"/>
    <dgm:cxn modelId="{E27888A5-5377-481C-A579-7D8C26F47E9D}" type="presParOf" srcId="{AD08E9F8-6B24-41F4-A63F-C1421D4779B9}" destId="{D4B3C263-E9E0-4350-9AB8-ED0BD8F85ADA}" srcOrd="2" destOrd="0" presId="urn:microsoft.com/office/officeart/2008/layout/AlternatingHexagons"/>
    <dgm:cxn modelId="{7A24B42A-AA21-4616-97AC-815786638FAD}" type="presParOf" srcId="{D4B3C263-E9E0-4350-9AB8-ED0BD8F85ADA}" destId="{97F9ECCC-371A-4A2F-AD2D-0E64D5AB19CF}" srcOrd="0" destOrd="0" presId="urn:microsoft.com/office/officeart/2008/layout/AlternatingHexagons"/>
    <dgm:cxn modelId="{CA350392-EC5C-4AA3-B2AE-18F9FA657EF0}" type="presParOf" srcId="{D4B3C263-E9E0-4350-9AB8-ED0BD8F85ADA}" destId="{B1118FDD-8AFD-40EE-ADE7-F3FAF88920C8}" srcOrd="1" destOrd="0" presId="urn:microsoft.com/office/officeart/2008/layout/AlternatingHexagons"/>
    <dgm:cxn modelId="{3A43A7E9-D553-4A08-9345-38F20518B8D6}" type="presParOf" srcId="{D4B3C263-E9E0-4350-9AB8-ED0BD8F85ADA}" destId="{B7AA8D49-8BE8-4270-B88E-A597D68EE50B}" srcOrd="2" destOrd="0" presId="urn:microsoft.com/office/officeart/2008/layout/AlternatingHexagons"/>
    <dgm:cxn modelId="{185E9CEB-DE74-4A65-8293-99E123EFC4EB}" type="presParOf" srcId="{D4B3C263-E9E0-4350-9AB8-ED0BD8F85ADA}" destId="{10167DF7-FBD5-459A-AFC2-D79CE11EC9C6}" srcOrd="3" destOrd="0" presId="urn:microsoft.com/office/officeart/2008/layout/AlternatingHexagons"/>
    <dgm:cxn modelId="{714CFA28-D105-4174-BAAD-A3015A95663C}" type="presParOf" srcId="{D4B3C263-E9E0-4350-9AB8-ED0BD8F85ADA}" destId="{1354F06B-60C5-40C9-9A96-17A94CAD4D00}" srcOrd="4" destOrd="0" presId="urn:microsoft.com/office/officeart/2008/layout/AlternatingHexagons"/>
    <dgm:cxn modelId="{E7334578-5F2D-47F5-960F-4DEC7C1C7554}" type="presParOf" srcId="{AD08E9F8-6B24-41F4-A63F-C1421D4779B9}" destId="{993D2890-65C2-44DE-88F1-22CC8BC311BF}" srcOrd="3" destOrd="0" presId="urn:microsoft.com/office/officeart/2008/layout/AlternatingHexagons"/>
    <dgm:cxn modelId="{568C23C4-E50A-4DDC-81EB-956509190897}" type="presParOf" srcId="{AD08E9F8-6B24-41F4-A63F-C1421D4779B9}" destId="{69E9C59D-2B9A-435D-83CD-B9AFE9C95D3D}" srcOrd="4" destOrd="0" presId="urn:microsoft.com/office/officeart/2008/layout/AlternatingHexagons"/>
    <dgm:cxn modelId="{B99D84F0-5AF9-4587-9F2F-152651BCF464}" type="presParOf" srcId="{69E9C59D-2B9A-435D-83CD-B9AFE9C95D3D}" destId="{94499CE5-1BB1-44E1-A0D1-63BFCCD9AD43}" srcOrd="0" destOrd="0" presId="urn:microsoft.com/office/officeart/2008/layout/AlternatingHexagons"/>
    <dgm:cxn modelId="{154604C8-160E-4E12-A1F1-BC41A952738F}" type="presParOf" srcId="{69E9C59D-2B9A-435D-83CD-B9AFE9C95D3D}" destId="{3BBA0797-54EE-4BF9-A802-A67169B2B873}" srcOrd="1" destOrd="0" presId="urn:microsoft.com/office/officeart/2008/layout/AlternatingHexagons"/>
    <dgm:cxn modelId="{C07643B3-D92B-426D-A39F-5E55CEAF1D19}" type="presParOf" srcId="{69E9C59D-2B9A-435D-83CD-B9AFE9C95D3D}" destId="{56AE5BDC-FCDB-4DDD-9F00-39CBB01F911B}" srcOrd="2" destOrd="0" presId="urn:microsoft.com/office/officeart/2008/layout/AlternatingHexagons"/>
    <dgm:cxn modelId="{5A4D1924-5816-4CA2-8EC7-4B02B9D252DF}" type="presParOf" srcId="{69E9C59D-2B9A-435D-83CD-B9AFE9C95D3D}" destId="{51D07403-7CA9-4146-80B8-56DD97F9B588}" srcOrd="3" destOrd="0" presId="urn:microsoft.com/office/officeart/2008/layout/AlternatingHexagons"/>
    <dgm:cxn modelId="{66FA11E2-D5A3-4056-A21B-632EB525C7D1}" type="presParOf" srcId="{69E9C59D-2B9A-435D-83CD-B9AFE9C95D3D}" destId="{235BEAF2-EDF4-481F-87E9-C44AD861761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10F3CF-13A6-414E-9974-493D13116BA6}" type="doc">
      <dgm:prSet loTypeId="urn:microsoft.com/office/officeart/2008/layout/AlternatingHexagons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AE11E05-0756-4371-BE9F-4AD813E96721}">
      <dgm:prSet phldrT="[Текст]" custT="1"/>
      <dgm:spPr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b="0" i="0" u="none" dirty="0" smtClean="0"/>
            <a:t>Бюджет </a:t>
          </a:r>
          <a:r>
            <a:rPr lang="ru-RU" sz="1400" b="0" i="0" u="none" dirty="0" err="1" smtClean="0"/>
            <a:t>Территориаль-ного</a:t>
          </a:r>
          <a:r>
            <a:rPr lang="ru-RU" sz="1400" b="0" i="0" u="none" dirty="0" smtClean="0"/>
            <a:t> фонда обязательного медицинского страхования</a:t>
          </a:r>
          <a:endParaRPr lang="ru-RU" sz="1400" b="0" dirty="0"/>
        </a:p>
      </dgm:t>
    </dgm:pt>
    <dgm:pt modelId="{58C1A037-B015-4D4A-9AA7-DD9396330020}" type="parTrans" cxnId="{EB8FC378-30E2-40C6-915A-F6FCCA8E0A22}">
      <dgm:prSet/>
      <dgm:spPr/>
      <dgm:t>
        <a:bodyPr/>
        <a:lstStyle/>
        <a:p>
          <a:endParaRPr lang="ru-RU"/>
        </a:p>
      </dgm:t>
    </dgm:pt>
    <dgm:pt modelId="{0C7BE99B-032E-4F2C-943F-78CF019F48C4}" type="sibTrans" cxnId="{EB8FC378-30E2-40C6-915A-F6FCCA8E0A22}">
      <dgm:prSet custT="1"/>
      <dgm:spPr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dirty="0" smtClean="0"/>
            <a:t>Бюджет муниципальных образований</a:t>
          </a:r>
          <a:endParaRPr lang="ru-RU" sz="1400" dirty="0"/>
        </a:p>
      </dgm:t>
    </dgm:pt>
    <dgm:pt modelId="{248A4067-C5C5-4D53-AF78-6C394987C42D}">
      <dgm:prSet phldrT="[Текст]" custT="1"/>
      <dgm:spPr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dirty="0" smtClean="0"/>
            <a:t>Консолидированный бюджет Липецкой области</a:t>
          </a:r>
          <a:endParaRPr lang="ru-RU" sz="1400" dirty="0"/>
        </a:p>
      </dgm:t>
    </dgm:pt>
    <dgm:pt modelId="{2DC65556-C466-4C9C-A329-3A39E7B0AC33}" type="parTrans" cxnId="{A24B0149-DFF6-467C-8FEF-4418F8A2066F}">
      <dgm:prSet/>
      <dgm:spPr/>
      <dgm:t>
        <a:bodyPr/>
        <a:lstStyle/>
        <a:p>
          <a:endParaRPr lang="ru-RU"/>
        </a:p>
      </dgm:t>
    </dgm:pt>
    <dgm:pt modelId="{FEF928AC-B47A-4615-AF6A-B5560F28F93D}" type="sibTrans" cxnId="{A24B0149-DFF6-467C-8FEF-4418F8A2066F}">
      <dgm:prSet custT="1"/>
      <dgm:spPr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b="0" i="0" u="none" dirty="0" smtClean="0"/>
            <a:t>Бюджеты городских округов</a:t>
          </a:r>
          <a:endParaRPr lang="ru-RU" sz="1400" dirty="0"/>
        </a:p>
      </dgm:t>
    </dgm:pt>
    <dgm:pt modelId="{7AB812F8-AA74-4F3B-8A9B-A78AF6038C2F}">
      <dgm:prSet custT="1"/>
      <dgm:spPr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b="0" i="0" u="none" dirty="0" smtClean="0"/>
            <a:t>Бюджеты сельских поселений</a:t>
          </a:r>
          <a:endParaRPr lang="ru-RU" sz="1400" dirty="0"/>
        </a:p>
      </dgm:t>
    </dgm:pt>
    <dgm:pt modelId="{5F71A177-B06B-4B3E-89DC-F88BA22EC0A5}" type="parTrans" cxnId="{F871B7F5-9695-406D-9150-C7FF5FA64A9E}">
      <dgm:prSet/>
      <dgm:spPr/>
      <dgm:t>
        <a:bodyPr/>
        <a:lstStyle/>
        <a:p>
          <a:endParaRPr lang="ru-RU"/>
        </a:p>
      </dgm:t>
    </dgm:pt>
    <dgm:pt modelId="{701E8021-63BD-4B4F-9C0C-A99B51D8CBE1}" type="sibTrans" cxnId="{F871B7F5-9695-406D-9150-C7FF5FA64A9E}">
      <dgm:prSet custT="1"/>
      <dgm:spPr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b="0" i="0" u="none" dirty="0" smtClean="0"/>
            <a:t>Бюджеты </a:t>
          </a:r>
          <a:r>
            <a:rPr lang="ru-RU" sz="1400" b="0" i="0" u="none" dirty="0" err="1" smtClean="0"/>
            <a:t>муниципаль-ных</a:t>
          </a:r>
          <a:r>
            <a:rPr lang="ru-RU" sz="1400" b="0" i="0" u="none" dirty="0" smtClean="0"/>
            <a:t> районов</a:t>
          </a:r>
          <a:endParaRPr lang="ru-RU" sz="1400" dirty="0"/>
        </a:p>
      </dgm:t>
    </dgm:pt>
    <dgm:pt modelId="{C7D52F45-3EB2-4EF9-A71A-64837C8ADE1F}">
      <dgm:prSet custT="1"/>
      <dgm:spPr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dirty="0" smtClean="0"/>
            <a:t>Бюджет Липецкой области</a:t>
          </a:r>
          <a:endParaRPr lang="ru-RU" sz="1400" dirty="0"/>
        </a:p>
      </dgm:t>
    </dgm:pt>
    <dgm:pt modelId="{D7FE1787-8FCE-49FA-91F2-8FE75AC7F091}" type="parTrans" cxnId="{57B3B154-EBFF-4CE2-80A9-E026BA2CBEDF}">
      <dgm:prSet/>
      <dgm:spPr/>
      <dgm:t>
        <a:bodyPr/>
        <a:lstStyle/>
        <a:p>
          <a:endParaRPr lang="ru-RU"/>
        </a:p>
      </dgm:t>
    </dgm:pt>
    <dgm:pt modelId="{9D87A2DD-D29D-441A-8B8D-9BC7A9DB089E}" type="sibTrans" cxnId="{57B3B154-EBFF-4CE2-80A9-E026BA2CBEDF}">
      <dgm:prSet custT="1"/>
      <dgm:spPr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400" b="0" i="0" u="none" dirty="0" smtClean="0"/>
            <a:t>Бюджеты городских поселений</a:t>
          </a:r>
          <a:endParaRPr lang="ru-RU" sz="1400" dirty="0"/>
        </a:p>
      </dgm:t>
    </dgm:pt>
    <dgm:pt modelId="{AD08E9F8-6B24-41F4-A63F-C1421D4779B9}" type="pres">
      <dgm:prSet presAssocID="{2810F3CF-13A6-414E-9974-493D13116BA6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4B3C263-E9E0-4350-9AB8-ED0BD8F85ADA}" type="pres">
      <dgm:prSet presAssocID="{2AE11E05-0756-4371-BE9F-4AD813E96721}" presName="composite" presStyleCnt="0"/>
      <dgm:spPr/>
      <dgm:t>
        <a:bodyPr/>
        <a:lstStyle/>
        <a:p>
          <a:endParaRPr lang="ru-RU"/>
        </a:p>
      </dgm:t>
    </dgm:pt>
    <dgm:pt modelId="{97F9ECCC-371A-4A2F-AD2D-0E64D5AB19CF}" type="pres">
      <dgm:prSet presAssocID="{2AE11E05-0756-4371-BE9F-4AD813E96721}" presName="Parent1" presStyleLbl="node1" presStyleIdx="0" presStyleCnt="8" custScaleX="330993" custScaleY="223118" custLinFactX="108285" custLinFactY="99085" custLinFactNeighborX="2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118FDD-8AFD-40EE-ADE7-F3FAF88920C8}" type="pres">
      <dgm:prSet presAssocID="{2AE11E05-0756-4371-BE9F-4AD813E96721}" presName="Childtext1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AA8D49-8BE8-4270-B88E-A597D68EE50B}" type="pres">
      <dgm:prSet presAssocID="{2AE11E05-0756-4371-BE9F-4AD813E96721}" presName="BalanceSpacing" presStyleCnt="0"/>
      <dgm:spPr/>
      <dgm:t>
        <a:bodyPr/>
        <a:lstStyle/>
        <a:p>
          <a:endParaRPr lang="ru-RU"/>
        </a:p>
      </dgm:t>
    </dgm:pt>
    <dgm:pt modelId="{10167DF7-FBD5-459A-AFC2-D79CE11EC9C6}" type="pres">
      <dgm:prSet presAssocID="{2AE11E05-0756-4371-BE9F-4AD813E96721}" presName="BalanceSpacing1" presStyleCnt="0"/>
      <dgm:spPr/>
      <dgm:t>
        <a:bodyPr/>
        <a:lstStyle/>
        <a:p>
          <a:endParaRPr lang="ru-RU"/>
        </a:p>
      </dgm:t>
    </dgm:pt>
    <dgm:pt modelId="{1354F06B-60C5-40C9-9A96-17A94CAD4D00}" type="pres">
      <dgm:prSet presAssocID="{0C7BE99B-032E-4F2C-943F-78CF019F48C4}" presName="Accent1Text" presStyleLbl="node1" presStyleIdx="1" presStyleCnt="8" custScaleX="324760" custScaleY="184484" custLinFactY="100000" custLinFactNeighborX="60117" custLinFactNeighborY="145440"/>
      <dgm:spPr/>
      <dgm:t>
        <a:bodyPr/>
        <a:lstStyle/>
        <a:p>
          <a:endParaRPr lang="ru-RU"/>
        </a:p>
      </dgm:t>
    </dgm:pt>
    <dgm:pt modelId="{993D2890-65C2-44DE-88F1-22CC8BC311BF}" type="pres">
      <dgm:prSet presAssocID="{0C7BE99B-032E-4F2C-943F-78CF019F48C4}" presName="spaceBetweenRectangles" presStyleCnt="0"/>
      <dgm:spPr/>
      <dgm:t>
        <a:bodyPr/>
        <a:lstStyle/>
        <a:p>
          <a:endParaRPr lang="ru-RU"/>
        </a:p>
      </dgm:t>
    </dgm:pt>
    <dgm:pt modelId="{69E9C59D-2B9A-435D-83CD-B9AFE9C95D3D}" type="pres">
      <dgm:prSet presAssocID="{248A4067-C5C5-4D53-AF78-6C394987C42D}" presName="composite" presStyleCnt="0"/>
      <dgm:spPr/>
      <dgm:t>
        <a:bodyPr/>
        <a:lstStyle/>
        <a:p>
          <a:endParaRPr lang="ru-RU"/>
        </a:p>
      </dgm:t>
    </dgm:pt>
    <dgm:pt modelId="{94499CE5-1BB1-44E1-A0D1-63BFCCD9AD43}" type="pres">
      <dgm:prSet presAssocID="{248A4067-C5C5-4D53-AF78-6C394987C42D}" presName="Parent1" presStyleLbl="node1" presStyleIdx="2" presStyleCnt="8" custScaleX="436529" custScaleY="212058" custLinFactY="-100000" custLinFactNeighborX="13550" custLinFactNeighborY="-1068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BA0797-54EE-4BF9-A802-A67169B2B873}" type="pres">
      <dgm:prSet presAssocID="{248A4067-C5C5-4D53-AF78-6C394987C42D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AE5BDC-FCDB-4DDD-9F00-39CBB01F911B}" type="pres">
      <dgm:prSet presAssocID="{248A4067-C5C5-4D53-AF78-6C394987C42D}" presName="BalanceSpacing" presStyleCnt="0"/>
      <dgm:spPr/>
      <dgm:t>
        <a:bodyPr/>
        <a:lstStyle/>
        <a:p>
          <a:endParaRPr lang="ru-RU"/>
        </a:p>
      </dgm:t>
    </dgm:pt>
    <dgm:pt modelId="{51D07403-7CA9-4146-80B8-56DD97F9B588}" type="pres">
      <dgm:prSet presAssocID="{248A4067-C5C5-4D53-AF78-6C394987C42D}" presName="BalanceSpacing1" presStyleCnt="0"/>
      <dgm:spPr/>
      <dgm:t>
        <a:bodyPr/>
        <a:lstStyle/>
        <a:p>
          <a:endParaRPr lang="ru-RU"/>
        </a:p>
      </dgm:t>
    </dgm:pt>
    <dgm:pt modelId="{235BEAF2-EDF4-481F-87E9-C44AD8617614}" type="pres">
      <dgm:prSet presAssocID="{FEF928AC-B47A-4615-AF6A-B5560F28F93D}" presName="Accent1Text" presStyleLbl="node1" presStyleIdx="3" presStyleCnt="8" custScaleX="256346" custScaleY="185665" custLinFactX="-100000" custLinFactY="100000" custLinFactNeighborX="-133045" custLinFactNeighborY="185417"/>
      <dgm:spPr/>
      <dgm:t>
        <a:bodyPr/>
        <a:lstStyle/>
        <a:p>
          <a:endParaRPr lang="ru-RU"/>
        </a:p>
      </dgm:t>
    </dgm:pt>
    <dgm:pt modelId="{4AED291D-8C4E-40ED-BC1E-251AADB6039C}" type="pres">
      <dgm:prSet presAssocID="{FEF928AC-B47A-4615-AF6A-B5560F28F93D}" presName="spaceBetweenRectangles" presStyleCnt="0"/>
      <dgm:spPr/>
    </dgm:pt>
    <dgm:pt modelId="{0DE645E1-F0B0-493A-8550-FC0FD8822114}" type="pres">
      <dgm:prSet presAssocID="{7AB812F8-AA74-4F3B-8A9B-A78AF6038C2F}" presName="composite" presStyleCnt="0"/>
      <dgm:spPr/>
    </dgm:pt>
    <dgm:pt modelId="{DC78893C-93AD-4775-B687-A3A8D74B81A1}" type="pres">
      <dgm:prSet presAssocID="{7AB812F8-AA74-4F3B-8A9B-A78AF6038C2F}" presName="Parent1" presStyleLbl="node1" presStyleIdx="4" presStyleCnt="8" custScaleX="258772" custScaleY="185665" custLinFactX="15248" custLinFactY="1067" custLinFactNeighborX="100000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808D65-9C1B-42E2-A924-2D945F995198}" type="pres">
      <dgm:prSet presAssocID="{7AB812F8-AA74-4F3B-8A9B-A78AF6038C2F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E51EA03E-460D-4813-AAE7-D696FCBD4DE4}" type="pres">
      <dgm:prSet presAssocID="{7AB812F8-AA74-4F3B-8A9B-A78AF6038C2F}" presName="BalanceSpacing" presStyleCnt="0"/>
      <dgm:spPr/>
    </dgm:pt>
    <dgm:pt modelId="{9603EFA2-6678-4FBE-8459-DF71C3C2BE92}" type="pres">
      <dgm:prSet presAssocID="{7AB812F8-AA74-4F3B-8A9B-A78AF6038C2F}" presName="BalanceSpacing1" presStyleCnt="0"/>
      <dgm:spPr/>
    </dgm:pt>
    <dgm:pt modelId="{EE20145D-233A-453D-B879-1A6B42792538}" type="pres">
      <dgm:prSet presAssocID="{701E8021-63BD-4B4F-9C0C-A99B51D8CBE1}" presName="Accent1Text" presStyleLbl="node1" presStyleIdx="5" presStyleCnt="8" custScaleX="265096" custScaleY="185665" custLinFactX="-141712" custLinFactNeighborX="-200000" custLinFactNeighborY="90517"/>
      <dgm:spPr/>
      <dgm:t>
        <a:bodyPr/>
        <a:lstStyle/>
        <a:p>
          <a:endParaRPr lang="ru-RU"/>
        </a:p>
      </dgm:t>
    </dgm:pt>
    <dgm:pt modelId="{3449F2B4-CD74-47FD-8097-C898DA7266ED}" type="pres">
      <dgm:prSet presAssocID="{701E8021-63BD-4B4F-9C0C-A99B51D8CBE1}" presName="spaceBetweenRectangles" presStyleCnt="0"/>
      <dgm:spPr/>
    </dgm:pt>
    <dgm:pt modelId="{252568D9-1273-48F1-B5B6-A294DC6BB334}" type="pres">
      <dgm:prSet presAssocID="{C7D52F45-3EB2-4EF9-A71A-64837C8ADE1F}" presName="composite" presStyleCnt="0"/>
      <dgm:spPr/>
    </dgm:pt>
    <dgm:pt modelId="{D70369A1-3691-4599-8BF3-2BB588348AA7}" type="pres">
      <dgm:prSet presAssocID="{C7D52F45-3EB2-4EF9-A71A-64837C8ADE1F}" presName="Parent1" presStyleLbl="node1" presStyleIdx="6" presStyleCnt="8" custScaleX="298682" custScaleY="225535" custLinFactX="-127510" custLinFactY="-181295" custLinFactNeighborX="-200000" custLinFactNeighborY="-2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41579C-2D8C-4579-B8D1-CFC84DFC10D6}" type="pres">
      <dgm:prSet presAssocID="{C7D52F45-3EB2-4EF9-A71A-64837C8ADE1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B49E0393-AB2C-4965-A590-6AEBC9CE8EAF}" type="pres">
      <dgm:prSet presAssocID="{C7D52F45-3EB2-4EF9-A71A-64837C8ADE1F}" presName="BalanceSpacing" presStyleCnt="0"/>
      <dgm:spPr/>
    </dgm:pt>
    <dgm:pt modelId="{8CADDFC0-364A-45EE-9F6E-17CD69602B69}" type="pres">
      <dgm:prSet presAssocID="{C7D52F45-3EB2-4EF9-A71A-64837C8ADE1F}" presName="BalanceSpacing1" presStyleCnt="0"/>
      <dgm:spPr/>
    </dgm:pt>
    <dgm:pt modelId="{AF471D8C-78F9-4093-8BD8-A29D0502763D}" type="pres">
      <dgm:prSet presAssocID="{9D87A2DD-D29D-441A-8B8D-9BC7A9DB089E}" presName="Accent1Text" presStyleLbl="node1" presStyleIdx="7" presStyleCnt="8" custScaleX="230362" custScaleY="185665" custLinFactX="144372" custLinFactNeighborX="200000" custLinFactNeighborY="-89413"/>
      <dgm:spPr/>
      <dgm:t>
        <a:bodyPr/>
        <a:lstStyle/>
        <a:p>
          <a:endParaRPr lang="ru-RU"/>
        </a:p>
      </dgm:t>
    </dgm:pt>
  </dgm:ptLst>
  <dgm:cxnLst>
    <dgm:cxn modelId="{66F4A122-10FE-47E0-BC00-51522E532AC4}" type="presOf" srcId="{C7D52F45-3EB2-4EF9-A71A-64837C8ADE1F}" destId="{D70369A1-3691-4599-8BF3-2BB588348AA7}" srcOrd="0" destOrd="0" presId="urn:microsoft.com/office/officeart/2008/layout/AlternatingHexagons"/>
    <dgm:cxn modelId="{D01CF8BC-95DA-4E88-A086-8B99BA7FC432}" type="presOf" srcId="{701E8021-63BD-4B4F-9C0C-A99B51D8CBE1}" destId="{EE20145D-233A-453D-B879-1A6B42792538}" srcOrd="0" destOrd="0" presId="urn:microsoft.com/office/officeart/2008/layout/AlternatingHexagons"/>
    <dgm:cxn modelId="{57B3B154-EBFF-4CE2-80A9-E026BA2CBEDF}" srcId="{2810F3CF-13A6-414E-9974-493D13116BA6}" destId="{C7D52F45-3EB2-4EF9-A71A-64837C8ADE1F}" srcOrd="3" destOrd="0" parTransId="{D7FE1787-8FCE-49FA-91F2-8FE75AC7F091}" sibTransId="{9D87A2DD-D29D-441A-8B8D-9BC7A9DB089E}"/>
    <dgm:cxn modelId="{A24B0149-DFF6-467C-8FEF-4418F8A2066F}" srcId="{2810F3CF-13A6-414E-9974-493D13116BA6}" destId="{248A4067-C5C5-4D53-AF78-6C394987C42D}" srcOrd="1" destOrd="0" parTransId="{2DC65556-C466-4C9C-A329-3A39E7B0AC33}" sibTransId="{FEF928AC-B47A-4615-AF6A-B5560F28F93D}"/>
    <dgm:cxn modelId="{EB8FC378-30E2-40C6-915A-F6FCCA8E0A22}" srcId="{2810F3CF-13A6-414E-9974-493D13116BA6}" destId="{2AE11E05-0756-4371-BE9F-4AD813E96721}" srcOrd="0" destOrd="0" parTransId="{58C1A037-B015-4D4A-9AA7-DD9396330020}" sibTransId="{0C7BE99B-032E-4F2C-943F-78CF019F48C4}"/>
    <dgm:cxn modelId="{B4D59D58-A922-40A8-B840-4B1AEF74BE38}" type="presOf" srcId="{248A4067-C5C5-4D53-AF78-6C394987C42D}" destId="{94499CE5-1BB1-44E1-A0D1-63BFCCD9AD43}" srcOrd="0" destOrd="0" presId="urn:microsoft.com/office/officeart/2008/layout/AlternatingHexagons"/>
    <dgm:cxn modelId="{1CC59111-F6AA-4786-B994-2560D6BA7EAF}" type="presOf" srcId="{2AE11E05-0756-4371-BE9F-4AD813E96721}" destId="{97F9ECCC-371A-4A2F-AD2D-0E64D5AB19CF}" srcOrd="0" destOrd="0" presId="urn:microsoft.com/office/officeart/2008/layout/AlternatingHexagons"/>
    <dgm:cxn modelId="{F871B7F5-9695-406D-9150-C7FF5FA64A9E}" srcId="{2810F3CF-13A6-414E-9974-493D13116BA6}" destId="{7AB812F8-AA74-4F3B-8A9B-A78AF6038C2F}" srcOrd="2" destOrd="0" parTransId="{5F71A177-B06B-4B3E-89DC-F88BA22EC0A5}" sibTransId="{701E8021-63BD-4B4F-9C0C-A99B51D8CBE1}"/>
    <dgm:cxn modelId="{24C9966B-FCDB-46AD-BAE6-C7DA9188934B}" type="presOf" srcId="{0C7BE99B-032E-4F2C-943F-78CF019F48C4}" destId="{1354F06B-60C5-40C9-9A96-17A94CAD4D00}" srcOrd="0" destOrd="0" presId="urn:microsoft.com/office/officeart/2008/layout/AlternatingHexagons"/>
    <dgm:cxn modelId="{62D20783-8961-4CE3-AECA-4BE0FCEA0068}" type="presOf" srcId="{7AB812F8-AA74-4F3B-8A9B-A78AF6038C2F}" destId="{DC78893C-93AD-4775-B687-A3A8D74B81A1}" srcOrd="0" destOrd="0" presId="urn:microsoft.com/office/officeart/2008/layout/AlternatingHexagons"/>
    <dgm:cxn modelId="{FB8B3CCF-BD73-4C1A-848A-31FF9B146979}" type="presOf" srcId="{2810F3CF-13A6-414E-9974-493D13116BA6}" destId="{AD08E9F8-6B24-41F4-A63F-C1421D4779B9}" srcOrd="0" destOrd="0" presId="urn:microsoft.com/office/officeart/2008/layout/AlternatingHexagons"/>
    <dgm:cxn modelId="{25663FF3-D708-4398-BE92-3A2E263329ED}" type="presOf" srcId="{FEF928AC-B47A-4615-AF6A-B5560F28F93D}" destId="{235BEAF2-EDF4-481F-87E9-C44AD8617614}" srcOrd="0" destOrd="0" presId="urn:microsoft.com/office/officeart/2008/layout/AlternatingHexagons"/>
    <dgm:cxn modelId="{913BA963-B427-4EE7-96B3-33EDE3CA1171}" type="presOf" srcId="{9D87A2DD-D29D-441A-8B8D-9BC7A9DB089E}" destId="{AF471D8C-78F9-4093-8BD8-A29D0502763D}" srcOrd="0" destOrd="0" presId="urn:microsoft.com/office/officeart/2008/layout/AlternatingHexagons"/>
    <dgm:cxn modelId="{5F6112BC-23A7-4237-B25D-D249C6657A5B}" type="presParOf" srcId="{AD08E9F8-6B24-41F4-A63F-C1421D4779B9}" destId="{D4B3C263-E9E0-4350-9AB8-ED0BD8F85ADA}" srcOrd="0" destOrd="0" presId="urn:microsoft.com/office/officeart/2008/layout/AlternatingHexagons"/>
    <dgm:cxn modelId="{71A6B287-74C7-438E-AD9E-81250131461A}" type="presParOf" srcId="{D4B3C263-E9E0-4350-9AB8-ED0BD8F85ADA}" destId="{97F9ECCC-371A-4A2F-AD2D-0E64D5AB19CF}" srcOrd="0" destOrd="0" presId="urn:microsoft.com/office/officeart/2008/layout/AlternatingHexagons"/>
    <dgm:cxn modelId="{DD731C3B-8ABF-4F93-BE3B-68464E5AA9B4}" type="presParOf" srcId="{D4B3C263-E9E0-4350-9AB8-ED0BD8F85ADA}" destId="{B1118FDD-8AFD-40EE-ADE7-F3FAF88920C8}" srcOrd="1" destOrd="0" presId="urn:microsoft.com/office/officeart/2008/layout/AlternatingHexagons"/>
    <dgm:cxn modelId="{3115BECA-CBC2-42E7-BA11-0BE8B9A421EA}" type="presParOf" srcId="{D4B3C263-E9E0-4350-9AB8-ED0BD8F85ADA}" destId="{B7AA8D49-8BE8-4270-B88E-A597D68EE50B}" srcOrd="2" destOrd="0" presId="urn:microsoft.com/office/officeart/2008/layout/AlternatingHexagons"/>
    <dgm:cxn modelId="{80F6AFEA-8318-4E30-98CB-C49E79537472}" type="presParOf" srcId="{D4B3C263-E9E0-4350-9AB8-ED0BD8F85ADA}" destId="{10167DF7-FBD5-459A-AFC2-D79CE11EC9C6}" srcOrd="3" destOrd="0" presId="urn:microsoft.com/office/officeart/2008/layout/AlternatingHexagons"/>
    <dgm:cxn modelId="{E055D411-B305-4C1F-B0FE-48859B0AABBA}" type="presParOf" srcId="{D4B3C263-E9E0-4350-9AB8-ED0BD8F85ADA}" destId="{1354F06B-60C5-40C9-9A96-17A94CAD4D00}" srcOrd="4" destOrd="0" presId="urn:microsoft.com/office/officeart/2008/layout/AlternatingHexagons"/>
    <dgm:cxn modelId="{97D74500-79EB-4BBF-9552-7CCB17186379}" type="presParOf" srcId="{AD08E9F8-6B24-41F4-A63F-C1421D4779B9}" destId="{993D2890-65C2-44DE-88F1-22CC8BC311BF}" srcOrd="1" destOrd="0" presId="urn:microsoft.com/office/officeart/2008/layout/AlternatingHexagons"/>
    <dgm:cxn modelId="{0F3A43C0-0964-408E-988C-C1C4DA0395CD}" type="presParOf" srcId="{AD08E9F8-6B24-41F4-A63F-C1421D4779B9}" destId="{69E9C59D-2B9A-435D-83CD-B9AFE9C95D3D}" srcOrd="2" destOrd="0" presId="urn:microsoft.com/office/officeart/2008/layout/AlternatingHexagons"/>
    <dgm:cxn modelId="{A127DD8F-4217-418F-B2CE-C3BAB98AC52E}" type="presParOf" srcId="{69E9C59D-2B9A-435D-83CD-B9AFE9C95D3D}" destId="{94499CE5-1BB1-44E1-A0D1-63BFCCD9AD43}" srcOrd="0" destOrd="0" presId="urn:microsoft.com/office/officeart/2008/layout/AlternatingHexagons"/>
    <dgm:cxn modelId="{76853574-D6EE-4467-B184-DD60BFED837E}" type="presParOf" srcId="{69E9C59D-2B9A-435D-83CD-B9AFE9C95D3D}" destId="{3BBA0797-54EE-4BF9-A802-A67169B2B873}" srcOrd="1" destOrd="0" presId="urn:microsoft.com/office/officeart/2008/layout/AlternatingHexagons"/>
    <dgm:cxn modelId="{01A49339-E135-4CB7-B0D8-782E8128728B}" type="presParOf" srcId="{69E9C59D-2B9A-435D-83CD-B9AFE9C95D3D}" destId="{56AE5BDC-FCDB-4DDD-9F00-39CBB01F911B}" srcOrd="2" destOrd="0" presId="urn:microsoft.com/office/officeart/2008/layout/AlternatingHexagons"/>
    <dgm:cxn modelId="{39ACB197-5627-4262-8C55-FDC6AFBE589A}" type="presParOf" srcId="{69E9C59D-2B9A-435D-83CD-B9AFE9C95D3D}" destId="{51D07403-7CA9-4146-80B8-56DD97F9B588}" srcOrd="3" destOrd="0" presId="urn:microsoft.com/office/officeart/2008/layout/AlternatingHexagons"/>
    <dgm:cxn modelId="{EF5C1810-49D4-491A-AA4E-286823BBEB44}" type="presParOf" srcId="{69E9C59D-2B9A-435D-83CD-B9AFE9C95D3D}" destId="{235BEAF2-EDF4-481F-87E9-C44AD8617614}" srcOrd="4" destOrd="0" presId="urn:microsoft.com/office/officeart/2008/layout/AlternatingHexagons"/>
    <dgm:cxn modelId="{7303ECAF-68AE-49AB-A9B0-B05D2E0F1299}" type="presParOf" srcId="{AD08E9F8-6B24-41F4-A63F-C1421D4779B9}" destId="{4AED291D-8C4E-40ED-BC1E-251AADB6039C}" srcOrd="3" destOrd="0" presId="urn:microsoft.com/office/officeart/2008/layout/AlternatingHexagons"/>
    <dgm:cxn modelId="{CFB29673-8DB4-48C4-98EA-AF79EABB5894}" type="presParOf" srcId="{AD08E9F8-6B24-41F4-A63F-C1421D4779B9}" destId="{0DE645E1-F0B0-493A-8550-FC0FD8822114}" srcOrd="4" destOrd="0" presId="urn:microsoft.com/office/officeart/2008/layout/AlternatingHexagons"/>
    <dgm:cxn modelId="{41F131A3-F83F-43DC-889A-38C044926300}" type="presParOf" srcId="{0DE645E1-F0B0-493A-8550-FC0FD8822114}" destId="{DC78893C-93AD-4775-B687-A3A8D74B81A1}" srcOrd="0" destOrd="0" presId="urn:microsoft.com/office/officeart/2008/layout/AlternatingHexagons"/>
    <dgm:cxn modelId="{FF664201-E4BB-4CCD-BEAB-6E6FEC58DA5F}" type="presParOf" srcId="{0DE645E1-F0B0-493A-8550-FC0FD8822114}" destId="{CB808D65-9C1B-42E2-A924-2D945F995198}" srcOrd="1" destOrd="0" presId="urn:microsoft.com/office/officeart/2008/layout/AlternatingHexagons"/>
    <dgm:cxn modelId="{577F4AB8-24B8-471F-A2E2-A5CC21976AEA}" type="presParOf" srcId="{0DE645E1-F0B0-493A-8550-FC0FD8822114}" destId="{E51EA03E-460D-4813-AAE7-D696FCBD4DE4}" srcOrd="2" destOrd="0" presId="urn:microsoft.com/office/officeart/2008/layout/AlternatingHexagons"/>
    <dgm:cxn modelId="{7E87AE71-A230-460C-8533-7CAECD88B3AF}" type="presParOf" srcId="{0DE645E1-F0B0-493A-8550-FC0FD8822114}" destId="{9603EFA2-6678-4FBE-8459-DF71C3C2BE92}" srcOrd="3" destOrd="0" presId="urn:microsoft.com/office/officeart/2008/layout/AlternatingHexagons"/>
    <dgm:cxn modelId="{A2C464C4-3C31-442A-A64D-12EA9C3F3196}" type="presParOf" srcId="{0DE645E1-F0B0-493A-8550-FC0FD8822114}" destId="{EE20145D-233A-453D-B879-1A6B42792538}" srcOrd="4" destOrd="0" presId="urn:microsoft.com/office/officeart/2008/layout/AlternatingHexagons"/>
    <dgm:cxn modelId="{F49A15EA-73EC-4407-A95D-3B3B1CC2CCC8}" type="presParOf" srcId="{AD08E9F8-6B24-41F4-A63F-C1421D4779B9}" destId="{3449F2B4-CD74-47FD-8097-C898DA7266ED}" srcOrd="5" destOrd="0" presId="urn:microsoft.com/office/officeart/2008/layout/AlternatingHexagons"/>
    <dgm:cxn modelId="{056E712E-A3EB-49BA-88B9-CDE000CC9F83}" type="presParOf" srcId="{AD08E9F8-6B24-41F4-A63F-C1421D4779B9}" destId="{252568D9-1273-48F1-B5B6-A294DC6BB334}" srcOrd="6" destOrd="0" presId="urn:microsoft.com/office/officeart/2008/layout/AlternatingHexagons"/>
    <dgm:cxn modelId="{E842749E-DF4B-4DEC-8F7D-58BAD1D2D2A0}" type="presParOf" srcId="{252568D9-1273-48F1-B5B6-A294DC6BB334}" destId="{D70369A1-3691-4599-8BF3-2BB588348AA7}" srcOrd="0" destOrd="0" presId="urn:microsoft.com/office/officeart/2008/layout/AlternatingHexagons"/>
    <dgm:cxn modelId="{3C43B9CE-F5A8-4206-8401-CF94FA3A638E}" type="presParOf" srcId="{252568D9-1273-48F1-B5B6-A294DC6BB334}" destId="{AF41579C-2D8C-4579-B8D1-CFC84DFC10D6}" srcOrd="1" destOrd="0" presId="urn:microsoft.com/office/officeart/2008/layout/AlternatingHexagons"/>
    <dgm:cxn modelId="{FA5D0667-9C60-4A11-B3A4-B531252E7418}" type="presParOf" srcId="{252568D9-1273-48F1-B5B6-A294DC6BB334}" destId="{B49E0393-AB2C-4965-A590-6AEBC9CE8EAF}" srcOrd="2" destOrd="0" presId="urn:microsoft.com/office/officeart/2008/layout/AlternatingHexagons"/>
    <dgm:cxn modelId="{BEC09549-D634-4C37-B0B3-E40CEB45FA6A}" type="presParOf" srcId="{252568D9-1273-48F1-B5B6-A294DC6BB334}" destId="{8CADDFC0-364A-45EE-9F6E-17CD69602B69}" srcOrd="3" destOrd="0" presId="urn:microsoft.com/office/officeart/2008/layout/AlternatingHexagons"/>
    <dgm:cxn modelId="{1B6D09EE-9A71-4F71-A9BE-49DB997A2BF0}" type="presParOf" srcId="{252568D9-1273-48F1-B5B6-A294DC6BB334}" destId="{AF471D8C-78F9-4093-8BD8-A29D0502763D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E45029-5C1F-485A-9D5C-8EE49E458A23}">
      <dsp:nvSpPr>
        <dsp:cNvPr id="0" name=""/>
        <dsp:cNvSpPr/>
      </dsp:nvSpPr>
      <dsp:spPr>
        <a:xfrm rot="5400000">
          <a:off x="1907107" y="516233"/>
          <a:ext cx="1252533" cy="1089704"/>
        </a:xfrm>
        <a:prstGeom prst="hexagon">
          <a:avLst>
            <a:gd name="adj" fmla="val 25000"/>
            <a:gd name="vf" fmla="val 115470"/>
          </a:avLst>
        </a:prstGeom>
        <a:blipFill dpi="0"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50000" sy="50000" flip="none" algn="ctr"/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endParaRPr lang="ru-RU" sz="1400" kern="1200" dirty="0"/>
        </a:p>
      </dsp:txBody>
      <dsp:txXfrm rot="-5400000">
        <a:off x="2158333" y="630005"/>
        <a:ext cx="750080" cy="862161"/>
      </dsp:txXfrm>
    </dsp:sp>
    <dsp:sp modelId="{4E1DE8F7-810C-40B6-83F3-B2101C98827B}">
      <dsp:nvSpPr>
        <dsp:cNvPr id="0" name=""/>
        <dsp:cNvSpPr/>
      </dsp:nvSpPr>
      <dsp:spPr>
        <a:xfrm>
          <a:off x="3111292" y="685325"/>
          <a:ext cx="1397827" cy="75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65D596-C65F-4A14-BF23-F411AE6F6ACC}">
      <dsp:nvSpPr>
        <dsp:cNvPr id="0" name=""/>
        <dsp:cNvSpPr/>
      </dsp:nvSpPr>
      <dsp:spPr>
        <a:xfrm rot="5400000">
          <a:off x="730226" y="516233"/>
          <a:ext cx="1252533" cy="10897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Доходы</a:t>
          </a:r>
          <a:endParaRPr lang="ru-RU" sz="1400" kern="1200" dirty="0"/>
        </a:p>
      </dsp:txBody>
      <dsp:txXfrm rot="-5400000">
        <a:off x="981452" y="630005"/>
        <a:ext cx="750080" cy="862161"/>
      </dsp:txXfrm>
    </dsp:sp>
    <dsp:sp modelId="{97F9ECCC-371A-4A2F-AD2D-0E64D5AB19CF}">
      <dsp:nvSpPr>
        <dsp:cNvPr id="0" name=""/>
        <dsp:cNvSpPr/>
      </dsp:nvSpPr>
      <dsp:spPr>
        <a:xfrm rot="5400000">
          <a:off x="1316412" y="1579384"/>
          <a:ext cx="1252533" cy="108970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 </a:t>
          </a:r>
          <a:endParaRPr lang="ru-RU" sz="1400" kern="1200" dirty="0"/>
        </a:p>
      </dsp:txBody>
      <dsp:txXfrm rot="-5400000">
        <a:off x="1567638" y="1693156"/>
        <a:ext cx="750080" cy="862161"/>
      </dsp:txXfrm>
    </dsp:sp>
    <dsp:sp modelId="{B1118FDD-8AFD-40EE-ADE7-F3FAF88920C8}">
      <dsp:nvSpPr>
        <dsp:cNvPr id="0" name=""/>
        <dsp:cNvSpPr/>
      </dsp:nvSpPr>
      <dsp:spPr>
        <a:xfrm>
          <a:off x="0" y="1748476"/>
          <a:ext cx="1352736" cy="75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4F06B-60C5-40C9-9A96-17A94CAD4D00}">
      <dsp:nvSpPr>
        <dsp:cNvPr id="0" name=""/>
        <dsp:cNvSpPr/>
      </dsp:nvSpPr>
      <dsp:spPr>
        <a:xfrm rot="5400000">
          <a:off x="2493292" y="1579384"/>
          <a:ext cx="1252533" cy="108970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2744518" y="1693156"/>
        <a:ext cx="750080" cy="862161"/>
      </dsp:txXfrm>
    </dsp:sp>
    <dsp:sp modelId="{94499CE5-1BB1-44E1-A0D1-63BFCCD9AD43}">
      <dsp:nvSpPr>
        <dsp:cNvPr id="0" name=""/>
        <dsp:cNvSpPr/>
      </dsp:nvSpPr>
      <dsp:spPr>
        <a:xfrm rot="5400000">
          <a:off x="1907107" y="2642534"/>
          <a:ext cx="1252533" cy="1089704"/>
        </a:xfrm>
        <a:prstGeom prst="hexagon">
          <a:avLst>
            <a:gd name="adj" fmla="val 25000"/>
            <a:gd name="vf" fmla="val 1154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Расходы</a:t>
          </a:r>
          <a:endParaRPr lang="ru-RU" sz="1400" kern="1200" dirty="0"/>
        </a:p>
      </dsp:txBody>
      <dsp:txXfrm rot="-5400000">
        <a:off x="2158333" y="2756306"/>
        <a:ext cx="750080" cy="862161"/>
      </dsp:txXfrm>
    </dsp:sp>
    <dsp:sp modelId="{3BBA0797-54EE-4BF9-A802-A67169B2B873}">
      <dsp:nvSpPr>
        <dsp:cNvPr id="0" name=""/>
        <dsp:cNvSpPr/>
      </dsp:nvSpPr>
      <dsp:spPr>
        <a:xfrm>
          <a:off x="3111292" y="2811626"/>
          <a:ext cx="1397827" cy="751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BEAF2-EDF4-481F-87E9-C44AD8617614}">
      <dsp:nvSpPr>
        <dsp:cNvPr id="0" name=""/>
        <dsp:cNvSpPr/>
      </dsp:nvSpPr>
      <dsp:spPr>
        <a:xfrm rot="5400000">
          <a:off x="730226" y="2642534"/>
          <a:ext cx="1252533" cy="108970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 rot="-5400000">
        <a:off x="981452" y="2756306"/>
        <a:ext cx="750080" cy="8621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F9ECCC-371A-4A2F-AD2D-0E64D5AB19CF}">
      <dsp:nvSpPr>
        <dsp:cNvPr id="0" name=""/>
        <dsp:cNvSpPr/>
      </dsp:nvSpPr>
      <dsp:spPr>
        <a:xfrm rot="5400000">
          <a:off x="4670911" y="1140128"/>
          <a:ext cx="1522949" cy="1965571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Бюджет </a:t>
          </a:r>
          <a:r>
            <a:rPr lang="ru-RU" sz="1400" b="0" i="0" u="none" kern="1200" dirty="0" err="1" smtClean="0"/>
            <a:t>Территориаль-ного</a:t>
          </a:r>
          <a:r>
            <a:rPr lang="ru-RU" sz="1400" b="0" i="0" u="none" kern="1200" dirty="0" smtClean="0"/>
            <a:t> фонда обязательного медицинского страхования</a:t>
          </a:r>
          <a:endParaRPr lang="ru-RU" sz="1400" b="0" kern="1200" dirty="0"/>
        </a:p>
      </dsp:txBody>
      <dsp:txXfrm rot="-5400000">
        <a:off x="4777195" y="1615264"/>
        <a:ext cx="1310381" cy="1015299"/>
      </dsp:txXfrm>
    </dsp:sp>
    <dsp:sp modelId="{B1118FDD-8AFD-40EE-ADE7-F3FAF88920C8}">
      <dsp:nvSpPr>
        <dsp:cNvPr id="0" name=""/>
        <dsp:cNvSpPr/>
      </dsp:nvSpPr>
      <dsp:spPr>
        <a:xfrm>
          <a:off x="3916604" y="559235"/>
          <a:ext cx="761754" cy="40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54F06B-60C5-40C9-9A96-17A94CAD4D00}">
      <dsp:nvSpPr>
        <dsp:cNvPr id="0" name=""/>
        <dsp:cNvSpPr/>
      </dsp:nvSpPr>
      <dsp:spPr>
        <a:xfrm rot="5400000">
          <a:off x="2687693" y="1475043"/>
          <a:ext cx="1259243" cy="1928557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 муниципальных образований</a:t>
          </a:r>
          <a:endParaRPr lang="ru-RU" sz="1400" kern="1200" dirty="0"/>
        </a:p>
      </dsp:txBody>
      <dsp:txXfrm rot="-5400000">
        <a:off x="2674462" y="2019574"/>
        <a:ext cx="1285705" cy="839495"/>
      </dsp:txXfrm>
    </dsp:sp>
    <dsp:sp modelId="{94499CE5-1BB1-44E1-A0D1-63BFCCD9AD43}">
      <dsp:nvSpPr>
        <dsp:cNvPr id="0" name=""/>
        <dsp:cNvSpPr/>
      </dsp:nvSpPr>
      <dsp:spPr>
        <a:xfrm rot="5400000">
          <a:off x="2640761" y="-561711"/>
          <a:ext cx="1447456" cy="2592287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Консолидированный бюджет Липецкой области</a:t>
          </a:r>
          <a:endParaRPr lang="ru-RU" sz="1400" kern="1200" dirty="0"/>
        </a:p>
      </dsp:txBody>
      <dsp:txXfrm rot="-5400000">
        <a:off x="2500394" y="251947"/>
        <a:ext cx="1728191" cy="964970"/>
      </dsp:txXfrm>
    </dsp:sp>
    <dsp:sp modelId="{3BBA0797-54EE-4BF9-A802-A67169B2B873}">
      <dsp:nvSpPr>
        <dsp:cNvPr id="0" name=""/>
        <dsp:cNvSpPr/>
      </dsp:nvSpPr>
      <dsp:spPr>
        <a:xfrm>
          <a:off x="2225348" y="1941232"/>
          <a:ext cx="737181" cy="40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5BEAF2-EDF4-481F-87E9-C44AD8617614}">
      <dsp:nvSpPr>
        <dsp:cNvPr id="0" name=""/>
        <dsp:cNvSpPr/>
      </dsp:nvSpPr>
      <dsp:spPr>
        <a:xfrm rot="5400000">
          <a:off x="1907803" y="3333049"/>
          <a:ext cx="1267304" cy="1522287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Бюджеты городских округов</a:t>
          </a:r>
          <a:endParaRPr lang="ru-RU" sz="1400" kern="1200" dirty="0"/>
        </a:p>
      </dsp:txBody>
      <dsp:txXfrm rot="-5400000">
        <a:off x="2034026" y="3671758"/>
        <a:ext cx="1014858" cy="844870"/>
      </dsp:txXfrm>
    </dsp:sp>
    <dsp:sp modelId="{DC78893C-93AD-4775-B687-A3A8D74B81A1}">
      <dsp:nvSpPr>
        <dsp:cNvPr id="0" name=""/>
        <dsp:cNvSpPr/>
      </dsp:nvSpPr>
      <dsp:spPr>
        <a:xfrm rot="5400000">
          <a:off x="3563824" y="3321692"/>
          <a:ext cx="1267304" cy="1536694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Бюджеты сельских поселений</a:t>
          </a:r>
          <a:endParaRPr lang="ru-RU" sz="1400" kern="1200" dirty="0"/>
        </a:p>
      </dsp:txBody>
      <dsp:txXfrm rot="-5400000">
        <a:off x="3685245" y="3667604"/>
        <a:ext cx="1024462" cy="844870"/>
      </dsp:txXfrm>
    </dsp:sp>
    <dsp:sp modelId="{CB808D65-9C1B-42E2-A924-2D945F995198}">
      <dsp:nvSpPr>
        <dsp:cNvPr id="0" name=""/>
        <dsp:cNvSpPr/>
      </dsp:nvSpPr>
      <dsp:spPr>
        <a:xfrm>
          <a:off x="3828027" y="3195407"/>
          <a:ext cx="761754" cy="40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E20145D-233A-453D-B879-1A6B42792538}">
      <dsp:nvSpPr>
        <dsp:cNvPr id="0" name=""/>
        <dsp:cNvSpPr/>
      </dsp:nvSpPr>
      <dsp:spPr>
        <a:xfrm rot="5400000">
          <a:off x="208860" y="3230903"/>
          <a:ext cx="1267304" cy="1574248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Бюджеты </a:t>
          </a:r>
          <a:r>
            <a:rPr lang="ru-RU" sz="1400" b="0" i="0" u="none" kern="1200" dirty="0" err="1" smtClean="0"/>
            <a:t>муниципаль-ных</a:t>
          </a:r>
          <a:r>
            <a:rPr lang="ru-RU" sz="1400" b="0" i="0" u="none" kern="1200" dirty="0" smtClean="0"/>
            <a:t> районов</a:t>
          </a:r>
          <a:endParaRPr lang="ru-RU" sz="1400" kern="1200" dirty="0"/>
        </a:p>
      </dsp:txBody>
      <dsp:txXfrm rot="-5400000">
        <a:off x="317763" y="3595592"/>
        <a:ext cx="1049498" cy="844870"/>
      </dsp:txXfrm>
    </dsp:sp>
    <dsp:sp modelId="{D70369A1-3691-4599-8BF3-2BB588348AA7}">
      <dsp:nvSpPr>
        <dsp:cNvPr id="0" name=""/>
        <dsp:cNvSpPr/>
      </dsp:nvSpPr>
      <dsp:spPr>
        <a:xfrm rot="5400000">
          <a:off x="452624" y="1210875"/>
          <a:ext cx="1539447" cy="1773695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/>
            <a:t>Бюджет Липецкой области</a:t>
          </a:r>
          <a:endParaRPr lang="ru-RU" sz="1400" kern="1200" dirty="0"/>
        </a:p>
      </dsp:txBody>
      <dsp:txXfrm rot="-5400000">
        <a:off x="631117" y="1584574"/>
        <a:ext cx="1182463" cy="1026298"/>
      </dsp:txXfrm>
    </dsp:sp>
    <dsp:sp modelId="{AF41579C-2D8C-4579-B8D1-CFC84DFC10D6}">
      <dsp:nvSpPr>
        <dsp:cNvPr id="0" name=""/>
        <dsp:cNvSpPr/>
      </dsp:nvSpPr>
      <dsp:spPr>
        <a:xfrm>
          <a:off x="2108561" y="4495578"/>
          <a:ext cx="737181" cy="4095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471D8C-78F9-4093-8BD8-A29D0502763D}">
      <dsp:nvSpPr>
        <dsp:cNvPr id="0" name=""/>
        <dsp:cNvSpPr/>
      </dsp:nvSpPr>
      <dsp:spPr>
        <a:xfrm rot="5400000">
          <a:off x="5219954" y="3406047"/>
          <a:ext cx="1267304" cy="1367983"/>
        </a:xfrm>
        <a:prstGeom prst="hexagon">
          <a:avLst>
            <a:gd name="adj" fmla="val 25000"/>
            <a:gd name="vf" fmla="val 115470"/>
          </a:avLst>
        </a:prstGeom>
        <a:gradFill flip="none" rotWithShape="1">
          <a:gsLst>
            <a:gs pos="0">
              <a:schemeClr val="accent2"/>
            </a:gs>
            <a:gs pos="100000">
              <a:schemeClr val="accent2">
                <a:lumMod val="20000"/>
                <a:lumOff val="80000"/>
              </a:schemeClr>
            </a:gs>
          </a:gsLst>
          <a:lin ang="270000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/>
            <a:t>Бюджеты городских поселений</a:t>
          </a:r>
          <a:endParaRPr lang="ru-RU" sz="1400" kern="1200" dirty="0"/>
        </a:p>
      </dsp:txBody>
      <dsp:txXfrm rot="-5400000">
        <a:off x="5397612" y="3667603"/>
        <a:ext cx="911989" cy="8448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 smtClean="0"/>
              <a:t>Бюджет для граждан (Исполнение бюджета Липецкой области за 2018 год)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BDCA2-1F77-46D4-9465-281711BF8E8E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ABCB10-E228-46A2-BEC9-542E28AF71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1027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ru-RU" dirty="0" smtClean="0"/>
              <a:t>Бюджет для граждан (Исполнение бюджета Липецкой области за 2018 год)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DCCF5-C648-407B-93D0-2B480D5592E8}" type="datetimeFigureOut">
              <a:rPr lang="ru-RU" smtClean="0"/>
              <a:pPr/>
              <a:t>22.06.2018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744538"/>
            <a:ext cx="25749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5CB72-4F32-426D-99D2-FF7E452D88C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5443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11375" y="744538"/>
            <a:ext cx="25749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6" y="-27312"/>
            <a:ext cx="6840760" cy="950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4864" y="992560"/>
            <a:ext cx="4320480" cy="1152128"/>
          </a:xfrm>
          <a:solidFill>
            <a:schemeClr val="bg1">
              <a:alpha val="68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8720" y="7833320"/>
            <a:ext cx="5616624" cy="10193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</a:t>
            </a:r>
            <a:r>
              <a:rPr lang="en-US" dirty="0" smtClean="0"/>
              <a:t>8</a:t>
            </a:r>
            <a:r>
              <a:rPr lang="ru-RU" dirty="0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92896" y="9201472"/>
            <a:ext cx="2808312" cy="504056"/>
          </a:xfrm>
        </p:spPr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  <a:solidFill>
            <a:schemeClr val="bg1">
              <a:alpha val="65000"/>
            </a:schemeClr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8720" y="9201473"/>
            <a:ext cx="1080120" cy="28803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92896" y="9201472"/>
            <a:ext cx="2808312" cy="504056"/>
          </a:xfrm>
        </p:spPr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8720" y="9201473"/>
            <a:ext cx="1080120" cy="28803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6" y="-27312"/>
            <a:ext cx="6840760" cy="950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4864" y="992560"/>
            <a:ext cx="4320480" cy="1152128"/>
          </a:xfrm>
          <a:solidFill>
            <a:schemeClr val="bg1">
              <a:alpha val="68000"/>
            </a:schemeClr>
          </a:solidFill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8720" y="7833320"/>
            <a:ext cx="5616624" cy="101936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</a:t>
            </a:r>
            <a:r>
              <a:rPr lang="en-US" dirty="0" smtClean="0"/>
              <a:t>8</a:t>
            </a:r>
            <a:r>
              <a:rPr lang="ru-RU" dirty="0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931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2" y="3656856"/>
            <a:ext cx="4947121" cy="45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</a:t>
            </a:r>
            <a:r>
              <a:rPr lang="en-US" dirty="0" smtClean="0"/>
              <a:t>8</a:t>
            </a:r>
            <a:r>
              <a:rPr lang="ru-RU" dirty="0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436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5144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8720" y="1208584"/>
            <a:ext cx="5616624" cy="3528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840" y="200472"/>
            <a:ext cx="4536504" cy="8640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8720" y="5025008"/>
            <a:ext cx="5606380" cy="3600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08720" y="9201473"/>
            <a:ext cx="1080120" cy="28803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6316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8720" y="1856656"/>
            <a:ext cx="5616624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08720" y="5601072"/>
            <a:ext cx="5616624" cy="30963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4864" y="200472"/>
            <a:ext cx="4320480" cy="93610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8720" y="1208585"/>
            <a:ext cx="5622429" cy="576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08720" y="4736976"/>
            <a:ext cx="5616624" cy="7800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4626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6872" y="200472"/>
            <a:ext cx="4248472" cy="10081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67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776" y="3872880"/>
            <a:ext cx="4564063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4753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2" y="3656856"/>
            <a:ext cx="4947121" cy="45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</a:t>
            </a:r>
            <a:r>
              <a:rPr lang="en-US" dirty="0" smtClean="0"/>
              <a:t>8</a:t>
            </a:r>
            <a:r>
              <a:rPr lang="ru-RU" dirty="0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41168" y="1208584"/>
            <a:ext cx="1683568" cy="28803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744" y="272480"/>
            <a:ext cx="5568603" cy="720080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60648" y="9201472"/>
            <a:ext cx="5472608" cy="288032"/>
          </a:xfrm>
        </p:spPr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1124744" y="1208584"/>
            <a:ext cx="3645173" cy="28803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3"/>
          </p:nvPr>
        </p:nvSpPr>
        <p:spPr>
          <a:xfrm>
            <a:off x="1124744" y="4232920"/>
            <a:ext cx="5472608" cy="43924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86685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94687" y="5889104"/>
            <a:ext cx="1602664" cy="28803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736" y="272480"/>
            <a:ext cx="5640611" cy="720080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2656" y="9201472"/>
            <a:ext cx="5328592" cy="288032"/>
          </a:xfrm>
        </p:spPr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1052736" y="5889104"/>
            <a:ext cx="3744416" cy="28803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3"/>
          </p:nvPr>
        </p:nvSpPr>
        <p:spPr>
          <a:xfrm>
            <a:off x="1052736" y="1208584"/>
            <a:ext cx="5544616" cy="43924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7898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492896" y="9201472"/>
            <a:ext cx="2808312" cy="504056"/>
          </a:xfrm>
        </p:spPr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  <a:solidFill>
            <a:schemeClr val="bg1">
              <a:alpha val="65000"/>
            </a:schemeClr>
          </a:solidFill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9924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8720" y="9201473"/>
            <a:ext cx="1080120" cy="28803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492896" y="9201472"/>
            <a:ext cx="2808312" cy="504056"/>
          </a:xfrm>
        </p:spPr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0240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96700"/>
            <a:ext cx="1543050" cy="845220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96700"/>
            <a:ext cx="4514850" cy="845220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08720" y="9201473"/>
            <a:ext cx="1080120" cy="28803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203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3077287"/>
            <a:ext cx="5829300" cy="21233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613400"/>
            <a:ext cx="4800600" cy="253153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</a:t>
            </a:r>
            <a:r>
              <a:rPr lang="en-US" smtClean="0"/>
              <a:t>8</a:t>
            </a:r>
            <a:r>
              <a:rPr lang="ru-RU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6" y="-27312"/>
            <a:ext cx="6840760" cy="950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4772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</a:t>
            </a:r>
            <a:r>
              <a:rPr lang="en-US" smtClean="0"/>
              <a:t>8</a:t>
            </a:r>
            <a:r>
              <a:rPr lang="ru-RU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6752" y="3656856"/>
            <a:ext cx="4947121" cy="458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75685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4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92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75027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7176" y="3338695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628902" y="3338695"/>
            <a:ext cx="2257425" cy="944280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0066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2" y="2217385"/>
            <a:ext cx="303014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2" y="3141486"/>
            <a:ext cx="303014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73" y="2217385"/>
            <a:ext cx="3031331" cy="92410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73" y="3141486"/>
            <a:ext cx="3031331" cy="570741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2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6365523"/>
            <a:ext cx="5829300" cy="196744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4198586"/>
            <a:ext cx="5829300" cy="21669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15774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776" y="3872880"/>
            <a:ext cx="4564063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12865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4" y="394405"/>
            <a:ext cx="2256235" cy="167851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91" y="394412"/>
            <a:ext cx="3833813" cy="84544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4" y="2072924"/>
            <a:ext cx="2256235" cy="67759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</a:t>
            </a:r>
            <a:r>
              <a:rPr lang="en-US" smtClean="0"/>
              <a:t>8</a:t>
            </a:r>
            <a:r>
              <a:rPr lang="ru-RU" smtClean="0"/>
              <a:t>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3499919"/>
      </p:ext>
    </p:extLst>
  </p:cSld>
  <p:clrMapOvr>
    <a:masterClrMapping/>
  </p:clrMapOvr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934200"/>
            <a:ext cx="4114800" cy="8186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85119"/>
            <a:ext cx="4114800" cy="594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752822"/>
            <a:ext cx="4114800" cy="11625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3455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50430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573264"/>
            <a:ext cx="1157288" cy="122082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573264"/>
            <a:ext cx="3357563" cy="1220822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733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8720" y="1208584"/>
            <a:ext cx="5616624" cy="352839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8840" y="200472"/>
            <a:ext cx="4536504" cy="86409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8720" y="5025008"/>
            <a:ext cx="5606380" cy="36004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08720" y="9201473"/>
            <a:ext cx="1080120" cy="288032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08720" y="1856656"/>
            <a:ext cx="5616624" cy="273630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08720" y="5601072"/>
            <a:ext cx="5616624" cy="309634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4864" y="200472"/>
            <a:ext cx="4320480" cy="93610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8720" y="1208585"/>
            <a:ext cx="5622429" cy="576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08720" y="4736976"/>
            <a:ext cx="5616624" cy="78008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6872" y="200472"/>
            <a:ext cx="4248472" cy="10081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12776" y="3872880"/>
            <a:ext cx="4564063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41168" y="1208584"/>
            <a:ext cx="1683568" cy="28803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744" y="272480"/>
            <a:ext cx="5568603" cy="720080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260648" y="9201472"/>
            <a:ext cx="5472608" cy="288032"/>
          </a:xfrm>
        </p:spPr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1124744" y="1208584"/>
            <a:ext cx="3645173" cy="28803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3"/>
          </p:nvPr>
        </p:nvSpPr>
        <p:spPr>
          <a:xfrm>
            <a:off x="1124744" y="4232920"/>
            <a:ext cx="5472608" cy="43924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94687" y="5889104"/>
            <a:ext cx="1602664" cy="288032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2736" y="272480"/>
            <a:ext cx="5640611" cy="720080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2656" y="9201472"/>
            <a:ext cx="5328592" cy="288032"/>
          </a:xfrm>
        </p:spPr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2"/>
          <p:cNvSpPr>
            <a:spLocks noGrp="1"/>
          </p:cNvSpPr>
          <p:nvPr>
            <p:ph idx="1"/>
          </p:nvPr>
        </p:nvSpPr>
        <p:spPr>
          <a:xfrm>
            <a:off x="1052736" y="5889104"/>
            <a:ext cx="3744416" cy="288032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Содержимое 2"/>
          <p:cNvSpPr>
            <a:spLocks noGrp="1"/>
          </p:cNvSpPr>
          <p:nvPr>
            <p:ph idx="13"/>
          </p:nvPr>
        </p:nvSpPr>
        <p:spPr>
          <a:xfrm>
            <a:off x="1052736" y="1208584"/>
            <a:ext cx="5544616" cy="439248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819472" y="-375592"/>
            <a:ext cx="9525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8640" y="200472"/>
            <a:ext cx="1766361" cy="1637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48" y="200472"/>
            <a:ext cx="4464496" cy="936104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8720" y="1352600"/>
            <a:ext cx="5616624" cy="7560840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9129464"/>
            <a:ext cx="6858000" cy="432048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0648" y="9201473"/>
            <a:ext cx="5400600" cy="288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ИСПОЛНЕНИЕ ОБЛАСТНОГО БЮДЖЕТА  ЗА 201</a:t>
            </a:r>
            <a:r>
              <a:rPr lang="en-US" dirty="0" smtClean="0"/>
              <a:t>8</a:t>
            </a:r>
            <a:r>
              <a:rPr lang="ru-RU" dirty="0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877272" y="9201472"/>
            <a:ext cx="592088" cy="26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0426793-6689-475E-9747-E124070FA45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04664" y="200472"/>
            <a:ext cx="49816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58" r:id="rId11"/>
    <p:sldLayoutId id="2147483659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963488" y="-237147"/>
            <a:ext cx="9525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48" y="200472"/>
            <a:ext cx="4464496" cy="936104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08720" y="1352600"/>
            <a:ext cx="5616624" cy="7560840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0" y="9129464"/>
            <a:ext cx="6858000" cy="432048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60648" y="9201473"/>
            <a:ext cx="5400600" cy="2880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ИСПОЛНЕНИЕ ОБЛАСТНОГО БЮДЖЕТА  ЗА 201</a:t>
            </a:r>
            <a:r>
              <a:rPr lang="en-US" dirty="0" smtClean="0"/>
              <a:t>8</a:t>
            </a:r>
            <a:r>
              <a:rPr lang="ru-RU" dirty="0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877272" y="9201472"/>
            <a:ext cx="592088" cy="26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60426793-6689-475E-9747-E124070FA45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04664" y="200472"/>
            <a:ext cx="498166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07127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96699"/>
            <a:ext cx="6172200" cy="1651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311402"/>
            <a:ext cx="6172200" cy="6537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9181401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2440C1-EAC7-4D36-80D9-835BA5A4C44B}" type="datetimeFigureOut">
              <a:rPr lang="ru-RU" smtClean="0"/>
              <a:t>22.06.2018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9181401"/>
            <a:ext cx="21717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ИСПОЛНЕНИЕ ОБЛАСТНОГО БЮДЖЕТА  ЗА 201</a:t>
            </a:r>
            <a:r>
              <a:rPr lang="en-US" smtClean="0"/>
              <a:t>8</a:t>
            </a:r>
            <a:r>
              <a:rPr lang="ru-RU" smtClean="0"/>
              <a:t> ГОД (отчет для граждан)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9181401"/>
            <a:ext cx="160020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26793-6689-475E-9747-E124070FA45D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963488" y="-237147"/>
            <a:ext cx="9525000" cy="11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Прямоугольник 7"/>
          <p:cNvSpPr/>
          <p:nvPr userDrawn="1"/>
        </p:nvSpPr>
        <p:spPr>
          <a:xfrm>
            <a:off x="0" y="9129464"/>
            <a:ext cx="6858000" cy="432048"/>
          </a:xfrm>
          <a:prstGeom prst="rect">
            <a:avLst/>
          </a:prstGeom>
          <a:ln w="762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95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833320"/>
            <a:ext cx="6858000" cy="1224136"/>
          </a:xfrm>
          <a:noFill/>
        </p:spPr>
        <p:txBody>
          <a:bodyPr>
            <a:normAutofit/>
          </a:bodyPr>
          <a:lstStyle/>
          <a:p>
            <a:r>
              <a:rPr lang="ru-RU" sz="3200" b="1" spc="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ИСПОЛНЕНИЕ ОБЛАСТНОГО БЮДЖЕТА ЗА 201</a:t>
            </a:r>
            <a:r>
              <a:rPr lang="en-US" sz="3200" b="1" spc="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r>
              <a:rPr lang="ru-RU" sz="3200" b="1" spc="15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ГОД</a:t>
            </a:r>
            <a:endParaRPr lang="ru-RU" sz="3200" b="1" spc="1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0" y="8913440"/>
            <a:ext cx="6858000" cy="719137"/>
          </a:xfrm>
          <a:prstGeom prst="rect">
            <a:avLst/>
          </a:prstGeom>
          <a:noFill/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ru-RU" sz="3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отчет для граждан</a:t>
            </a:r>
            <a:endParaRPr lang="ru-RU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2" descr="C:\Users\u6074n24\Desktop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1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88" y="-1"/>
            <a:ext cx="4600427" cy="3184979"/>
          </a:xfrm>
          <a:prstGeom prst="rect">
            <a:avLst/>
          </a:prstGeom>
          <a:ln>
            <a:noFill/>
          </a:ln>
          <a:effectLst>
            <a:glow rad="254000">
              <a:schemeClr val="accent1">
                <a:alpha val="0"/>
              </a:schemeClr>
            </a:glow>
            <a:softEdge rad="685800"/>
          </a:effectLst>
          <a:extLst/>
        </p:spPr>
      </p:pic>
      <p:sp>
        <p:nvSpPr>
          <p:cNvPr id="4" name="AutoShape 2" descr="https://fashion-stickers.ru/47177-thickbox_default/gerb-lipeckoy-oblasti.jpg"/>
          <p:cNvSpPr>
            <a:spLocks noChangeAspect="1" noChangeArrowheads="1"/>
          </p:cNvSpPr>
          <p:nvPr/>
        </p:nvSpPr>
        <p:spPr bwMode="auto">
          <a:xfrm>
            <a:off x="155575" y="-3344863"/>
            <a:ext cx="6981825" cy="698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u6074n24\Desktop\gerb-lipeckoy-oblast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48" y="272480"/>
            <a:ext cx="1833265" cy="183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U:\PRESENT\20180514отчет для граждан\PICT\обложка 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693" b="62258" l="9941" r="89941">
                        <a14:backgroundMark x1="64198" y1="45667" x2="64198" y2="45667"/>
                        <a14:backgroundMark x1="33149" y1="40964" x2="33149" y2="40964"/>
                        <a14:backgroundMark x1="80950" y1="41591" x2="80950" y2="41591"/>
                        <a14:backgroundMark x1="34020" y1="31956" x2="34020" y2="31956"/>
                        <a14:backgroundMark x1="36158" y1="32355" x2="36158" y2="32355"/>
                        <a14:backgroundMark x1="38653" y1="31328" x2="38653" y2="31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32" t="23767" r="9342" b="36190"/>
          <a:stretch/>
        </p:blipFill>
        <p:spPr bwMode="auto">
          <a:xfrm>
            <a:off x="92402" y="3184978"/>
            <a:ext cx="6741368" cy="4752528"/>
          </a:xfrm>
          <a:prstGeom prst="rect">
            <a:avLst/>
          </a:prstGeom>
          <a:noFill/>
          <a:effectLst>
            <a:glow rad="330200">
              <a:schemeClr val="accent2">
                <a:satMod val="175000"/>
                <a:alpha val="18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24744" y="488504"/>
            <a:ext cx="5616624" cy="936104"/>
          </a:xfrm>
        </p:spPr>
        <p:txBody>
          <a:bodyPr>
            <a:normAutofit/>
          </a:bodyPr>
          <a:lstStyle/>
          <a:p>
            <a:pPr algn="ctr"/>
            <a:r>
              <a:rPr lang="ru-RU" sz="24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Показатели социально-экономического развития Липецкой области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618123"/>
              </p:ext>
            </p:extLst>
          </p:nvPr>
        </p:nvGraphicFramePr>
        <p:xfrm>
          <a:off x="476672" y="1928664"/>
          <a:ext cx="6120680" cy="67364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119"/>
                <a:gridCol w="2646781"/>
                <a:gridCol w="1323390"/>
                <a:gridCol w="1323390"/>
              </a:tblGrid>
              <a:tr h="3923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№ п/п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2017 год (оценка)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</a:rPr>
                        <a:t>2017 год (факт)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3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1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Объем ВРП, млрд. руб.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500,3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X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283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Индекс потребительских цен на товары и услуги (декабрь к декабрю предыдущего года), %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103,5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102,3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09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Среднегодовая численность населения области, тыс. руб. 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1154,3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1153,2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23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4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Прожиточный минимум, руб.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8750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8313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01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Уровень зарегистрированной безработицы, %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0,5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0,5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0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6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Среднемесячная заработная плата, руб.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28100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28492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6048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7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>
                          <a:effectLst/>
                        </a:rPr>
                        <a:t>Прогноз объемов жилищного строительства</a:t>
                      </a:r>
                      <a:endParaRPr lang="ru-RU" sz="1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1117,9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u="none" strike="noStrike" dirty="0">
                          <a:effectLst/>
                        </a:rPr>
                        <a:t>1084,2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591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08720" y="416496"/>
            <a:ext cx="5832648" cy="936104"/>
          </a:xfrm>
        </p:spPr>
        <p:txBody>
          <a:bodyPr>
            <a:noAutofit/>
          </a:bodyPr>
          <a:lstStyle/>
          <a:p>
            <a:pPr algn="ctr"/>
            <a:r>
              <a:rPr lang="ru-RU" spc="30" dirty="0"/>
              <a:t>Динамика роста среднемесячной заработной платы по категориям работников (руб.)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229877"/>
              </p:ext>
            </p:extLst>
          </p:nvPr>
        </p:nvGraphicFramePr>
        <p:xfrm>
          <a:off x="332655" y="1775550"/>
          <a:ext cx="6336704" cy="71856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97165"/>
                <a:gridCol w="927969"/>
                <a:gridCol w="927969"/>
                <a:gridCol w="927969"/>
                <a:gridCol w="755632"/>
              </a:tblGrid>
              <a:tr h="27256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Категории работников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Среднемесячная заработная плата, руб.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2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>
                          <a:effectLst/>
                        </a:rPr>
                        <a:t>2014г.</a:t>
                      </a:r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2015г.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2016г.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2017г.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22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Образование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69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effectLst/>
                        </a:rPr>
                        <a:t>Педработники</a:t>
                      </a:r>
                      <a:r>
                        <a:rPr lang="ru-RU" sz="1600" u="none" strike="noStrike" dirty="0">
                          <a:effectLst/>
                        </a:rPr>
                        <a:t> образовательных учреждений общего образования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24163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24 779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25 056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25 314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effectLst/>
                        </a:rPr>
                        <a:t>Педработники</a:t>
                      </a:r>
                      <a:r>
                        <a:rPr lang="ru-RU" sz="1600" u="none" strike="noStrike" dirty="0">
                          <a:effectLst/>
                        </a:rPr>
                        <a:t> дошкольных образовательных учреждений (к средней зарплате в сфере общего образования)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20 157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21 066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21 446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22 230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13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effectLst/>
                        </a:rPr>
                        <a:t>Педработники</a:t>
                      </a:r>
                      <a:r>
                        <a:rPr lang="ru-RU" sz="1600" u="none" strike="noStrike" dirty="0">
                          <a:effectLst/>
                        </a:rPr>
                        <a:t> учреждений дополнительного образования (к среднемесячной заработной плате учителей)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19 018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20 513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21 132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24 870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26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Преподаватели и мастера НПО,СПО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20764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23 022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23 628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24 870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699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 err="1">
                          <a:effectLst/>
                        </a:rPr>
                        <a:t>Педработники</a:t>
                      </a:r>
                      <a:r>
                        <a:rPr lang="ru-RU" sz="1600" u="none" strike="noStrike" dirty="0">
                          <a:effectLst/>
                        </a:rPr>
                        <a:t>, оказывающие социальные услуги детям-сиротам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22 136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23 266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23 845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25 666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22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Здравоохранение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830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Врачи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33 221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35 268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36 903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40 404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659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Средний медперсонал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17 797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19 224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20 364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21 883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858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Младший медперсонал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12 037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12 472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13 388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15 548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22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Соцзащита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130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Социальные работники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13 790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14 817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17 143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20 221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8226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Культура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7265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Работники учреждений культуры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36000" marR="7200" marT="72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15 867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>
                          <a:effectLst/>
                        </a:rPr>
                        <a:t>17 508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18 140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22 384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050" marR="7050" marT="70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289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24744" y="416496"/>
            <a:ext cx="5733256" cy="936104"/>
          </a:xfrm>
        </p:spPr>
        <p:txBody>
          <a:bodyPr>
            <a:noAutofit/>
          </a:bodyPr>
          <a:lstStyle/>
          <a:p>
            <a:pPr algn="ctr"/>
            <a:r>
              <a:rPr lang="ru-RU" sz="2200" dirty="0"/>
              <a:t>Социальная защита семьи, улучшение условий и повышение качества жизни семей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98855" y="1999215"/>
            <a:ext cx="650474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/>
            <a:r>
              <a:rPr lang="ru-RU" sz="2000" dirty="0"/>
              <a:t>С целью стимулирования рождаемости и поддержки малообеспеченных и многодетных семей: </a:t>
            </a:r>
          </a:p>
          <a:p>
            <a:pPr lvl="0" indent="539750" algn="just">
              <a:buFont typeface="Arial" pitchFamily="34" charset="0"/>
              <a:buChar char="•"/>
            </a:pPr>
            <a:r>
              <a:rPr lang="ru-RU" sz="2000" dirty="0"/>
              <a:t>С 1 октября прошлого года дети из многодетных семей, обучающиеся в профессиональных образовательных организациях и образовательных организациях высшего образования получили право бесплатного проезда.</a:t>
            </a:r>
          </a:p>
          <a:p>
            <a:pPr lvl="0" indent="539750" algn="just">
              <a:buFont typeface="Arial" pitchFamily="34" charset="0"/>
              <a:buChar char="•"/>
              <a:tabLst>
                <a:tab pos="4129088" algn="l"/>
              </a:tabLst>
            </a:pPr>
            <a:r>
              <a:rPr lang="ru-RU" sz="2000" dirty="0"/>
              <a:t>С 15 до 20 тысяч рублей увеличен размер единовременной выплаты малоимущим молодым семьям в связи с рождением первого ребенка.</a:t>
            </a:r>
          </a:p>
          <a:p>
            <a:pPr lvl="0" indent="539750" algn="just">
              <a:buFont typeface="Arial" pitchFamily="34" charset="0"/>
              <a:buChar char="•"/>
              <a:tabLst>
                <a:tab pos="4129088" algn="l"/>
              </a:tabLst>
            </a:pPr>
            <a:r>
              <a:rPr lang="ru-RU" sz="2000" dirty="0"/>
              <a:t>Введено социальное пособие в размере 50 тысяч рублей на приобретение крупного рогатого скота молочного направления.</a:t>
            </a:r>
          </a:p>
        </p:txBody>
      </p:sp>
      <p:sp>
        <p:nvSpPr>
          <p:cNvPr id="10" name="AutoShape 2" descr="&amp;Kcy;&amp;acy;&amp;rcy;&amp;tcy;&amp;icy;&amp;ncy;&amp;kcy;&amp;icy; &amp;pcy;&amp;ocy; &amp;zcy;&amp;acy;&amp;pcy;&amp;rcy;&amp;ocy;&amp;scy;&amp;ucy; &amp;scy;&amp;ocy;&amp;tscy;&amp;icy;&amp;acy;&amp;lcy;&amp;softcy;&amp;ncy;&amp;acy;&amp;yacy; &amp;zcy;&amp;acy;&amp;shchcy;&amp;icy;&amp;tcy;&amp;acy; &amp;scy;&amp;iecy;&amp;mcy;&amp;softcy;&amp;icy;"/>
          <p:cNvSpPr>
            <a:spLocks noChangeAspect="1" noChangeArrowheads="1"/>
          </p:cNvSpPr>
          <p:nvPr/>
        </p:nvSpPr>
        <p:spPr bwMode="auto">
          <a:xfrm>
            <a:off x="155575" y="-2239963"/>
            <a:ext cx="6286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4" descr="&amp;Kcy;&amp;acy;&amp;rcy;&amp;tcy;&amp;icy;&amp;ncy;&amp;kcy;&amp;icy; &amp;pcy;&amp;ocy; &amp;zcy;&amp;acy;&amp;pcy;&amp;rcy;&amp;ocy;&amp;scy;&amp;ucy; &amp;scy;&amp;ocy;&amp;tscy;&amp;icy;&amp;acy;&amp;lcy;&amp;softcy;&amp;ncy;&amp;acy;&amp;yacy; &amp;zcy;&amp;acy;&amp;shchcy;&amp;icy;&amp;tcy;&amp;acy; &amp;scy;&amp;iecy;&amp;mcy;&amp;softcy;&amp;icy;"/>
          <p:cNvSpPr>
            <a:spLocks noChangeAspect="1" noChangeArrowheads="1"/>
          </p:cNvSpPr>
          <p:nvPr/>
        </p:nvSpPr>
        <p:spPr bwMode="auto">
          <a:xfrm>
            <a:off x="307975" y="-2087563"/>
            <a:ext cx="6286500" cy="46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20" y="5909869"/>
            <a:ext cx="5040560" cy="31985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1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124744" y="416496"/>
            <a:ext cx="5616624" cy="936104"/>
          </a:xfrm>
        </p:spPr>
        <p:txBody>
          <a:bodyPr>
            <a:normAutofit/>
          </a:bodyPr>
          <a:lstStyle/>
          <a:p>
            <a:pPr algn="ctr"/>
            <a:r>
              <a:rPr lang="ru-RU" sz="2400" spc="50" dirty="0"/>
              <a:t>Общественно значимые объекты капитального строительства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831" y="4953000"/>
            <a:ext cx="671582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В целях повышения уровня и качества жизни граждан:</a:t>
            </a:r>
          </a:p>
          <a:p>
            <a:pPr lvl="0" algn="ctr"/>
            <a:r>
              <a:rPr lang="ru-RU" sz="2000" b="1" dirty="0"/>
              <a:t>Введено 8 офисов врачей общей практики в </a:t>
            </a:r>
            <a:r>
              <a:rPr lang="ru-RU" sz="2000" b="1" dirty="0" err="1"/>
              <a:t>Грязинском</a:t>
            </a:r>
            <a:r>
              <a:rPr lang="ru-RU" sz="2000" b="1" dirty="0"/>
              <a:t>, </a:t>
            </a:r>
            <a:r>
              <a:rPr lang="ru-RU" sz="2000" b="1" dirty="0" err="1"/>
              <a:t>Добринском</a:t>
            </a:r>
            <a:r>
              <a:rPr lang="ru-RU" sz="2000" b="1" dirty="0"/>
              <a:t>, </a:t>
            </a:r>
            <a:r>
              <a:rPr lang="ru-RU" sz="2000" b="1" dirty="0" err="1"/>
              <a:t>Добровском</a:t>
            </a:r>
            <a:r>
              <a:rPr lang="ru-RU" sz="2000" b="1" dirty="0"/>
              <a:t>, </a:t>
            </a:r>
            <a:r>
              <a:rPr lang="ru-RU" sz="2000" b="1" dirty="0" err="1"/>
              <a:t>Долгоруковском</a:t>
            </a:r>
            <a:r>
              <a:rPr lang="ru-RU" sz="2000" b="1" dirty="0"/>
              <a:t>, Елецком, Липецком, </a:t>
            </a:r>
            <a:r>
              <a:rPr lang="ru-RU" sz="2000" b="1" dirty="0" err="1"/>
              <a:t>Тербунском</a:t>
            </a:r>
            <a:r>
              <a:rPr lang="ru-RU" sz="2000" b="1" dirty="0"/>
              <a:t> и </a:t>
            </a:r>
            <a:r>
              <a:rPr lang="ru-RU" sz="2000" b="1" dirty="0" err="1"/>
              <a:t>Чаплыгинском</a:t>
            </a:r>
            <a:r>
              <a:rPr lang="ru-RU" sz="2000" b="1" dirty="0"/>
              <a:t> </a:t>
            </a:r>
            <a:r>
              <a:rPr lang="ru-RU" sz="2000" b="1" dirty="0" smtClean="0"/>
              <a:t>районах</a:t>
            </a:r>
            <a:r>
              <a:rPr lang="ru-RU" sz="2000" b="1" dirty="0"/>
              <a:t>.</a:t>
            </a:r>
          </a:p>
        </p:txBody>
      </p:sp>
      <p:sp>
        <p:nvSpPr>
          <p:cNvPr id="10" name="AutoShape 2" descr="&amp;Kcy;&amp;acy;&amp;rcy;&amp;tcy;&amp;icy;&amp;ncy;&amp;kcy;&amp;icy; &amp;pcy;&amp;ocy; &amp;zcy;&amp;acy;&amp;pcy;&amp;rcy;&amp;ocy;&amp;scy;&amp;ucy; &amp;ncy;&amp;ocy;&amp;vcy;&amp;ycy;&amp;iecy; &amp;fcy;&amp;acy;&amp;pcy;&amp;ycy; &amp;lcy;&amp;icy;&amp;pcy;&amp;iecy;&amp;tscy;&amp;kcy;&amp;ocy;&amp;jcy; &amp;ocy;&amp;bcy;&amp;lcy;&amp;acy;&amp;scy;&amp;tcy;&amp;icy;"/>
          <p:cNvSpPr>
            <a:spLocks noChangeAspect="1" noChangeArrowheads="1"/>
          </p:cNvSpPr>
          <p:nvPr/>
        </p:nvSpPr>
        <p:spPr bwMode="auto">
          <a:xfrm>
            <a:off x="155575" y="-2636838"/>
            <a:ext cx="8267700" cy="5505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6" b="9187"/>
          <a:stretch/>
        </p:blipFill>
        <p:spPr bwMode="auto">
          <a:xfrm>
            <a:off x="155575" y="2648744"/>
            <a:ext cx="3167980" cy="225430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2" b="20319"/>
          <a:stretch/>
        </p:blipFill>
        <p:spPr bwMode="auto">
          <a:xfrm>
            <a:off x="786428" y="6465168"/>
            <a:ext cx="5240633" cy="238741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7" descr="https://sdelanounas.ru/i/d/3/d/f_d3d3LmFkbWxpcC5ydS91cGxvYWQvaWJsb2NrL2I3Yi85LmpwZz9fX2lkPTEwMTY2NSZyYW5kPTcyOTg2NzY0NQ==.jpeg"/>
          <p:cNvSpPr>
            <a:spLocks noChangeAspect="1" noChangeArrowheads="1"/>
          </p:cNvSpPr>
          <p:nvPr/>
        </p:nvSpPr>
        <p:spPr bwMode="auto">
          <a:xfrm>
            <a:off x="155575" y="-2986088"/>
            <a:ext cx="9353550" cy="622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2" t="16144" r="13673" b="14298"/>
          <a:stretch/>
        </p:blipFill>
        <p:spPr bwMode="auto">
          <a:xfrm>
            <a:off x="3406745" y="1839321"/>
            <a:ext cx="3309081" cy="20162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75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34049" y="5463153"/>
            <a:ext cx="63618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/>
              <a:t>Завершено </a:t>
            </a:r>
            <a:r>
              <a:rPr lang="ru-RU" sz="2000" b="1" dirty="0"/>
              <a:t>строительство 10 новых сельских Домов культуры на 100 и 200 посадочных мест.</a:t>
            </a: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124744" y="416496"/>
            <a:ext cx="5616624" cy="936104"/>
          </a:xfrm>
        </p:spPr>
        <p:txBody>
          <a:bodyPr>
            <a:normAutofit/>
          </a:bodyPr>
          <a:lstStyle/>
          <a:p>
            <a:pPr algn="ctr"/>
            <a:r>
              <a:rPr lang="ru-RU" sz="2400" spc="50" dirty="0"/>
              <a:t>Общественно значимые объекты капитального строительства</a:t>
            </a:r>
          </a:p>
        </p:txBody>
      </p:sp>
      <p:sp>
        <p:nvSpPr>
          <p:cNvPr id="10" name="AutoShape 2" descr="https://www.culture.ru:443/storage/images/d822a63a2006694f05787fcde046dc14/8782ee02c4ae86951a1e709e901cb1f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5" name="Picture 5" descr="http://www.lipetskmedia.ru/images/news_/093/368_big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16708" r="3166"/>
          <a:stretch/>
        </p:blipFill>
        <p:spPr bwMode="auto">
          <a:xfrm>
            <a:off x="620688" y="2057545"/>
            <a:ext cx="4700415" cy="300669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2" b="8547"/>
          <a:stretch/>
        </p:blipFill>
        <p:spPr bwMode="auto">
          <a:xfrm>
            <a:off x="1916832" y="6531584"/>
            <a:ext cx="4562076" cy="222469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5862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52736" y="200472"/>
            <a:ext cx="5616624" cy="936104"/>
          </a:xfrm>
        </p:spPr>
        <p:txBody>
          <a:bodyPr>
            <a:normAutofit/>
          </a:bodyPr>
          <a:lstStyle/>
          <a:p>
            <a:pPr algn="ctr"/>
            <a:r>
              <a:rPr lang="ru-RU" sz="2400" spc="50" dirty="0"/>
              <a:t>Общественно значимые объекты капитального строительства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0648" y="4448944"/>
            <a:ext cx="6396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В </a:t>
            </a:r>
            <a:r>
              <a:rPr lang="ru-RU" sz="2000" b="1" dirty="0"/>
              <a:t>рамках реализации федерального проекта, направленного на создание новых мест и ликвидацию второй смены в школах завершено строительство школы в микрорайоне Елецкий города </a:t>
            </a:r>
            <a:r>
              <a:rPr lang="ru-RU" sz="2000" b="1" dirty="0" smtClean="0"/>
              <a:t>Липецка. На строительство </a:t>
            </a:r>
            <a:r>
              <a:rPr lang="ru-RU" sz="2000" b="1" dirty="0" smtClean="0"/>
              <a:t>направлено </a:t>
            </a:r>
            <a:r>
              <a:rPr lang="ru-RU" sz="2000" b="1" dirty="0" smtClean="0"/>
              <a:t>582 млн. рублей</a:t>
            </a:r>
            <a:r>
              <a:rPr lang="en-US" sz="2000" b="1" dirty="0" smtClean="0"/>
              <a:t> (</a:t>
            </a:r>
            <a:r>
              <a:rPr lang="ru-RU" sz="2000" b="1" dirty="0" smtClean="0"/>
              <a:t>федеральный бюджет – 407,4 млн. руб., областной бюджет – 174,6 млн. руб.).</a:t>
            </a:r>
          </a:p>
        </p:txBody>
      </p:sp>
      <p:pic>
        <p:nvPicPr>
          <p:cNvPr id="1027" name="Picture 3" descr="U:\Buh\шк 60 класс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51"/>
          <a:stretch/>
        </p:blipFill>
        <p:spPr bwMode="auto">
          <a:xfrm>
            <a:off x="476672" y="6828889"/>
            <a:ext cx="2840135" cy="21408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:\Buh\школа 60 бассей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55" y="6820629"/>
            <a:ext cx="3211222" cy="214081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4" y="1712640"/>
            <a:ext cx="5597591" cy="2448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43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260648" y="4393405"/>
            <a:ext cx="648072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/>
              <a:t>На </a:t>
            </a:r>
            <a:r>
              <a:rPr lang="ru-RU" sz="2000" b="1" dirty="0"/>
              <a:t>строительство школы на 800 мест общей площадью 19 тыс. кв. м. в городе Задонске направлено 688 млн. рублей (федеральный бюджет – 324 млн. руб., областной – 286 млн. руб., местный – 78 млн. руб.).</a:t>
            </a:r>
          </a:p>
          <a:p>
            <a:endParaRPr lang="ru-RU" dirty="0"/>
          </a:p>
        </p:txBody>
      </p:sp>
      <p:pic>
        <p:nvPicPr>
          <p:cNvPr id="9" name="Picture 2" descr="C:\Users\Mosyanov\Desktop\Новая папка (3)\IMG_96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1" t="19212" b="22610"/>
          <a:stretch/>
        </p:blipFill>
        <p:spPr bwMode="auto">
          <a:xfrm>
            <a:off x="764704" y="2130268"/>
            <a:ext cx="5616624" cy="1985184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Mosyanov\Desktop\Новая папка (3)\IMG_96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7" y="6908786"/>
            <a:ext cx="3191540" cy="21276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softEdge rad="127000"/>
          </a:effectLst>
          <a:extLst/>
        </p:spPr>
      </p:pic>
      <p:pic>
        <p:nvPicPr>
          <p:cNvPr id="10" name="Picture 2" descr="C:\Users\Mosyanov\Desktop\Новая папка (3)\IMG_969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89" r="64482" b="18255"/>
          <a:stretch/>
        </p:blipFill>
        <p:spPr bwMode="auto">
          <a:xfrm>
            <a:off x="3310053" y="6148640"/>
            <a:ext cx="3547947" cy="21167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1092308" y="416496"/>
            <a:ext cx="5616624" cy="936104"/>
          </a:xfrm>
        </p:spPr>
        <p:txBody>
          <a:bodyPr>
            <a:normAutofit/>
          </a:bodyPr>
          <a:lstStyle/>
          <a:p>
            <a:pPr algn="ctr"/>
            <a:r>
              <a:rPr lang="ru-RU" sz="2400" spc="50" dirty="0"/>
              <a:t>Общественно значимые объекты капитального строительства</a:t>
            </a:r>
          </a:p>
        </p:txBody>
      </p:sp>
    </p:spTree>
    <p:extLst>
      <p:ext uri="{BB962C8B-B14F-4D97-AF65-F5344CB8AC3E}">
        <p14:creationId xmlns:p14="http://schemas.microsoft.com/office/powerpoint/2010/main" val="158305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049536" y="560512"/>
            <a:ext cx="5805264" cy="936104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Малое и </a:t>
            </a:r>
            <a:r>
              <a:rPr lang="ru-RU" sz="2200" dirty="0" smtClean="0"/>
              <a:t>среднее предпринимательство </a:t>
            </a:r>
            <a:r>
              <a:rPr lang="ru-RU" sz="2200" dirty="0"/>
              <a:t>в </a:t>
            </a:r>
            <a:r>
              <a:rPr lang="ru-RU" sz="2200" dirty="0" smtClean="0"/>
              <a:t>Липецкой области</a:t>
            </a:r>
            <a:endParaRPr lang="ru-RU" sz="2200" dirty="0"/>
          </a:p>
        </p:txBody>
      </p:sp>
      <p:graphicFrame>
        <p:nvGraphicFramePr>
          <p:cNvPr id="9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667549"/>
              </p:ext>
            </p:extLst>
          </p:nvPr>
        </p:nvGraphicFramePr>
        <p:xfrm>
          <a:off x="464922" y="2360712"/>
          <a:ext cx="5976664" cy="12382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6664"/>
              </a:tblGrid>
              <a:tr h="619125"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 smtClean="0">
                          <a:effectLst/>
                        </a:rPr>
                        <a:t>41 036 субъектов малого и среднего предпринимательства</a:t>
                      </a:r>
                      <a:endParaRPr lang="ru-RU" sz="2000" b="1" i="0" u="none" strike="noStrike" dirty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19125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u="none" strike="noStrike" dirty="0" smtClean="0">
                          <a:effectLst/>
                        </a:rPr>
                        <a:t>7 845 новых Субъектов малого</a:t>
                      </a:r>
                      <a:r>
                        <a:rPr lang="ru-RU" sz="2000" b="1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2000" b="1" u="none" strike="noStrike" dirty="0" smtClean="0">
                          <a:effectLst/>
                        </a:rPr>
                        <a:t>бизнеса за 2016 год</a:t>
                      </a:r>
                      <a:endParaRPr lang="ru-RU" sz="2000" b="1" i="0" u="none" strike="noStrike" dirty="0" smtClean="0">
                        <a:effectLst/>
                        <a:latin typeface="Arial Cyr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7032" y="5385048"/>
            <a:ext cx="3094962" cy="73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4" descr="data:image/png;base64,iVBORw0KGgoAAAANSUhEUgAAAcgAAABuCAMAAACUTXOfAAAA8FBMVEX////tIiUGBwkAAADtHyLsAAD0f3XsEhj+6+zvRkeysrLf398BAwZ4eHjuLi7zcW31mpvsDxX0iYHsCg/95uH4tK/yamGKiYkiIiOXlpbn5udvb2/xX1W7u7wRERHMzMz+8/P6x8hnZ2j6xb72nJP5vbX1lYv718/xX1vxVUn+8uz3pqfxW1HFxMX3rKTwTD9XWFg+Pj70i4HvPzb819jvOCwsLCvyfXz1lJb4s7P2mo/2opn70sz83df0gXvz8/ORkZHwT0rwUkHvMB3ybWb6zMHxV1XxZGTuPDulpqZOTk7zc3A5OTodHR7zem35wb2mts0VAAANrklEQVR4nO2de18aORfHQRNG1hY7BmlXbTst96mFVhbXLaLLg7i27ur7fzdP5pLkZCZhIg4ofPL7Q4fDyfU7l+RMZijs7y1Hnb2y1fI1+adzF3R3qVB2liPkIKsViHZ0oGKhjIpW66+KBbkZsiA3RBbkhsiC3BBZkBsiC3JDZEFuiCzIDZEFuSFKgERLitdZLUFIDxJNLktW66Iu0oJ0TwtWa6MvRA9y/7krZ2WuNxbkZigL5MffTHQV53b1FepQLupjym6U91ee3sg90EeW5L2J93vmvWuUOW+rkfdussO9AxONlbCaGu+6AcjX2yZiaHYl628yR27nPWeU9y/m/dnIPdBblmTLxPs/5v23UeYfU+2Zp9+TMMaYZAv3FBjHfU1SfGwA8u32VqZeaUC+h9XYVdiN+vkb8z4yqEooAfKdQZLtM+b9u0kBAKSJ988kjiouZosoQLawbo7v1HICqTsiIcirdxbkU0C2y/p0KwX5S2W3IE1Btoij914lyNdKuwVpBnI8IPNCpysE+bfabkEagTzVXh1XDfLnttpuQRqAvBiQDG8jkNrpB6xtBsjkQD0PkK/01dGB1BXwTg1S11jl9GNLlzI1/ZBBOmIS4apBwsEqEt7wGDUC+fO1Wv9uw4rPBXkITB9o0iM+X5eafCYX8G0uyFdbsvdnqa+VILffaZrCvSWQ20fC4xfMhtV+FzjIxX8TXxzxcIYSpHP/g2sfDGc4SK8P+KBj4X0LQBmB1Om1McirM2D6KGUigTySC/htLsjtD7L3oQHI73OaE0oGeaX+ItGESNJpdjsFD0oCiWfqLwTICgBCRsL7H4B9RSC/pSxcEsjP8nePA7mbP8hD9RcGIN8rPLhkkHXxxTgbZEN4d1YO8mjOBWMeSD5A4iE6C/I5QcKJx1Eyk3kgd3/G4t1iQT4jSDjx+JXKZB7ItCzI5wMJh+j/XqUysSDXBCSceGwfpjOxINcD5E/9xCPSiwa5+PTjESDB9GNVIBORgTMDkJCTfJM51mpB/pcIBKQK0AYEvi8LJOr8ybWnDAjkD/LbtixYcw1IoFSkKtRKQaaieqkCHheig1oUpLR0GJiXCVKKQskyAKmmtFqQiUq/ShXwuKA51MIgNXq5IEXfQlmQ6wdSeZG0INcQpKoDLMh1BPnumQMCFmSkJ4N87hCdBRnpadOPUKmZ22pBJquTKkA//YDKFSTBamXej1wc5Fd5mb1001wD8nuyD5ILWFYbEDiTHyBId7ccEPiZ8cgA1KIg3dFFXalq7C2BRDcifDBY6QqB5FGc3JvXJUSXqTxirUpJIEH4wH30mh2dzO5+nG3L+iBHzl8wyFeqIL9WKwKp0YpvY0VnWymTFwxyy4KEIMXKGyZplYAFuTYgC2+TJOGAx4JcH5CpaQtcLGhBrhHIq+SAZ0v0kAW5RiDTQYIzPrCft0A5LQvSERGDR08/cnj2430yKb8RsvizH3lEdpjUz368QJBOacYjBpPHBgTebr9SakvqofkP8SSfzc/hIZ6FYq3qlmiexnqBIJ8UosvlsbrEgOe5QGpqvz4gnxI0zwVkYsBjQa4rSJ3dglw3kIWvFmSsNQcpDXgsyGcBqR7rSeM+kxcmfVPYkytNs0CCIlMgYX0ASIPaA5DQ/DiQMGW+ILkSIMHvKD1pHilJgPwglGjQ962U3ShvABJKbrC8B3GQ/5kUAECq2mQi6cqRBRK+fCwbJACGAchjV9hdE5CHuybi+R9CyXW64nYe2TncpZ92D+dq91B4K4uMJH13pU6iES/gal4BcyWnnH9LelwVGntZOe8A76ov7H7Vl+32NZ8bIgtyQ5QjyCa+oH8PsPpdo1bLVY4g2/i6ujO+wdVsV6vcleepdRDeYKktpZ5WGcr1Gnmwf3r6sIxaWmXKDnY2RFkge28i9WZgEuO9YTpnpvo5fw8etX6KNx/OhScbA/X4t9VzYaUfznkJwOyfpzKg5fdKx1SXB7Aljcht1LyQW+iP7qlv51I6VYh6edquGZ+fy1nxNG+aseWC58Nb3xOJHs5ZBT+BfgD1aAbNuG7xhnnC7c0b3i9xAc3EIHLcqtHUtVY7rlwGyL5YXNDkeVQxf2aBdf4pnsRbdfol++mX+8AliGBQseR9zOjvYxDauMB8lOQL5+Bd7qwojq1aiYwET8DeJRyHsP/biDl3hNEXzvqh2SnG95IBE5aKjQMaPJ9b5nSL+e3fP/FJvNUC/VDilZiEqcGr6H0c+YX/YltdVPUYtLbQi+0kjvdkgew6k+CX7WsTF4l5RZWg7nGoE5Z3C9/EWzWn6LZYQ0+oTwUN6N8ue4FFF8c7m4cQeK1FG4AkRIDkRXUZc2/gkFpjNGqcuASMrJBzHNT0+JYg7HGrjxz3mjr/6LukJKyYN2CnoNMAISQZXNSPE7EddUSKsYUjL4tfCNgnx/FWLyhtgCqBJ+ccVH80Gt07CMd7nh/kP0Eo6DXWshlGe3d7d9fHFZdnVwj4OsVLmnp/6ODwGM8EySK1M4fwa2aV4D8SreYgxxgJkFGFYbAXgDwgRROQqWOmyR9W2nfBpBWxvJquOHiDHTfeAUou4TnRXR+8GEUt2hAkz4mn+EvCZ0QGyWRKkKFO5Y9tHC/dmDluCdhn2PGljyj+SFsrvui4leiDP3TCns8GyaAcu3z3nwdyn5zcEAlkN/GRgZy41xUTkMkAw6VbYY4YLGNB/DTdB9Hla7fPKo0J50tBZoWr6S5w0sEjaHGfCvIEfmwQEm+duGVgp+dSGeQ0/lgFXeG7vOU9Eu6g5iBrbpdlMwek7+B6kpwaJL0otskiILuEn8cG5JKbBcgJADkQ5xFC+NDMBGQNj0b8ehEqX5DXhPVni1QAOiOQtLcuxGYw3skbZA8XC30jkHu0mXgRkEPCf0bvRpwl1CC9qThmAXUDkH4R/0H3NQ+Y8gXZIXfx1g9+9gxkBLIuemsHhxfJvEEOaC8bgaR51P0FQXJONaIC2QUgwfWy7+6xTQOQdDRR2EHSpTRvkGy/ak46RiDBiOAAjvHD3soZ5AUmYzOQDTwsaEFiQ5DHKpBeRcCTQXJnA5D7wRzjRhz8heWBlKUFeSEme4W/ngSS10MPskbobM0IZHC1lkGK+huDVB2R/iVoMAQ5kEBmjVoHQcIW6QPTM4GMz7vtMhbZPQXkBI5a0SBUhXd4BJIe/XUzkM1gkC2DpHneUtG/aKFTK6LJy9MpJpM2N3qOBiR1pu6D4Y+CWuNwb6AnGDD5UYFEt2Gti9yt7AwD05BmXnHyAUlrOpgS7Nx73LogSM/zdxpiwEtBFhNvn4hBtsI91ARkN5ieyyBZnhgvCDIOdTgl0RFakOx9GnAGB9XDwbHog+QakMkAURm5rBluHiDrOC7CLYJfdVkApFMJjz2HOCL/KiFfPoXicZEQpD8IJ14GIMfhmFkG6f4V5fnpwVkIJGkEieuNIZhRa0FGzp/qurvgnSjMeENAlE4FshLXmZdYJvux6dNeHqfWOi4+BJk1L+EdwgVAovhZLvdEnGR018hmdHUyAHkZTqI0g52nXSML/q0IxmlBZgx2vNihgW89bnzmwc6M8LnjQqfW0rhNNYaZ60CeRD2YDZKO65sFLUjzUat6+tEQ3bsoyAeMvLhWovhnBinCpU8b7ABpQI7jVmeD7NFJWmEOyKfNI3ukyIwQ5GOmHyVS80MRECheFsjZ/b4n7HqQNX5XackgS3FNs0H2o/nZskDSKWosOv3g/doXZ9xMkGylfgU54u5X3iBZdRpSmDx1jeQgrwVIKbKTM8gOv42YBfILndqGo6TFQA4EkLJ7x83qI7JI+ASjaB6iG2P+w3BITErzBnkdb/0gRZPITuFahCdm4pRfjcKu+YH8p4cHXridCfI6bsNiIGuiQ1yQtQBJx5LcOuERTXirJAvkiNyOI9VBFfMFuUcm3O8W2PVHZFeArIoGxAdnbiDJTZm5ZoB07524cxYD2SJYBK3EsgUB8sQV8ZhL14m3muKGQSZIEJobiM28b2OxRQBdF/rpIjuFqit+VtIbumxedO9WvMLCIEmzHYmZWi5CbkwiAyRCKO7oxUCOsXMT2upDBG4bIHIQPAfRfjh2wG2sGXY6kTNyRKfTo7M3lhsAteOIet25/IKrBBn3A6+kMUg6cd4Lau+3wHW8oALZDp4SuRhV4H3uUzoKC1M3SHTFyASJlSBZQINfQFoEOeycnwHSQWzPMpl+4PTK9RaOgydS3MWJIzuYYBggLWGHOYuD0MfMWblmp4kJ3wb3GcicyA4/OUKQWAaJJZC0Zm68Rkc6rNMgWaAIovAH8dIeEi8VWAzkdMqe9GImCpKfuf6HExdFKaDZnU6HcU11IKdz55G0/4ZR0/pNYCxOA6Hhba2ndJ6Ak6mPoxbQBCqQJbDqqjrle4tqqUfUEdMpvzM0MQZZaEWI3DsILrjmJUAGzUKDSUm6GvjX0W7gXEctyALp+56ipT4Xs3hgO5Em9VF47sAHxXzVprTN5Y1n9fpMZsBqlKovdZ7pnJW5yzUWH9J5e7xQ0BGeYjN2Tia/mM1mF0lrwk3XrMJOm6ZusyCpXaC8IbIgN0TzQF56O1YvWuBp5nNXC7KIrF62HPA6AvgbacWiDNKSfOEqapUAabWusiA3RBbkhsiC3BBZkBsiC3JDZEFuiCzIDZEFuSGyIDdEFuSG6P8EGS/Wg/20v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594" y="8018294"/>
            <a:ext cx="2439877" cy="588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0375" y="4153942"/>
            <a:ext cx="542157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1 место за 2017 </a:t>
            </a:r>
            <a:r>
              <a:rPr lang="ru-RU" sz="2400" dirty="0" smtClean="0"/>
              <a:t>год в РФ по объему инвестиций  в основной капитал в расчете на одного жителя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460374" y="6362110"/>
            <a:ext cx="57049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3 место за 2017 </a:t>
            </a:r>
            <a:r>
              <a:rPr lang="ru-RU" sz="2400" dirty="0" smtClean="0"/>
              <a:t>год в РФ по объему выданных </a:t>
            </a:r>
            <a:r>
              <a:rPr lang="ru-RU" sz="2400" dirty="0" err="1" smtClean="0"/>
              <a:t>микрозаймов</a:t>
            </a:r>
            <a:r>
              <a:rPr lang="ru-RU" sz="2400" dirty="0" smtClean="0"/>
              <a:t> юридическим лицам и индивидуальным предпринимателям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7850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8640" y="6249145"/>
            <a:ext cx="65527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	</a:t>
            </a:r>
            <a:r>
              <a:rPr lang="ru-RU" sz="2000" dirty="0" smtClean="0"/>
              <a:t>В их числе - подключение объектов к коммуникационным системам, энергоресурсам, постановка на кадастровый учет, доступ к земельным ресурсам, использование каналов прямой связи для продуктивного диалога власти и бизнеса, взаимодействие со специализированной организацией по привлечению инвестиций, меры поддержки малого и среднего предпринимательства. </a:t>
            </a: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1945401"/>
            <a:ext cx="6741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dirty="0" smtClean="0"/>
              <a:t>	</a:t>
            </a:r>
            <a:r>
              <a:rPr lang="ru-RU" sz="2000" dirty="0" smtClean="0"/>
              <a:t>В </a:t>
            </a:r>
            <a:r>
              <a:rPr lang="ru-RU" sz="2000" dirty="0"/>
              <a:t>области внедряются целевые модели упрощения процедур ведения бизнеса. Это своего рода алгоритм действий, направленный на решение актуальных для инвесторов задач. </a:t>
            </a:r>
            <a:endParaRPr lang="ru-RU" sz="2000" dirty="0" smtClean="0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980728" y="416496"/>
            <a:ext cx="5805264" cy="936104"/>
          </a:xfrm>
        </p:spPr>
        <p:txBody>
          <a:bodyPr>
            <a:normAutofit/>
          </a:bodyPr>
          <a:lstStyle/>
          <a:p>
            <a:pPr algn="ctr"/>
            <a:r>
              <a:rPr lang="ru-RU" sz="2200" dirty="0"/>
              <a:t>Малое и </a:t>
            </a:r>
            <a:r>
              <a:rPr lang="ru-RU" sz="2200" dirty="0" smtClean="0"/>
              <a:t>среднее предпринимательство </a:t>
            </a:r>
            <a:r>
              <a:rPr lang="ru-RU" sz="2200" dirty="0"/>
              <a:t>в </a:t>
            </a:r>
            <a:r>
              <a:rPr lang="ru-RU" sz="2200" dirty="0" smtClean="0"/>
              <a:t>Липецкой области</a:t>
            </a:r>
            <a:endParaRPr lang="ru-RU" sz="2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990" y="3080792"/>
            <a:ext cx="5161411" cy="29523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05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48" y="200472"/>
            <a:ext cx="4464496" cy="100811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Исполнение государственных программ  (подпрограмм) Липецкой области за 2017 г.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(1)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19</a:t>
            </a:fld>
            <a:endParaRPr lang="ru-RU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434276"/>
              </p:ext>
            </p:extLst>
          </p:nvPr>
        </p:nvGraphicFramePr>
        <p:xfrm>
          <a:off x="404664" y="1856656"/>
          <a:ext cx="6048673" cy="6998824"/>
        </p:xfrm>
        <a:graphic>
          <a:graphicData uri="http://schemas.openxmlformats.org/drawingml/2006/table">
            <a:tbl>
              <a:tblPr/>
              <a:tblGrid>
                <a:gridCol w="3042202"/>
                <a:gridCol w="1033634"/>
                <a:gridCol w="1094886"/>
                <a:gridCol w="877951"/>
              </a:tblGrid>
              <a:tr h="45026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Наименование государственной программы Липецкой области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Годовой план,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Кассовый расход,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 годового плана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123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"Социальная поддержка граждан, реализация семейно-демографической политики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8 031 234 919,89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7 877 056 384,85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98,08%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мер социальной поддержки отдельных категорий населения"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3 319 669 471,00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3 225 021 471,07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97,15%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"Повышение качества жизни пожилых людей, развитие системы социального обслуживания населения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1 541 518 400,00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1 541 054 172,00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734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"Укрепление материально-технической базы учреждений социального обслуживания населения и оказание адресной социальной помощи неработающим пенсионерам, являющимся получателями трудовых пенсий по старости и по инвалидности,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45 539 200,00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44 929 399,59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98,66%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"Улучшение демографической ситуации и положения семей с детьми"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2 435 576 500,00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2 384 702 788,40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97,91%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"Обеспечение жилыми помещениями детей-сирот, детей, оставшихся без попечения родителей, и лиц из их числа"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221 891 388,89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220 481 588,85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99,36%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8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"Доступная среда"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69 325 100,00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67 382 167,23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97,20%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"Благополучная семья - стабильность в регионе"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397 714 860,00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393 484 797,71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98,94%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рынка труда и содействие занятости населения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425 318 553,00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394 838 636,70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92,83%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рынка труда и социальная поддержка безработных граждан"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349 053 153,00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347 643 316,65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99,60%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059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"Оказание содействия добровольному переселению в Липецкую область соотечественников, проживающих за рубежом"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36 642 500,00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35 998 651,32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98,24%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68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"Улучшение условий и охраны труда"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10 372 900,00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10 296 668,73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99,27%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"Повышение мобильности трудовых ресурсов"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29 250 000,00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900 000,00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3,08%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038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493428770"/>
              </p:ext>
            </p:extLst>
          </p:nvPr>
        </p:nvGraphicFramePr>
        <p:xfrm>
          <a:off x="-216024" y="5025008"/>
          <a:ext cx="4509120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</a:t>
            </a:r>
            <a:r>
              <a:rPr lang="en-US" dirty="0" smtClean="0"/>
              <a:t>7</a:t>
            </a:r>
            <a:r>
              <a:rPr lang="ru-RU" dirty="0" smtClean="0"/>
              <a:t>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Содержимое 4"/>
          <p:cNvSpPr>
            <a:spLocks noGrp="1"/>
          </p:cNvSpPr>
          <p:nvPr>
            <p:ph idx="1"/>
          </p:nvPr>
        </p:nvSpPr>
        <p:spPr>
          <a:xfrm>
            <a:off x="188640" y="1856656"/>
            <a:ext cx="6552728" cy="3168352"/>
          </a:xfrm>
          <a:noFill/>
        </p:spPr>
        <p:txBody>
          <a:bodyPr lIns="0" tIns="0" rIns="0" bIns="0">
            <a:noAutofit/>
          </a:bodyPr>
          <a:lstStyle/>
          <a:p>
            <a:pPr marL="0" indent="358775">
              <a:buNone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(от </a:t>
            </a:r>
            <a:r>
              <a:rPr lang="ru-RU" sz="13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старонормандского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–кошель, сумка, кожаный мешок) – форма образования и расходования денежных средств, предназначенных для финансового обеспечения задач и  функций государства и местного самоуправления.</a:t>
            </a:r>
          </a:p>
          <a:p>
            <a:pPr marL="0" indent="358775">
              <a:buNone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поступающие в бюджет денежные средства (налоги юридических и физических лиц, административные платежи и сборы, безвозмездные поступления).</a:t>
            </a:r>
          </a:p>
          <a:p>
            <a:pPr marL="0" indent="358775">
              <a:buNone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 это выплачиваемые из бюджета денежные средства (социальные выплаты населению, содержание государственных и муниципальных учреждений (образование, ЖКХ, культура и другие), капитальное строительство и другое).</a:t>
            </a:r>
          </a:p>
          <a:p>
            <a:pPr marL="0" indent="358775">
              <a:buNone/>
            </a:pPr>
            <a:r>
              <a:rPr lang="ru-RU" sz="1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положительный остаток бюджета, образованный в результате  превышения доходов над расходами.</a:t>
            </a:r>
          </a:p>
          <a:p>
            <a:pPr marL="0" indent="358775">
              <a:buNone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отрицательный остаток бюджета, образованный в результате  превышения расходной части над доходной.</a:t>
            </a:r>
          </a:p>
          <a:p>
            <a:pPr marL="0" indent="358775">
              <a:buNone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процесс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ежегодное составление, рассмотрение, утверждение и исполнение бюджета, а также рассмотрение и утверждение бюджетной отчетности.</a:t>
            </a:r>
          </a:p>
          <a:p>
            <a:pPr marL="0" indent="358775">
              <a:buNone/>
            </a:pPr>
            <a:r>
              <a:rPr 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перечисляемые из одного бюджета бюджетной системы Российской Федерации другому.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628800" y="344488"/>
            <a:ext cx="4896544" cy="936104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Основные понятия, используемые в бюджетном процессе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501008" y="5313040"/>
            <a:ext cx="3356992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58775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Виды межбюджетных трансфертов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1300" b="1" dirty="0" smtClean="0">
              <a:latin typeface="Times New Roman" pitchFamily="18" charset="0"/>
              <a:cs typeface="Times New Roman" pitchFamily="18" charset="0"/>
            </a:endParaRPr>
          </a:p>
          <a:p>
            <a:pPr indent="358775"/>
            <a:endParaRPr lang="ru-RU" sz="1300" dirty="0">
              <a:latin typeface="Times New Roman" pitchFamily="18" charset="0"/>
              <a:cs typeface="Times New Roman" pitchFamily="18" charset="0"/>
            </a:endParaRPr>
          </a:p>
          <a:p>
            <a:pPr indent="358775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- дотации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(от латинского – дар, пожертвование) – предоставляются бюджету на безвозмездной и безвозвратной основе без установления направлений и (или) условий их использования.</a:t>
            </a:r>
          </a:p>
          <a:p>
            <a:pPr indent="358775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-субвенции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(от латинского - приходить на помощь, помогать) – предоставляются бюджету в целях финансового обеспечения расходных обязательств муниципального образования, возникших при выполнении «переданных» ему государственных полномочий.</a:t>
            </a:r>
          </a:p>
          <a:p>
            <a:pPr indent="358775"/>
            <a:r>
              <a:rPr lang="ru-RU" sz="1300" b="1" dirty="0">
                <a:latin typeface="Times New Roman" pitchFamily="18" charset="0"/>
                <a:cs typeface="Times New Roman" pitchFamily="18" charset="0"/>
              </a:rPr>
              <a:t>- субсидии 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(от латинского – поддержка) -  предоставляются бюджету в целях </a:t>
            </a:r>
            <a:r>
              <a:rPr lang="ru-RU" sz="1300" dirty="0" err="1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300" dirty="0"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 местного значения.</a:t>
            </a: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52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48" y="200472"/>
            <a:ext cx="4464496" cy="100811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Исполнение государственных программ  (подпрограмм) Липецкой области за 2017 г.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(2)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20</a:t>
            </a:fld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87097"/>
              </p:ext>
            </p:extLst>
          </p:nvPr>
        </p:nvGraphicFramePr>
        <p:xfrm>
          <a:off x="404664" y="1856656"/>
          <a:ext cx="6048622" cy="7315143"/>
        </p:xfrm>
        <a:graphic>
          <a:graphicData uri="http://schemas.openxmlformats.org/drawingml/2006/table">
            <a:tbl>
              <a:tblPr/>
              <a:tblGrid>
                <a:gridCol w="3042176"/>
                <a:gridCol w="1033625"/>
                <a:gridCol w="1094877"/>
                <a:gridCol w="877944"/>
              </a:tblGrid>
              <a:tr h="35713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Наименование государственной программы Липецкой области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Годовой план,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Кассовый расход,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 годового плана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здравоохранения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4 270 193 191,96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4 246 282 137,24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0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"Профилактика заболеваний и формирование здорового образа жизни. Развитие первичной медико-санитарной помощи"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553 127 732,25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548 937 298,06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99,24%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750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"Совершенствование оказания специализированной, включая высокотехнологичную, медицинской помощи, скорой, в том числе скорой специализированной, медицинской помощи, медицинской эвакуации"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2 155 706 147,96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2 147 388 755,63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99,61%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5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"Охрана здоровья матери и ребенка"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245 922 173,92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241 993 229,49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98,40%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медицинской реабилитации и санаторно-курортного лечения, в том числе детям"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229 988 629,83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228 633 394,92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"Совершенствование оказания паллиативной медицинской помощи, в том числе детям"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106 098 443,00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106 015 597,89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99,92%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"Кадровое обеспечение системы здравоохранения"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220 138 246,00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214 182 462,44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97,29%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0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"Совершенствование системы лекарственного обеспечения, в том числе в амбулаторных условиях"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718 211 819,00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718 147 486,21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99,99%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информатизации в здравоохранении"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41 000 000,00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40 983 912,60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0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физической культуры и спорта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794 593 675,00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662 780 148,13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83,41%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физической культуры и массового спорта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611 724 416,00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479 961 380,22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78,46%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0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спорта высших достижений и системы подготовки спортивного резерва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182 869 259,00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182 818 767,91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образования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10 623 373 790,00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10 620 020 900,16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"Ресурсное обеспечение развития образования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9 105 310 800,00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9 102 645 458,65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0504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"Повышение эффективности профессионального образования в обеспечении отраслей экономики востребованными кадрами"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1 369 200 850,00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1 368 637 364,37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400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"Реализация мер по обучению, воспитанию, содержанию детей-сирот и детей, оставшихся без попечения родителей, и психолого-педагогическая помощь детям"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82 530 140,00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82 446 710,04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700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"Отдых и оздоровление детей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66 332 000,00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66 291 367,10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8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48" y="200472"/>
            <a:ext cx="4464496" cy="100811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Исполнение государственных программ  (подпрограмм) Липецкой области за 2017 г.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(3)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21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176456"/>
              </p:ext>
            </p:extLst>
          </p:nvPr>
        </p:nvGraphicFramePr>
        <p:xfrm>
          <a:off x="404664" y="1856656"/>
          <a:ext cx="6048623" cy="7056782"/>
        </p:xfrm>
        <a:graphic>
          <a:graphicData uri="http://schemas.openxmlformats.org/drawingml/2006/table">
            <a:tbl>
              <a:tblPr/>
              <a:tblGrid>
                <a:gridCol w="3042176"/>
                <a:gridCol w="1033626"/>
                <a:gridCol w="1094877"/>
                <a:gridCol w="877944"/>
              </a:tblGrid>
              <a:tr h="6565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Наименование государственной программы Липецкой области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Годовой план,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Кассовый расход,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 годового плана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6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культуры и туризма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1 198 093 458,00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1 189 593 058,69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99,29%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и сохранение культуры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868 312 894,90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863 216 939,57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туризма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201 559 676,10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198 403 795,00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98,43%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6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"Формирование и использование документов Архивного фонда Российской Федерации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128 220 887,00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127 972 324,12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99,81%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6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кооперации и коллективных форм собственности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119 149 860,00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119 032 966,57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сети кооперативов всех направлений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53 511 760,00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53 399 570,24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99,79%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66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"Реализация регионально значимых направлений в сфере сельскохозяйственной кооперации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45 000 000,00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45 000 000,00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6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"Создание эффективной товаропроводящей инфраструктуры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2 550 000,00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2 550 000,00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6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народных предприятий в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18 088 100,00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18 083 396,33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66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"Обеспечение населения Липецкой области качественным жильем, социальной инфраструктурой и услугами ЖКХ"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2 604 247 653,65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2 522 351 366,78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96,86%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"Ипотечное жилищное кредитование"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48 910 136,57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48 658 205,46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99,48%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9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"Свой Дом"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39 927 844,84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39 520 123,24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98,98%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 государственной поддержке в обеспечении жильем молодых семей"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159 868 718,59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159 486 980,46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99,76%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6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"Стимулирование жилищного строительства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732 662 135,83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719 153 349,81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98,16%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66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"Повышение качества  условий проживания населения области за счет обеспечения населенных пунктов области социальной инфраструктурой"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514 301 601,00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461 177 685,70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89,67%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6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"Улучшение качества жилищного фонда, развитие и модернизация коммунальной инфраструктуры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1 108 577 216,82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1 094 355 022,11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98,72%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8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48" y="200472"/>
            <a:ext cx="4464496" cy="100811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Исполнение государственных программ  (подпрограмм) Липецкой области за 2017 г.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(4)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22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573273"/>
              </p:ext>
            </p:extLst>
          </p:nvPr>
        </p:nvGraphicFramePr>
        <p:xfrm>
          <a:off x="404663" y="1902804"/>
          <a:ext cx="6120631" cy="6901764"/>
        </p:xfrm>
        <a:graphic>
          <a:graphicData uri="http://schemas.openxmlformats.org/drawingml/2006/table">
            <a:tbl>
              <a:tblPr/>
              <a:tblGrid>
                <a:gridCol w="3078393"/>
                <a:gridCol w="1045931"/>
                <a:gridCol w="1107912"/>
                <a:gridCol w="888395"/>
              </a:tblGrid>
              <a:tr h="28035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Наименование государственной программы Липецкой области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Годовой план,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Кассовый расход,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 годового плана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"Обеспечение общественной безопасности населения и территории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852 320 400,00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848 502 791,76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99,55%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"Профилактика правонарушений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29 896 100,00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29 036 466,69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97,12%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"Обеспечение безопасности дорожного движения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775 000,00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773 898,30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99,86%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 противодействии коррупции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19 700 000,00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19 581 085,59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"Комплексные меры по профилактике терроризма и экстремизма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119 340,00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мировой юстиции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195 947 500,00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193 734 398,30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98,87%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аппаратно-программного комплекса "Безопасный город"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605 881 800,00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605 257 602,88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"Реализация внутренней политики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406 503 642,91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402 100 416,84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98,92%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"Содействие развитию гражданского общества, патриотического воспитания  населения Липецкой области и реализации молодежной политики"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121 561 642,91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117 887 625,44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96,98%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482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"Создание условий для оперативного получения населением области информации о деятельности исполнительных органов государственной власти и социально-экономическом развитии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284 942 000,00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284 212 791,40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99,74%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"Модернизация и инновационное развитие экономики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295 780 479,56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289 680 817,29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97,94%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"Модернизация и развитие промышленности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58 691 965,00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57 593 836,97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98,13%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"Повышение конкурентоспособности и производительности труда в машиностроительном комплексе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3 900 000,00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3 299 860,00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84,61%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инновационной деятельности в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11 472 835,00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11 098 729,95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96,74%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малого и среднего предпринимательства в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221 715 679,56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217 688 390,37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98,18%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2895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"Энергоэффективность и развитие энергетики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171 340 518,87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167 983 935,76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98,04%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"Энергосбережение и повышение энергетической эффективности"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170 290 518,87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166 933 935,76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98,03%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93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и модернизация электроэнергетики"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1 050 000,00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1 050 000,00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8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48" y="200472"/>
            <a:ext cx="4464496" cy="100811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Исполнение государственных программ  (подпрограмм) Липецкой области за 2017 г.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(5)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23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7021253"/>
              </p:ext>
            </p:extLst>
          </p:nvPr>
        </p:nvGraphicFramePr>
        <p:xfrm>
          <a:off x="404664" y="1856654"/>
          <a:ext cx="6120679" cy="7300564"/>
        </p:xfrm>
        <a:graphic>
          <a:graphicData uri="http://schemas.openxmlformats.org/drawingml/2006/table">
            <a:tbl>
              <a:tblPr/>
              <a:tblGrid>
                <a:gridCol w="3078416"/>
                <a:gridCol w="1045939"/>
                <a:gridCol w="1107921"/>
                <a:gridCol w="888403"/>
              </a:tblGrid>
              <a:tr h="3184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Наименование государственной программы Липецкой области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Годовой план,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Кассовый расход,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 годового плана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7390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сельского хозяйства и регулирование рынков сельскохозяйственной продукции, сырья и продовольствия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5 142 209 458,41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5 132 050 081,67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99,80%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отрасли растениеводства, переработки и реализации продукции растениеводства в Липецкой области на 2014 - 2020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1 166 272 919,60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1 164 505 965,12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99,85%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отрасли животноводства, переработки и реализации продукции животноводства в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2 939 102 594,24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2 939 102 442,55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2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"Поддержка малых форм хозяйствования в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131 519 145,63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131 516 822,03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"Поддержка экономически значимых направлений развития сельского хозяйства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940 500,00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940 500,00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"Обеспечение эпизоотического и  ветеринарно-санитарного благополучия на территории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353 082 646,00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351 621 649,49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99,59%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7422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сельскохозяйственного производства в поселениях в части стимулирования развития заготовительной деятельности и (или) первичной переработки сельскохозяйственной продукции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3 243 946,24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3 243 946,24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"Устойчивое развитие сельских территорий Липецкой области на 2014-2017 годы и на период до 2020 года"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524 560 952,94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517 771 644,14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98,71%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2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торговли Липецкой области на 2014-2016 годы и на период до 2020 года"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23 380 753,76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23 241 112,10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комплексной системы защиты прав потребителей и качества товаров в  Липецкой области на 2014-2020 годы"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106 000,00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106 000,00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2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транспортной системы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5 959 346 373,26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5 765 962 815,72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96,75%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2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дорожного комплекса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4 935 096 551,13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4 757 317 057,68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96,40%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2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пассажирского транспорта общего пользования"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1 011 688 422,13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996 084 358,04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98,46%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"Расширение использования природного газа в качестве моторного топлива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12 561 400,00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12 561 400,00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7359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"Обеспечение инвестиционной привлекательности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544 509 500,00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540 574 235,83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99,28%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2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"Улучшение инвестиционного климата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35 509 500,00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31 574 235,83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88,92%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328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"Создание условий для эффективного функционирования особых экономических зон"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509 000 000,00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509 000 000,00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8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0848" y="200472"/>
            <a:ext cx="4464496" cy="1008112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Исполнение государственных программ  (подпрограмм) Липецкой области за 2017 г. </a:t>
            </a:r>
            <a:r>
              <a:rPr lang="ru-RU" sz="1600" dirty="0" smtClean="0">
                <a:solidFill>
                  <a:schemeClr val="accent2">
                    <a:lumMod val="75000"/>
                  </a:schemeClr>
                </a:solidFill>
              </a:rPr>
              <a:t>(6)</a:t>
            </a:r>
            <a:endParaRPr lang="ru-RU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24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440604"/>
              </p:ext>
            </p:extLst>
          </p:nvPr>
        </p:nvGraphicFramePr>
        <p:xfrm>
          <a:off x="404664" y="1712640"/>
          <a:ext cx="6120681" cy="7438946"/>
        </p:xfrm>
        <a:graphic>
          <a:graphicData uri="http://schemas.openxmlformats.org/drawingml/2006/table">
            <a:tbl>
              <a:tblPr/>
              <a:tblGrid>
                <a:gridCol w="3060341"/>
                <a:gridCol w="1110442"/>
                <a:gridCol w="1082155"/>
                <a:gridCol w="867743"/>
              </a:tblGrid>
              <a:tr h="3380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Наименование государственной программы Липецкой области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Годовой план,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Кассовый расход, тыс. руб.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% исполнения годового плана</a:t>
                      </a:r>
                    </a:p>
                  </a:txBody>
                  <a:tcPr marL="7116" marR="7116" marT="71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2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"Охрана окружающей среды, воспроизводство и рациональное использование природных ресурсов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300 083 847,00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298 793 466,56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99,57%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"Охрана окружающей среды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135 322 657,00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134 709 107,73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99,55%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"Обращение с отходами на территории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12 238 000,00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11 947 476,23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97,63%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водохозяйственного комплекса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76 842 620,00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76 842 620,00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"Развитие и использование минерально-сырьевой базы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4 509 100,00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4 508 386,48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99,98%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"Охрана, воспроизводство и рациональное использование объектов животного мира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71 171 470,00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70 785 876,12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"Развитие лесного хозяйства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434 505 280,00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434 280 456,76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"Охрана, защита и воспроизводство лесов на территории Липецкой области в 2014-2020 годах"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327 703 480,00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327 478 656,76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99,93%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"Лесоразведение на землях иных категорий в 2014-2020 годах"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106 801 800,00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106 801 800,00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26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"Эффективное государственное управление и развитие муниципальной службы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617 546 610,00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611 663 387,98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99,05%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"Повышение качества предоставления государственных, муниципальных и дополнительных услуг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306 255 140,00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305 206 729,65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99,66%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"Совершенствование государственной гражданской и муниципальной службы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23 971 620,00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23 670 032,80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98,74%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"Формирование электронного правительства в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135 284 250,00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134 544 109,85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99,45%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"Совершенствование системы управления областным имуществом и земельными участками"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152 035 600,00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148 242 515,68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97,51%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Государственная программа Липецкой области "Управление государственными финансами и государственным долгом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3 876 218 133,60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3 862 314 603,29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99,64%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946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"Долгосрочное бюджетное планирование, совершенствование организации бюджетного процесса"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127 700 051,60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121 624 599,31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95,24%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"Управление государственным долгом Липецкой области"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984 725 000,00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976 896 921,98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99,21%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631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      Подпрограмма "Создание условий для повышения финансовой устойчивости местных бюджетов"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2 763 793 082,00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2 763 793 082,00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100,00%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507">
                <a:tc>
                  <a:txBody>
                    <a:bodyPr/>
                    <a:lstStyle/>
                    <a:p>
                      <a:pPr algn="l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Всего расходов в  рамках программ области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46 666 569 345,11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45 985 862 608,58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 CYR"/>
                        </a:rPr>
                        <a:t>98,54%</a:t>
                      </a:r>
                    </a:p>
                  </a:txBody>
                  <a:tcPr marL="7116" marR="7116" marT="71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185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46502" y="272480"/>
            <a:ext cx="4846845" cy="720080"/>
          </a:xfrm>
        </p:spPr>
        <p:txBody>
          <a:bodyPr>
            <a:normAutofit/>
          </a:bodyPr>
          <a:lstStyle/>
          <a:p>
            <a:pPr algn="ctr"/>
            <a:r>
              <a:rPr lang="ru-RU" sz="3000" spc="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управлении финансов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82558" y="2000672"/>
            <a:ext cx="3550498" cy="2088232"/>
          </a:xfrm>
          <a:prstGeom prst="rect">
            <a:avLst/>
          </a:prstGeom>
          <a:solidFill>
            <a:srgbClr val="FFFFFF">
              <a:alpha val="70000"/>
            </a:srgb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  <a:softEdge rad="31750"/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«Управление финансов области – исполнительный орган государственной власти Липецкой области, обеспечивающий проведение единой бюджетной политики и осуществляющий общее руководство организацией финансов Липецкой области.»</a:t>
            </a:r>
            <a:endParaRPr lang="ru-RU" sz="1600" b="1" dirty="0">
              <a:solidFill>
                <a:prstClr val="black"/>
              </a:solidFill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9" name="Содержимое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4180700"/>
              </p:ext>
            </p:extLst>
          </p:nvPr>
        </p:nvGraphicFramePr>
        <p:xfrm>
          <a:off x="378695" y="5673080"/>
          <a:ext cx="6192689" cy="3305364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512919"/>
                <a:gridCol w="3679770"/>
              </a:tblGrid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+mj-lt"/>
                        </a:rPr>
                        <a:t>Адрес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144000" marR="7243" marT="72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chemeClr val="tx1"/>
                          </a:solidFill>
                          <a:latin typeface="+mj-lt"/>
                        </a:rPr>
                        <a:t>398000, г. Липецк пл. Плеханова, 4</a:t>
                      </a:r>
                    </a:p>
                  </a:txBody>
                  <a:tcPr marL="144000" marR="7243" marT="7242" marB="0" anchor="ctr"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+mj-lt"/>
                        </a:rPr>
                        <a:t>Телефон, факс</a:t>
                      </a:r>
                    </a:p>
                  </a:txBody>
                  <a:tcPr marL="144000" marR="7243" marT="72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+mj-lt"/>
                        </a:rPr>
                        <a:t>368-470, 368-427</a:t>
                      </a:r>
                    </a:p>
                  </a:txBody>
                  <a:tcPr marL="144000" marR="7243" marT="7242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latin typeface="+mj-lt"/>
                        </a:rPr>
                        <a:t>Портал бюджетной системы Липецкой области</a:t>
                      </a:r>
                      <a:endParaRPr lang="ru-RU" sz="1600" b="1" i="0" u="none" strike="noStrike" dirty="0">
                        <a:latin typeface="+mj-lt"/>
                      </a:endParaRPr>
                    </a:p>
                  </a:txBody>
                  <a:tcPr marL="144000" marR="7243" marT="72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latin typeface="+mj-lt"/>
                        </a:rPr>
                        <a:t>http://ufin48.ru/</a:t>
                      </a:r>
                      <a:endParaRPr lang="ru-RU" sz="1600" b="1" i="0" u="none" strike="noStrike" dirty="0">
                        <a:latin typeface="+mj-lt"/>
                      </a:endParaRPr>
                    </a:p>
                  </a:txBody>
                  <a:tcPr marL="144000" marR="7243" marT="7242" marB="0" anchor="ctr"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+mj-lt"/>
                        </a:rPr>
                        <a:t>Адрес электронной почты</a:t>
                      </a:r>
                    </a:p>
                  </a:txBody>
                  <a:tcPr marL="144000" marR="7243" marT="72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sng" strike="noStrike" dirty="0">
                          <a:solidFill>
                            <a:srgbClr val="0000FF"/>
                          </a:solidFill>
                          <a:latin typeface="+mj-lt"/>
                        </a:rPr>
                        <a:t>obl@fin.lipetsk.ru</a:t>
                      </a:r>
                    </a:p>
                  </a:txBody>
                  <a:tcPr marL="144000" marR="7243" marT="7242" marB="0" anchor="ctr">
                    <a:noFill/>
                  </a:tcPr>
                </a:tc>
              </a:tr>
              <a:tr h="39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+mj-lt"/>
                        </a:rPr>
                        <a:t>Режим работы</a:t>
                      </a:r>
                    </a:p>
                  </a:txBody>
                  <a:tcPr marL="144000" marR="7243" marT="72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latin typeface="+mj-lt"/>
                        </a:rPr>
                        <a:t>с 8-30 до 13-00, с 14-00 до </a:t>
                      </a:r>
                      <a:r>
                        <a:rPr lang="ru-RU" sz="1600" b="1" i="0" u="none" strike="noStrike" dirty="0" smtClean="0">
                          <a:latin typeface="+mj-lt"/>
                        </a:rPr>
                        <a:t>17-30</a:t>
                      </a:r>
                      <a:endParaRPr lang="ru-RU" sz="1600" b="1" i="0" u="none" strike="noStrike" dirty="0">
                        <a:latin typeface="+mj-lt"/>
                      </a:endParaRPr>
                    </a:p>
                  </a:txBody>
                  <a:tcPr marL="144000" marR="7243" marT="7242" marB="0" anchor="ctr"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latin typeface="+mj-lt"/>
                        </a:rPr>
                        <a:t>Прием граждан</a:t>
                      </a:r>
                      <a:endParaRPr lang="ru-RU" sz="1600" b="1" i="0" u="none" strike="noStrike" dirty="0">
                        <a:latin typeface="+mj-lt"/>
                      </a:endParaRPr>
                    </a:p>
                  </a:txBody>
                  <a:tcPr marL="144000" marR="7243" marT="7242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 smtClean="0">
                          <a:latin typeface="+mj-lt"/>
                        </a:rPr>
                        <a:t>Каждая первая среда месяца с 11:00 до 14:00,</a:t>
                      </a:r>
                      <a:r>
                        <a:rPr lang="ru-RU" sz="1600" b="1" i="0" u="none" strike="noStrike" baseline="0" dirty="0" smtClean="0">
                          <a:latin typeface="+mj-lt"/>
                        </a:rPr>
                        <a:t> пл. Ленина- Соборная, 1 (Администрация Липецкой области), каб.128</a:t>
                      </a:r>
                      <a:endParaRPr lang="ru-RU" sz="1600" b="1" i="0" u="none" strike="noStrike" dirty="0">
                        <a:latin typeface="+mj-lt"/>
                      </a:endParaRPr>
                    </a:p>
                  </a:txBody>
                  <a:tcPr marL="144000" marR="7243" marT="7242" marB="0" anchor="ctr">
                    <a:noFill/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82558" y="4223901"/>
            <a:ext cx="37662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"/>
            <a:r>
              <a:rPr lang="ru-RU" b="1" dirty="0" smtClean="0">
                <a:latin typeface="+mj-lt"/>
              </a:rPr>
              <a:t>Руководитель – </a:t>
            </a:r>
          </a:p>
          <a:p>
            <a:pPr fontAlgn="b"/>
            <a:r>
              <a:rPr lang="ru-RU" b="1" dirty="0" err="1" smtClean="0">
                <a:latin typeface="+mj-lt"/>
              </a:rPr>
              <a:t>Щеглеватых</a:t>
            </a:r>
            <a:r>
              <a:rPr lang="ru-RU" b="1" dirty="0" smtClean="0">
                <a:latin typeface="+mj-lt"/>
              </a:rPr>
              <a:t>  Вячеслав Михайлович</a:t>
            </a:r>
            <a:endParaRPr lang="ru-RU" b="1" dirty="0"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60848" y="5210392"/>
            <a:ext cx="2686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+mj-lt"/>
              </a:rPr>
              <a:t>Контактная информация</a:t>
            </a:r>
            <a:endParaRPr lang="ru-RU" b="1" dirty="0">
              <a:latin typeface="+mj-lt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9079" y="1175511"/>
            <a:ext cx="2592289" cy="3694721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13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</a:t>
            </a:r>
            <a:r>
              <a:rPr lang="en-US" dirty="0" smtClean="0"/>
              <a:t>7</a:t>
            </a:r>
            <a:r>
              <a:rPr lang="ru-RU" dirty="0" smtClean="0"/>
              <a:t>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56792" y="344488"/>
            <a:ext cx="5112569" cy="720081"/>
          </a:xfrm>
        </p:spPr>
        <p:txBody>
          <a:bodyPr>
            <a:noAutofit/>
          </a:bodyPr>
          <a:lstStyle/>
          <a:p>
            <a:pPr algn="ctr"/>
            <a:r>
              <a:rPr lang="ru-RU" dirty="0" smtClean="0"/>
              <a:t>Финансовая помощь бюджетам муниципальных образований за 201</a:t>
            </a:r>
            <a:r>
              <a:rPr lang="en-US" dirty="0" smtClean="0"/>
              <a:t>7</a:t>
            </a:r>
            <a:r>
              <a:rPr lang="ru-RU" dirty="0" smtClean="0"/>
              <a:t> год</a:t>
            </a:r>
            <a:endParaRPr lang="ru-RU" dirty="0"/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53737135"/>
              </p:ext>
            </p:extLst>
          </p:nvPr>
        </p:nvGraphicFramePr>
        <p:xfrm>
          <a:off x="260648" y="1317296"/>
          <a:ext cx="640871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356992" y="1363595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Всего  16603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157782" y="1363595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млн. руб.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78" y="5241032"/>
            <a:ext cx="5725040" cy="38214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64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124744" y="272480"/>
            <a:ext cx="5616624" cy="1008112"/>
          </a:xfrm>
        </p:spPr>
        <p:txBody>
          <a:bodyPr>
            <a:normAutofit/>
          </a:bodyPr>
          <a:lstStyle/>
          <a:p>
            <a:r>
              <a:rPr lang="ru-RU" sz="2400" spc="50" dirty="0" smtClean="0"/>
              <a:t>Структура бюджета Липецкой области</a:t>
            </a:r>
            <a:endParaRPr lang="ru-RU" sz="2400" spc="5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4</a:t>
            </a:fld>
            <a:endParaRPr lang="ru-RU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9048095"/>
              </p:ext>
            </p:extLst>
          </p:nvPr>
        </p:nvGraphicFramePr>
        <p:xfrm>
          <a:off x="188640" y="6393160"/>
          <a:ext cx="6444716" cy="2663082"/>
        </p:xfrm>
        <a:graphic>
          <a:graphicData uri="http://schemas.openxmlformats.org/drawingml/2006/table">
            <a:tbl>
              <a:tblPr>
                <a:tableStyleId>{ED083AE6-46FA-4A59-8FB0-9F97EB10719F}</a:tableStyleId>
              </a:tblPr>
              <a:tblGrid>
                <a:gridCol w="2035173"/>
                <a:gridCol w="1611179"/>
                <a:gridCol w="1346032"/>
                <a:gridCol w="1452332"/>
              </a:tblGrid>
              <a:tr h="12230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</a:rPr>
                        <a:t>Консолидированный бюджет области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</a:rPr>
                        <a:t>Утвержденные бюджетные </a:t>
                      </a:r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</a:rPr>
                        <a:t>назначения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u="none" strike="noStrike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 fontAlgn="b"/>
                      <a:r>
                        <a:rPr lang="ru-RU" sz="1600" b="1" u="none" strike="noStrike" dirty="0" smtClean="0">
                          <a:solidFill>
                            <a:schemeClr val="tx1"/>
                          </a:solidFill>
                        </a:rPr>
                        <a:t>Исполнено</a:t>
                      </a:r>
                    </a:p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u="none" strike="noStrike" dirty="0" smtClean="0">
                          <a:solidFill>
                            <a:schemeClr val="tx1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tx1"/>
                          </a:solidFill>
                        </a:rPr>
                        <a:t>% исполнения</a:t>
                      </a:r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 smtClean="0"/>
                        <a:t>Доходы всего</a:t>
                      </a:r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marL="457200" lvl="1" indent="173038" algn="r" fontAlgn="b"/>
                      <a:r>
                        <a:rPr lang="ru-RU" sz="1600" u="none" strike="noStrike" dirty="0" smtClean="0"/>
                        <a:t>62 099,8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800" marR="72000" marT="10800" marB="0" anchor="ctr"/>
                </a:tc>
                <a:tc>
                  <a:txBody>
                    <a:bodyPr/>
                    <a:lstStyle/>
                    <a:p>
                      <a:pPr lvl="1" algn="r" fontAlgn="b"/>
                      <a:r>
                        <a:rPr lang="ru-RU" sz="1600" b="0" i="0" u="none" strike="noStrike" dirty="0" smtClean="0">
                          <a:latin typeface="Times New Roman"/>
                        </a:rPr>
                        <a:t>65 116,7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800" marR="72000" marT="108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 smtClean="0"/>
                        <a:t>104,9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32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/>
                        <a:t>Расходы всего</a:t>
                      </a:r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lvl="1" algn="r" fontAlgn="b"/>
                      <a:r>
                        <a:rPr lang="ru-RU" sz="1600" u="none" strike="noStrike" dirty="0" smtClean="0"/>
                        <a:t>65 309,8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800" marR="72000" marT="10800" marB="0" anchor="ctr"/>
                </a:tc>
                <a:tc>
                  <a:txBody>
                    <a:bodyPr/>
                    <a:lstStyle/>
                    <a:p>
                      <a:pPr lvl="1" algn="r" fontAlgn="b"/>
                      <a:r>
                        <a:rPr lang="ru-RU" sz="1600" b="0" i="0" u="none" strike="noStrike" dirty="0" smtClean="0">
                          <a:latin typeface="Times New Roman"/>
                        </a:rPr>
                        <a:t>63 423,4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800" marR="72000" marT="1080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latin typeface="Times New Roman"/>
                        </a:rPr>
                        <a:t>97,1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576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/>
                        <a:t>Дефицит (-), </a:t>
                      </a:r>
                      <a:r>
                        <a:rPr lang="ru-RU" sz="1600" u="none" strike="noStrike" dirty="0" smtClean="0"/>
                        <a:t>профицит</a:t>
                      </a:r>
                      <a:r>
                        <a:rPr lang="ru-RU" sz="1600" u="none" strike="noStrike" dirty="0"/>
                        <a:t>(+)</a:t>
                      </a:r>
                      <a:endParaRPr lang="ru-RU" sz="1600" b="1" i="0" u="none" strike="noStrike" dirty="0">
                        <a:latin typeface="Times New Roman"/>
                      </a:endParaRPr>
                    </a:p>
                  </a:txBody>
                  <a:tcPr marL="72000" marR="10800" marT="10800" marB="0" anchor="ctr"/>
                </a:tc>
                <a:tc>
                  <a:txBody>
                    <a:bodyPr/>
                    <a:lstStyle/>
                    <a:p>
                      <a:pPr lvl="1" algn="r" fontAlgn="b"/>
                      <a:r>
                        <a:rPr lang="ru-RU" sz="1600" u="none" strike="noStrike" dirty="0" smtClean="0"/>
                        <a:t>-3 210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800" marR="72000" marT="10800" marB="0" anchor="ctr"/>
                </a:tc>
                <a:tc>
                  <a:txBody>
                    <a:bodyPr/>
                    <a:lstStyle/>
                    <a:p>
                      <a:pPr lvl="1" algn="r" fontAlgn="b"/>
                      <a:r>
                        <a:rPr lang="ru-RU" sz="1600" u="none" strike="noStrike" dirty="0" smtClean="0"/>
                        <a:t>1 693,3</a:t>
                      </a:r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10800" marR="72000" marT="1080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966463124"/>
              </p:ext>
            </p:extLst>
          </p:nvPr>
        </p:nvGraphicFramePr>
        <p:xfrm>
          <a:off x="167680" y="1496616"/>
          <a:ext cx="667439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3" name="Прямая со стрелкой 2"/>
          <p:cNvCxnSpPr/>
          <p:nvPr/>
        </p:nvCxnSpPr>
        <p:spPr>
          <a:xfrm>
            <a:off x="3501008" y="2954778"/>
            <a:ext cx="0" cy="396044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1340768" y="2592729"/>
            <a:ext cx="893146" cy="286524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815154" y="2592729"/>
            <a:ext cx="756084" cy="286524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1053290" y="4232920"/>
            <a:ext cx="1440160" cy="648071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2708920" y="4610962"/>
            <a:ext cx="792088" cy="34203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501008" y="4610962"/>
            <a:ext cx="864096" cy="342038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4365104" y="4268924"/>
            <a:ext cx="1656184" cy="684076"/>
          </a:xfrm>
          <a:prstGeom prst="straightConnector1">
            <a:avLst/>
          </a:prstGeom>
          <a:ln w="444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23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24744" y="200472"/>
            <a:ext cx="5733256" cy="1224136"/>
          </a:xfrm>
        </p:spPr>
        <p:txBody>
          <a:bodyPr>
            <a:noAutofit/>
          </a:bodyPr>
          <a:lstStyle/>
          <a:p>
            <a:r>
              <a:rPr lang="ru-RU" dirty="0" smtClean="0"/>
              <a:t>Основные характеристики областного бюджета </a:t>
            </a:r>
            <a:br>
              <a:rPr lang="ru-RU" dirty="0" smtClean="0"/>
            </a:br>
            <a:r>
              <a:rPr lang="ru-RU" dirty="0" smtClean="0"/>
              <a:t>в 2017 году</a:t>
            </a:r>
            <a:br>
              <a:rPr lang="ru-RU" dirty="0" smtClean="0"/>
            </a:br>
            <a:r>
              <a:rPr lang="ru-RU" dirty="0" smtClean="0"/>
              <a:t>Закон от 13.06.2018г. № 174-ОЗ «Об исполнении областного бюджета за 2017 год»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45873" y="1738670"/>
            <a:ext cx="1800000" cy="576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</a:t>
            </a:r>
            <a:endParaRPr lang="ru-RU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75170" y="1928776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</a:rPr>
              <a:t>План 2017</a:t>
            </a:r>
            <a:endParaRPr lang="ru-RU" b="1" dirty="0">
              <a:solidFill>
                <a:sysClr val="windowText" lastClr="0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753579" y="1928776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</a:rPr>
              <a:t>Факт 2017</a:t>
            </a:r>
            <a:endParaRPr lang="ru-RU" b="1" dirty="0">
              <a:solidFill>
                <a:sysClr val="windowText" lastClr="00000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88640" y="3104187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51 225 млн.руб.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53579" y="3098856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54 191 млн.руб.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554065" y="2432776"/>
            <a:ext cx="1800000" cy="360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</a:rPr>
              <a:t>106%</a:t>
            </a:r>
            <a:endParaRPr lang="ru-RU" b="1" dirty="0">
              <a:solidFill>
                <a:sysClr val="windowText" lastClr="000000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88640" y="3926856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11 091 млн.руб.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385004" y="3098856"/>
            <a:ext cx="2160000" cy="1332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в том числе  межбюджетные трансферты из федерального бюджета 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18915" y="5606463"/>
            <a:ext cx="1800000" cy="360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ysClr val="windowText" lastClr="000000"/>
                </a:solidFill>
              </a:rPr>
              <a:t>98%</a:t>
            </a:r>
            <a:endParaRPr lang="ru-RU" b="1" dirty="0">
              <a:solidFill>
                <a:sysClr val="windowText" lastClr="0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348880" y="6180384"/>
            <a:ext cx="2160000" cy="1620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в том числе  межбюджетные трансферты, перечисленные нижестоящим бюджетам 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694636" y="8422710"/>
            <a:ext cx="3502473" cy="620688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Профицит 1659 млн.руб.</a:t>
            </a:r>
            <a:endParaRPr lang="ru-RU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75170" y="6177192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53 486 млн.руб.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753579" y="3926856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11 003 млн.руб.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753579" y="6177192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52 532 млн.руб.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175170" y="7296384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16 766 млн.руб.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753579" y="7296384"/>
            <a:ext cx="1980000" cy="504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ysClr val="windowText" lastClr="000000"/>
                </a:solidFill>
              </a:rPr>
              <a:t>16 603 млн.руб.</a:t>
            </a:r>
            <a:endParaRPr lang="ru-RU" sz="1600" b="1" dirty="0">
              <a:solidFill>
                <a:sysClr val="windowText" lastClr="000000"/>
              </a:solidFill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528880" y="4881104"/>
            <a:ext cx="1800000" cy="576000"/>
          </a:xfrm>
          <a:prstGeom prst="roundRect">
            <a:avLst/>
          </a:prstGeom>
          <a:noFill/>
          <a:ln w="57150">
            <a:solidFill>
              <a:srgbClr val="D75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Расходы</a:t>
            </a:r>
            <a:endParaRPr lang="ru-RU" sz="20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074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9" name="Заголовок 3"/>
          <p:cNvSpPr>
            <a:spLocks noGrp="1"/>
          </p:cNvSpPr>
          <p:nvPr>
            <p:ph type="title"/>
          </p:nvPr>
        </p:nvSpPr>
        <p:spPr>
          <a:xfrm>
            <a:off x="1124744" y="200472"/>
            <a:ext cx="5733256" cy="1224136"/>
          </a:xfrm>
        </p:spPr>
        <p:txBody>
          <a:bodyPr>
            <a:noAutofit/>
          </a:bodyPr>
          <a:lstStyle/>
          <a:p>
            <a:r>
              <a:rPr lang="ru-RU" dirty="0" smtClean="0"/>
              <a:t>Основные характеристики областного бюджета </a:t>
            </a:r>
            <a:br>
              <a:rPr lang="ru-RU" dirty="0" smtClean="0"/>
            </a:br>
            <a:r>
              <a:rPr lang="ru-RU" dirty="0" smtClean="0"/>
              <a:t>в 2017 году</a:t>
            </a:r>
            <a:br>
              <a:rPr lang="ru-RU" dirty="0" smtClean="0"/>
            </a:br>
            <a:r>
              <a:rPr lang="ru-RU" dirty="0" smtClean="0"/>
              <a:t>Закон от 13.06.2018г. № 174-ОЗ «Об исполнении областного бюджета за 2017 год»</a:t>
            </a:r>
            <a:endParaRPr lang="ru-RU" dirty="0"/>
          </a:p>
        </p:txBody>
      </p:sp>
      <p:graphicFrame>
        <p:nvGraphicFramePr>
          <p:cNvPr id="10" name="Содержимое 12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843286968"/>
              </p:ext>
            </p:extLst>
          </p:nvPr>
        </p:nvGraphicFramePr>
        <p:xfrm>
          <a:off x="181178" y="4088906"/>
          <a:ext cx="6480720" cy="4988878"/>
        </p:xfrm>
        <a:graphic>
          <a:graphicData uri="http://schemas.openxmlformats.org/drawingml/2006/table">
            <a:tbl>
              <a:tblPr/>
              <a:tblGrid>
                <a:gridCol w="348962"/>
                <a:gridCol w="478576"/>
                <a:gridCol w="478576"/>
                <a:gridCol w="478576"/>
                <a:gridCol w="478576"/>
                <a:gridCol w="478576"/>
                <a:gridCol w="2077154"/>
                <a:gridCol w="1661724"/>
              </a:tblGrid>
              <a:tr h="314482"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85" marR="4885" marT="4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85" marR="4885" marT="4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85" marR="4885" marT="4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85" marR="4885" marT="4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85" marR="4885" marT="4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85" marR="4885" marT="4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885" marR="4885" marT="4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0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тыс.руб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.</a:t>
                      </a:r>
                    </a:p>
                  </a:txBody>
                  <a:tcPr marL="4885" marR="4885" marT="4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3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imes New Roman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Вид долгового обязательства</a:t>
                      </a:r>
                    </a:p>
                  </a:txBody>
                  <a:tcPr marL="54000" marR="3600" marT="3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Фактический объем государственного долга Липецкой области на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01.01.2017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г.</a:t>
                      </a: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Фактический объем государственного долга Липецкой области на </a:t>
                      </a:r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01.01.2018 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г.</a:t>
                      </a: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1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</a:t>
                      </a: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Государственные ценные бумаги Липецкой области</a:t>
                      </a:r>
                    </a:p>
                  </a:txBody>
                  <a:tcPr marL="54000" marR="3600" marT="3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6 250 000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4 300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000,0</a:t>
                      </a: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3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</a:t>
                      </a: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Бюджетные кредиты, привлеченные в областной бюджет от других бюджетов бюджетной системы Российской Федерации</a:t>
                      </a:r>
                    </a:p>
                  </a:txBody>
                  <a:tcPr marL="54000" marR="3600" marT="3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6 174 304,5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6 741 513,5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35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</a:t>
                      </a: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Кредиты, полученные от кредитных организаций, иностранных банков и международных финансовых организаций</a:t>
                      </a:r>
                    </a:p>
                  </a:txBody>
                  <a:tcPr marL="54000" marR="3600" marT="3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5 023 109,0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5 150 </a:t>
                      </a:r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000,0</a:t>
                      </a: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204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</a:t>
                      </a: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Государственные гарантии Липецкой области</a:t>
                      </a:r>
                    </a:p>
                  </a:txBody>
                  <a:tcPr marL="54000" marR="3600" marT="3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268 182,6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210 400,0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545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4885" marR="4885" marT="4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Всего</a:t>
                      </a:r>
                    </a:p>
                  </a:txBody>
                  <a:tcPr marL="54000" marR="3600" marT="36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17 715 596,1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16 401 913,5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4885" marR="4885" marT="4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Текст 5"/>
          <p:cNvSpPr>
            <a:spLocks noGrp="1"/>
          </p:cNvSpPr>
          <p:nvPr>
            <p:ph type="body" sz="quarter" idx="3"/>
          </p:nvPr>
        </p:nvSpPr>
        <p:spPr>
          <a:xfrm>
            <a:off x="0" y="3728864"/>
            <a:ext cx="6733906" cy="381135"/>
          </a:xfrm>
        </p:spPr>
        <p:txBody>
          <a:bodyPr>
            <a:noAutofit/>
          </a:bodyPr>
          <a:lstStyle/>
          <a:p>
            <a:pPr algn="ctr"/>
            <a:r>
              <a:rPr lang="ru-RU" sz="1800" dirty="0" smtClean="0"/>
              <a:t>Сведения об объеме государственного долга Липецкой области</a:t>
            </a:r>
            <a:endParaRPr lang="ru-RU" sz="1800" dirty="0"/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253186" y="1928664"/>
            <a:ext cx="6480720" cy="360040"/>
          </a:xfrm>
          <a:prstGeom prst="rect">
            <a:avLst/>
          </a:prstGeom>
          <a:solidFill>
            <a:schemeClr val="bg1">
              <a:alpha val="60000"/>
            </a:schemeClr>
          </a:solidFill>
          <a:effectLst>
            <a:outerShdw blurRad="88900" dist="127000" dir="2700000" algn="tl" rotWithShape="0">
              <a:prstClr val="black">
                <a:alpha val="16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pPr lvl="0" algn="ctr">
              <a:spcBef>
                <a:spcPct val="20000"/>
              </a:spcBef>
            </a:pPr>
            <a:r>
              <a:rPr lang="ru-RU" b="1" dirty="0" smtClean="0"/>
              <a:t>Уровень долговой нагрузки Липецкой области</a:t>
            </a:r>
            <a:endParaRPr kumimoji="0" lang="ru-RU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243272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Уровень долговой нагрузки Липецкой области характеризуется отношением объема государственного долга области к общему годовому объему доходов областного бюджета без учета безвозмездных поступлений.</a:t>
            </a:r>
          </a:p>
          <a:p>
            <a:r>
              <a:rPr lang="ru-RU" sz="1600" dirty="0" smtClean="0"/>
              <a:t>По состоянию на 01.01.2018 года данный показатель составлял- 37,9%.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703249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4744" y="200472"/>
            <a:ext cx="5400600" cy="1008112"/>
          </a:xfrm>
        </p:spPr>
        <p:txBody>
          <a:bodyPr>
            <a:normAutofit/>
          </a:bodyPr>
          <a:lstStyle/>
          <a:p>
            <a:r>
              <a:rPr lang="ru-RU" dirty="0" smtClean="0"/>
              <a:t>Исполнение областного бюджета по расходам по разделам классификации расходов бюджета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7</a:t>
            </a:fld>
            <a:endParaRPr lang="ru-RU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02567014"/>
              </p:ext>
            </p:extLst>
          </p:nvPr>
        </p:nvGraphicFramePr>
        <p:xfrm>
          <a:off x="433530" y="1347364"/>
          <a:ext cx="6091766" cy="7566076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702901"/>
                <a:gridCol w="2186807"/>
                <a:gridCol w="1249604"/>
                <a:gridCol w="1093403"/>
                <a:gridCol w="859051"/>
              </a:tblGrid>
              <a:tr h="10738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Раздел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/>
                        <a:t>Наименование раздела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/>
                        <a:t>Утвержденные </a:t>
                      </a:r>
                      <a:r>
                        <a:rPr lang="ru-RU" sz="1400" u="none" strike="noStrike" dirty="0"/>
                        <a:t>бюджетные </a:t>
                      </a:r>
                      <a:r>
                        <a:rPr lang="ru-RU" sz="1400" u="none" strike="noStrike" dirty="0" smtClean="0"/>
                        <a:t>назначения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  <a:p>
                      <a:pPr algn="ctr" fontAlgn="ctr"/>
                      <a:r>
                        <a:rPr lang="ru-RU" sz="1400" b="0" i="0" u="none" strike="noStrike" dirty="0" smtClean="0">
                          <a:latin typeface="+mn-lt"/>
                        </a:rPr>
                        <a:t>(млн.руб.)</a:t>
                      </a:r>
                      <a:endParaRPr lang="ru-RU" sz="1400" b="0" u="none" strike="noStrike" dirty="0" smtClean="0">
                        <a:latin typeface="+mn-lt"/>
                      </a:endParaRPr>
                    </a:p>
                  </a:txBody>
                  <a:tcPr marL="7068" marR="7068" marT="7068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/>
                        <a:t>Исполнено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i="0" u="none" strike="noStrike" dirty="0" smtClean="0">
                          <a:latin typeface="+mn-lt"/>
                        </a:rPr>
                        <a:t>(млн.руб.)</a:t>
                      </a:r>
                      <a:endParaRPr lang="ru-RU" sz="1400" b="0" u="none" strike="noStrike" dirty="0" smtClean="0">
                        <a:latin typeface="+mn-lt"/>
                      </a:endParaRPr>
                    </a:p>
                    <a:p>
                      <a:pPr algn="ctr" fontAlgn="ctr"/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/>
                        <a:t>Процент </a:t>
                      </a:r>
                      <a:r>
                        <a:rPr lang="ru-RU" sz="1200" u="none" strike="noStrike" dirty="0" smtClean="0"/>
                        <a:t>исполнения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solidFill>
                      <a:schemeClr val="bg1">
                        <a:alpha val="67000"/>
                      </a:schemeClr>
                    </a:solidFill>
                  </a:tcPr>
                </a:tc>
              </a:tr>
              <a:tr h="32439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</a:rPr>
                        <a:t> 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068" marR="7068" marT="7068" marB="0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chemeClr val="bg1"/>
                          </a:solidFill>
                        </a:rPr>
                        <a:t>РАСХОДЫ   всего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068" marR="7068" marT="7068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</a:rPr>
                        <a:t>53485,9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068" marR="7068" marT="7068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</a:rPr>
                        <a:t>52532,0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068" marR="7068" marT="7068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>
                          <a:solidFill>
                            <a:schemeClr val="bg1"/>
                          </a:solidFill>
                        </a:rPr>
                        <a:t>98,2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Times New Roman"/>
                      </a:endParaRPr>
                    </a:p>
                  </a:txBody>
                  <a:tcPr marL="7068" marR="7068" marT="7068" marB="0" anchor="ctr">
                    <a:solidFill>
                      <a:schemeClr val="accent2"/>
                    </a:solidFill>
                  </a:tcPr>
                </a:tc>
              </a:tr>
              <a:tr h="324398"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b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в том числе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01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Общегосударственные вопросы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2222,8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1974,8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88,8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02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Национальная оборона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25,6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25,6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100,0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050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03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Национальная безопасность и правоохранительная деятельность 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744,9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743,3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04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Национальная экономика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13345,9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13061,7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97,9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05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Жилищно-коммунальное хозяйство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1276,5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1261,7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98,8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06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Охрана окружающей среды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92,8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92,2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07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Образование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12271,0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12208,3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99,5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08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Культура</a:t>
                      </a:r>
                      <a:r>
                        <a:rPr lang="ru-RU" sz="1400" u="none" strike="noStrike" dirty="0" smtClean="0"/>
                        <a:t>, кинематография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868,5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862,9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99,4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09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Здравоохранение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3675,5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3648,2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99,3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 smtClean="0"/>
                        <a:t>10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Социальная политика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13622,5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13460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98,8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11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Физическая культура, спорт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818,0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686,2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83,9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12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Средства массовой информации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299,2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297,8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99,5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13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Обслуживание государственного долга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984,7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976,9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99,2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78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14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/>
                        <a:t>Межбюджетные трансферты </a:t>
                      </a:r>
                      <a:endParaRPr lang="ru-RU" sz="1400" b="1" i="0" u="none" strike="noStrike" dirty="0">
                        <a:latin typeface="Times New Roman"/>
                      </a:endParaRPr>
                    </a:p>
                  </a:txBody>
                  <a:tcPr marL="7068" marR="7068" marT="7068" marB="0" anchor="ctr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3237,8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effectLst/>
                          <a:latin typeface="Times New Roman"/>
                        </a:rPr>
                        <a:t>3232,4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/>
                        </a:rPr>
                        <a:t>99,8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grpSp>
        <p:nvGrpSpPr>
          <p:cNvPr id="30" name="Группа 29"/>
          <p:cNvGrpSpPr/>
          <p:nvPr/>
        </p:nvGrpSpPr>
        <p:grpSpPr>
          <a:xfrm>
            <a:off x="44855" y="3152800"/>
            <a:ext cx="388674" cy="5760640"/>
            <a:chOff x="404663" y="3152800"/>
            <a:chExt cx="388674" cy="576064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04664" y="3512840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4664" y="408890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4664" y="3152800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0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4663" y="660918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11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4663" y="696922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13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4663" y="6249144"/>
              <a:ext cx="354955" cy="3549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14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04664" y="4736976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15" name="Picture 11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04663" y="5098343"/>
              <a:ext cx="353405" cy="3534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16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4664" y="552906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17" name="Picture 1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4663" y="5889104"/>
              <a:ext cx="388674" cy="398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21" name="Picture 1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04663" y="732926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22" name="Picture 18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04664" y="7689304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23" name="Picture 19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04664" y="8121352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525" name="Picture 21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04664" y="8553400"/>
              <a:ext cx="360040" cy="360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22258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8549" y="560512"/>
            <a:ext cx="5640611" cy="504056"/>
          </a:xfrm>
        </p:spPr>
        <p:txBody>
          <a:bodyPr/>
          <a:lstStyle/>
          <a:p>
            <a:r>
              <a:rPr lang="ru-RU" dirty="0" smtClean="0"/>
              <a:t>Исполнение областного бюджета по доходам</a:t>
            </a:r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 smtClean="0"/>
              <a:t>ИСПОЛНЕНИЕ ОБЛАСТНОГО БЮДЖЕТА  ЗА 2017 ГОД (отчет для граждан)</a:t>
            </a: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172483261"/>
              </p:ext>
            </p:extLst>
          </p:nvPr>
        </p:nvGraphicFramePr>
        <p:xfrm>
          <a:off x="85512" y="2072680"/>
          <a:ext cx="6741368" cy="66345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1320"/>
                <a:gridCol w="1080120"/>
                <a:gridCol w="792608"/>
                <a:gridCol w="814891"/>
                <a:gridCol w="888972"/>
                <a:gridCol w="1333457"/>
              </a:tblGrid>
              <a:tr h="601449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Наименование доходного</a:t>
                      </a:r>
                      <a:endParaRPr lang="ru-RU" sz="12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источника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Утвержденные бюджетные</a:t>
                      </a:r>
                      <a:endParaRPr lang="ru-RU" sz="12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назначения                                      2017 </a:t>
                      </a:r>
                      <a:r>
                        <a:rPr lang="ru-RU" sz="12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Исполнено</a:t>
                      </a:r>
                      <a:endParaRPr lang="ru-RU" sz="12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2016 </a:t>
                      </a:r>
                      <a:r>
                        <a:rPr lang="ru-RU" sz="12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Исполнено 2017 </a:t>
                      </a:r>
                      <a:r>
                        <a:rPr lang="ru-RU" sz="12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год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Процент исполнения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 Отклонение от </a:t>
                      </a:r>
                      <a:r>
                        <a:rPr lang="ru-RU" sz="1200" b="1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предыдущего отчетного периода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26237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ДОХОДЫ  всего</a:t>
                      </a:r>
                      <a:endParaRPr lang="ru-RU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51225,4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51408,5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54190,8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105,8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2782,3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C00000">
                            <a:tint val="66000"/>
                            <a:satMod val="160000"/>
                          </a:srgbClr>
                        </a:gs>
                        <a:gs pos="50000">
                          <a:srgbClr val="C00000">
                            <a:tint val="44500"/>
                            <a:satMod val="160000"/>
                          </a:srgbClr>
                        </a:gs>
                        <a:gs pos="100000">
                          <a:srgbClr val="C0000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</a:tr>
              <a:tr h="21085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                       в </a:t>
                      </a:r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том </a:t>
                      </a:r>
                      <a:r>
                        <a:rPr lang="ru-RU" sz="12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числе: 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5429" marR="5429" marT="54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93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Налог на прибыль организаций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15161,2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17564,8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17330,2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114,3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-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234,6</a:t>
                      </a:r>
                      <a:endParaRPr lang="ru-RU" sz="14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93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Налог на доходы физических лиц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12932,6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10666,6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13873,4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107,3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3206,8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655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Акцизы по подакцизным товарам (продукции</a:t>
                      </a:r>
                      <a:r>
                        <a:rPr lang="ru-RU" sz="12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), производимым </a:t>
                      </a:r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на территории Российской Федерации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3779,7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4422,9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3759,9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-663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Налоги на совокупный доход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978,0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934,2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1076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110,0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141,8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389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Налог на имущество организаций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6441,4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6189,5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6299,2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97,8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109,7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506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Налог на игорный бизнес</a:t>
                      </a:r>
                      <a:endParaRPr lang="ru-RU" sz="12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5,4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118,5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-0,5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Транспортный налог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960,1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997,4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90,7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37,3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3898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Налог на добычу полезных ископаемых</a:t>
                      </a:r>
                      <a:endParaRPr lang="ru-RU" sz="12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66,9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66,4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65,9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98,5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-0,5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0144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Доходы от использования </a:t>
                      </a:r>
                      <a:r>
                        <a:rPr lang="ru-RU" sz="12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имущества, находящегося </a:t>
                      </a:r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в государственной собственности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128,1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161,5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156,2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121,9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-5,3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Безвозмездные поступления</a:t>
                      </a:r>
                      <a:endParaRPr lang="ru-RU" sz="12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11090,9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10749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10951,6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98,7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202,6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 smtClean="0">
                          <a:solidFill>
                            <a:sysClr val="windowText" lastClr="000000"/>
                          </a:solidFill>
                          <a:effectLst/>
                        </a:rPr>
                        <a:t>                       в </a:t>
                      </a:r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том числе: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>
                          <a:solidFill>
                            <a:sysClr val="windowText" lastClr="000000"/>
                          </a:solidFill>
                          <a:effectLst/>
                        </a:rPr>
                        <a:t>дотации</a:t>
                      </a:r>
                      <a:endParaRPr lang="ru-RU" sz="1200" b="1" i="0" u="none" strike="noStrike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2623,0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1750,4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2623,0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100,0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872,6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6909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субсидии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5207,4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5974,9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5174,9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99,4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-800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1993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u="none" strike="noStrike" dirty="0">
                          <a:solidFill>
                            <a:sysClr val="windowText" lastClr="000000"/>
                          </a:solidFill>
                          <a:effectLst/>
                        </a:rPr>
                        <a:t>субвенции</a:t>
                      </a:r>
                      <a:endParaRPr lang="ru-RU" sz="12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/>
                      </a:endParaRPr>
                    </a:p>
                  </a:txBody>
                  <a:tcPr marL="108000" marR="7200" marT="72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2228,3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2105,5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2172,9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97,5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+mn-lt"/>
                        </a:rPr>
                        <a:t>67,4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5579040" y="1375390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млн.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53639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ИСПОЛНЕНИЕ ОБЛАСТНОГО БЮДЖЕТА  ЗА 2018 ГОД (отчет для граждан)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26793-6689-475E-9747-E124070FA45D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4291410"/>
              </p:ext>
            </p:extLst>
          </p:nvPr>
        </p:nvGraphicFramePr>
        <p:xfrm>
          <a:off x="188640" y="2360712"/>
          <a:ext cx="6552728" cy="655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052736" y="416496"/>
            <a:ext cx="5640611" cy="504056"/>
          </a:xfrm>
        </p:spPr>
        <p:txBody>
          <a:bodyPr/>
          <a:lstStyle/>
          <a:p>
            <a:r>
              <a:rPr lang="ru-RU" dirty="0" smtClean="0"/>
              <a:t>Исполнение областного бюджета по доходам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564904" y="284091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48819,5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005064" y="265625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51408,5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5412928" y="2471586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54190,8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052736" y="3210250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44355,3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17232" y="2000672"/>
            <a:ext cx="1080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млн. руб.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7761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ЛО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шаблон ЛО3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11801</TotalTime>
  <Words>4259</Words>
  <Application>Microsoft Office PowerPoint</Application>
  <PresentationFormat>Лист A4 (210x297 мм)</PresentationFormat>
  <Paragraphs>900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шаблон ЛО3</vt:lpstr>
      <vt:lpstr>1_шаблон ЛО3</vt:lpstr>
      <vt:lpstr>Тема Office</vt:lpstr>
      <vt:lpstr>ИСПОЛНЕНИЕ ОБЛАСТНОГО БЮДЖЕТА ЗА 2017 ГОД</vt:lpstr>
      <vt:lpstr>Презентация PowerPoint</vt:lpstr>
      <vt:lpstr>Финансовая помощь бюджетам муниципальных образований за 2017 год</vt:lpstr>
      <vt:lpstr>Структура бюджета Липецкой области</vt:lpstr>
      <vt:lpstr>Основные характеристики областного бюджета  в 2017 году Закон от 13.06.2018г. № 174-ОЗ «Об исполнении областного бюджета за 2017 год»</vt:lpstr>
      <vt:lpstr>Основные характеристики областного бюджета  в 2017 году Закон от 13.06.2018г. № 174-ОЗ «Об исполнении областного бюджета за 2017 год»</vt:lpstr>
      <vt:lpstr>Исполнение областного бюджета по расходам по разделам классификации расходов бюджета</vt:lpstr>
      <vt:lpstr>Исполнение областного бюджета по доходам</vt:lpstr>
      <vt:lpstr>Исполнение областного бюджета по доходам</vt:lpstr>
      <vt:lpstr>Показатели социально-экономического развития Липецкой области</vt:lpstr>
      <vt:lpstr>Динамика роста среднемесячной заработной платы по категориям работников (руб.)</vt:lpstr>
      <vt:lpstr>Социальная защита семьи, улучшение условий и повышение качества жизни семей</vt:lpstr>
      <vt:lpstr>Общественно значимые объекты капитального строительства</vt:lpstr>
      <vt:lpstr>Общественно значимые объекты капитального строительства</vt:lpstr>
      <vt:lpstr>Общественно значимые объекты капитального строительства</vt:lpstr>
      <vt:lpstr>Общественно значимые объекты капитального строительства</vt:lpstr>
      <vt:lpstr>Малое и среднее предпринимательство в Липецкой области</vt:lpstr>
      <vt:lpstr>Малое и среднее предпринимательство в Липецкой области</vt:lpstr>
      <vt:lpstr>Исполнение государственных программ  (подпрограмм) Липецкой области за 2017 г. (1)</vt:lpstr>
      <vt:lpstr>Исполнение государственных программ  (подпрограмм) Липецкой области за 2017 г. (2)</vt:lpstr>
      <vt:lpstr>Исполнение государственных программ  (подпрограмм) Липецкой области за 2017 г. (3)</vt:lpstr>
      <vt:lpstr>Исполнение государственных программ  (подпрограмм) Липецкой области за 2017 г. (4)</vt:lpstr>
      <vt:lpstr>Исполнение государственных программ  (подпрограмм) Липецкой области за 2017 г. (5)</vt:lpstr>
      <vt:lpstr>Исполнение государственных программ  (подпрограмм) Липецкой области за 2017 г. (6)</vt:lpstr>
      <vt:lpstr>Об управлении финансов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rezerf1</dc:creator>
  <cp:lastModifiedBy>Kuleshov</cp:lastModifiedBy>
  <cp:revision>166</cp:revision>
  <cp:lastPrinted>2018-06-22T06:33:44Z</cp:lastPrinted>
  <dcterms:created xsi:type="dcterms:W3CDTF">2015-03-10T11:21:58Z</dcterms:created>
  <dcterms:modified xsi:type="dcterms:W3CDTF">2018-06-22T06:35:09Z</dcterms:modified>
</cp:coreProperties>
</file>