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74" r:id="rId2"/>
    <p:sldId id="273" r:id="rId3"/>
    <p:sldId id="257" r:id="rId4"/>
    <p:sldId id="260" r:id="rId5"/>
    <p:sldId id="271" r:id="rId6"/>
    <p:sldId id="261" r:id="rId7"/>
    <p:sldId id="263" r:id="rId8"/>
    <p:sldId id="264" r:id="rId9"/>
    <p:sldId id="272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00FF"/>
    <a:srgbClr val="33CC33"/>
    <a:srgbClr val="FF99FF"/>
    <a:srgbClr val="FFFFFF"/>
    <a:srgbClr val="6666FF"/>
    <a:srgbClr val="FF0000"/>
    <a:srgbClr val="A5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797" autoAdjust="0"/>
  </p:normalViewPr>
  <p:slideViewPr>
    <p:cSldViewPr>
      <p:cViewPr>
        <p:scale>
          <a:sx n="100" d="100"/>
          <a:sy n="100" d="100"/>
        </p:scale>
        <p:origin x="-19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62F533-3E6F-4BF3-AB96-6EE1E6DDADC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E3B78F-176A-4CF3-B911-CFF7F9EA3DAF}">
      <dgm:prSet phldrT="[Текст]" custT="1"/>
      <dgm:spPr/>
      <dgm:t>
        <a:bodyPr/>
        <a:lstStyle/>
        <a:p>
          <a:r>
            <a:rPr lang="ru-RU" sz="1400" dirty="0" smtClean="0"/>
            <a:t>Бюджетная роспись</a:t>
          </a:r>
          <a:endParaRPr lang="ru-RU" sz="1400" dirty="0"/>
        </a:p>
      </dgm:t>
    </dgm:pt>
    <dgm:pt modelId="{213784B1-9B8E-4F2E-9533-528A6A4362D7}" type="parTrans" cxnId="{4BFABDEA-3FCE-4717-88DE-C88DFB173A01}">
      <dgm:prSet/>
      <dgm:spPr/>
      <dgm:t>
        <a:bodyPr/>
        <a:lstStyle/>
        <a:p>
          <a:endParaRPr lang="ru-RU"/>
        </a:p>
      </dgm:t>
    </dgm:pt>
    <dgm:pt modelId="{806E2926-7585-4165-B5A9-FEA13473690C}" type="sibTrans" cxnId="{4BFABDEA-3FCE-4717-88DE-C88DFB173A01}">
      <dgm:prSet/>
      <dgm:spPr/>
      <dgm:t>
        <a:bodyPr/>
        <a:lstStyle/>
        <a:p>
          <a:endParaRPr lang="ru-RU"/>
        </a:p>
      </dgm:t>
    </dgm:pt>
    <dgm:pt modelId="{9A6CEB7C-6CE7-4AAA-A03E-A847759D1DB0}">
      <dgm:prSet phldrT="[Текст]" custT="1"/>
      <dgm:spPr/>
      <dgm:t>
        <a:bodyPr/>
        <a:lstStyle/>
        <a:p>
          <a:r>
            <a:rPr lang="ru-RU" sz="1200" dirty="0" smtClean="0"/>
            <a:t>Отправитель: л/с 02… (счет бюджета)</a:t>
          </a:r>
        </a:p>
        <a:p>
          <a:r>
            <a:rPr lang="ru-RU" sz="1200" dirty="0" smtClean="0"/>
            <a:t>Получатель: л/с 01.. ГРБС</a:t>
          </a:r>
          <a:endParaRPr lang="ru-RU" sz="1200" dirty="0"/>
        </a:p>
      </dgm:t>
    </dgm:pt>
    <dgm:pt modelId="{4EB9070F-3CCA-49B4-914B-C67A2FB09AC8}" type="parTrans" cxnId="{9F29F872-7CBA-430C-9DB2-84DAF479D192}">
      <dgm:prSet/>
      <dgm:spPr/>
      <dgm:t>
        <a:bodyPr/>
        <a:lstStyle/>
        <a:p>
          <a:endParaRPr lang="ru-RU"/>
        </a:p>
      </dgm:t>
    </dgm:pt>
    <dgm:pt modelId="{3DDCD328-301D-4C8E-B538-326B80F6C2C8}" type="sibTrans" cxnId="{9F29F872-7CBA-430C-9DB2-84DAF479D192}">
      <dgm:prSet/>
      <dgm:spPr/>
      <dgm:t>
        <a:bodyPr/>
        <a:lstStyle/>
        <a:p>
          <a:endParaRPr lang="ru-RU"/>
        </a:p>
      </dgm:t>
    </dgm:pt>
    <dgm:pt modelId="{6019239B-B704-4974-8D7E-78A2AFCEE253}">
      <dgm:prSet phldrT="[Текст]" custT="1"/>
      <dgm:spPr/>
      <dgm:t>
        <a:bodyPr/>
        <a:lstStyle/>
        <a:p>
          <a:r>
            <a:rPr lang="ru-RU" sz="1200" dirty="0" smtClean="0"/>
            <a:t>Сумма субсидии </a:t>
          </a:r>
        </a:p>
        <a:p>
          <a:r>
            <a:rPr lang="ru-RU" sz="1200" dirty="0" smtClean="0"/>
            <a:t>в одной строке КБК, </a:t>
          </a:r>
        </a:p>
        <a:p>
          <a:r>
            <a:rPr lang="ru-RU" sz="1200" dirty="0" smtClean="0"/>
            <a:t>соответствующей субсидии</a:t>
          </a:r>
          <a:endParaRPr lang="ru-RU" sz="1200" dirty="0"/>
        </a:p>
      </dgm:t>
    </dgm:pt>
    <dgm:pt modelId="{8A87638E-6D30-4818-9BF7-A7C66D8CAAD7}" type="parTrans" cxnId="{FCBE35C8-B8A2-4099-A05D-F28624793709}">
      <dgm:prSet/>
      <dgm:spPr/>
      <dgm:t>
        <a:bodyPr/>
        <a:lstStyle/>
        <a:p>
          <a:endParaRPr lang="ru-RU"/>
        </a:p>
      </dgm:t>
    </dgm:pt>
    <dgm:pt modelId="{609CE33D-BF70-45EF-A655-81436650B982}" type="sibTrans" cxnId="{FCBE35C8-B8A2-4099-A05D-F28624793709}">
      <dgm:prSet/>
      <dgm:spPr/>
      <dgm:t>
        <a:bodyPr/>
        <a:lstStyle/>
        <a:p>
          <a:endParaRPr lang="ru-RU"/>
        </a:p>
      </dgm:t>
    </dgm:pt>
    <dgm:pt modelId="{8E85EE30-C394-40B4-8E5D-7BC3821CD0AE}">
      <dgm:prSet phldrT="[Текст]"/>
      <dgm:spPr/>
      <dgm:t>
        <a:bodyPr/>
        <a:lstStyle/>
        <a:p>
          <a:r>
            <a:rPr lang="ru-RU" dirty="0" smtClean="0"/>
            <a:t>После принятия </a:t>
          </a:r>
        </a:p>
        <a:p>
          <a:r>
            <a:rPr lang="ru-RU" dirty="0" smtClean="0"/>
            <a:t>НПА </a:t>
          </a:r>
        </a:p>
        <a:p>
          <a:r>
            <a:rPr lang="ru-RU" dirty="0" smtClean="0"/>
            <a:t>Изменение росписи (Ф2)</a:t>
          </a:r>
          <a:endParaRPr lang="ru-RU" dirty="0"/>
        </a:p>
      </dgm:t>
    </dgm:pt>
    <dgm:pt modelId="{19F7992A-1E0E-42B2-B354-084EFFA10347}" type="parTrans" cxnId="{BC8E026E-4FF9-463D-81C7-DA03855F3F86}">
      <dgm:prSet/>
      <dgm:spPr/>
      <dgm:t>
        <a:bodyPr/>
        <a:lstStyle/>
        <a:p>
          <a:endParaRPr lang="ru-RU"/>
        </a:p>
      </dgm:t>
    </dgm:pt>
    <dgm:pt modelId="{257E3B08-139E-4580-A1FF-DA32D46E6947}" type="sibTrans" cxnId="{BC8E026E-4FF9-463D-81C7-DA03855F3F86}">
      <dgm:prSet/>
      <dgm:spPr/>
      <dgm:t>
        <a:bodyPr/>
        <a:lstStyle/>
        <a:p>
          <a:endParaRPr lang="ru-RU"/>
        </a:p>
      </dgm:t>
    </dgm:pt>
    <dgm:pt modelId="{259D67BC-9A60-45AA-ADCB-7A239D04C138}">
      <dgm:prSet phldrT="[Текст]" custT="1"/>
      <dgm:spPr/>
      <dgm:t>
        <a:bodyPr/>
        <a:lstStyle/>
        <a:p>
          <a:r>
            <a:rPr lang="ru-RU" sz="1200" b="0" dirty="0" smtClean="0"/>
            <a:t>Отправитель: л/с 01.. ГРБС</a:t>
          </a:r>
        </a:p>
        <a:p>
          <a:r>
            <a:rPr lang="ru-RU" sz="1200" b="0" dirty="0" smtClean="0"/>
            <a:t>Получатель: л/с 01.. ГРБС</a:t>
          </a:r>
          <a:endParaRPr lang="ru-RU" sz="1200" b="0" dirty="0"/>
        </a:p>
      </dgm:t>
    </dgm:pt>
    <dgm:pt modelId="{EE8E0C66-ACEA-4633-AF91-A6E972AD29E8}" type="parTrans" cxnId="{1E86CDC4-BF3E-44EE-8E71-274E2B6F0902}">
      <dgm:prSet/>
      <dgm:spPr/>
      <dgm:t>
        <a:bodyPr/>
        <a:lstStyle/>
        <a:p>
          <a:endParaRPr lang="ru-RU"/>
        </a:p>
      </dgm:t>
    </dgm:pt>
    <dgm:pt modelId="{829465BA-E592-4A39-903B-3972AF2E1343}" type="sibTrans" cxnId="{1E86CDC4-BF3E-44EE-8E71-274E2B6F0902}">
      <dgm:prSet/>
      <dgm:spPr/>
      <dgm:t>
        <a:bodyPr/>
        <a:lstStyle/>
        <a:p>
          <a:endParaRPr lang="ru-RU"/>
        </a:p>
      </dgm:t>
    </dgm:pt>
    <dgm:pt modelId="{D3263419-5BBC-4466-8CD0-E42A1C10E7E4}">
      <dgm:prSet phldrT="[Текст]" custT="1"/>
      <dgm:spPr/>
      <dgm:t>
        <a:bodyPr/>
        <a:lstStyle/>
        <a:p>
          <a:r>
            <a:rPr lang="ru-RU" sz="1200" b="0" dirty="0" smtClean="0"/>
            <a:t>Распределение суммы субсидии в разрезе доп. классификации </a:t>
          </a:r>
        </a:p>
        <a:p>
          <a:r>
            <a:rPr lang="ru-RU" sz="1200" b="0" dirty="0" smtClean="0"/>
            <a:t>Количество строк КБК (</a:t>
          </a:r>
          <a:r>
            <a:rPr lang="ru-RU" sz="1200" b="0" dirty="0" err="1" smtClean="0"/>
            <a:t>ДопКл</a:t>
          </a:r>
          <a:r>
            <a:rPr lang="ru-RU" sz="1200" b="0" dirty="0" smtClean="0"/>
            <a:t>) = кол-ву МО</a:t>
          </a:r>
          <a:endParaRPr lang="ru-RU" sz="1200" b="0" dirty="0"/>
        </a:p>
      </dgm:t>
    </dgm:pt>
    <dgm:pt modelId="{BC2F9B30-6ADD-4AAA-9451-9BBA0F580A2E}" type="parTrans" cxnId="{1D08531C-5D95-4138-8386-8D6E3F7B57BE}">
      <dgm:prSet/>
      <dgm:spPr/>
      <dgm:t>
        <a:bodyPr/>
        <a:lstStyle/>
        <a:p>
          <a:endParaRPr lang="ru-RU"/>
        </a:p>
      </dgm:t>
    </dgm:pt>
    <dgm:pt modelId="{E8D8F99C-7A83-4612-A6C6-D9CCCF5B3DD3}" type="sibTrans" cxnId="{1D08531C-5D95-4138-8386-8D6E3F7B57BE}">
      <dgm:prSet/>
      <dgm:spPr/>
      <dgm:t>
        <a:bodyPr/>
        <a:lstStyle/>
        <a:p>
          <a:endParaRPr lang="ru-RU"/>
        </a:p>
      </dgm:t>
    </dgm:pt>
    <dgm:pt modelId="{0875F99C-080F-4378-94FE-6D4A64F82ADB}" type="pres">
      <dgm:prSet presAssocID="{9D62F533-3E6F-4BF3-AB96-6EE1E6DDADC6}" presName="list" presStyleCnt="0">
        <dgm:presLayoutVars>
          <dgm:dir/>
          <dgm:animLvl val="lvl"/>
        </dgm:presLayoutVars>
      </dgm:prSet>
      <dgm:spPr/>
    </dgm:pt>
    <dgm:pt modelId="{D388280D-8758-42C5-A0D1-9CAF3483595C}" type="pres">
      <dgm:prSet presAssocID="{55E3B78F-176A-4CF3-B911-CFF7F9EA3DAF}" presName="posSpace" presStyleCnt="0"/>
      <dgm:spPr/>
    </dgm:pt>
    <dgm:pt modelId="{F6E64CCB-4CA1-49C4-ACCF-4373CE8A59EE}" type="pres">
      <dgm:prSet presAssocID="{55E3B78F-176A-4CF3-B911-CFF7F9EA3DAF}" presName="vertFlow" presStyleCnt="0"/>
      <dgm:spPr/>
    </dgm:pt>
    <dgm:pt modelId="{FD8D0F61-6C14-4F72-A85C-C3EDBF44FD9C}" type="pres">
      <dgm:prSet presAssocID="{55E3B78F-176A-4CF3-B911-CFF7F9EA3DAF}" presName="topSpace" presStyleCnt="0"/>
      <dgm:spPr/>
    </dgm:pt>
    <dgm:pt modelId="{ADD3C872-2A6A-4C52-8FE5-0BA29A7DD828}" type="pres">
      <dgm:prSet presAssocID="{55E3B78F-176A-4CF3-B911-CFF7F9EA3DAF}" presName="firstComp" presStyleCnt="0"/>
      <dgm:spPr/>
    </dgm:pt>
    <dgm:pt modelId="{16EA5EE4-7F61-4751-876D-E622944D8CBB}" type="pres">
      <dgm:prSet presAssocID="{55E3B78F-176A-4CF3-B911-CFF7F9EA3DAF}" presName="firstChild" presStyleLbl="bgAccFollowNode1" presStyleIdx="0" presStyleCnt="4" custScaleX="129934" custLinFactNeighborX="15526" custLinFactNeighborY="-2584"/>
      <dgm:spPr/>
      <dgm:t>
        <a:bodyPr/>
        <a:lstStyle/>
        <a:p>
          <a:endParaRPr lang="ru-RU"/>
        </a:p>
      </dgm:t>
    </dgm:pt>
    <dgm:pt modelId="{4DBC13CD-38A6-43E1-B1C1-FA7AB5A54FEB}" type="pres">
      <dgm:prSet presAssocID="{55E3B78F-176A-4CF3-B911-CFF7F9EA3DAF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CAB3B8-1047-4CC2-9F77-72B99F789633}" type="pres">
      <dgm:prSet presAssocID="{6019239B-B704-4974-8D7E-78A2AFCEE253}" presName="comp" presStyleCnt="0"/>
      <dgm:spPr/>
    </dgm:pt>
    <dgm:pt modelId="{D50271E5-422C-4E1E-AD4D-2CB03737D25D}" type="pres">
      <dgm:prSet presAssocID="{6019239B-B704-4974-8D7E-78A2AFCEE253}" presName="child" presStyleLbl="bgAccFollowNode1" presStyleIdx="1" presStyleCnt="4" custScaleX="154995" custLinFactNeighborX="3637" custLinFactNeighborY="-5018"/>
      <dgm:spPr/>
      <dgm:t>
        <a:bodyPr/>
        <a:lstStyle/>
        <a:p>
          <a:endParaRPr lang="ru-RU"/>
        </a:p>
      </dgm:t>
    </dgm:pt>
    <dgm:pt modelId="{D138A473-728B-4B36-830C-8AF01621E2D3}" type="pres">
      <dgm:prSet presAssocID="{6019239B-B704-4974-8D7E-78A2AFCEE253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4FA85-D829-4D64-B32B-FE25B09745C5}" type="pres">
      <dgm:prSet presAssocID="{55E3B78F-176A-4CF3-B911-CFF7F9EA3DAF}" presName="negSpace" presStyleCnt="0"/>
      <dgm:spPr/>
    </dgm:pt>
    <dgm:pt modelId="{09D1CB1B-2B0B-40AD-8975-4A5123B36622}" type="pres">
      <dgm:prSet presAssocID="{55E3B78F-176A-4CF3-B911-CFF7F9EA3DAF}" presName="circle" presStyleLbl="node1" presStyleIdx="0" presStyleCnt="2" custScaleX="139563" custScaleY="130043" custLinFactX="-54513" custLinFactNeighborX="-100000" custLinFactNeighborY="7348"/>
      <dgm:spPr/>
      <dgm:t>
        <a:bodyPr/>
        <a:lstStyle/>
        <a:p>
          <a:endParaRPr lang="ru-RU"/>
        </a:p>
      </dgm:t>
    </dgm:pt>
    <dgm:pt modelId="{C1C511C2-9024-475E-A360-FD48C9A208AE}" type="pres">
      <dgm:prSet presAssocID="{806E2926-7585-4165-B5A9-FEA13473690C}" presName="transSpace" presStyleCnt="0"/>
      <dgm:spPr/>
    </dgm:pt>
    <dgm:pt modelId="{38D5DB5F-0E16-4C3B-820D-79FFA01B2DA1}" type="pres">
      <dgm:prSet presAssocID="{8E85EE30-C394-40B4-8E5D-7BC3821CD0AE}" presName="posSpace" presStyleCnt="0"/>
      <dgm:spPr/>
    </dgm:pt>
    <dgm:pt modelId="{ED64815F-CF40-469B-8A33-8383D5F04674}" type="pres">
      <dgm:prSet presAssocID="{8E85EE30-C394-40B4-8E5D-7BC3821CD0AE}" presName="vertFlow" presStyleCnt="0"/>
      <dgm:spPr/>
    </dgm:pt>
    <dgm:pt modelId="{06FE85F9-65EB-4954-98ED-5F2C77ADD6C2}" type="pres">
      <dgm:prSet presAssocID="{8E85EE30-C394-40B4-8E5D-7BC3821CD0AE}" presName="topSpace" presStyleCnt="0"/>
      <dgm:spPr/>
    </dgm:pt>
    <dgm:pt modelId="{EBF0B6D0-11F8-483C-B36E-D83F0089A7E4}" type="pres">
      <dgm:prSet presAssocID="{8E85EE30-C394-40B4-8E5D-7BC3821CD0AE}" presName="firstComp" presStyleCnt="0"/>
      <dgm:spPr/>
    </dgm:pt>
    <dgm:pt modelId="{BB634CD8-5DC4-4295-9EBA-D7AFB48494BB}" type="pres">
      <dgm:prSet presAssocID="{8E85EE30-C394-40B4-8E5D-7BC3821CD0AE}" presName="firstChild" presStyleLbl="bgAccFollowNode1" presStyleIdx="2" presStyleCnt="4" custScaleX="142829" custLinFactNeighborX="-6178" custLinFactNeighborY="-2584"/>
      <dgm:spPr/>
      <dgm:t>
        <a:bodyPr/>
        <a:lstStyle/>
        <a:p>
          <a:endParaRPr lang="ru-RU"/>
        </a:p>
      </dgm:t>
    </dgm:pt>
    <dgm:pt modelId="{6F376659-0C8E-49AF-BD34-0CBF87811CD4}" type="pres">
      <dgm:prSet presAssocID="{8E85EE30-C394-40B4-8E5D-7BC3821CD0AE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22B23-5933-4602-90DD-A2A6F07C6E54}" type="pres">
      <dgm:prSet presAssocID="{D3263419-5BBC-4466-8CD0-E42A1C10E7E4}" presName="comp" presStyleCnt="0"/>
      <dgm:spPr/>
    </dgm:pt>
    <dgm:pt modelId="{7F2C827A-6F87-4437-B65B-2031A3473219}" type="pres">
      <dgm:prSet presAssocID="{D3263419-5BBC-4466-8CD0-E42A1C10E7E4}" presName="child" presStyleLbl="bgAccFollowNode1" presStyleIdx="3" presStyleCnt="4" custScaleX="162030" custLinFactNeighborX="-15114" custLinFactNeighborY="-5022"/>
      <dgm:spPr/>
      <dgm:t>
        <a:bodyPr/>
        <a:lstStyle/>
        <a:p>
          <a:endParaRPr lang="ru-RU"/>
        </a:p>
      </dgm:t>
    </dgm:pt>
    <dgm:pt modelId="{7E503367-2D26-424A-898D-69AF077F9F12}" type="pres">
      <dgm:prSet presAssocID="{D3263419-5BBC-4466-8CD0-E42A1C10E7E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9B41F-2EF3-47A6-BFEE-636B250B2448}" type="pres">
      <dgm:prSet presAssocID="{8E85EE30-C394-40B4-8E5D-7BC3821CD0AE}" presName="negSpace" presStyleCnt="0"/>
      <dgm:spPr/>
    </dgm:pt>
    <dgm:pt modelId="{136DEC9B-9C60-4B5E-8B35-A31055130C7A}" type="pres">
      <dgm:prSet presAssocID="{8E85EE30-C394-40B4-8E5D-7BC3821CD0AE}" presName="circle" presStyleLbl="node1" presStyleIdx="1" presStyleCnt="2" custScaleX="159118" custScaleY="140177" custLinFactX="-45625" custLinFactNeighborX="-100000" custLinFactNeighborY="7381"/>
      <dgm:spPr/>
      <dgm:t>
        <a:bodyPr/>
        <a:lstStyle/>
        <a:p>
          <a:endParaRPr lang="ru-RU"/>
        </a:p>
      </dgm:t>
    </dgm:pt>
  </dgm:ptLst>
  <dgm:cxnLst>
    <dgm:cxn modelId="{82548E80-A0A8-491C-B477-078E836027D7}" type="presOf" srcId="{6019239B-B704-4974-8D7E-78A2AFCEE253}" destId="{D50271E5-422C-4E1E-AD4D-2CB03737D25D}" srcOrd="0" destOrd="0" presId="urn:microsoft.com/office/officeart/2005/8/layout/hList9"/>
    <dgm:cxn modelId="{BCDA8D38-476A-4EC4-BFAB-9567C149C276}" type="presOf" srcId="{8E85EE30-C394-40B4-8E5D-7BC3821CD0AE}" destId="{136DEC9B-9C60-4B5E-8B35-A31055130C7A}" srcOrd="0" destOrd="0" presId="urn:microsoft.com/office/officeart/2005/8/layout/hList9"/>
    <dgm:cxn modelId="{1D08531C-5D95-4138-8386-8D6E3F7B57BE}" srcId="{8E85EE30-C394-40B4-8E5D-7BC3821CD0AE}" destId="{D3263419-5BBC-4466-8CD0-E42A1C10E7E4}" srcOrd="1" destOrd="0" parTransId="{BC2F9B30-6ADD-4AAA-9451-9BBA0F580A2E}" sibTransId="{E8D8F99C-7A83-4612-A6C6-D9CCCF5B3DD3}"/>
    <dgm:cxn modelId="{9F29F872-7CBA-430C-9DB2-84DAF479D192}" srcId="{55E3B78F-176A-4CF3-B911-CFF7F9EA3DAF}" destId="{9A6CEB7C-6CE7-4AAA-A03E-A847759D1DB0}" srcOrd="0" destOrd="0" parTransId="{4EB9070F-3CCA-49B4-914B-C67A2FB09AC8}" sibTransId="{3DDCD328-301D-4C8E-B538-326B80F6C2C8}"/>
    <dgm:cxn modelId="{92605772-A003-4DD9-A21C-0FDF814F827E}" type="presOf" srcId="{9A6CEB7C-6CE7-4AAA-A03E-A847759D1DB0}" destId="{16EA5EE4-7F61-4751-876D-E622944D8CBB}" srcOrd="0" destOrd="0" presId="urn:microsoft.com/office/officeart/2005/8/layout/hList9"/>
    <dgm:cxn modelId="{1215AD29-6B13-42E4-AEBA-6D04E88B5C89}" type="presOf" srcId="{55E3B78F-176A-4CF3-B911-CFF7F9EA3DAF}" destId="{09D1CB1B-2B0B-40AD-8975-4A5123B36622}" srcOrd="0" destOrd="0" presId="urn:microsoft.com/office/officeart/2005/8/layout/hList9"/>
    <dgm:cxn modelId="{BC8E026E-4FF9-463D-81C7-DA03855F3F86}" srcId="{9D62F533-3E6F-4BF3-AB96-6EE1E6DDADC6}" destId="{8E85EE30-C394-40B4-8E5D-7BC3821CD0AE}" srcOrd="1" destOrd="0" parTransId="{19F7992A-1E0E-42B2-B354-084EFFA10347}" sibTransId="{257E3B08-139E-4580-A1FF-DA32D46E6947}"/>
    <dgm:cxn modelId="{1A5C4D43-A426-4EB0-82D8-D001917798C5}" type="presOf" srcId="{D3263419-5BBC-4466-8CD0-E42A1C10E7E4}" destId="{7F2C827A-6F87-4437-B65B-2031A3473219}" srcOrd="0" destOrd="0" presId="urn:microsoft.com/office/officeart/2005/8/layout/hList9"/>
    <dgm:cxn modelId="{127B60B0-5154-44EB-8453-18B5013C6FF3}" type="presOf" srcId="{259D67BC-9A60-45AA-ADCB-7A239D04C138}" destId="{6F376659-0C8E-49AF-BD34-0CBF87811CD4}" srcOrd="1" destOrd="0" presId="urn:microsoft.com/office/officeart/2005/8/layout/hList9"/>
    <dgm:cxn modelId="{DA9AA1EB-2F54-4CD2-9ACE-12D294CAD479}" type="presOf" srcId="{259D67BC-9A60-45AA-ADCB-7A239D04C138}" destId="{BB634CD8-5DC4-4295-9EBA-D7AFB48494BB}" srcOrd="0" destOrd="0" presId="urn:microsoft.com/office/officeart/2005/8/layout/hList9"/>
    <dgm:cxn modelId="{D1FB000D-5AD2-4A26-9E7F-A96979072546}" type="presOf" srcId="{D3263419-5BBC-4466-8CD0-E42A1C10E7E4}" destId="{7E503367-2D26-424A-898D-69AF077F9F12}" srcOrd="1" destOrd="0" presId="urn:microsoft.com/office/officeart/2005/8/layout/hList9"/>
    <dgm:cxn modelId="{0BF6AE5A-D628-4548-8914-628DDAAC597B}" type="presOf" srcId="{9D62F533-3E6F-4BF3-AB96-6EE1E6DDADC6}" destId="{0875F99C-080F-4378-94FE-6D4A64F82ADB}" srcOrd="0" destOrd="0" presId="urn:microsoft.com/office/officeart/2005/8/layout/hList9"/>
    <dgm:cxn modelId="{1E86CDC4-BF3E-44EE-8E71-274E2B6F0902}" srcId="{8E85EE30-C394-40B4-8E5D-7BC3821CD0AE}" destId="{259D67BC-9A60-45AA-ADCB-7A239D04C138}" srcOrd="0" destOrd="0" parTransId="{EE8E0C66-ACEA-4633-AF91-A6E972AD29E8}" sibTransId="{829465BA-E592-4A39-903B-3972AF2E1343}"/>
    <dgm:cxn modelId="{15160E13-1720-4FF9-9A82-CE2D6284AC71}" type="presOf" srcId="{9A6CEB7C-6CE7-4AAA-A03E-A847759D1DB0}" destId="{4DBC13CD-38A6-43E1-B1C1-FA7AB5A54FEB}" srcOrd="1" destOrd="0" presId="urn:microsoft.com/office/officeart/2005/8/layout/hList9"/>
    <dgm:cxn modelId="{C758AE26-15CD-4856-9CBE-93071127B976}" type="presOf" srcId="{6019239B-B704-4974-8D7E-78A2AFCEE253}" destId="{D138A473-728B-4B36-830C-8AF01621E2D3}" srcOrd="1" destOrd="0" presId="urn:microsoft.com/office/officeart/2005/8/layout/hList9"/>
    <dgm:cxn modelId="{4BFABDEA-3FCE-4717-88DE-C88DFB173A01}" srcId="{9D62F533-3E6F-4BF3-AB96-6EE1E6DDADC6}" destId="{55E3B78F-176A-4CF3-B911-CFF7F9EA3DAF}" srcOrd="0" destOrd="0" parTransId="{213784B1-9B8E-4F2E-9533-528A6A4362D7}" sibTransId="{806E2926-7585-4165-B5A9-FEA13473690C}"/>
    <dgm:cxn modelId="{FCBE35C8-B8A2-4099-A05D-F28624793709}" srcId="{55E3B78F-176A-4CF3-B911-CFF7F9EA3DAF}" destId="{6019239B-B704-4974-8D7E-78A2AFCEE253}" srcOrd="1" destOrd="0" parTransId="{8A87638E-6D30-4818-9BF7-A7C66D8CAAD7}" sibTransId="{609CE33D-BF70-45EF-A655-81436650B982}"/>
    <dgm:cxn modelId="{FFDAFBCA-5FB9-4883-9B22-391BE7BA12ED}" type="presParOf" srcId="{0875F99C-080F-4378-94FE-6D4A64F82ADB}" destId="{D388280D-8758-42C5-A0D1-9CAF3483595C}" srcOrd="0" destOrd="0" presId="urn:microsoft.com/office/officeart/2005/8/layout/hList9"/>
    <dgm:cxn modelId="{3C18BDA8-7FCA-405F-AC10-24302B24B17C}" type="presParOf" srcId="{0875F99C-080F-4378-94FE-6D4A64F82ADB}" destId="{F6E64CCB-4CA1-49C4-ACCF-4373CE8A59EE}" srcOrd="1" destOrd="0" presId="urn:microsoft.com/office/officeart/2005/8/layout/hList9"/>
    <dgm:cxn modelId="{9FEE054C-422C-4B09-881A-6502DB542E6E}" type="presParOf" srcId="{F6E64CCB-4CA1-49C4-ACCF-4373CE8A59EE}" destId="{FD8D0F61-6C14-4F72-A85C-C3EDBF44FD9C}" srcOrd="0" destOrd="0" presId="urn:microsoft.com/office/officeart/2005/8/layout/hList9"/>
    <dgm:cxn modelId="{A90354CA-41B2-4452-B15D-86834F489FEE}" type="presParOf" srcId="{F6E64CCB-4CA1-49C4-ACCF-4373CE8A59EE}" destId="{ADD3C872-2A6A-4C52-8FE5-0BA29A7DD828}" srcOrd="1" destOrd="0" presId="urn:microsoft.com/office/officeart/2005/8/layout/hList9"/>
    <dgm:cxn modelId="{B38D384C-7DC6-41D4-852F-CE52C2805383}" type="presParOf" srcId="{ADD3C872-2A6A-4C52-8FE5-0BA29A7DD828}" destId="{16EA5EE4-7F61-4751-876D-E622944D8CBB}" srcOrd="0" destOrd="0" presId="urn:microsoft.com/office/officeart/2005/8/layout/hList9"/>
    <dgm:cxn modelId="{BE9AE3E2-9C76-4D62-A90B-907DFE207784}" type="presParOf" srcId="{ADD3C872-2A6A-4C52-8FE5-0BA29A7DD828}" destId="{4DBC13CD-38A6-43E1-B1C1-FA7AB5A54FEB}" srcOrd="1" destOrd="0" presId="urn:microsoft.com/office/officeart/2005/8/layout/hList9"/>
    <dgm:cxn modelId="{44C3B8EA-8B23-4227-841F-B3CC383C2206}" type="presParOf" srcId="{F6E64CCB-4CA1-49C4-ACCF-4373CE8A59EE}" destId="{97CAB3B8-1047-4CC2-9F77-72B99F789633}" srcOrd="2" destOrd="0" presId="urn:microsoft.com/office/officeart/2005/8/layout/hList9"/>
    <dgm:cxn modelId="{C2A5F268-CA81-45F5-B7DF-6F5CC0108B31}" type="presParOf" srcId="{97CAB3B8-1047-4CC2-9F77-72B99F789633}" destId="{D50271E5-422C-4E1E-AD4D-2CB03737D25D}" srcOrd="0" destOrd="0" presId="urn:microsoft.com/office/officeart/2005/8/layout/hList9"/>
    <dgm:cxn modelId="{FBABE97A-6369-467B-A169-BA7F67B34208}" type="presParOf" srcId="{97CAB3B8-1047-4CC2-9F77-72B99F789633}" destId="{D138A473-728B-4B36-830C-8AF01621E2D3}" srcOrd="1" destOrd="0" presId="urn:microsoft.com/office/officeart/2005/8/layout/hList9"/>
    <dgm:cxn modelId="{1E7CCFE0-4F45-4B3B-9599-946620A0802E}" type="presParOf" srcId="{0875F99C-080F-4378-94FE-6D4A64F82ADB}" destId="{70B4FA85-D829-4D64-B32B-FE25B09745C5}" srcOrd="2" destOrd="0" presId="urn:microsoft.com/office/officeart/2005/8/layout/hList9"/>
    <dgm:cxn modelId="{506529B0-114F-47E6-9D41-8CF5ED1E97BA}" type="presParOf" srcId="{0875F99C-080F-4378-94FE-6D4A64F82ADB}" destId="{09D1CB1B-2B0B-40AD-8975-4A5123B36622}" srcOrd="3" destOrd="0" presId="urn:microsoft.com/office/officeart/2005/8/layout/hList9"/>
    <dgm:cxn modelId="{EF3836C3-761A-48BB-9F45-201998CAFD76}" type="presParOf" srcId="{0875F99C-080F-4378-94FE-6D4A64F82ADB}" destId="{C1C511C2-9024-475E-A360-FD48C9A208AE}" srcOrd="4" destOrd="0" presId="urn:microsoft.com/office/officeart/2005/8/layout/hList9"/>
    <dgm:cxn modelId="{D626B3B3-E132-4430-A656-550893C31B22}" type="presParOf" srcId="{0875F99C-080F-4378-94FE-6D4A64F82ADB}" destId="{38D5DB5F-0E16-4C3B-820D-79FFA01B2DA1}" srcOrd="5" destOrd="0" presId="urn:microsoft.com/office/officeart/2005/8/layout/hList9"/>
    <dgm:cxn modelId="{2622AC29-6AF4-47F6-9AE6-DE515D6E0E99}" type="presParOf" srcId="{0875F99C-080F-4378-94FE-6D4A64F82ADB}" destId="{ED64815F-CF40-469B-8A33-8383D5F04674}" srcOrd="6" destOrd="0" presId="urn:microsoft.com/office/officeart/2005/8/layout/hList9"/>
    <dgm:cxn modelId="{5DC3E780-91C6-48D8-8F91-F669085D2B07}" type="presParOf" srcId="{ED64815F-CF40-469B-8A33-8383D5F04674}" destId="{06FE85F9-65EB-4954-98ED-5F2C77ADD6C2}" srcOrd="0" destOrd="0" presId="urn:microsoft.com/office/officeart/2005/8/layout/hList9"/>
    <dgm:cxn modelId="{17063B9F-938E-4895-9F4B-F0F5988EAE32}" type="presParOf" srcId="{ED64815F-CF40-469B-8A33-8383D5F04674}" destId="{EBF0B6D0-11F8-483C-B36E-D83F0089A7E4}" srcOrd="1" destOrd="0" presId="urn:microsoft.com/office/officeart/2005/8/layout/hList9"/>
    <dgm:cxn modelId="{B33107CE-F658-4A72-9A53-5AD024D3AEF0}" type="presParOf" srcId="{EBF0B6D0-11F8-483C-B36E-D83F0089A7E4}" destId="{BB634CD8-5DC4-4295-9EBA-D7AFB48494BB}" srcOrd="0" destOrd="0" presId="urn:microsoft.com/office/officeart/2005/8/layout/hList9"/>
    <dgm:cxn modelId="{496C45E3-2A9A-4C47-8BF1-40B140F09CF1}" type="presParOf" srcId="{EBF0B6D0-11F8-483C-B36E-D83F0089A7E4}" destId="{6F376659-0C8E-49AF-BD34-0CBF87811CD4}" srcOrd="1" destOrd="0" presId="urn:microsoft.com/office/officeart/2005/8/layout/hList9"/>
    <dgm:cxn modelId="{FAC887DB-5617-44BA-98FD-278672632712}" type="presParOf" srcId="{ED64815F-CF40-469B-8A33-8383D5F04674}" destId="{F3C22B23-5933-4602-90DD-A2A6F07C6E54}" srcOrd="2" destOrd="0" presId="urn:microsoft.com/office/officeart/2005/8/layout/hList9"/>
    <dgm:cxn modelId="{74D765A7-1A47-4ED3-841E-F09B6117D397}" type="presParOf" srcId="{F3C22B23-5933-4602-90DD-A2A6F07C6E54}" destId="{7F2C827A-6F87-4437-B65B-2031A3473219}" srcOrd="0" destOrd="0" presId="urn:microsoft.com/office/officeart/2005/8/layout/hList9"/>
    <dgm:cxn modelId="{1D17C733-5D6B-4B11-8CA7-923E0D0BCDFC}" type="presParOf" srcId="{F3C22B23-5933-4602-90DD-A2A6F07C6E54}" destId="{7E503367-2D26-424A-898D-69AF077F9F12}" srcOrd="1" destOrd="0" presId="urn:microsoft.com/office/officeart/2005/8/layout/hList9"/>
    <dgm:cxn modelId="{77129896-8137-423B-98DF-18C0CEF969C2}" type="presParOf" srcId="{0875F99C-080F-4378-94FE-6D4A64F82ADB}" destId="{AC79B41F-2EF3-47A6-BFEE-636B250B2448}" srcOrd="7" destOrd="0" presId="urn:microsoft.com/office/officeart/2005/8/layout/hList9"/>
    <dgm:cxn modelId="{2F840E28-1DBF-4742-ABCE-8A6B6AE2A96D}" type="presParOf" srcId="{0875F99C-080F-4378-94FE-6D4A64F82ADB}" destId="{136DEC9B-9C60-4B5E-8B35-A31055130C7A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62F533-3E6F-4BF3-AB96-6EE1E6DDADC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E3B78F-176A-4CF3-B911-CFF7F9EA3DAF}">
      <dgm:prSet phldrT="[Текст]" custT="1"/>
      <dgm:spPr/>
      <dgm:t>
        <a:bodyPr/>
        <a:lstStyle/>
        <a:p>
          <a:r>
            <a:rPr lang="ru-RU" sz="1400" dirty="0" smtClean="0"/>
            <a:t>Бюджетная роспись</a:t>
          </a:r>
          <a:endParaRPr lang="ru-RU" sz="1400" dirty="0"/>
        </a:p>
      </dgm:t>
    </dgm:pt>
    <dgm:pt modelId="{213784B1-9B8E-4F2E-9533-528A6A4362D7}" type="parTrans" cxnId="{4BFABDEA-3FCE-4717-88DE-C88DFB173A01}">
      <dgm:prSet/>
      <dgm:spPr/>
      <dgm:t>
        <a:bodyPr/>
        <a:lstStyle/>
        <a:p>
          <a:endParaRPr lang="ru-RU"/>
        </a:p>
      </dgm:t>
    </dgm:pt>
    <dgm:pt modelId="{806E2926-7585-4165-B5A9-FEA13473690C}" type="sibTrans" cxnId="{4BFABDEA-3FCE-4717-88DE-C88DFB173A01}">
      <dgm:prSet/>
      <dgm:spPr/>
      <dgm:t>
        <a:bodyPr/>
        <a:lstStyle/>
        <a:p>
          <a:endParaRPr lang="ru-RU"/>
        </a:p>
      </dgm:t>
    </dgm:pt>
    <dgm:pt modelId="{9A6CEB7C-6CE7-4AAA-A03E-A847759D1DB0}">
      <dgm:prSet phldrT="[Текст]" custT="1"/>
      <dgm:spPr/>
      <dgm:t>
        <a:bodyPr/>
        <a:lstStyle/>
        <a:p>
          <a:r>
            <a:rPr lang="ru-RU" sz="1200" dirty="0" smtClean="0"/>
            <a:t>Отправитель: л/с 02… (счет бюджета)</a:t>
          </a:r>
        </a:p>
        <a:p>
          <a:r>
            <a:rPr lang="ru-RU" sz="1200" dirty="0" smtClean="0"/>
            <a:t>Получатель: л/с 01.. ГРБС</a:t>
          </a:r>
          <a:endParaRPr lang="ru-RU" sz="1200" dirty="0"/>
        </a:p>
      </dgm:t>
    </dgm:pt>
    <dgm:pt modelId="{4EB9070F-3CCA-49B4-914B-C67A2FB09AC8}" type="parTrans" cxnId="{9F29F872-7CBA-430C-9DB2-84DAF479D192}">
      <dgm:prSet/>
      <dgm:spPr/>
      <dgm:t>
        <a:bodyPr/>
        <a:lstStyle/>
        <a:p>
          <a:endParaRPr lang="ru-RU"/>
        </a:p>
      </dgm:t>
    </dgm:pt>
    <dgm:pt modelId="{3DDCD328-301D-4C8E-B538-326B80F6C2C8}" type="sibTrans" cxnId="{9F29F872-7CBA-430C-9DB2-84DAF479D192}">
      <dgm:prSet/>
      <dgm:spPr/>
      <dgm:t>
        <a:bodyPr/>
        <a:lstStyle/>
        <a:p>
          <a:endParaRPr lang="ru-RU"/>
        </a:p>
      </dgm:t>
    </dgm:pt>
    <dgm:pt modelId="{6019239B-B704-4974-8D7E-78A2AFCEE253}">
      <dgm:prSet phldrT="[Текст]" custT="1"/>
      <dgm:spPr/>
      <dgm:t>
        <a:bodyPr/>
        <a:lstStyle/>
        <a:p>
          <a:r>
            <a:rPr lang="ru-RU" sz="1200" dirty="0" smtClean="0"/>
            <a:t>Сумма субсидии </a:t>
          </a:r>
        </a:p>
        <a:p>
          <a:r>
            <a:rPr lang="ru-RU" sz="1200" dirty="0" smtClean="0"/>
            <a:t>в одной строке КБК, </a:t>
          </a:r>
        </a:p>
        <a:p>
          <a:r>
            <a:rPr lang="ru-RU" sz="1200" dirty="0" smtClean="0"/>
            <a:t>соответствующей субсидии</a:t>
          </a:r>
          <a:endParaRPr lang="ru-RU" sz="1200" dirty="0"/>
        </a:p>
      </dgm:t>
    </dgm:pt>
    <dgm:pt modelId="{8A87638E-6D30-4818-9BF7-A7C66D8CAAD7}" type="parTrans" cxnId="{FCBE35C8-B8A2-4099-A05D-F28624793709}">
      <dgm:prSet/>
      <dgm:spPr/>
      <dgm:t>
        <a:bodyPr/>
        <a:lstStyle/>
        <a:p>
          <a:endParaRPr lang="ru-RU"/>
        </a:p>
      </dgm:t>
    </dgm:pt>
    <dgm:pt modelId="{609CE33D-BF70-45EF-A655-81436650B982}" type="sibTrans" cxnId="{FCBE35C8-B8A2-4099-A05D-F28624793709}">
      <dgm:prSet/>
      <dgm:spPr/>
      <dgm:t>
        <a:bodyPr/>
        <a:lstStyle/>
        <a:p>
          <a:endParaRPr lang="ru-RU"/>
        </a:p>
      </dgm:t>
    </dgm:pt>
    <dgm:pt modelId="{8E85EE30-C394-40B4-8E5D-7BC3821CD0AE}">
      <dgm:prSet phldrT="[Текст]"/>
      <dgm:spPr/>
      <dgm:t>
        <a:bodyPr/>
        <a:lstStyle/>
        <a:p>
          <a:r>
            <a:rPr lang="ru-RU" dirty="0" smtClean="0"/>
            <a:t>После принятия </a:t>
          </a:r>
        </a:p>
        <a:p>
          <a:r>
            <a:rPr lang="ru-RU" dirty="0" smtClean="0"/>
            <a:t>НПА </a:t>
          </a:r>
        </a:p>
        <a:p>
          <a:r>
            <a:rPr lang="ru-RU" dirty="0" smtClean="0"/>
            <a:t>Изменение росписи (Ф2)</a:t>
          </a:r>
          <a:endParaRPr lang="ru-RU" dirty="0"/>
        </a:p>
      </dgm:t>
    </dgm:pt>
    <dgm:pt modelId="{19F7992A-1E0E-42B2-B354-084EFFA10347}" type="parTrans" cxnId="{BC8E026E-4FF9-463D-81C7-DA03855F3F86}">
      <dgm:prSet/>
      <dgm:spPr/>
      <dgm:t>
        <a:bodyPr/>
        <a:lstStyle/>
        <a:p>
          <a:endParaRPr lang="ru-RU"/>
        </a:p>
      </dgm:t>
    </dgm:pt>
    <dgm:pt modelId="{257E3B08-139E-4580-A1FF-DA32D46E6947}" type="sibTrans" cxnId="{BC8E026E-4FF9-463D-81C7-DA03855F3F86}">
      <dgm:prSet/>
      <dgm:spPr/>
      <dgm:t>
        <a:bodyPr/>
        <a:lstStyle/>
        <a:p>
          <a:endParaRPr lang="ru-RU"/>
        </a:p>
      </dgm:t>
    </dgm:pt>
    <dgm:pt modelId="{259D67BC-9A60-45AA-ADCB-7A239D04C138}">
      <dgm:prSet phldrT="[Текст]" custT="1"/>
      <dgm:spPr/>
      <dgm:t>
        <a:bodyPr/>
        <a:lstStyle/>
        <a:p>
          <a:r>
            <a:rPr lang="ru-RU" sz="1200" b="0" dirty="0" smtClean="0"/>
            <a:t>Отправитель: л/с 01.. ГРБС</a:t>
          </a:r>
        </a:p>
        <a:p>
          <a:r>
            <a:rPr lang="ru-RU" sz="1200" b="0" dirty="0" smtClean="0"/>
            <a:t>Получатель: л/с 14..  МО(ГРБС)</a:t>
          </a:r>
          <a:endParaRPr lang="ru-RU" sz="1200" b="0" dirty="0"/>
        </a:p>
      </dgm:t>
    </dgm:pt>
    <dgm:pt modelId="{EE8E0C66-ACEA-4633-AF91-A6E972AD29E8}" type="parTrans" cxnId="{1E86CDC4-BF3E-44EE-8E71-274E2B6F0902}">
      <dgm:prSet/>
      <dgm:spPr/>
      <dgm:t>
        <a:bodyPr/>
        <a:lstStyle/>
        <a:p>
          <a:endParaRPr lang="ru-RU"/>
        </a:p>
      </dgm:t>
    </dgm:pt>
    <dgm:pt modelId="{829465BA-E592-4A39-903B-3972AF2E1343}" type="sibTrans" cxnId="{1E86CDC4-BF3E-44EE-8E71-274E2B6F0902}">
      <dgm:prSet/>
      <dgm:spPr/>
      <dgm:t>
        <a:bodyPr/>
        <a:lstStyle/>
        <a:p>
          <a:endParaRPr lang="ru-RU"/>
        </a:p>
      </dgm:t>
    </dgm:pt>
    <dgm:pt modelId="{D3263419-5BBC-4466-8CD0-E42A1C10E7E4}">
      <dgm:prSet phldrT="[Текст]" custT="1"/>
      <dgm:spPr/>
      <dgm:t>
        <a:bodyPr/>
        <a:lstStyle/>
        <a:p>
          <a:r>
            <a:rPr lang="ru-RU" sz="1200" b="0" dirty="0" smtClean="0"/>
            <a:t>Распределение суммы субсидии в разрезе лицевых счетов</a:t>
          </a:r>
        </a:p>
        <a:p>
          <a:r>
            <a:rPr lang="ru-RU" sz="1200" b="0" dirty="0" smtClean="0"/>
            <a:t>Количество документов изм. росписи  (Ф2) равно кол-ву л/с 14</a:t>
          </a:r>
          <a:endParaRPr lang="ru-RU" sz="1200" b="0" dirty="0"/>
        </a:p>
      </dgm:t>
    </dgm:pt>
    <dgm:pt modelId="{BC2F9B30-6ADD-4AAA-9451-9BBA0F580A2E}" type="parTrans" cxnId="{1D08531C-5D95-4138-8386-8D6E3F7B57BE}">
      <dgm:prSet/>
      <dgm:spPr/>
      <dgm:t>
        <a:bodyPr/>
        <a:lstStyle/>
        <a:p>
          <a:endParaRPr lang="ru-RU"/>
        </a:p>
      </dgm:t>
    </dgm:pt>
    <dgm:pt modelId="{E8D8F99C-7A83-4612-A6C6-D9CCCF5B3DD3}" type="sibTrans" cxnId="{1D08531C-5D95-4138-8386-8D6E3F7B57BE}">
      <dgm:prSet/>
      <dgm:spPr/>
      <dgm:t>
        <a:bodyPr/>
        <a:lstStyle/>
        <a:p>
          <a:endParaRPr lang="ru-RU"/>
        </a:p>
      </dgm:t>
    </dgm:pt>
    <dgm:pt modelId="{0875F99C-080F-4378-94FE-6D4A64F82ADB}" type="pres">
      <dgm:prSet presAssocID="{9D62F533-3E6F-4BF3-AB96-6EE1E6DDADC6}" presName="list" presStyleCnt="0">
        <dgm:presLayoutVars>
          <dgm:dir/>
          <dgm:animLvl val="lvl"/>
        </dgm:presLayoutVars>
      </dgm:prSet>
      <dgm:spPr/>
    </dgm:pt>
    <dgm:pt modelId="{D388280D-8758-42C5-A0D1-9CAF3483595C}" type="pres">
      <dgm:prSet presAssocID="{55E3B78F-176A-4CF3-B911-CFF7F9EA3DAF}" presName="posSpace" presStyleCnt="0"/>
      <dgm:spPr/>
    </dgm:pt>
    <dgm:pt modelId="{F6E64CCB-4CA1-49C4-ACCF-4373CE8A59EE}" type="pres">
      <dgm:prSet presAssocID="{55E3B78F-176A-4CF3-B911-CFF7F9EA3DAF}" presName="vertFlow" presStyleCnt="0"/>
      <dgm:spPr/>
    </dgm:pt>
    <dgm:pt modelId="{FD8D0F61-6C14-4F72-A85C-C3EDBF44FD9C}" type="pres">
      <dgm:prSet presAssocID="{55E3B78F-176A-4CF3-B911-CFF7F9EA3DAF}" presName="topSpace" presStyleCnt="0"/>
      <dgm:spPr/>
    </dgm:pt>
    <dgm:pt modelId="{ADD3C872-2A6A-4C52-8FE5-0BA29A7DD828}" type="pres">
      <dgm:prSet presAssocID="{55E3B78F-176A-4CF3-B911-CFF7F9EA3DAF}" presName="firstComp" presStyleCnt="0"/>
      <dgm:spPr/>
    </dgm:pt>
    <dgm:pt modelId="{16EA5EE4-7F61-4751-876D-E622944D8CBB}" type="pres">
      <dgm:prSet presAssocID="{55E3B78F-176A-4CF3-B911-CFF7F9EA3DAF}" presName="firstChild" presStyleLbl="bgAccFollowNode1" presStyleIdx="0" presStyleCnt="4" custScaleX="129934" custLinFactNeighborX="15526" custLinFactNeighborY="-2584"/>
      <dgm:spPr/>
      <dgm:t>
        <a:bodyPr/>
        <a:lstStyle/>
        <a:p>
          <a:endParaRPr lang="ru-RU"/>
        </a:p>
      </dgm:t>
    </dgm:pt>
    <dgm:pt modelId="{4DBC13CD-38A6-43E1-B1C1-FA7AB5A54FEB}" type="pres">
      <dgm:prSet presAssocID="{55E3B78F-176A-4CF3-B911-CFF7F9EA3DAF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CAB3B8-1047-4CC2-9F77-72B99F789633}" type="pres">
      <dgm:prSet presAssocID="{6019239B-B704-4974-8D7E-78A2AFCEE253}" presName="comp" presStyleCnt="0"/>
      <dgm:spPr/>
    </dgm:pt>
    <dgm:pt modelId="{D50271E5-422C-4E1E-AD4D-2CB03737D25D}" type="pres">
      <dgm:prSet presAssocID="{6019239B-B704-4974-8D7E-78A2AFCEE253}" presName="child" presStyleLbl="bgAccFollowNode1" presStyleIdx="1" presStyleCnt="4" custScaleX="154995" custLinFactNeighborX="3637" custLinFactNeighborY="-5018"/>
      <dgm:spPr/>
      <dgm:t>
        <a:bodyPr/>
        <a:lstStyle/>
        <a:p>
          <a:endParaRPr lang="ru-RU"/>
        </a:p>
      </dgm:t>
    </dgm:pt>
    <dgm:pt modelId="{D138A473-728B-4B36-830C-8AF01621E2D3}" type="pres">
      <dgm:prSet presAssocID="{6019239B-B704-4974-8D7E-78A2AFCEE253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4FA85-D829-4D64-B32B-FE25B09745C5}" type="pres">
      <dgm:prSet presAssocID="{55E3B78F-176A-4CF3-B911-CFF7F9EA3DAF}" presName="negSpace" presStyleCnt="0"/>
      <dgm:spPr/>
    </dgm:pt>
    <dgm:pt modelId="{09D1CB1B-2B0B-40AD-8975-4A5123B36622}" type="pres">
      <dgm:prSet presAssocID="{55E3B78F-176A-4CF3-B911-CFF7F9EA3DAF}" presName="circle" presStyleLbl="node1" presStyleIdx="0" presStyleCnt="2" custScaleX="139563" custScaleY="130043" custLinFactX="-54513" custLinFactNeighborX="-100000" custLinFactNeighborY="7348"/>
      <dgm:spPr/>
      <dgm:t>
        <a:bodyPr/>
        <a:lstStyle/>
        <a:p>
          <a:endParaRPr lang="ru-RU"/>
        </a:p>
      </dgm:t>
    </dgm:pt>
    <dgm:pt modelId="{C1C511C2-9024-475E-A360-FD48C9A208AE}" type="pres">
      <dgm:prSet presAssocID="{806E2926-7585-4165-B5A9-FEA13473690C}" presName="transSpace" presStyleCnt="0"/>
      <dgm:spPr/>
    </dgm:pt>
    <dgm:pt modelId="{38D5DB5F-0E16-4C3B-820D-79FFA01B2DA1}" type="pres">
      <dgm:prSet presAssocID="{8E85EE30-C394-40B4-8E5D-7BC3821CD0AE}" presName="posSpace" presStyleCnt="0"/>
      <dgm:spPr/>
    </dgm:pt>
    <dgm:pt modelId="{ED64815F-CF40-469B-8A33-8383D5F04674}" type="pres">
      <dgm:prSet presAssocID="{8E85EE30-C394-40B4-8E5D-7BC3821CD0AE}" presName="vertFlow" presStyleCnt="0"/>
      <dgm:spPr/>
    </dgm:pt>
    <dgm:pt modelId="{06FE85F9-65EB-4954-98ED-5F2C77ADD6C2}" type="pres">
      <dgm:prSet presAssocID="{8E85EE30-C394-40B4-8E5D-7BC3821CD0AE}" presName="topSpace" presStyleCnt="0"/>
      <dgm:spPr/>
    </dgm:pt>
    <dgm:pt modelId="{EBF0B6D0-11F8-483C-B36E-D83F0089A7E4}" type="pres">
      <dgm:prSet presAssocID="{8E85EE30-C394-40B4-8E5D-7BC3821CD0AE}" presName="firstComp" presStyleCnt="0"/>
      <dgm:spPr/>
    </dgm:pt>
    <dgm:pt modelId="{BB634CD8-5DC4-4295-9EBA-D7AFB48494BB}" type="pres">
      <dgm:prSet presAssocID="{8E85EE30-C394-40B4-8E5D-7BC3821CD0AE}" presName="firstChild" presStyleLbl="bgAccFollowNode1" presStyleIdx="2" presStyleCnt="4" custScaleX="142829" custLinFactNeighborX="-6178" custLinFactNeighborY="-2584"/>
      <dgm:spPr/>
      <dgm:t>
        <a:bodyPr/>
        <a:lstStyle/>
        <a:p>
          <a:endParaRPr lang="ru-RU"/>
        </a:p>
      </dgm:t>
    </dgm:pt>
    <dgm:pt modelId="{6F376659-0C8E-49AF-BD34-0CBF87811CD4}" type="pres">
      <dgm:prSet presAssocID="{8E85EE30-C394-40B4-8E5D-7BC3821CD0AE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22B23-5933-4602-90DD-A2A6F07C6E54}" type="pres">
      <dgm:prSet presAssocID="{D3263419-5BBC-4466-8CD0-E42A1C10E7E4}" presName="comp" presStyleCnt="0"/>
      <dgm:spPr/>
    </dgm:pt>
    <dgm:pt modelId="{7F2C827A-6F87-4437-B65B-2031A3473219}" type="pres">
      <dgm:prSet presAssocID="{D3263419-5BBC-4466-8CD0-E42A1C10E7E4}" presName="child" presStyleLbl="bgAccFollowNode1" presStyleIdx="3" presStyleCnt="4" custScaleX="162030" custLinFactNeighborX="-15114" custLinFactNeighborY="-5022"/>
      <dgm:spPr/>
      <dgm:t>
        <a:bodyPr/>
        <a:lstStyle/>
        <a:p>
          <a:endParaRPr lang="ru-RU"/>
        </a:p>
      </dgm:t>
    </dgm:pt>
    <dgm:pt modelId="{7E503367-2D26-424A-898D-69AF077F9F12}" type="pres">
      <dgm:prSet presAssocID="{D3263419-5BBC-4466-8CD0-E42A1C10E7E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9B41F-2EF3-47A6-BFEE-636B250B2448}" type="pres">
      <dgm:prSet presAssocID="{8E85EE30-C394-40B4-8E5D-7BC3821CD0AE}" presName="negSpace" presStyleCnt="0"/>
      <dgm:spPr/>
    </dgm:pt>
    <dgm:pt modelId="{136DEC9B-9C60-4B5E-8B35-A31055130C7A}" type="pres">
      <dgm:prSet presAssocID="{8E85EE30-C394-40B4-8E5D-7BC3821CD0AE}" presName="circle" presStyleLbl="node1" presStyleIdx="1" presStyleCnt="2" custScaleX="159118" custScaleY="140177" custLinFactX="-45625" custLinFactNeighborX="-100000" custLinFactNeighborY="7381"/>
      <dgm:spPr/>
      <dgm:t>
        <a:bodyPr/>
        <a:lstStyle/>
        <a:p>
          <a:endParaRPr lang="ru-RU"/>
        </a:p>
      </dgm:t>
    </dgm:pt>
  </dgm:ptLst>
  <dgm:cxnLst>
    <dgm:cxn modelId="{6AA2E998-FD4F-4E8D-B76A-3677E400B4B7}" type="presOf" srcId="{9A6CEB7C-6CE7-4AAA-A03E-A847759D1DB0}" destId="{4DBC13CD-38A6-43E1-B1C1-FA7AB5A54FEB}" srcOrd="1" destOrd="0" presId="urn:microsoft.com/office/officeart/2005/8/layout/hList9"/>
    <dgm:cxn modelId="{1D08531C-5D95-4138-8386-8D6E3F7B57BE}" srcId="{8E85EE30-C394-40B4-8E5D-7BC3821CD0AE}" destId="{D3263419-5BBC-4466-8CD0-E42A1C10E7E4}" srcOrd="1" destOrd="0" parTransId="{BC2F9B30-6ADD-4AAA-9451-9BBA0F580A2E}" sibTransId="{E8D8F99C-7A83-4612-A6C6-D9CCCF5B3DD3}"/>
    <dgm:cxn modelId="{9B2A3416-C3CC-4555-A96C-837BCDC59073}" type="presOf" srcId="{9A6CEB7C-6CE7-4AAA-A03E-A847759D1DB0}" destId="{16EA5EE4-7F61-4751-876D-E622944D8CBB}" srcOrd="0" destOrd="0" presId="urn:microsoft.com/office/officeart/2005/8/layout/hList9"/>
    <dgm:cxn modelId="{E794A42C-3A80-4FB4-8F55-4D67334C7157}" type="presOf" srcId="{259D67BC-9A60-45AA-ADCB-7A239D04C138}" destId="{BB634CD8-5DC4-4295-9EBA-D7AFB48494BB}" srcOrd="0" destOrd="0" presId="urn:microsoft.com/office/officeart/2005/8/layout/hList9"/>
    <dgm:cxn modelId="{9F29F872-7CBA-430C-9DB2-84DAF479D192}" srcId="{55E3B78F-176A-4CF3-B911-CFF7F9EA3DAF}" destId="{9A6CEB7C-6CE7-4AAA-A03E-A847759D1DB0}" srcOrd="0" destOrd="0" parTransId="{4EB9070F-3CCA-49B4-914B-C67A2FB09AC8}" sibTransId="{3DDCD328-301D-4C8E-B538-326B80F6C2C8}"/>
    <dgm:cxn modelId="{00B3F2D8-ED6A-44F6-B00F-1272E4CE9082}" type="presOf" srcId="{8E85EE30-C394-40B4-8E5D-7BC3821CD0AE}" destId="{136DEC9B-9C60-4B5E-8B35-A31055130C7A}" srcOrd="0" destOrd="0" presId="urn:microsoft.com/office/officeart/2005/8/layout/hList9"/>
    <dgm:cxn modelId="{816A2F52-F682-4340-AA65-6A7886A4152D}" type="presOf" srcId="{9D62F533-3E6F-4BF3-AB96-6EE1E6DDADC6}" destId="{0875F99C-080F-4378-94FE-6D4A64F82ADB}" srcOrd="0" destOrd="0" presId="urn:microsoft.com/office/officeart/2005/8/layout/hList9"/>
    <dgm:cxn modelId="{D13CC126-1C1E-4DB2-825B-8217890B72E1}" type="presOf" srcId="{259D67BC-9A60-45AA-ADCB-7A239D04C138}" destId="{6F376659-0C8E-49AF-BD34-0CBF87811CD4}" srcOrd="1" destOrd="0" presId="urn:microsoft.com/office/officeart/2005/8/layout/hList9"/>
    <dgm:cxn modelId="{DCFA0394-47D8-4A7C-8BBC-8CB0A1605394}" type="presOf" srcId="{6019239B-B704-4974-8D7E-78A2AFCEE253}" destId="{D138A473-728B-4B36-830C-8AF01621E2D3}" srcOrd="1" destOrd="0" presId="urn:microsoft.com/office/officeart/2005/8/layout/hList9"/>
    <dgm:cxn modelId="{E765DDC2-690C-4F3B-82D0-ED6D79060865}" type="presOf" srcId="{55E3B78F-176A-4CF3-B911-CFF7F9EA3DAF}" destId="{09D1CB1B-2B0B-40AD-8975-4A5123B36622}" srcOrd="0" destOrd="0" presId="urn:microsoft.com/office/officeart/2005/8/layout/hList9"/>
    <dgm:cxn modelId="{91EA71DC-DC9A-405B-B750-6076531778CA}" type="presOf" srcId="{D3263419-5BBC-4466-8CD0-E42A1C10E7E4}" destId="{7F2C827A-6F87-4437-B65B-2031A3473219}" srcOrd="0" destOrd="0" presId="urn:microsoft.com/office/officeart/2005/8/layout/hList9"/>
    <dgm:cxn modelId="{81E503C2-2F32-4E89-A8C7-C8D201978FC3}" type="presOf" srcId="{6019239B-B704-4974-8D7E-78A2AFCEE253}" destId="{D50271E5-422C-4E1E-AD4D-2CB03737D25D}" srcOrd="0" destOrd="0" presId="urn:microsoft.com/office/officeart/2005/8/layout/hList9"/>
    <dgm:cxn modelId="{BC8E026E-4FF9-463D-81C7-DA03855F3F86}" srcId="{9D62F533-3E6F-4BF3-AB96-6EE1E6DDADC6}" destId="{8E85EE30-C394-40B4-8E5D-7BC3821CD0AE}" srcOrd="1" destOrd="0" parTransId="{19F7992A-1E0E-42B2-B354-084EFFA10347}" sibTransId="{257E3B08-139E-4580-A1FF-DA32D46E6947}"/>
    <dgm:cxn modelId="{59A8C47A-A6D1-406F-93EA-EAFBA6F651AD}" type="presOf" srcId="{D3263419-5BBC-4466-8CD0-E42A1C10E7E4}" destId="{7E503367-2D26-424A-898D-69AF077F9F12}" srcOrd="1" destOrd="0" presId="urn:microsoft.com/office/officeart/2005/8/layout/hList9"/>
    <dgm:cxn modelId="{1E86CDC4-BF3E-44EE-8E71-274E2B6F0902}" srcId="{8E85EE30-C394-40B4-8E5D-7BC3821CD0AE}" destId="{259D67BC-9A60-45AA-ADCB-7A239D04C138}" srcOrd="0" destOrd="0" parTransId="{EE8E0C66-ACEA-4633-AF91-A6E972AD29E8}" sibTransId="{829465BA-E592-4A39-903B-3972AF2E1343}"/>
    <dgm:cxn modelId="{4BFABDEA-3FCE-4717-88DE-C88DFB173A01}" srcId="{9D62F533-3E6F-4BF3-AB96-6EE1E6DDADC6}" destId="{55E3B78F-176A-4CF3-B911-CFF7F9EA3DAF}" srcOrd="0" destOrd="0" parTransId="{213784B1-9B8E-4F2E-9533-528A6A4362D7}" sibTransId="{806E2926-7585-4165-B5A9-FEA13473690C}"/>
    <dgm:cxn modelId="{FCBE35C8-B8A2-4099-A05D-F28624793709}" srcId="{55E3B78F-176A-4CF3-B911-CFF7F9EA3DAF}" destId="{6019239B-B704-4974-8D7E-78A2AFCEE253}" srcOrd="1" destOrd="0" parTransId="{8A87638E-6D30-4818-9BF7-A7C66D8CAAD7}" sibTransId="{609CE33D-BF70-45EF-A655-81436650B982}"/>
    <dgm:cxn modelId="{A922EEBA-D6D4-4A4B-BDFE-B5B6AF74C646}" type="presParOf" srcId="{0875F99C-080F-4378-94FE-6D4A64F82ADB}" destId="{D388280D-8758-42C5-A0D1-9CAF3483595C}" srcOrd="0" destOrd="0" presId="urn:microsoft.com/office/officeart/2005/8/layout/hList9"/>
    <dgm:cxn modelId="{99BAD6D9-0ECB-493D-A64E-304105599EC8}" type="presParOf" srcId="{0875F99C-080F-4378-94FE-6D4A64F82ADB}" destId="{F6E64CCB-4CA1-49C4-ACCF-4373CE8A59EE}" srcOrd="1" destOrd="0" presId="urn:microsoft.com/office/officeart/2005/8/layout/hList9"/>
    <dgm:cxn modelId="{8FB5CD84-9645-4312-B4C5-CDCD4E9C7056}" type="presParOf" srcId="{F6E64CCB-4CA1-49C4-ACCF-4373CE8A59EE}" destId="{FD8D0F61-6C14-4F72-A85C-C3EDBF44FD9C}" srcOrd="0" destOrd="0" presId="urn:microsoft.com/office/officeart/2005/8/layout/hList9"/>
    <dgm:cxn modelId="{E7142C77-4A41-4679-B6DC-AD2287097BB4}" type="presParOf" srcId="{F6E64CCB-4CA1-49C4-ACCF-4373CE8A59EE}" destId="{ADD3C872-2A6A-4C52-8FE5-0BA29A7DD828}" srcOrd="1" destOrd="0" presId="urn:microsoft.com/office/officeart/2005/8/layout/hList9"/>
    <dgm:cxn modelId="{D26B3F7C-BF42-49C8-8118-654A3E0F2F3B}" type="presParOf" srcId="{ADD3C872-2A6A-4C52-8FE5-0BA29A7DD828}" destId="{16EA5EE4-7F61-4751-876D-E622944D8CBB}" srcOrd="0" destOrd="0" presId="urn:microsoft.com/office/officeart/2005/8/layout/hList9"/>
    <dgm:cxn modelId="{C7F11505-B3B1-4386-9D61-DE1164160592}" type="presParOf" srcId="{ADD3C872-2A6A-4C52-8FE5-0BA29A7DD828}" destId="{4DBC13CD-38A6-43E1-B1C1-FA7AB5A54FEB}" srcOrd="1" destOrd="0" presId="urn:microsoft.com/office/officeart/2005/8/layout/hList9"/>
    <dgm:cxn modelId="{225AF0CF-623E-4EFF-94F5-E2B2C7585D3E}" type="presParOf" srcId="{F6E64CCB-4CA1-49C4-ACCF-4373CE8A59EE}" destId="{97CAB3B8-1047-4CC2-9F77-72B99F789633}" srcOrd="2" destOrd="0" presId="urn:microsoft.com/office/officeart/2005/8/layout/hList9"/>
    <dgm:cxn modelId="{AD7DDEA2-DFF0-4351-BF9E-6616D68582A4}" type="presParOf" srcId="{97CAB3B8-1047-4CC2-9F77-72B99F789633}" destId="{D50271E5-422C-4E1E-AD4D-2CB03737D25D}" srcOrd="0" destOrd="0" presId="urn:microsoft.com/office/officeart/2005/8/layout/hList9"/>
    <dgm:cxn modelId="{2F111F31-21E7-4826-8FED-2C64E7D55739}" type="presParOf" srcId="{97CAB3B8-1047-4CC2-9F77-72B99F789633}" destId="{D138A473-728B-4B36-830C-8AF01621E2D3}" srcOrd="1" destOrd="0" presId="urn:microsoft.com/office/officeart/2005/8/layout/hList9"/>
    <dgm:cxn modelId="{D1ECD9AD-A718-4A0A-B97A-0D0E5DE1528B}" type="presParOf" srcId="{0875F99C-080F-4378-94FE-6D4A64F82ADB}" destId="{70B4FA85-D829-4D64-B32B-FE25B09745C5}" srcOrd="2" destOrd="0" presId="urn:microsoft.com/office/officeart/2005/8/layout/hList9"/>
    <dgm:cxn modelId="{C0AD27BB-DB82-4767-A157-113017F5E2EB}" type="presParOf" srcId="{0875F99C-080F-4378-94FE-6D4A64F82ADB}" destId="{09D1CB1B-2B0B-40AD-8975-4A5123B36622}" srcOrd="3" destOrd="0" presId="urn:microsoft.com/office/officeart/2005/8/layout/hList9"/>
    <dgm:cxn modelId="{B19EDC85-FA7C-4D37-B5E7-7336084B1FB7}" type="presParOf" srcId="{0875F99C-080F-4378-94FE-6D4A64F82ADB}" destId="{C1C511C2-9024-475E-A360-FD48C9A208AE}" srcOrd="4" destOrd="0" presId="urn:microsoft.com/office/officeart/2005/8/layout/hList9"/>
    <dgm:cxn modelId="{FDFF0B0F-819C-4826-92E9-D0D10B690EF3}" type="presParOf" srcId="{0875F99C-080F-4378-94FE-6D4A64F82ADB}" destId="{38D5DB5F-0E16-4C3B-820D-79FFA01B2DA1}" srcOrd="5" destOrd="0" presId="urn:microsoft.com/office/officeart/2005/8/layout/hList9"/>
    <dgm:cxn modelId="{280ABFC1-C871-48B9-A5F4-FE80DDCBE4CF}" type="presParOf" srcId="{0875F99C-080F-4378-94FE-6D4A64F82ADB}" destId="{ED64815F-CF40-469B-8A33-8383D5F04674}" srcOrd="6" destOrd="0" presId="urn:microsoft.com/office/officeart/2005/8/layout/hList9"/>
    <dgm:cxn modelId="{F9BE8FE3-D721-40F2-B6B6-3FD52BF9FC6C}" type="presParOf" srcId="{ED64815F-CF40-469B-8A33-8383D5F04674}" destId="{06FE85F9-65EB-4954-98ED-5F2C77ADD6C2}" srcOrd="0" destOrd="0" presId="urn:microsoft.com/office/officeart/2005/8/layout/hList9"/>
    <dgm:cxn modelId="{95E0246F-19B3-4C8C-9CA9-E43204D004E0}" type="presParOf" srcId="{ED64815F-CF40-469B-8A33-8383D5F04674}" destId="{EBF0B6D0-11F8-483C-B36E-D83F0089A7E4}" srcOrd="1" destOrd="0" presId="urn:microsoft.com/office/officeart/2005/8/layout/hList9"/>
    <dgm:cxn modelId="{292DAD15-CC4C-4BBA-9152-7FE0A1194255}" type="presParOf" srcId="{EBF0B6D0-11F8-483C-B36E-D83F0089A7E4}" destId="{BB634CD8-5DC4-4295-9EBA-D7AFB48494BB}" srcOrd="0" destOrd="0" presId="urn:microsoft.com/office/officeart/2005/8/layout/hList9"/>
    <dgm:cxn modelId="{DCF0498D-ECD7-4163-AF1A-BD9B6B6E96BC}" type="presParOf" srcId="{EBF0B6D0-11F8-483C-B36E-D83F0089A7E4}" destId="{6F376659-0C8E-49AF-BD34-0CBF87811CD4}" srcOrd="1" destOrd="0" presId="urn:microsoft.com/office/officeart/2005/8/layout/hList9"/>
    <dgm:cxn modelId="{3905A385-365B-4C1E-9F1B-B9634071220D}" type="presParOf" srcId="{ED64815F-CF40-469B-8A33-8383D5F04674}" destId="{F3C22B23-5933-4602-90DD-A2A6F07C6E54}" srcOrd="2" destOrd="0" presId="urn:microsoft.com/office/officeart/2005/8/layout/hList9"/>
    <dgm:cxn modelId="{07879219-5A3A-47C3-99A4-9FD15839E6A0}" type="presParOf" srcId="{F3C22B23-5933-4602-90DD-A2A6F07C6E54}" destId="{7F2C827A-6F87-4437-B65B-2031A3473219}" srcOrd="0" destOrd="0" presId="urn:microsoft.com/office/officeart/2005/8/layout/hList9"/>
    <dgm:cxn modelId="{AD1A71D2-0C77-45C8-9314-F84C19353FC6}" type="presParOf" srcId="{F3C22B23-5933-4602-90DD-A2A6F07C6E54}" destId="{7E503367-2D26-424A-898D-69AF077F9F12}" srcOrd="1" destOrd="0" presId="urn:microsoft.com/office/officeart/2005/8/layout/hList9"/>
    <dgm:cxn modelId="{F5E13786-4570-454E-B0F0-C710C1EDFAF9}" type="presParOf" srcId="{0875F99C-080F-4378-94FE-6D4A64F82ADB}" destId="{AC79B41F-2EF3-47A6-BFEE-636B250B2448}" srcOrd="7" destOrd="0" presId="urn:microsoft.com/office/officeart/2005/8/layout/hList9"/>
    <dgm:cxn modelId="{7706370D-00C2-4F86-91EC-9D9D72A6FB19}" type="presParOf" srcId="{0875F99C-080F-4378-94FE-6D4A64F82ADB}" destId="{136DEC9B-9C60-4B5E-8B35-A31055130C7A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A5EE4-7F61-4751-876D-E622944D8CBB}">
      <dsp:nvSpPr>
        <dsp:cNvPr id="0" name=""/>
        <dsp:cNvSpPr/>
      </dsp:nvSpPr>
      <dsp:spPr>
        <a:xfrm>
          <a:off x="1152259" y="359245"/>
          <a:ext cx="2897059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Отправитель: л/с 02… (счет бюджета)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Получатель: л/с 01.. ГРБС</a:t>
          </a:r>
          <a:endParaRPr lang="ru-RU" sz="1200" kern="1200" dirty="0"/>
        </a:p>
      </dsp:txBody>
      <dsp:txXfrm>
        <a:off x="1615789" y="359245"/>
        <a:ext cx="2433529" cy="959494"/>
      </dsp:txXfrm>
    </dsp:sp>
    <dsp:sp modelId="{D50271E5-422C-4E1E-AD4D-2CB03737D25D}">
      <dsp:nvSpPr>
        <dsp:cNvPr id="0" name=""/>
        <dsp:cNvSpPr/>
      </dsp:nvSpPr>
      <dsp:spPr>
        <a:xfrm>
          <a:off x="607792" y="1295386"/>
          <a:ext cx="3455829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Сумма субсидии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 одной строке КБК,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соответствующей субсидии</a:t>
          </a:r>
          <a:endParaRPr lang="ru-RU" sz="1200" kern="1200" dirty="0"/>
        </a:p>
      </dsp:txBody>
      <dsp:txXfrm>
        <a:off x="1160725" y="1295386"/>
        <a:ext cx="2902896" cy="959494"/>
      </dsp:txXfrm>
    </dsp:sp>
    <dsp:sp modelId="{09D1CB1B-2B0B-40AD-8975-4A5123B36622}">
      <dsp:nvSpPr>
        <dsp:cNvPr id="0" name=""/>
        <dsp:cNvSpPr/>
      </dsp:nvSpPr>
      <dsp:spPr>
        <a:xfrm>
          <a:off x="0" y="70900"/>
          <a:ext cx="1338430" cy="124713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Бюджетная роспись</a:t>
          </a:r>
          <a:endParaRPr lang="ru-RU" sz="1400" kern="1200" dirty="0"/>
        </a:p>
      </dsp:txBody>
      <dsp:txXfrm>
        <a:off x="196009" y="253538"/>
        <a:ext cx="946412" cy="881856"/>
      </dsp:txXfrm>
    </dsp:sp>
    <dsp:sp modelId="{BB634CD8-5DC4-4295-9EBA-D7AFB48494BB}">
      <dsp:nvSpPr>
        <dsp:cNvPr id="0" name=""/>
        <dsp:cNvSpPr/>
      </dsp:nvSpPr>
      <dsp:spPr>
        <a:xfrm>
          <a:off x="5400733" y="359245"/>
          <a:ext cx="3329114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Отправитель: л/с 01.. ГРБС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Получатель: л/с 01.. ГРБС</a:t>
          </a:r>
          <a:endParaRPr lang="ru-RU" sz="1200" b="0" kern="1200" dirty="0"/>
        </a:p>
      </dsp:txBody>
      <dsp:txXfrm>
        <a:off x="5933392" y="359245"/>
        <a:ext cx="2796455" cy="959494"/>
      </dsp:txXfrm>
    </dsp:sp>
    <dsp:sp modelId="{7F2C827A-6F87-4437-B65B-2031A3473219}">
      <dsp:nvSpPr>
        <dsp:cNvPr id="0" name=""/>
        <dsp:cNvSpPr/>
      </dsp:nvSpPr>
      <dsp:spPr>
        <a:xfrm>
          <a:off x="4968677" y="1295347"/>
          <a:ext cx="3776658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Распределение суммы субсидии в разрезе доп. классификации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Количество строк КБК (</a:t>
          </a:r>
          <a:r>
            <a:rPr lang="ru-RU" sz="1200" b="0" kern="1200" dirty="0" err="1" smtClean="0"/>
            <a:t>ДопКл</a:t>
          </a:r>
          <a:r>
            <a:rPr lang="ru-RU" sz="1200" b="0" kern="1200" dirty="0" smtClean="0"/>
            <a:t>) = кол-ву МО</a:t>
          </a:r>
          <a:endParaRPr lang="ru-RU" sz="1200" b="0" kern="1200" dirty="0"/>
        </a:p>
      </dsp:txBody>
      <dsp:txXfrm>
        <a:off x="5572943" y="1295347"/>
        <a:ext cx="3172393" cy="959494"/>
      </dsp:txXfrm>
    </dsp:sp>
    <dsp:sp modelId="{136DEC9B-9C60-4B5E-8B35-A31055130C7A}">
      <dsp:nvSpPr>
        <dsp:cNvPr id="0" name=""/>
        <dsp:cNvSpPr/>
      </dsp:nvSpPr>
      <dsp:spPr>
        <a:xfrm>
          <a:off x="4248597" y="71217"/>
          <a:ext cx="1525966" cy="13443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После принятия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НПА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Изменение росписи (Ф2)</a:t>
          </a:r>
          <a:endParaRPr lang="ru-RU" sz="1200" kern="1200" dirty="0"/>
        </a:p>
      </dsp:txBody>
      <dsp:txXfrm>
        <a:off x="4472070" y="268088"/>
        <a:ext cx="1079020" cy="950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A5EE4-7F61-4751-876D-E622944D8CBB}">
      <dsp:nvSpPr>
        <dsp:cNvPr id="0" name=""/>
        <dsp:cNvSpPr/>
      </dsp:nvSpPr>
      <dsp:spPr>
        <a:xfrm>
          <a:off x="1152259" y="359245"/>
          <a:ext cx="2897059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Отправитель: л/с 02… (счет бюджета)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Получатель: л/с 01.. ГРБС</a:t>
          </a:r>
          <a:endParaRPr lang="ru-RU" sz="1200" kern="1200" dirty="0"/>
        </a:p>
      </dsp:txBody>
      <dsp:txXfrm>
        <a:off x="1615789" y="359245"/>
        <a:ext cx="2433529" cy="959494"/>
      </dsp:txXfrm>
    </dsp:sp>
    <dsp:sp modelId="{D50271E5-422C-4E1E-AD4D-2CB03737D25D}">
      <dsp:nvSpPr>
        <dsp:cNvPr id="0" name=""/>
        <dsp:cNvSpPr/>
      </dsp:nvSpPr>
      <dsp:spPr>
        <a:xfrm>
          <a:off x="607792" y="1295386"/>
          <a:ext cx="3455829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Сумма субсидии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 одной строке КБК,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соответствующей субсидии</a:t>
          </a:r>
          <a:endParaRPr lang="ru-RU" sz="1200" kern="1200" dirty="0"/>
        </a:p>
      </dsp:txBody>
      <dsp:txXfrm>
        <a:off x="1160725" y="1295386"/>
        <a:ext cx="2902896" cy="959494"/>
      </dsp:txXfrm>
    </dsp:sp>
    <dsp:sp modelId="{09D1CB1B-2B0B-40AD-8975-4A5123B36622}">
      <dsp:nvSpPr>
        <dsp:cNvPr id="0" name=""/>
        <dsp:cNvSpPr/>
      </dsp:nvSpPr>
      <dsp:spPr>
        <a:xfrm>
          <a:off x="0" y="70900"/>
          <a:ext cx="1338430" cy="124713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Бюджетная роспись</a:t>
          </a:r>
          <a:endParaRPr lang="ru-RU" sz="1400" kern="1200" dirty="0"/>
        </a:p>
      </dsp:txBody>
      <dsp:txXfrm>
        <a:off x="196009" y="253538"/>
        <a:ext cx="946412" cy="881856"/>
      </dsp:txXfrm>
    </dsp:sp>
    <dsp:sp modelId="{BB634CD8-5DC4-4295-9EBA-D7AFB48494BB}">
      <dsp:nvSpPr>
        <dsp:cNvPr id="0" name=""/>
        <dsp:cNvSpPr/>
      </dsp:nvSpPr>
      <dsp:spPr>
        <a:xfrm>
          <a:off x="5400733" y="359245"/>
          <a:ext cx="3329114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Отправитель: л/с 01.. ГРБС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Получатель: л/с 14..  МО(ГРБС)</a:t>
          </a:r>
          <a:endParaRPr lang="ru-RU" sz="1200" b="0" kern="1200" dirty="0"/>
        </a:p>
      </dsp:txBody>
      <dsp:txXfrm>
        <a:off x="5933392" y="359245"/>
        <a:ext cx="2796455" cy="959494"/>
      </dsp:txXfrm>
    </dsp:sp>
    <dsp:sp modelId="{7F2C827A-6F87-4437-B65B-2031A3473219}">
      <dsp:nvSpPr>
        <dsp:cNvPr id="0" name=""/>
        <dsp:cNvSpPr/>
      </dsp:nvSpPr>
      <dsp:spPr>
        <a:xfrm>
          <a:off x="4968677" y="1295347"/>
          <a:ext cx="3776658" cy="959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Распределение суммы субсидии в разрезе лицевых счетов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Количество документов изм. росписи  (Ф2) равно кол-ву л/с 14</a:t>
          </a:r>
          <a:endParaRPr lang="ru-RU" sz="1200" b="0" kern="1200" dirty="0"/>
        </a:p>
      </dsp:txBody>
      <dsp:txXfrm>
        <a:off x="5572943" y="1295347"/>
        <a:ext cx="3172393" cy="959494"/>
      </dsp:txXfrm>
    </dsp:sp>
    <dsp:sp modelId="{136DEC9B-9C60-4B5E-8B35-A31055130C7A}">
      <dsp:nvSpPr>
        <dsp:cNvPr id="0" name=""/>
        <dsp:cNvSpPr/>
      </dsp:nvSpPr>
      <dsp:spPr>
        <a:xfrm>
          <a:off x="4248597" y="71217"/>
          <a:ext cx="1525966" cy="13443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После принятия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НПА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Изменение росписи (Ф2)</a:t>
          </a:r>
          <a:endParaRPr lang="ru-RU" sz="1200" kern="1200" dirty="0"/>
        </a:p>
      </dsp:txBody>
      <dsp:txXfrm>
        <a:off x="4472070" y="268088"/>
        <a:ext cx="1079020" cy="950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02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02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fld id="{11AF9354-D010-4B4B-99F3-AEB09A6765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83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7" y="4716228"/>
            <a:ext cx="5438783" cy="4466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fld id="{B5539434-6700-4227-8ADD-F585B959D8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реализации возможности направления соглашений о предоставлении</a:t>
            </a:r>
            <a:r>
              <a:rPr lang="ru-RU" baseline="0" dirty="0" smtClean="0"/>
              <a:t> субсидий местным бюджетам, участникам данных соглашений – ГРБС и администрациям МО необходимо получить на полномочия по </a:t>
            </a:r>
            <a:r>
              <a:rPr lang="ru-RU" baseline="0" dirty="0" smtClean="0"/>
              <a:t>просмотру, </a:t>
            </a:r>
            <a:r>
              <a:rPr lang="ru-RU" baseline="0" dirty="0" smtClean="0"/>
              <a:t>вводу, согласованию и утверждению соглашений.</a:t>
            </a:r>
          </a:p>
          <a:p>
            <a:r>
              <a:rPr lang="ru-RU" baseline="0" dirty="0" smtClean="0"/>
              <a:t>Необходимо направить в управление финансов по системе «Дело» отсканированную заявку и организационно-распорядительные документы на должностных лиц, уполномоченных на подписание соглашений.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34355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управлении финансов формируется расходное расписание по</a:t>
            </a:r>
            <a:r>
              <a:rPr lang="ru-RU" baseline="0" dirty="0" smtClean="0"/>
              <a:t> каждому из 14-л/с и направляются в УФК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3634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Формирование ГРБС (РБС) заявок на кассовый расход и прикрепление к ним оправдательных документов и направление в УФК.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При этом используется л/с отправителя местного бюджета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7937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4648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ГРБС </a:t>
            </a:r>
            <a:r>
              <a:rPr lang="ru-RU" baseline="0" dirty="0" smtClean="0"/>
              <a:t>в системе Электронный бюджет </a:t>
            </a:r>
            <a:r>
              <a:rPr lang="ru-RU" dirty="0" smtClean="0"/>
              <a:t>вводит проект </a:t>
            </a:r>
            <a:r>
              <a:rPr lang="ru-RU" baseline="0" dirty="0" smtClean="0"/>
              <a:t>соглашения </a:t>
            </a:r>
            <a:r>
              <a:rPr lang="ru-RU" dirty="0" smtClean="0"/>
              <a:t>и направляет его</a:t>
            </a:r>
            <a:r>
              <a:rPr lang="ru-RU" baseline="0" dirty="0" smtClean="0"/>
              <a:t> каждому муниципальному образованию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125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ГРБС МО рассматривают соглашение</a:t>
            </a:r>
            <a:r>
              <a:rPr lang="ru-RU" baseline="0" dirty="0" smtClean="0"/>
              <a:t> и в случае отсутствия замечаний подписывают.</a:t>
            </a:r>
          </a:p>
          <a:p>
            <a:r>
              <a:rPr lang="ru-RU" baseline="0" dirty="0" smtClean="0"/>
              <a:t>Если есть замечания – направляют их областному ГРБС</a:t>
            </a:r>
          </a:p>
          <a:p>
            <a:r>
              <a:rPr lang="ru-RU" baseline="0" dirty="0" smtClean="0"/>
              <a:t>В случае, если обл. ГРБС принимает замечания – повторно направляют измененный проект соглашения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8134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подписания</a:t>
            </a:r>
            <a:r>
              <a:rPr lang="ru-RU" baseline="0" dirty="0" smtClean="0"/>
              <a:t> соглашений, необходимо завести в УФК 14-е лицевые счета МО для предоставления субсидии. Для этого необходимо направить пакет документов в УФК. </a:t>
            </a:r>
          </a:p>
          <a:p>
            <a:r>
              <a:rPr lang="ru-RU" baseline="0" dirty="0" smtClean="0"/>
              <a:t>Для каждого ГРБС заводится уникальный л/с для каждого МО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85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свою очередь</a:t>
            </a:r>
            <a:r>
              <a:rPr lang="ru-RU" baseline="0" dirty="0" smtClean="0"/>
              <a:t> финансовые органы получают информацию об открытых в УФК л/с и заводят их у себя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7407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ГРБС  при</a:t>
            </a:r>
            <a:r>
              <a:rPr lang="ru-RU" baseline="0" dirty="0" smtClean="0"/>
              <a:t> получении распорядительного нормативного акта о распределении субсидии вводит изменение бюджетной росписи. </a:t>
            </a:r>
          </a:p>
          <a:p>
            <a:r>
              <a:rPr lang="ru-RU" baseline="0" dirty="0" smtClean="0"/>
              <a:t>В отправителе 01-счет в получателе 14-счет. Кол-во документов изменений росписи равно кол-ву МО, получающих субсидию.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6154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Отличие схемы</a:t>
            </a:r>
            <a:r>
              <a:rPr lang="ru-RU" baseline="0" dirty="0" smtClean="0"/>
              <a:t> работы с субсидиями в </a:t>
            </a:r>
            <a:r>
              <a:rPr lang="ru-RU" dirty="0" smtClean="0"/>
              <a:t>2017 и 2018 году.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52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осуществления оплаты в соответствии с соглашением от ГРБС МО направляет ГРБС областного уровня  документы свидетельствующие о выполнении обязательств.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6404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основание документов</a:t>
            </a:r>
            <a:r>
              <a:rPr lang="ru-RU" baseline="0" dirty="0" smtClean="0"/>
              <a:t> оснований ГРСБ формирует ЛБО и Распоряжение на финансирование, где получателем значится 14 л/с.</a:t>
            </a:r>
          </a:p>
          <a:p>
            <a:r>
              <a:rPr lang="ru-RU" baseline="0" dirty="0" smtClean="0"/>
              <a:t>При этом в качестве суммы финансирования указывается фактический объем необходимых средств необходимых для оплаты по документам-основаниям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39434-6700-4227-8ADD-F585B959D8AA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053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99575-1B28-45FA-BF25-2B3CB5539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074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6F54-1CD1-4346-9E16-01AA2E2971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251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9100" y="115888"/>
            <a:ext cx="2195513" cy="61928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37312" cy="6192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ED561-6633-43D2-A1BE-EB563618FD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872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8651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518318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53188"/>
            <a:ext cx="2895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fld id="{C04E4C2B-CC63-43BE-B52F-B4AB813C31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93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C9641-8DC5-4FA5-A9C0-3FB2F54628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0687F-1F63-4CEB-BEE3-37CD57E36D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320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1366-3570-4BBA-9BAD-0DDCAEB375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36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11A4B-F848-460E-BB50-F846CA6928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32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9C0A4-F29C-4EEB-8C6B-5C43B03F79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043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9643B-DF51-4C39-9B4B-F161DD1B2A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0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B1F5A-933E-4F5F-B5F3-EFCDF8D80E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735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EF3D6-E9B4-452B-9F28-1ECEBCE725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20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15888"/>
            <a:ext cx="80645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68FAF5-80B2-4F0A-BFCB-640DD0E1E2AA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550862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90A3F3EA806FB49E8363CDF2DFB6A624E1E0D1FAA4581C47D3BC3EBE72E8544D93FD75C740322CFEf6y8I" TargetMode="External"/><Relationship Id="rId2" Type="http://schemas.openxmlformats.org/officeDocument/2006/relationships/hyperlink" Target="consultantplus://offline/ref=E8177A6093101DB2240A497F00FC8AD219DE5C260E739C522479B63F4277506D2863D68BK0w1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27584" y="476672"/>
            <a:ext cx="80648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000" b="1" dirty="0" smtClean="0"/>
              <a:t>Постановление Правительства РФ </a:t>
            </a:r>
            <a:r>
              <a:rPr lang="ru-RU" sz="2000" b="1" dirty="0"/>
              <a:t>от 30.09.2014 № 999</a:t>
            </a:r>
            <a:r>
              <a:rPr lang="ru-RU" sz="2000" dirty="0"/>
              <a:t> «О ФОРМИРОВАНИИ, ПРЕДОСТАВЛЕНИИ И РАСПРЕДЕЛЕНИИ СУБСИДИЙ ИЗ ФЕДЕРАЛЬНОГО БЮДЖЕТА БЮДЖЕТАМ СУБЪЕКТОВ РОССИЙСКОЙ ФЕДЕРАЦИИ» </a:t>
            </a:r>
            <a:endParaRPr lang="ru-RU" sz="2000" dirty="0" smtClean="0"/>
          </a:p>
          <a:p>
            <a:endParaRPr lang="ru-RU" sz="2000" dirty="0"/>
          </a:p>
          <a:p>
            <a:pPr algn="ctr"/>
            <a:r>
              <a:rPr lang="ru-RU" sz="2000" b="1" dirty="0" smtClean="0"/>
              <a:t>Приказы </a:t>
            </a:r>
            <a:r>
              <a:rPr lang="ru-RU" sz="2000" b="1" dirty="0"/>
              <a:t>Минфина России</a:t>
            </a:r>
            <a:r>
              <a:rPr lang="ru-RU" sz="2000" b="1" dirty="0" smtClean="0"/>
              <a:t>:</a:t>
            </a:r>
          </a:p>
          <a:p>
            <a:endParaRPr lang="ru-RU" sz="2000" dirty="0"/>
          </a:p>
          <a:p>
            <a:pPr algn="just"/>
            <a:r>
              <a:rPr lang="ru-RU" sz="2000" b="1" dirty="0" smtClean="0"/>
              <a:t>- от </a:t>
            </a:r>
            <a:r>
              <a:rPr lang="ru-RU" sz="2000" b="1" dirty="0"/>
              <a:t>13 декабря 2017 г. N 232н </a:t>
            </a:r>
            <a:r>
              <a:rPr lang="ru-RU" sz="2000" dirty="0"/>
              <a:t>ОБ УТВЕРЖДЕНИИ ТИПОВОЙ ФОРМЫ СОГЛАШЕНИЯ О ПРЕДОСТАВЛЕНИИ СУБСИДИИ ИЗ ФЕДЕРАЛЬНОГО БЮДЖЕТА БЮДЖЕТУ СУБЪЕКТА РОССИЙСКОЙ </a:t>
            </a:r>
            <a:r>
              <a:rPr lang="ru-RU" sz="2000" dirty="0" smtClean="0"/>
              <a:t>ФЕДЕРАЦИИ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-  от 12 декабря 2017 г. N 223н </a:t>
            </a:r>
            <a:r>
              <a:rPr lang="ru-RU" sz="2000" dirty="0"/>
              <a:t>ОБ УТВЕРЖДЕНИИ ПОРЯДКА ПРОВЕДЕНИЯ САНКЦИОНИРОВАНИЯ ОПЛАТЫ ДЕНЕЖНЫХ ОБЯЗАТЕЛЬСТВ ПО РАСХОДАМ ПОЛУЧАТЕЛЕЙ СРЕДСТВ БЮДЖЕТА СУБЪЕКТА РОССИЙСКОЙ ФЕДЕРАЦИИ, В ЦЕЛЯХ СОФИНАНСИРОВАНИЯ КОТОРЫХ ПРЕДОСТАВЛЯЕТСЯ СУБСИДИЯ ИЗ ФЕДЕРАЛЬНОГО БЮДЖЕТА БЮДЖЕТУ СУБЪЕКТА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5585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50577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7" y="4555615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236" y="2394105"/>
            <a:ext cx="581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229111" y="3213698"/>
            <a:ext cx="25474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4</a:t>
            </a:r>
            <a:endParaRPr lang="ru-RU" sz="20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Заведение л/с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в финансовых органах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617302"/>
            <a:ext cx="6285553" cy="6719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915815" y="1255004"/>
            <a:ext cx="40173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6</a:t>
            </a:r>
            <a:endParaRPr lang="ru-RU" sz="2000" b="1" dirty="0"/>
          </a:p>
          <a:p>
            <a:pPr algn="ctr"/>
            <a:r>
              <a:rPr lang="ru-RU" b="1" dirty="0" smtClean="0"/>
              <a:t>Направление документов-оснований </a:t>
            </a:r>
          </a:p>
          <a:p>
            <a:pPr algn="ctr"/>
            <a:r>
              <a:rPr lang="ru-RU" b="1" dirty="0" smtClean="0"/>
              <a:t>для финансирования </a:t>
            </a:r>
          </a:p>
          <a:p>
            <a:pPr algn="ctr"/>
            <a:r>
              <a:rPr lang="ru-RU" b="1" dirty="0" smtClean="0"/>
              <a:t>в соответствии с соглашением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635336" y="2393778"/>
            <a:ext cx="29765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5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Ввод </a:t>
            </a:r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изменений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бюджетной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росписи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основании НПА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о распределении субсидии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55" y="1286098"/>
            <a:ext cx="7715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89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4509E-6 L 0.5467 -0.010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26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7" y="4268128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637991" y="729570"/>
            <a:ext cx="402854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6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Направление документов-оснований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для финансирования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в соответствии с соглашением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54747" y="2264968"/>
            <a:ext cx="36768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7</a:t>
            </a:r>
            <a:endParaRPr lang="ru-RU" sz="2000" b="1" dirty="0"/>
          </a:p>
          <a:p>
            <a:pPr algn="ctr"/>
            <a:r>
              <a:rPr lang="ru-RU" b="1" dirty="0" smtClean="0"/>
              <a:t>Формирование ЛБО и распоряжения на финансирование </a:t>
            </a:r>
          </a:p>
          <a:p>
            <a:pPr algn="ctr"/>
            <a:r>
              <a:rPr lang="ru-RU" b="1" dirty="0" smtClean="0"/>
              <a:t> и прикрепление к </a:t>
            </a:r>
            <a:r>
              <a:rPr lang="ru-RU" b="1" dirty="0"/>
              <a:t>нему  документов-оснований 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852391" y="4268128"/>
            <a:ext cx="7273086" cy="1477328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Распоряжение на финансирование: </a:t>
            </a:r>
          </a:p>
          <a:p>
            <a:pPr algn="ctr"/>
            <a:r>
              <a:rPr lang="ru-RU" sz="1800" b="1" dirty="0" smtClean="0"/>
              <a:t>отправитель – 02462009070 (счет бюджета), </a:t>
            </a:r>
          </a:p>
          <a:p>
            <a:pPr algn="ctr"/>
            <a:r>
              <a:rPr lang="ru-RU" sz="1800" b="1" dirty="0" smtClean="0"/>
              <a:t>получатель -  л/с 14….</a:t>
            </a:r>
          </a:p>
          <a:p>
            <a:pPr algn="ctr"/>
            <a:r>
              <a:rPr lang="ru-RU" sz="1800" b="1" dirty="0" smtClean="0"/>
              <a:t>«Объем финансирования»  формируется</a:t>
            </a:r>
          </a:p>
          <a:p>
            <a:pPr algn="ctr"/>
            <a:r>
              <a:rPr lang="ru-RU" sz="1800" b="1" dirty="0" smtClean="0"/>
              <a:t> на сумму выполненных обязательств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96495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637991" y="729570"/>
            <a:ext cx="402853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6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Направление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документов-оснований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для финансирования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в соответствии с соглашением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31418" y="2495600"/>
            <a:ext cx="416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7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Формирование ЛБО и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распоряжения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 и прикрепление к нему 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документов-оснований 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679600" y="2927306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8</a:t>
            </a:r>
          </a:p>
          <a:p>
            <a:pPr algn="ctr"/>
            <a:r>
              <a:rPr lang="ru-RU" b="1" dirty="0"/>
              <a:t>Формирование </a:t>
            </a:r>
          </a:p>
          <a:p>
            <a:pPr algn="ctr"/>
            <a:r>
              <a:rPr lang="ru-RU" b="1" dirty="0"/>
              <a:t>расходного расписания </a:t>
            </a:r>
          </a:p>
          <a:p>
            <a:pPr algn="ctr"/>
            <a:r>
              <a:rPr lang="ru-RU" b="1" dirty="0"/>
              <a:t>на основании распоряжения </a:t>
            </a:r>
          </a:p>
          <a:p>
            <a:pPr algn="ctr"/>
            <a:r>
              <a:rPr lang="ru-RU" b="1" dirty="0"/>
              <a:t>на финансирование </a:t>
            </a:r>
          </a:p>
          <a:p>
            <a:pPr algn="ctr"/>
            <a:r>
              <a:rPr lang="ru-RU" b="1" dirty="0"/>
              <a:t>и направление его в УФК</a:t>
            </a:r>
            <a:endParaRPr lang="ru-RU" b="1" dirty="0"/>
          </a:p>
        </p:txBody>
      </p:sp>
      <p:cxnSp>
        <p:nvCxnSpPr>
          <p:cNvPr id="17" name="Прямая со стрелкой 16"/>
          <p:cNvCxnSpPr>
            <a:stCxn id="5122" idx="0"/>
            <a:endCxn id="5124" idx="2"/>
          </p:cNvCxnSpPr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3985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Прямая со стрелкой 14"/>
          <p:cNvCxnSpPr>
            <a:stCxn id="2050" idx="1"/>
            <a:endCxn id="21" idx="3"/>
          </p:cNvCxnSpPr>
          <p:nvPr/>
        </p:nvCxnSpPr>
        <p:spPr bwMode="auto">
          <a:xfrm flipH="1">
            <a:off x="1526807" y="1519461"/>
            <a:ext cx="6285553" cy="10456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3124760" y="729570"/>
            <a:ext cx="305500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6</a:t>
            </a:r>
            <a:endParaRPr lang="ru-RU" sz="20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Направление информации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 об исполнении соглашения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31418" y="2495600"/>
            <a:ext cx="416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7</a:t>
            </a:r>
            <a:endParaRPr lang="ru-RU" sz="20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Формирование ЛБО и распоряжения 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 и прикрепление к нему  информации  об исполнении соглашения</a:t>
            </a:r>
          </a:p>
        </p:txBody>
      </p:sp>
      <p:cxnSp>
        <p:nvCxnSpPr>
          <p:cNvPr id="14" name="Прямая со стрелкой 13"/>
          <p:cNvCxnSpPr>
            <a:stCxn id="5124" idx="3"/>
            <a:endCxn id="2050" idx="2"/>
          </p:cNvCxnSpPr>
          <p:nvPr/>
        </p:nvCxnSpPr>
        <p:spPr bwMode="auto">
          <a:xfrm flipV="1">
            <a:off x="4845067" y="1986186"/>
            <a:ext cx="3272093" cy="94112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755282" y="3172839"/>
            <a:ext cx="4165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8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Формирование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расходного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расписания </a:t>
            </a:r>
            <a:endParaRPr lang="ru-RU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на </a:t>
            </a:r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основании </a:t>
            </a:r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распоряжения 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65000"/>
                  </a:schemeClr>
                </a:solidFill>
              </a:rPr>
              <a:t>и направление его в УФК </a:t>
            </a:r>
          </a:p>
        </p:txBody>
      </p:sp>
      <p:cxnSp>
        <p:nvCxnSpPr>
          <p:cNvPr id="17" name="Прямая со стрелкой 16"/>
          <p:cNvCxnSpPr>
            <a:stCxn id="5122" idx="0"/>
            <a:endCxn id="5124" idx="2"/>
          </p:cNvCxnSpPr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576762" y="5667869"/>
            <a:ext cx="416546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9</a:t>
            </a:r>
          </a:p>
          <a:p>
            <a:pPr algn="ctr"/>
            <a:r>
              <a:rPr lang="ru-RU" b="1" dirty="0" smtClean="0"/>
              <a:t>Получение</a:t>
            </a:r>
            <a:endParaRPr lang="ru-RU" b="1" dirty="0"/>
          </a:p>
          <a:p>
            <a:pPr algn="ctr"/>
            <a:r>
              <a:rPr lang="ru-RU" b="1" dirty="0" smtClean="0"/>
              <a:t>выписки по 14… л/с </a:t>
            </a:r>
            <a:endParaRPr lang="ru-RU" b="1" dirty="0"/>
          </a:p>
        </p:txBody>
      </p:sp>
      <p:cxnSp>
        <p:nvCxnSpPr>
          <p:cNvPr id="20" name="Прямая со стрелкой 19"/>
          <p:cNvCxnSpPr>
            <a:stCxn id="5125" idx="3"/>
            <a:endCxn id="5122" idx="1"/>
          </p:cNvCxnSpPr>
          <p:nvPr/>
        </p:nvCxnSpPr>
        <p:spPr bwMode="auto">
          <a:xfrm flipV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897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709848" y="3440768"/>
            <a:ext cx="295232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8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Формирование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расходного расписания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основании распоряжения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на финансирование </a:t>
            </a:r>
          </a:p>
          <a:p>
            <a:pPr algn="ctr"/>
            <a:r>
              <a:rPr lang="ru-RU" b="1" dirty="0">
                <a:solidFill>
                  <a:schemeClr val="bg1">
                    <a:lumMod val="85000"/>
                  </a:schemeClr>
                </a:solidFill>
              </a:rPr>
              <a:t>и направление его в УФК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0" name="Прямая со стрелкой 19"/>
          <p:cNvCxnSpPr>
            <a:stCxn id="5125" idx="0"/>
            <a:endCxn id="21" idx="2"/>
          </p:cNvCxnSpPr>
          <p:nvPr/>
        </p:nvCxnSpPr>
        <p:spPr bwMode="auto">
          <a:xfrm flipH="1" flipV="1">
            <a:off x="1141045" y="2085983"/>
            <a:ext cx="1" cy="269606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1131414" y="2754343"/>
            <a:ext cx="258129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10</a:t>
            </a:r>
          </a:p>
          <a:p>
            <a:pPr algn="ctr"/>
            <a:r>
              <a:rPr lang="ru-RU" b="1" dirty="0"/>
              <a:t>Направление </a:t>
            </a:r>
            <a:endParaRPr lang="ru-RU" b="1" dirty="0" smtClean="0"/>
          </a:p>
          <a:p>
            <a:pPr algn="ctr"/>
            <a:r>
              <a:rPr lang="ru-RU" b="1" dirty="0" smtClean="0"/>
              <a:t>заявки на кассовый расход/ платежного поручения </a:t>
            </a:r>
          </a:p>
          <a:p>
            <a:pPr algn="ctr"/>
            <a:r>
              <a:rPr lang="ru-RU" b="1" dirty="0" smtClean="0"/>
              <a:t>и оправдательных документов </a:t>
            </a:r>
            <a:endParaRPr lang="ru-RU" b="1" dirty="0"/>
          </a:p>
        </p:txBody>
      </p:sp>
      <p:cxnSp>
        <p:nvCxnSpPr>
          <p:cNvPr id="24" name="Прямая со стрелкой 23"/>
          <p:cNvCxnSpPr>
            <a:stCxn id="5122" idx="1"/>
            <a:endCxn id="5125" idx="3"/>
          </p:cNvCxnSpPr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92" y="2255168"/>
            <a:ext cx="936104" cy="87648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576762" y="5667869"/>
            <a:ext cx="416546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9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Получение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выписки по 14… л/с 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7" name="Прямая со стрелкой 26"/>
          <p:cNvCxnSpPr>
            <a:stCxn id="5122" idx="0"/>
            <a:endCxn id="5124" idx="2"/>
          </p:cNvCxnSpPr>
          <p:nvPr/>
        </p:nvCxnSpPr>
        <p:spPr bwMode="auto">
          <a:xfrm flipV="1">
            <a:off x="4408892" y="3599444"/>
            <a:ext cx="1" cy="99903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Прямая со стрелкой 27"/>
          <p:cNvCxnSpPr/>
          <p:nvPr/>
        </p:nvCxnSpPr>
        <p:spPr bwMode="auto">
          <a:xfrm>
            <a:off x="1403648" y="5377360"/>
            <a:ext cx="2704288" cy="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0625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274 0.3676 L 0.13455 0.3676 C 0.07274 0.3676 -0.00278 0.27778 -0.00278 0.20556 L -0.00278 0.04422 " pathEditMode="relative" rAng="0" ptsTypes="FfFF">
                                      <p:cBhvr>
                                        <p:cTn id="6" dur="2000" spd="-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6" y="4598477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718" y="2255168"/>
            <a:ext cx="872349" cy="134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Прямая со стрелкой 19"/>
          <p:cNvCxnSpPr>
            <a:stCxn id="5125" idx="0"/>
            <a:endCxn id="21" idx="2"/>
          </p:cNvCxnSpPr>
          <p:nvPr/>
        </p:nvCxnSpPr>
        <p:spPr bwMode="auto">
          <a:xfrm flipH="1" flipV="1">
            <a:off x="1141045" y="2085983"/>
            <a:ext cx="1" cy="269606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1329181" y="2764889"/>
            <a:ext cx="258129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10</a:t>
            </a:r>
          </a:p>
          <a:p>
            <a:pPr algn="ctr"/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Направление </a:t>
            </a:r>
            <a:endParaRPr lang="ru-RU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заявки на кассовый расход/ платежного поручения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 и оправдательных документов 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5" name="Прямая со стрелкой 14"/>
          <p:cNvCxnSpPr>
            <a:stCxn id="5122" idx="1"/>
            <a:endCxn id="5125" idx="3"/>
          </p:cNvCxnSpPr>
          <p:nvPr/>
        </p:nvCxnSpPr>
        <p:spPr bwMode="auto">
          <a:xfrm flipH="1">
            <a:off x="1450608" y="5224957"/>
            <a:ext cx="2657328" cy="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5362645" y="2780928"/>
            <a:ext cx="25812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Этап 11</a:t>
            </a:r>
          </a:p>
          <a:p>
            <a:pPr algn="ctr"/>
            <a:r>
              <a:rPr lang="ru-RU" b="1" dirty="0" smtClean="0"/>
              <a:t>Ожидание «подкрепления» от федерального (областного) бюджета</a:t>
            </a:r>
          </a:p>
          <a:p>
            <a:pPr algn="ctr"/>
            <a:r>
              <a:rPr lang="ru-RU" b="1" dirty="0" smtClean="0"/>
              <a:t>и </a:t>
            </a:r>
          </a:p>
          <a:p>
            <a:pPr algn="ctr"/>
            <a:r>
              <a:rPr lang="ru-RU" b="1" dirty="0" smtClean="0"/>
              <a:t>направление платежа поставщику</a:t>
            </a:r>
            <a:endParaRPr lang="ru-RU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782045"/>
            <a:ext cx="9429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Прямая со стрелкой 23"/>
          <p:cNvCxnSpPr>
            <a:stCxn id="9218" idx="1"/>
            <a:endCxn id="5122" idx="3"/>
          </p:cNvCxnSpPr>
          <p:nvPr/>
        </p:nvCxnSpPr>
        <p:spPr bwMode="auto">
          <a:xfrm flipH="1" flipV="1">
            <a:off x="4709848" y="5224957"/>
            <a:ext cx="3102512" cy="23336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67" y="4827288"/>
            <a:ext cx="8477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956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0.29392 0.036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87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2160984"/>
          </a:xfrm>
        </p:spPr>
        <p:txBody>
          <a:bodyPr/>
          <a:lstStyle/>
          <a:p>
            <a:r>
              <a:rPr lang="ru-RU" dirty="0"/>
              <a:t>ПРАВИТЕЛЬСТВО РОССИЙСКОЙ ФЕДЕРАЦИИ. ПОСТАНОВЛЕНИЕ.</a:t>
            </a:r>
            <a:br>
              <a:rPr lang="ru-RU" dirty="0"/>
            </a:br>
            <a:r>
              <a:rPr lang="ru-RU" dirty="0"/>
              <a:t>от 30 сентября 2014 г N 999</a:t>
            </a:r>
            <a:br>
              <a:rPr lang="ru-RU" dirty="0"/>
            </a:br>
            <a:r>
              <a:rPr lang="ru-RU" dirty="0"/>
              <a:t>О ФОРМИРОВАНИИ, ПРЕДОСТАВЛЕНИИ И РАСПРЕДЕЛЕНИИ СУБСИДИЙ ИЗ ФЕДЕРАЛЬНОГО БЮДЖЕТА БЮДЖЕТАМ СУБЪЕКТОВ РОССИЙСКОЙ ФЕДЕРАЦИИ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2132856"/>
            <a:ext cx="8785225" cy="4175869"/>
          </a:xfrm>
        </p:spPr>
        <p:txBody>
          <a:bodyPr/>
          <a:lstStyle/>
          <a:p>
            <a:r>
              <a:rPr lang="ru-RU" sz="1800" b="1" dirty="0"/>
              <a:t>л(1)) условие о перечислении субсидии при наличии заключенного в системе "Электронный бюджет" по форме, аналогичной установленной в соответствии с </a:t>
            </a:r>
            <a:r>
              <a:rPr lang="ru-RU" sz="1800" b="1" dirty="0">
                <a:hlinkClick r:id="rId2"/>
              </a:rPr>
              <a:t>пунктом 12</a:t>
            </a:r>
            <a:r>
              <a:rPr lang="ru-RU" sz="1800" b="1" dirty="0"/>
              <a:t> настоящих Правил, </a:t>
            </a:r>
            <a:endParaRPr lang="ru-RU" sz="1800" dirty="0"/>
          </a:p>
          <a:p>
            <a:pPr marL="0" indent="0">
              <a:buNone/>
            </a:pPr>
            <a:r>
              <a:rPr lang="ru-RU" sz="1800" b="1" dirty="0"/>
              <a:t> </a:t>
            </a:r>
            <a:endParaRPr lang="ru-RU" sz="1800" dirty="0"/>
          </a:p>
          <a:p>
            <a:r>
              <a:rPr lang="ru-RU" sz="1800" b="1" i="1" dirty="0"/>
              <a:t>12. Типовые </a:t>
            </a:r>
            <a:r>
              <a:rPr lang="ru-RU" sz="1800" b="1" i="1" dirty="0">
                <a:hlinkClick r:id="rId3"/>
              </a:rPr>
              <a:t>формы</a:t>
            </a:r>
            <a:r>
              <a:rPr lang="ru-RU" sz="1800" i="1" dirty="0"/>
              <a:t> соглашения и дополнительных соглашений к соглашению, предусматривающих внесение в него изменений и его расторжение, </a:t>
            </a:r>
            <a:r>
              <a:rPr lang="ru-RU" sz="1800" b="1" i="1" dirty="0"/>
              <a:t>утверждаются Министерством финансов Российской Федерации</a:t>
            </a:r>
            <a:r>
              <a:rPr lang="ru-RU" sz="1800" i="1" dirty="0"/>
              <a:t>. Соглашение и дополнительные соглашения к соглашению, предусматривающие внесение в него изменений и его расторжение, заключаются в соответствии с указанными типовыми формами.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2603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720823"/>
          </a:xfrm>
        </p:spPr>
        <p:txBody>
          <a:bodyPr/>
          <a:lstStyle/>
          <a:p>
            <a:r>
              <a:rPr lang="ru-RU" dirty="0" smtClean="0"/>
              <a:t>Регистрация полномочий участников для размещения соглашений в системе «Электронный бюджет»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633" y="3666987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865" y="3723683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433" y="1274862"/>
            <a:ext cx="14573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297433" y="3955019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 стрелкой 9"/>
          <p:cNvCxnSpPr>
            <a:stCxn id="2057" idx="3"/>
            <a:endCxn id="2050" idx="1"/>
          </p:cNvCxnSpPr>
          <p:nvPr/>
        </p:nvCxnSpPr>
        <p:spPr bwMode="auto">
          <a:xfrm flipV="1">
            <a:off x="5070509" y="4133712"/>
            <a:ext cx="2922124" cy="735707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545071" y="1040687"/>
            <a:ext cx="261263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0</a:t>
            </a:r>
            <a:endParaRPr lang="ru-RU" sz="2000" b="1" dirty="0"/>
          </a:p>
          <a:p>
            <a:pPr algn="ctr"/>
            <a:r>
              <a:rPr lang="ru-RU" b="1" dirty="0" smtClean="0"/>
              <a:t>Направление</a:t>
            </a:r>
          </a:p>
          <a:p>
            <a:pPr algn="ctr"/>
            <a:r>
              <a:rPr lang="ru-RU" b="1" dirty="0" smtClean="0"/>
              <a:t>заявок на регистрацию </a:t>
            </a:r>
          </a:p>
          <a:p>
            <a:pPr algn="ctr"/>
            <a:r>
              <a:rPr lang="ru-RU" b="1" dirty="0" smtClean="0"/>
              <a:t>полномочий </a:t>
            </a:r>
          </a:p>
          <a:p>
            <a:pPr algn="ctr"/>
            <a:r>
              <a:rPr lang="ru-RU" b="1" dirty="0" smtClean="0"/>
              <a:t>Введения, </a:t>
            </a:r>
          </a:p>
          <a:p>
            <a:pPr algn="ctr"/>
            <a:r>
              <a:rPr lang="ru-RU" b="1" dirty="0" smtClean="0"/>
              <a:t>редактирования,</a:t>
            </a:r>
          </a:p>
          <a:p>
            <a:pPr algn="ctr"/>
            <a:r>
              <a:rPr lang="ru-RU" b="1" dirty="0" smtClean="0"/>
              <a:t>и подписания </a:t>
            </a:r>
          </a:p>
          <a:p>
            <a:pPr algn="ctr"/>
            <a:r>
              <a:rPr lang="ru-RU" b="1" dirty="0" smtClean="0"/>
              <a:t>соглашений</a:t>
            </a:r>
            <a:endParaRPr lang="ru-RU" b="1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683" y="4303241"/>
            <a:ext cx="734826" cy="1132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Прямая со стрелкой 23"/>
          <p:cNvCxnSpPr>
            <a:stCxn id="2057" idx="1"/>
            <a:endCxn id="2051" idx="3"/>
          </p:cNvCxnSpPr>
          <p:nvPr/>
        </p:nvCxnSpPr>
        <p:spPr bwMode="auto">
          <a:xfrm flipH="1" flipV="1">
            <a:off x="1851390" y="4185646"/>
            <a:ext cx="2484293" cy="68377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072" y="2735755"/>
            <a:ext cx="11049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9" name="Прямая со стрелкой 28"/>
          <p:cNvCxnSpPr>
            <a:stCxn id="2053" idx="2"/>
            <a:endCxn id="2057" idx="0"/>
          </p:cNvCxnSpPr>
          <p:nvPr/>
        </p:nvCxnSpPr>
        <p:spPr bwMode="auto">
          <a:xfrm>
            <a:off x="4703096" y="2151162"/>
            <a:ext cx="0" cy="2152079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rgbClr val="0000FF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545071" y="5661248"/>
            <a:ext cx="8209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Полномочие: </a:t>
            </a:r>
            <a:r>
              <a:rPr lang="ru-RU" sz="1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Заключение соглашений о предоставлении субсидий из бюджетов субъектов Российской Федерации местным бюджетам</a:t>
            </a:r>
            <a:endParaRPr lang="ru-RU" sz="1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121" y="2782115"/>
            <a:ext cx="11049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833701" y="2202814"/>
            <a:ext cx="7774649" cy="3247153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МИНИСТЕРСТВО ФИНАНСОВ РОССИЙСКОЙ ФЕДЕРАЦИИ</a:t>
            </a:r>
          </a:p>
          <a:p>
            <a:pPr algn="ctr"/>
            <a:endParaRPr lang="ru-RU" sz="1800" b="1" dirty="0"/>
          </a:p>
          <a:p>
            <a:pPr algn="ctr"/>
            <a:r>
              <a:rPr lang="ru-RU" sz="1800" b="1" dirty="0"/>
              <a:t>ПИСЬМО</a:t>
            </a:r>
          </a:p>
          <a:p>
            <a:pPr algn="ctr"/>
            <a:r>
              <a:rPr lang="ru-RU" sz="1800" b="1" dirty="0"/>
              <a:t>от 5 февраля 2018 г. N 21-05-08/6496</a:t>
            </a:r>
          </a:p>
          <a:p>
            <a:pPr algn="ctr"/>
            <a:endParaRPr lang="ru-RU" sz="1800" b="1" dirty="0"/>
          </a:p>
          <a:p>
            <a:pPr algn="ctr"/>
            <a:r>
              <a:rPr lang="ru-RU" sz="1800" b="1" dirty="0"/>
              <a:t>О ПЕРЕХОДЕ</a:t>
            </a:r>
          </a:p>
          <a:p>
            <a:pPr algn="ctr"/>
            <a:r>
              <a:rPr lang="ru-RU" sz="1800" b="1" dirty="0"/>
              <a:t>НА ЭЛЕКТРОННЫЙ ЮРИДИЧЕСКИ ЗНАЧИМЫЙ ДОКУМЕНТООБОРОТ</a:t>
            </a:r>
          </a:p>
          <a:p>
            <a:pPr algn="ctr"/>
            <a:r>
              <a:rPr lang="ru-RU" sz="1800" b="1" dirty="0"/>
              <a:t>ПРИ ПОДПИСАНИИ СОГЛАШЕНИЙ О ПРЕДОСТАВЛЕНИИ СУБСИДИЙ</a:t>
            </a:r>
          </a:p>
          <a:p>
            <a:pPr algn="ctr"/>
            <a:r>
              <a:rPr lang="ru-RU" sz="1800" b="1" dirty="0"/>
              <a:t>МЕСТНЫМ БЮДЖЕТАМ</a:t>
            </a:r>
          </a:p>
        </p:txBody>
      </p:sp>
    </p:spTree>
    <p:extLst>
      <p:ext uri="{BB962C8B-B14F-4D97-AF65-F5344CB8AC3E}">
        <p14:creationId xmlns:p14="http://schemas.microsoft.com/office/powerpoint/2010/main" val="32739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/>
              <a:t>Заключение соглашения о предоставлении субсидии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531" y="3851738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45" y="385173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61" y="2542941"/>
            <a:ext cx="14573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 стрелкой 9"/>
          <p:cNvCxnSpPr>
            <a:stCxn id="2053" idx="3"/>
            <a:endCxn id="2050" idx="1"/>
          </p:cNvCxnSpPr>
          <p:nvPr/>
        </p:nvCxnSpPr>
        <p:spPr bwMode="auto">
          <a:xfrm>
            <a:off x="5251486" y="2981091"/>
            <a:ext cx="2339045" cy="133737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6156176" y="2096665"/>
            <a:ext cx="153702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1</a:t>
            </a:r>
            <a:endParaRPr lang="ru-RU" sz="2000" b="1" dirty="0"/>
          </a:p>
          <a:p>
            <a:pPr algn="ctr"/>
            <a:r>
              <a:rPr lang="ru-RU" b="1" dirty="0" smtClean="0"/>
              <a:t>Направление</a:t>
            </a:r>
          </a:p>
          <a:p>
            <a:pPr algn="ctr"/>
            <a:r>
              <a:rPr lang="ru-RU" b="1" dirty="0" smtClean="0"/>
              <a:t> соглашения </a:t>
            </a:r>
            <a:endParaRPr lang="ru-RU" b="1" dirty="0"/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87" y="3501008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4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/>
              <a:t>Заключение соглашения о предоставлении субсидии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531" y="3851738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45" y="385173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61" y="2542941"/>
            <a:ext cx="14573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 стрелкой 9"/>
          <p:cNvCxnSpPr>
            <a:stCxn id="2053" idx="3"/>
            <a:endCxn id="2050" idx="1"/>
          </p:cNvCxnSpPr>
          <p:nvPr/>
        </p:nvCxnSpPr>
        <p:spPr bwMode="auto">
          <a:xfrm>
            <a:off x="5251486" y="2981091"/>
            <a:ext cx="2339045" cy="1337372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6156176" y="2096665"/>
            <a:ext cx="153702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</a:rPr>
              <a:t>Этап 1</a:t>
            </a:r>
            <a:endParaRPr lang="ru-RU" sz="2000" b="1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Направление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 соглашения 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>
            <a:stCxn id="2053" idx="1"/>
            <a:endCxn id="2051" idx="3"/>
          </p:cNvCxnSpPr>
          <p:nvPr/>
        </p:nvCxnSpPr>
        <p:spPr bwMode="auto">
          <a:xfrm flipH="1">
            <a:off x="1778170" y="2981091"/>
            <a:ext cx="2015991" cy="133261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86" y="1716876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566708" y="2088539"/>
            <a:ext cx="151804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2</a:t>
            </a:r>
            <a:endParaRPr lang="ru-RU" sz="2000" b="1" dirty="0"/>
          </a:p>
          <a:p>
            <a:pPr algn="ctr"/>
            <a:r>
              <a:rPr lang="ru-RU" b="1" dirty="0" smtClean="0"/>
              <a:t>Подписание</a:t>
            </a:r>
          </a:p>
          <a:p>
            <a:pPr algn="ctr"/>
            <a:r>
              <a:rPr lang="ru-RU" b="1" dirty="0" smtClean="0"/>
              <a:t> соглашения </a:t>
            </a:r>
            <a:endParaRPr lang="ru-RU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3356992"/>
            <a:ext cx="8858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3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785" y="4563933"/>
            <a:ext cx="635101" cy="132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Прямая со стрелкой 16"/>
          <p:cNvCxnSpPr>
            <a:stCxn id="5122" idx="3"/>
            <a:endCxn id="2050" idx="2"/>
          </p:cNvCxnSpPr>
          <p:nvPr/>
        </p:nvCxnSpPr>
        <p:spPr bwMode="auto">
          <a:xfrm flipV="1">
            <a:off x="4736886" y="1986186"/>
            <a:ext cx="3380274" cy="3238771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6202222" y="3207049"/>
            <a:ext cx="216450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3</a:t>
            </a:r>
            <a:endParaRPr lang="ru-RU" sz="2000" b="1" dirty="0"/>
          </a:p>
          <a:p>
            <a:pPr algn="ctr"/>
            <a:r>
              <a:rPr lang="ru-RU" b="1" dirty="0" smtClean="0"/>
              <a:t>Направление </a:t>
            </a:r>
          </a:p>
          <a:p>
            <a:pPr algn="ctr"/>
            <a:r>
              <a:rPr lang="ru-RU" b="1" dirty="0" smtClean="0"/>
              <a:t>информации в УФК</a:t>
            </a:r>
          </a:p>
          <a:p>
            <a:pPr algn="ctr"/>
            <a:r>
              <a:rPr lang="ru-RU" b="1" dirty="0" smtClean="0"/>
              <a:t>для заведения л/с </a:t>
            </a:r>
          </a:p>
          <a:p>
            <a:pPr algn="ctr"/>
            <a:r>
              <a:rPr lang="ru-RU" b="1" dirty="0" smtClean="0"/>
              <a:t>14….</a:t>
            </a:r>
            <a:endParaRPr lang="ru-RU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385" y="2367186"/>
            <a:ext cx="638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785" y="2367186"/>
            <a:ext cx="581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6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7" y="4555615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73368" y="3207049"/>
            <a:ext cx="222221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3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Направление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информации в УФК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для заведения л/с  </a:t>
            </a:r>
            <a:endParaRPr lang="ru-RU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177" y="2019811"/>
            <a:ext cx="763432" cy="117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" name="Прямая со стрелкой 21"/>
          <p:cNvCxnSpPr>
            <a:stCxn id="5124" idx="2"/>
            <a:endCxn id="5122" idx="0"/>
          </p:cNvCxnSpPr>
          <p:nvPr/>
        </p:nvCxnSpPr>
        <p:spPr bwMode="auto">
          <a:xfrm>
            <a:off x="4408893" y="3196247"/>
            <a:ext cx="0" cy="1359368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1229111" y="3196247"/>
            <a:ext cx="25474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4</a:t>
            </a:r>
            <a:endParaRPr lang="ru-RU" sz="2000" b="1" dirty="0"/>
          </a:p>
          <a:p>
            <a:pPr algn="ctr"/>
            <a:r>
              <a:rPr lang="ru-RU" b="1" dirty="0" smtClean="0"/>
              <a:t>Заведение Л/с </a:t>
            </a:r>
          </a:p>
          <a:p>
            <a:pPr algn="ctr"/>
            <a:r>
              <a:rPr lang="ru-RU" b="1" dirty="0" smtClean="0"/>
              <a:t>в финансовых органах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7" y="3424169"/>
            <a:ext cx="638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412177" y="5886803"/>
            <a:ext cx="599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УФК формирует Л/С вида:  14…….</a:t>
            </a:r>
            <a:endParaRPr lang="ru-RU" sz="2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>
            <a:stCxn id="5125" idx="3"/>
            <a:endCxn id="5122" idx="1"/>
          </p:cNvCxnSpPr>
          <p:nvPr/>
        </p:nvCxnSpPr>
        <p:spPr bwMode="auto">
          <a:xfrm flipV="1">
            <a:off x="1450608" y="5182095"/>
            <a:ext cx="2657329" cy="42863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266" y="4782045"/>
            <a:ext cx="638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4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04800"/>
          </a:xfrm>
        </p:spPr>
        <p:txBody>
          <a:bodyPr/>
          <a:lstStyle/>
          <a:p>
            <a:r>
              <a:rPr lang="ru-RU" dirty="0" smtClean="0"/>
              <a:t>Предоставление  субсидий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052736"/>
            <a:ext cx="609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 bwMode="auto">
          <a:xfrm>
            <a:off x="8117160" y="1340768"/>
            <a:ext cx="914400" cy="914400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37" y="4555615"/>
            <a:ext cx="601912" cy="125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76195" y="3536863"/>
            <a:ext cx="223433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85000"/>
                  </a:schemeClr>
                </a:solidFill>
              </a:rPr>
              <a:t>Этап 3</a:t>
            </a:r>
            <a:endParaRPr lang="ru-RU" sz="2000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Направление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информации в УФК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</a:rPr>
              <a:t>для заведения Л/с  </a:t>
            </a:r>
            <a:endParaRPr lang="ru-RU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669" y="2390980"/>
            <a:ext cx="581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83" y="4782045"/>
            <a:ext cx="6191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" name="Прямая со стрелкой 21"/>
          <p:cNvCxnSpPr>
            <a:stCxn id="5124" idx="3"/>
            <a:endCxn id="2050" idx="1"/>
          </p:cNvCxnSpPr>
          <p:nvPr/>
        </p:nvCxnSpPr>
        <p:spPr bwMode="auto">
          <a:xfrm flipV="1">
            <a:off x="4615694" y="1519461"/>
            <a:ext cx="3196666" cy="1319194"/>
          </a:xfrm>
          <a:prstGeom prst="straightConnector1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1229111" y="3213698"/>
            <a:ext cx="25474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65000"/>
                  </a:schemeClr>
                </a:solidFill>
              </a:rPr>
              <a:t>Этап 4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Заведение л/с </a:t>
            </a:r>
          </a:p>
          <a:p>
            <a:pPr algn="ctr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в финансовых органах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054" y="1605186"/>
            <a:ext cx="638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635346" y="2393778"/>
            <a:ext cx="297651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Этап 5</a:t>
            </a:r>
            <a:endParaRPr lang="ru-RU" sz="2000" b="1" dirty="0"/>
          </a:p>
          <a:p>
            <a:pPr algn="ctr"/>
            <a:r>
              <a:rPr lang="ru-RU" b="1" dirty="0" smtClean="0"/>
              <a:t>Ввод изменений </a:t>
            </a:r>
          </a:p>
          <a:p>
            <a:pPr algn="ctr"/>
            <a:r>
              <a:rPr lang="ru-RU" b="1" dirty="0" smtClean="0"/>
              <a:t>бюджетной росписи </a:t>
            </a:r>
          </a:p>
          <a:p>
            <a:pPr algn="ctr"/>
            <a:r>
              <a:rPr lang="ru-RU" b="1" dirty="0" smtClean="0"/>
              <a:t>на основании НПА </a:t>
            </a:r>
          </a:p>
          <a:p>
            <a:pPr algn="ctr"/>
            <a:r>
              <a:rPr lang="ru-RU" b="1" dirty="0" smtClean="0"/>
              <a:t>о распределении субсидии</a:t>
            </a:r>
            <a:endParaRPr lang="ru-RU" b="1" dirty="0"/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82" y="1162058"/>
            <a:ext cx="771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755282" y="4581930"/>
            <a:ext cx="7273086" cy="1200329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  <a:alpha val="73000"/>
                </a:schemeClr>
              </a:gs>
              <a:gs pos="35000">
                <a:schemeClr val="accent1">
                  <a:tint val="37000"/>
                  <a:satMod val="300000"/>
                  <a:alpha val="79000"/>
                </a:schemeClr>
              </a:gs>
              <a:gs pos="100000">
                <a:schemeClr val="accent1">
                  <a:tint val="15000"/>
                  <a:satMod val="350000"/>
                  <a:alpha val="77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БР и ЛБО: </a:t>
            </a:r>
          </a:p>
          <a:p>
            <a:pPr algn="ctr"/>
            <a:r>
              <a:rPr lang="ru-RU" sz="1800" b="1" dirty="0" smtClean="0"/>
              <a:t>отправитель – 01…. (л/с счет ГРБС), </a:t>
            </a:r>
          </a:p>
          <a:p>
            <a:pPr algn="ctr"/>
            <a:r>
              <a:rPr lang="ru-RU" sz="1800" b="1" dirty="0" smtClean="0"/>
              <a:t>получатель -  л/с 14….</a:t>
            </a:r>
          </a:p>
          <a:p>
            <a:pPr algn="ctr"/>
            <a:r>
              <a:rPr lang="ru-RU" sz="1800" b="1" dirty="0" smtClean="0"/>
              <a:t>БР и ЛБО формируется на всю сумму субсидии</a:t>
            </a:r>
          </a:p>
        </p:txBody>
      </p:sp>
    </p:spTree>
    <p:extLst>
      <p:ext uri="{BB962C8B-B14F-4D97-AF65-F5344CB8AC3E}">
        <p14:creationId xmlns:p14="http://schemas.microsoft.com/office/powerpoint/2010/main" val="186704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9"/>
            <a:ext cx="8064500" cy="576808"/>
          </a:xfrm>
        </p:spPr>
        <p:txBody>
          <a:bodyPr/>
          <a:lstStyle/>
          <a:p>
            <a:r>
              <a:rPr lang="ru-RU" dirty="0" smtClean="0"/>
              <a:t>Изменение бюджетной росписи при распределении субсидий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367821"/>
              </p:ext>
            </p:extLst>
          </p:nvPr>
        </p:nvGraphicFramePr>
        <p:xfrm>
          <a:off x="179388" y="1125539"/>
          <a:ext cx="8857108" cy="230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836712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2017 год</a:t>
            </a:r>
            <a:endParaRPr lang="ru-RU" sz="1800" b="1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87107"/>
              </p:ext>
            </p:extLst>
          </p:nvPr>
        </p:nvGraphicFramePr>
        <p:xfrm>
          <a:off x="272685" y="3893201"/>
          <a:ext cx="8857108" cy="230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4817" y="3604374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2018 год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262285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_adm">
  <a:themeElements>
    <a:clrScheme name="lip_ad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p_ad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ip_ad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ip_adm 3">
    <a:dk1>
      <a:srgbClr val="000000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lip_adm</Template>
  <TotalTime>14652</TotalTime>
  <Words>910</Words>
  <Application>Microsoft Office PowerPoint</Application>
  <PresentationFormat>Экран (4:3)</PresentationFormat>
  <Paragraphs>213</Paragraphs>
  <Slides>15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lip_adm</vt:lpstr>
      <vt:lpstr>Презентация PowerPoint</vt:lpstr>
      <vt:lpstr>ПРАВИТЕЛЬСТВО РОССИЙСКОЙ ФЕДЕРАЦИИ. ПОСТАНОВЛЕНИЕ. от 30 сентября 2014 г N 999 О ФОРМИРОВАНИИ, ПРЕДОСТАВЛЕНИИ И РАСПРЕДЕЛЕНИИ СУБСИДИЙ ИЗ ФЕДЕРАЛЬНОГО БЮДЖЕТА БЮДЖЕТАМ СУБЪЕКТОВ РОССИЙСКОЙ ФЕДЕРАЦИИ </vt:lpstr>
      <vt:lpstr>Регистрация полномочий участников для размещения соглашений в системе «Электронный бюджет»</vt:lpstr>
      <vt:lpstr>Заключение соглашения о предоставлении субсидии</vt:lpstr>
      <vt:lpstr>Заключение соглашения о предоставлении субсидии</vt:lpstr>
      <vt:lpstr>Предоставление  субсидий </vt:lpstr>
      <vt:lpstr>Предоставление  субсидий </vt:lpstr>
      <vt:lpstr>Предоставление  субсидий </vt:lpstr>
      <vt:lpstr>Изменение бюджетной росписи при распределении субсидий</vt:lpstr>
      <vt:lpstr>Предоставление  субсидий </vt:lpstr>
      <vt:lpstr>Предоставление  субсидий </vt:lpstr>
      <vt:lpstr>Предоставление  субсидий </vt:lpstr>
      <vt:lpstr>Предоставление  субсидий </vt:lpstr>
      <vt:lpstr>Предоставление  субсидий </vt:lpstr>
      <vt:lpstr>Предоставление  субсидий 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Нарывончик Сергей</cp:lastModifiedBy>
  <cp:revision>376</cp:revision>
  <cp:lastPrinted>2018-02-15T07:36:38Z</cp:lastPrinted>
  <dcterms:created xsi:type="dcterms:W3CDTF">2006-12-13T06:39:00Z</dcterms:created>
  <dcterms:modified xsi:type="dcterms:W3CDTF">2018-02-15T10:57:44Z</dcterms:modified>
</cp:coreProperties>
</file>