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10" r:id="rId2"/>
    <p:sldMasterId id="2147483828" r:id="rId3"/>
  </p:sldMasterIdLst>
  <p:notesMasterIdLst>
    <p:notesMasterId r:id="rId14"/>
  </p:notesMasterIdLst>
  <p:sldIdLst>
    <p:sldId id="674" r:id="rId4"/>
    <p:sldId id="689" r:id="rId5"/>
    <p:sldId id="690" r:id="rId6"/>
    <p:sldId id="691" r:id="rId7"/>
    <p:sldId id="682" r:id="rId8"/>
    <p:sldId id="683" r:id="rId9"/>
    <p:sldId id="684" r:id="rId10"/>
    <p:sldId id="686" r:id="rId11"/>
    <p:sldId id="685" r:id="rId12"/>
    <p:sldId id="687" r:id="rId13"/>
  </p:sldIdLst>
  <p:sldSz cx="12192000" cy="6858000"/>
  <p:notesSz cx="6797675" cy="9874250"/>
  <p:embeddedFontLst>
    <p:embeddedFont>
      <p:font typeface="Gotham Pro" panose="02000503040000020004" charset="0"/>
      <p:regular r:id="rId15"/>
      <p:bold r:id="rId16"/>
      <p:italic r:id="rId17"/>
      <p:bold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E8"/>
    <a:srgbClr val="F9F9F9"/>
    <a:srgbClr val="F2B0B0"/>
    <a:srgbClr val="C39BE1"/>
    <a:srgbClr val="FFA015"/>
    <a:srgbClr val="F3B73F"/>
    <a:srgbClr val="D93333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146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5075"/>
            <a:ext cx="5924550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000">
              <a:latin typeface="Arial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221" y="9379356"/>
            <a:ext cx="2945870" cy="493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84" tIns="45793" rIns="91584" bIns="45793" anchor="b"/>
          <a:lstStyle/>
          <a:p>
            <a:pPr algn="r">
              <a:defRPr/>
            </a:pPr>
            <a:fld id="{E78E216B-A471-4921-9F83-C953F473E2AD}" type="slidenum">
              <a:rPr lang="ru-RU" sz="1200">
                <a:latin typeface="+mn-lt"/>
                <a:cs typeface="Arial" charset="0"/>
              </a:rPr>
              <a:pPr algn="r">
                <a:defRPr/>
              </a:pPr>
              <a:t>6</a:t>
            </a:fld>
            <a:endParaRPr lang="ru-RU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5075"/>
            <a:ext cx="5924550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50221" y="9379356"/>
            <a:ext cx="2945870" cy="493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84" tIns="45793" rIns="91584" bIns="45793" anchor="b"/>
          <a:lstStyle/>
          <a:p>
            <a:pPr algn="r">
              <a:defRPr/>
            </a:pPr>
            <a:fld id="{38702140-E499-48B5-992D-437624034651}" type="slidenum"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pPr algn="r">
                <a:defRPr/>
              </a:pPr>
              <a:t>7</a:t>
            </a:fld>
            <a:endParaRPr lang="ru-RU" sz="12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5075"/>
            <a:ext cx="5924550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50221" y="9379356"/>
            <a:ext cx="2945870" cy="493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84" tIns="45793" rIns="91584" bIns="45793" anchor="b"/>
          <a:lstStyle/>
          <a:p>
            <a:pPr algn="r">
              <a:defRPr/>
            </a:pPr>
            <a:fld id="{7DD42C6A-ABB1-4CC9-A694-AC7BF0E6890B}" type="slidenum">
              <a:rPr lang="ru-RU" sz="1200">
                <a:solidFill>
                  <a:srgbClr val="000000"/>
                </a:solidFill>
                <a:latin typeface="+mn-lt"/>
                <a:cs typeface="Arial" charset="0"/>
              </a:rPr>
              <a:pPr algn="r">
                <a:defRPr/>
              </a:pPr>
              <a:t>8</a:t>
            </a:fld>
            <a:endParaRPr lang="ru-RU" sz="12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5075"/>
            <a:ext cx="5924550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50221" y="9379356"/>
            <a:ext cx="2945870" cy="493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84" tIns="45793" rIns="91584" bIns="45793" anchor="b"/>
          <a:lstStyle/>
          <a:p>
            <a:pPr algn="r">
              <a:defRPr/>
            </a:pPr>
            <a:fld id="{A04F203F-12F3-4BDE-BFC3-552028B94797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9</a:t>
            </a:fld>
            <a:endParaRPr lang="ru-RU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5075"/>
            <a:ext cx="5924550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50221" y="9379356"/>
            <a:ext cx="2945870" cy="4933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84" tIns="45793" rIns="91584" bIns="45793" anchor="b"/>
          <a:lstStyle/>
          <a:p>
            <a:pPr algn="r">
              <a:defRPr/>
            </a:pPr>
            <a:fld id="{7DD42C6A-ABB1-4CC9-A694-AC7BF0E6890B}" type="slidenum">
              <a:rPr lang="ru-RU" sz="1200">
                <a:solidFill>
                  <a:srgbClr val="000000"/>
                </a:solidFill>
                <a:latin typeface="Calibri"/>
                <a:cs typeface="Arial" charset="0"/>
              </a:rPr>
              <a:pPr algn="r">
                <a:defRPr/>
              </a:pPr>
              <a:t>10</a:t>
            </a:fld>
            <a:endParaRPr lang="ru-RU" sz="12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 smtClean="0">
                <a:solidFill>
                  <a:schemeClr val="accent2"/>
                </a:solidFill>
              </a:rPr>
              <a:t>Управление финансов  Липецкой области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00"/>
            <a:ext cx="399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schemeClr val="bg1"/>
                </a:solidFill>
              </a:rPr>
              <a:t>Щеглеватых</a:t>
            </a:r>
            <a:r>
              <a:rPr lang="ru-RU" altLang="ru-RU" sz="2000" dirty="0" smtClean="0">
                <a:solidFill>
                  <a:schemeClr val="bg1"/>
                </a:solidFill>
              </a:rPr>
              <a:t> Вячеслав</a:t>
            </a:r>
            <a:r>
              <a:rPr lang="ru-RU" altLang="ru-RU" sz="2000" baseline="0" dirty="0" smtClean="0">
                <a:solidFill>
                  <a:schemeClr val="bg1"/>
                </a:solidFill>
              </a:rPr>
              <a:t> Михайлович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39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127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6544" y="2358690"/>
            <a:ext cx="3349924" cy="2581776"/>
          </a:xfrm>
          <a:custGeom>
            <a:avLst/>
            <a:gdLst>
              <a:gd name="connsiteX0" fmla="*/ 3349924 w 3349924"/>
              <a:gd name="connsiteY0" fmla="*/ 0 h 2581776"/>
              <a:gd name="connsiteX1" fmla="*/ 3035599 w 3349924"/>
              <a:gd name="connsiteY1" fmla="*/ 2581776 h 2581776"/>
              <a:gd name="connsiteX2" fmla="*/ 0 w 3349924"/>
              <a:gd name="connsiteY2" fmla="*/ 2181726 h 2581776"/>
              <a:gd name="connsiteX3" fmla="*/ 409575 w 3349924"/>
              <a:gd name="connsiteY3" fmla="*/ 361950 h 25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24" h="2581776">
                <a:moveTo>
                  <a:pt x="3349924" y="0"/>
                </a:moveTo>
                <a:lnTo>
                  <a:pt x="3035599" y="2581776"/>
                </a:lnTo>
                <a:lnTo>
                  <a:pt x="0" y="2181726"/>
                </a:lnTo>
                <a:lnTo>
                  <a:pt x="409575" y="3619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88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434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0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51756" y="28051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39709" y="15811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27661" y="26791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84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43890" y="1572029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000780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657669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314557" y="1572026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343891" y="4007334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4000779" y="4007333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6657669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9314556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10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3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160" y="3207714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6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29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5763" y="1857755"/>
            <a:ext cx="2794738" cy="2794738"/>
          </a:xfrm>
          <a:custGeom>
            <a:avLst/>
            <a:gdLst>
              <a:gd name="connsiteX0" fmla="*/ 1397369 w 2794738"/>
              <a:gd name="connsiteY0" fmla="*/ 0 h 2794738"/>
              <a:gd name="connsiteX1" fmla="*/ 2794738 w 2794738"/>
              <a:gd name="connsiteY1" fmla="*/ 1397369 h 2794738"/>
              <a:gd name="connsiteX2" fmla="*/ 1397369 w 2794738"/>
              <a:gd name="connsiteY2" fmla="*/ 2794738 h 2794738"/>
              <a:gd name="connsiteX3" fmla="*/ 0 w 2794738"/>
              <a:gd name="connsiteY3" fmla="*/ 1397369 h 2794738"/>
              <a:gd name="connsiteX4" fmla="*/ 1397369 w 2794738"/>
              <a:gd name="connsiteY4" fmla="*/ 0 h 27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38" h="2794738">
                <a:moveTo>
                  <a:pt x="1397369" y="0"/>
                </a:moveTo>
                <a:cubicBezTo>
                  <a:pt x="2169115" y="0"/>
                  <a:pt x="2794738" y="625623"/>
                  <a:pt x="2794738" y="1397369"/>
                </a:cubicBezTo>
                <a:cubicBezTo>
                  <a:pt x="2794738" y="2169115"/>
                  <a:pt x="2169115" y="2794738"/>
                  <a:pt x="1397369" y="2794738"/>
                </a:cubicBezTo>
                <a:cubicBezTo>
                  <a:pt x="625623" y="2794738"/>
                  <a:pt x="0" y="2169115"/>
                  <a:pt x="0" y="1397369"/>
                </a:cubicBezTo>
                <a:cubicBezTo>
                  <a:pt x="0" y="625623"/>
                  <a:pt x="625623" y="0"/>
                  <a:pt x="13973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2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98439"/>
            <a:ext cx="9829800" cy="741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D2A8-A6A0-41A7-BFD8-526A748E3FBC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121A-2ED3-46BE-A81B-630620D7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5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97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1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 smtClean="0">
                <a:solidFill>
                  <a:srgbClr val="F2AC44"/>
                </a:solidFill>
              </a:rPr>
              <a:t>Управление финансов  Липецкой области</a:t>
            </a:r>
            <a:endParaRPr lang="ru-RU" altLang="ru-RU" sz="1200" dirty="0">
              <a:solidFill>
                <a:srgbClr val="F2AC44"/>
              </a:solidFill>
            </a:endParaRP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00"/>
            <a:ext cx="399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C9641-8DC5-4FA5-A9C0-3FB2F54628C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30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8B8F-6AC7-49A2-B270-E05E31F4F3BA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11.11.2019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605B-2673-4859-80F4-9E5B714EE64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0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C9641-8DC5-4FA5-A9C0-3FB2F5462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08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8B8F-6AC7-49A2-B270-E05E31F4F3BA}" type="datetime1">
              <a:rPr lang="ru-RU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605B-2673-4859-80F4-9E5B714EE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4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 smtClean="0">
                <a:solidFill>
                  <a:schemeClr val="accent2"/>
                </a:solidFill>
              </a:rPr>
              <a:t>Управление финансов  Липецкая область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00"/>
            <a:ext cx="399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schemeClr val="bg1"/>
                </a:solidFill>
              </a:rPr>
              <a:t>Щеглеватых</a:t>
            </a:r>
            <a:r>
              <a:rPr lang="ru-RU" altLang="ru-RU" sz="2000" dirty="0" smtClean="0">
                <a:solidFill>
                  <a:schemeClr val="bg1"/>
                </a:solidFill>
              </a:rPr>
              <a:t> Вячеслав</a:t>
            </a:r>
            <a:r>
              <a:rPr lang="ru-RU" altLang="ru-RU" sz="2000" baseline="0" dirty="0" smtClean="0">
                <a:solidFill>
                  <a:schemeClr val="bg1"/>
                </a:solidFill>
              </a:rPr>
              <a:t> Михайлович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34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 dirty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2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11/11/2019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 smtClean="0">
                <a:solidFill>
                  <a:schemeClr val="accent2"/>
                </a:solidFill>
              </a:rPr>
              <a:t>Управление</a:t>
            </a:r>
            <a:r>
              <a:rPr lang="ru-RU" altLang="ru-RU" sz="1000" baseline="0" dirty="0" smtClean="0">
                <a:solidFill>
                  <a:schemeClr val="accent2"/>
                </a:solidFill>
              </a:rPr>
              <a:t> финансов </a:t>
            </a:r>
            <a:r>
              <a:rPr lang="ru-RU" altLang="ru-RU" sz="1000" dirty="0" smtClean="0">
                <a:solidFill>
                  <a:schemeClr val="accent2"/>
                </a:solidFill>
              </a:rPr>
              <a:t>Липецкой области</a:t>
            </a:r>
            <a:endParaRPr lang="ru-RU" altLang="ru-RU" sz="1000" dirty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3" y="4904352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58" y="5100692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809" r:id="rId3"/>
    <p:sldLayoutId id="2147483826" r:id="rId4"/>
    <p:sldLayoutId id="2147483827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11/11/2019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 smtClean="0">
                <a:solidFill>
                  <a:schemeClr val="accent2"/>
                </a:solidFill>
              </a:rPr>
              <a:t>Управление</a:t>
            </a:r>
            <a:r>
              <a:rPr lang="ru-RU" altLang="ru-RU" sz="1000" baseline="0" dirty="0" smtClean="0">
                <a:solidFill>
                  <a:schemeClr val="accent2"/>
                </a:solidFill>
              </a:rPr>
              <a:t> финансов </a:t>
            </a:r>
            <a:r>
              <a:rPr lang="ru-RU" altLang="ru-RU" sz="1000" dirty="0" smtClean="0">
                <a:solidFill>
                  <a:schemeClr val="accent2"/>
                </a:solidFill>
              </a:rPr>
              <a:t>Липецкая область</a:t>
            </a:r>
            <a:endParaRPr lang="ru-RU" altLang="ru-RU" sz="1000" dirty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40" y="4715666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57" y="4912006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 smtClean="0">
                <a:solidFill>
                  <a:srgbClr val="F2AC44"/>
                </a:solidFill>
              </a:rPr>
              <a:t>Управление финансов Липецкой области</a:t>
            </a:r>
            <a:endParaRPr lang="ru-RU" altLang="ru-RU" sz="1000" dirty="0">
              <a:solidFill>
                <a:srgbClr val="F2AC44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3" y="4904352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58" y="5100692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44" y="3989383"/>
            <a:ext cx="17240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9100" y="228601"/>
            <a:ext cx="10248900" cy="588961"/>
          </a:xfrm>
        </p:spPr>
        <p:txBody>
          <a:bodyPr/>
          <a:lstStyle/>
          <a:p>
            <a:r>
              <a:rPr lang="ru-RU" sz="2400" b="1" dirty="0" smtClean="0"/>
              <a:t>Проект «Централизаци</a:t>
            </a:r>
            <a:r>
              <a:rPr lang="ru-RU" sz="2400" b="1" dirty="0"/>
              <a:t>я</a:t>
            </a:r>
            <a:r>
              <a:rPr lang="ru-RU" sz="2400" b="1" dirty="0" smtClean="0"/>
              <a:t> бюджетного (бухгалтерского) учета в Липецкой области»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44" y="1483245"/>
            <a:ext cx="2799341" cy="27809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48579" y="1585014"/>
            <a:ext cx="458103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Повышение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технологического уровня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ведения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бухгалтерского учета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7709" y="2292900"/>
            <a:ext cx="468694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Оперативность и достоверность в получении информации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20885" y="3049503"/>
            <a:ext cx="477319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Повышение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производительности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труда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0318" y="1699358"/>
            <a:ext cx="35002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КАЧЕСТВА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УЧЕТА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ОТЧЕТНОСТИ </a:t>
            </a:r>
          </a:p>
        </p:txBody>
      </p:sp>
      <p:sp>
        <p:nvSpPr>
          <p:cNvPr id="16" name="Овал 15"/>
          <p:cNvSpPr/>
          <p:nvPr/>
        </p:nvSpPr>
        <p:spPr>
          <a:xfrm rot="1953307">
            <a:off x="4728553" y="2948430"/>
            <a:ext cx="2297944" cy="208190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7629" y="3026977"/>
            <a:ext cx="2459791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Новая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учетно-технологическая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модель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централизации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31383" y="3556347"/>
            <a:ext cx="416327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Контроль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 прозрачность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финансовых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операций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45718" y="4264233"/>
            <a:ext cx="322640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Расходы на поддержку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пользователей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753" y="3449613"/>
            <a:ext cx="361548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Ресурсы на ведение учета,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отчетность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контроль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12062" y="5052738"/>
            <a:ext cx="357416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Расходы на технику и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программное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обеспечение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60924" y="5069552"/>
            <a:ext cx="226165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579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157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736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315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2894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472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051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630" algn="l" defTabSz="12211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СОКРАЩЕНИЕ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ЗАТРАТ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42901" y="777876"/>
            <a:ext cx="11430000" cy="548005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`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76424" y="0"/>
            <a:ext cx="10315575" cy="476251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2000" b="1" dirty="0">
                <a:solidFill>
                  <a:prstClr val="white"/>
                </a:solidFill>
              </a:rPr>
              <a:t>СТРУКТУРА ОБУ </a:t>
            </a:r>
            <a:r>
              <a:rPr lang="ru-RU" altLang="ru-RU" sz="2000" b="1" dirty="0">
                <a:solidFill>
                  <a:srgbClr val="FFFF00"/>
                </a:solidFill>
              </a:rPr>
              <a:t>«ЦЕНТР БУХГАЛТЕРСКОГО УЧЕТА»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1012244" y="1512075"/>
            <a:ext cx="2601784" cy="41912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prstClr val="black"/>
                </a:solidFill>
              </a:rPr>
              <a:t>Заместитель директора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827216" y="2388729"/>
            <a:ext cx="2971841" cy="1954671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Отдел организационной, информационной и  аналитической работы 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</a:rPr>
              <a:t>                                                                             </a:t>
            </a:r>
            <a:endParaRPr lang="ru-RU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4286251" y="1512076"/>
            <a:ext cx="3505200" cy="41912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prstClr val="black"/>
                </a:solidFill>
              </a:rPr>
              <a:t>Главный бухгалтер 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375753" y="2570563"/>
            <a:ext cx="5088565" cy="607541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Отдел учета нефинансовых активов и расчетов с контрагентами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8548159" y="1512074"/>
            <a:ext cx="2306107" cy="41912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prstClr val="black"/>
                </a:solidFill>
              </a:rPr>
              <a:t>Заместитель главного бухгалтера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28107" y="642938"/>
            <a:ext cx="792552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i="1" dirty="0" smtClean="0">
                <a:solidFill>
                  <a:srgbClr val="1E4649"/>
                </a:solidFill>
                <a:latin typeface="Arial" charset="0"/>
              </a:rPr>
              <a:t>Директор</a:t>
            </a:r>
            <a:endParaRPr lang="ru-RU" altLang="ru-RU" sz="1400" b="1" i="1" dirty="0">
              <a:solidFill>
                <a:srgbClr val="1E4649"/>
              </a:solidFill>
              <a:latin typeface="Arial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75753" y="3414586"/>
            <a:ext cx="5088565" cy="820868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Отдел учета расчетов по доходам, межбюджетным трансфертам и составления бухгалтерской (бюджетной) отчетности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375753" y="4441568"/>
            <a:ext cx="5088565" cy="410434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Отдел учета расчетов по оплате труда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75753" y="5057700"/>
            <a:ext cx="5088565" cy="820868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Отдел бухгалтерского учета и составления отчетности бюджетных и автономных учреждений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972049" y="2747147"/>
            <a:ext cx="343565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972050" y="3684614"/>
            <a:ext cx="343564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972050" y="4519599"/>
            <a:ext cx="343564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2097877" y="2020100"/>
            <a:ext cx="432175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5920094" y="1104212"/>
            <a:ext cx="561363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7810149" y="1582537"/>
            <a:ext cx="738010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2032457" y="1104212"/>
            <a:ext cx="561357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5400000">
            <a:off x="3251010" y="3523210"/>
            <a:ext cx="3669130" cy="485108"/>
          </a:xfrm>
          <a:prstGeom prst="bentUp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План-график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передачи </a:t>
            </a:r>
            <a:r>
              <a:rPr lang="ru-RU" sz="1800" b="1" dirty="0"/>
              <a:t>ИОГВ и ГУ ведения бухгалтерского (бюджетного) учета и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составления </a:t>
            </a:r>
            <a:r>
              <a:rPr lang="ru-RU" sz="1800" b="1" dirty="0"/>
              <a:t>отчетности в ОБУ «Центр бухгалтерского учета»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96304"/>
              </p:ext>
            </p:extLst>
          </p:nvPr>
        </p:nvGraphicFramePr>
        <p:xfrm>
          <a:off x="314325" y="847725"/>
          <a:ext cx="11658600" cy="5705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045"/>
                <a:gridCol w="8753280"/>
                <a:gridCol w="2200275"/>
              </a:tblGrid>
              <a:tr h="399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ИОГВ и 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исполнения,  2020 г.</a:t>
                      </a:r>
                    </a:p>
                  </a:txBody>
                  <a:tcPr marL="9525" marR="9525" marT="9525" marB="0" anchor="ctr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финансов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Управление имущественных и земельных отношений 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энергетики и тарифов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39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Управление потребительского рынка  и ценовой политики Липецкой области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Инспекция государственного строительного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416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по охране использования объектов животного мира и водных  биологических ресурсов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административных органов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сельского хозяйства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ЖКХ по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экологии и природных ресурсов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жилищная инспекция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дорог и транспорта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записи актов гражданского состояния и архивов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1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информационной политики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физкультуры, спорта и туризма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по охране объектов культурного наследия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делами администрации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9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строительства и архитектуры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0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План-график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передачи </a:t>
            </a:r>
            <a:r>
              <a:rPr lang="ru-RU" sz="1800" b="1" dirty="0"/>
              <a:t>ИОГВ и ГУ ведения бухгалтерского (бюджетного) учета и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составления </a:t>
            </a:r>
            <a:r>
              <a:rPr lang="ru-RU" sz="1800" b="1" dirty="0"/>
              <a:t>отчетности в ОБУ «Центр бухгалтерского учета»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16346"/>
              </p:ext>
            </p:extLst>
          </p:nvPr>
        </p:nvGraphicFramePr>
        <p:xfrm>
          <a:off x="314325" y="847726"/>
          <a:ext cx="11658600" cy="555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045"/>
                <a:gridCol w="8753280"/>
                <a:gridCol w="2200275"/>
              </a:tblGrid>
              <a:tr h="389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ИОГВ и 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исполнения,  2020 г.</a:t>
                      </a:r>
                    </a:p>
                  </a:txBody>
                  <a:tcPr marL="9525" marR="9525" marT="9525" marB="0" anchor="ctr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"Областной фонд имущества"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"Центр кадастровой оценки"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"Центр энергоэффективности ЛО"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3893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"Агентство содействия развитию торговой деятельности"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ГОАОУ ДПО "Липецкий областной учебно-курсовой комбинат"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424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"ЦоТКО"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"Гидротехнические комплексы"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"Охотничьи и водные биоресурсы"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"УКС Липецкой области"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"Государственная дирекция культурного наследия Липецкой области"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"Эксплуатация жилищного фонда"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"Информационно-технический центр"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"Автотранспортное учреждение"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64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"Эксплуатация областной собственности"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Уполномоченный многофункциональный центр Липецкой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молодежной политики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Издательский дом "Липецкая газета"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7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"Телевизионная и радиовещательная компания "Липецкое время"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9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План-график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передачи </a:t>
            </a:r>
            <a:r>
              <a:rPr lang="ru-RU" sz="1800" b="1" dirty="0"/>
              <a:t>ИОГВ и ГУ ведения бухгалтерского (бюджетного) учета и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составления </a:t>
            </a:r>
            <a:r>
              <a:rPr lang="ru-RU" sz="1800" b="1" dirty="0"/>
              <a:t>отчетности в ОБУ «Центр бухгалтерского учета»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34324"/>
              </p:ext>
            </p:extLst>
          </p:nvPr>
        </p:nvGraphicFramePr>
        <p:xfrm>
          <a:off x="314325" y="847732"/>
          <a:ext cx="11658600" cy="5209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045"/>
                <a:gridCol w="8753280"/>
                <a:gridCol w="2200275"/>
              </a:tblGrid>
              <a:tr h="410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ИОГВ и 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исполнения,  2020 г.</a:t>
                      </a:r>
                    </a:p>
                  </a:txBody>
                  <a:tcPr marL="9525" marR="9525" marT="9525" marB="0" anchor="ctr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"АГЕНСТВО АВТОМОБИЛЬНОГО ТРАНСПОРТА ЛИПЕЦКОЙ ОБЛАСТИ"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"ЛИПЕЦКАВТОДОР"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"ГАДЛС ЛО"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307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"ГАЛО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ГАНИ ЛО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93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Г(О) БОДПО "УМЦ по ГО и защите от ЧС Липецкой области"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"Центр обработки вызовов системы "112" Липецкой области"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Г(О)БУ "Управление ГПСС"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ОКУ УМТО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Липецкой области "Центр спортивной подготовки"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ЛО "ОК СШОР с филиалами в городах и районах области"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ЛО СШОР "Локомотив"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ЛО СШОР им. А.М. Никулина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460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ГОБУ "Информационно-аналитический Центр развития физической культуры и спорта Липецкой области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                                                                                                                                              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ОАУ "Спортивный комплекс Форест Парк"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  <a:tr h="28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  ОСАШ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0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115889"/>
            <a:ext cx="10263718" cy="648816"/>
          </a:xfrm>
        </p:spPr>
        <p:txBody>
          <a:bodyPr/>
          <a:lstStyle/>
          <a:p>
            <a:r>
              <a:rPr lang="ru-RU" sz="2000" dirty="0"/>
              <a:t>Разграничение полномочий между </a:t>
            </a:r>
            <a:r>
              <a:rPr lang="ru-RU" sz="2000" dirty="0" smtClean="0"/>
              <a:t>исполнительным органом </a:t>
            </a:r>
            <a:r>
              <a:rPr lang="ru-RU" sz="2000" dirty="0"/>
              <a:t>власти и </a:t>
            </a:r>
            <a:r>
              <a:rPr lang="ru-RU" sz="2000" dirty="0" smtClean="0"/>
              <a:t>центром бухгалтерского учета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42840"/>
              </p:ext>
            </p:extLst>
          </p:nvPr>
        </p:nvGraphicFramePr>
        <p:xfrm>
          <a:off x="335360" y="861775"/>
          <a:ext cx="7157640" cy="59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640"/>
              </a:tblGrid>
              <a:tr h="3600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Органы исполнительной власти</a:t>
                      </a:r>
                      <a:endParaRPr lang="ru-RU" dirty="0"/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</a:tr>
              <a:tr h="4200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Разработка, утверждение, сопровождение</a:t>
                      </a:r>
                      <a:r>
                        <a:rPr lang="ru-RU" sz="1200" baseline="0" dirty="0" smtClean="0"/>
                        <a:t> государственных программ области и планов реализации государственных программ области</a:t>
                      </a:r>
                      <a:r>
                        <a:rPr lang="ru-RU" sz="1200" dirty="0" smtClean="0"/>
                        <a:t>;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5795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Обеспечение результативности, адресности и целевого характера использования бюджетных средств в соответствии с утвержденными ему бюджетными ассигнованиями и лимитами бюджетных обязательств;</a:t>
                      </a:r>
                      <a:endParaRPr lang="ru-RU" sz="1200" dirty="0"/>
                    </a:p>
                  </a:txBody>
                  <a:tcPr marL="121920" marR="121920">
                    <a:solidFill>
                      <a:srgbClr val="F8E8E8"/>
                    </a:solidFill>
                  </a:tcPr>
                </a:tc>
              </a:tr>
              <a:tr h="5795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Ведение реестра расходных обязательств, подлежащих исполнению в пределах утвержденных ему лимитов бюджетных обязательств и бюджетных ассигнований;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2000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Осуществление планирования соответствующих расходов бюджета, составление и ведение бюджетной сметы</a:t>
                      </a:r>
                      <a:r>
                        <a:rPr lang="ru-RU" sz="1200" baseline="0" dirty="0" smtClean="0"/>
                        <a:t> и кассового плана</a:t>
                      </a:r>
                      <a:r>
                        <a:rPr lang="ru-RU" sz="1200" dirty="0" smtClean="0"/>
                        <a:t>;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5795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Определение порядка утверждения бюджетных смет подведомственных получателей бюджетных средств, являющихся казенными учреждениями, формирование и утверждение государственных </a:t>
                      </a:r>
                      <a:r>
                        <a:rPr lang="ru-RU" sz="1200" dirty="0" smtClean="0"/>
                        <a:t>заданий для подведомственных учреждений;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5795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Обеспечение соблюдения получателями межбюджетных трансфертов, имеющих целевое назначение, условий, целей и порядка, установленных при их предоставлении;</a:t>
                      </a:r>
                    </a:p>
                  </a:txBody>
                  <a:tcPr marL="121920" marR="121920"/>
                </a:tc>
              </a:tr>
              <a:tr h="4161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Организация мероприятий по проведению государственных закупок, заключение контрактов;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5795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Администрирование доходов</a:t>
                      </a:r>
                      <a:r>
                        <a:rPr lang="ru-RU" sz="1200" baseline="0" dirty="0" smtClean="0"/>
                        <a:t> (начисление, поступление, уточнение невыясненных платежей, претензионная работа, ведение реестра администрируемых доходов, работа </a:t>
                      </a:r>
                      <a:r>
                        <a:rPr lang="ru-RU" sz="1200" baseline="0" smtClean="0"/>
                        <a:t>в СУФД, ГИС ГМП);</a:t>
                      </a:r>
                      <a:endParaRPr lang="ru-RU" sz="1200" dirty="0" smtClean="0"/>
                    </a:p>
                  </a:txBody>
                  <a:tcPr marL="121920" marR="121920"/>
                </a:tc>
              </a:tr>
              <a:tr h="4200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Кадровая работа, ввод кадровых документов в ЕЦИС;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Сдача отчетности в ПФР по стажу работников;</a:t>
                      </a:r>
                      <a:endParaRPr lang="ru-RU" sz="1200" dirty="0" smtClean="0"/>
                    </a:p>
                  </a:txBody>
                  <a:tcPr marL="121920" marR="121920"/>
                </a:tc>
              </a:tr>
              <a:tr h="4161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Ведение и</a:t>
                      </a:r>
                      <a:r>
                        <a:rPr lang="ru-RU" sz="1200" baseline="0" dirty="0" smtClean="0"/>
                        <a:t> сдача статистической отчетности, за исключением отчетов по форме П-4, П-2, 11-кратная</a:t>
                      </a:r>
                      <a:r>
                        <a:rPr lang="ru-RU" sz="1200" baseline="0" dirty="0" smtClean="0"/>
                        <a:t>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1-Т(ГМС);</a:t>
                      </a:r>
                      <a:endParaRPr lang="ru-RU" sz="1200" dirty="0" smtClean="0"/>
                    </a:p>
                  </a:txBody>
                  <a:tcPr marL="121920" marR="121920"/>
                </a:tc>
              </a:tr>
              <a:tr h="3667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Составление отраслевой отчетности,</a:t>
                      </a:r>
                      <a:r>
                        <a:rPr lang="ru-RU" sz="1200" baseline="0" dirty="0" smtClean="0"/>
                        <a:t> в том числе в системе «Электронный бюджет».</a:t>
                      </a:r>
                      <a:endParaRPr lang="ru-RU" sz="1200" dirty="0" smtClean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10072"/>
              </p:ext>
            </p:extLst>
          </p:nvPr>
        </p:nvGraphicFramePr>
        <p:xfrm>
          <a:off x="7670271" y="876300"/>
          <a:ext cx="4224469" cy="577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469"/>
              </a:tblGrid>
              <a:tr h="530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 «Центр бухгалтерского учета»</a:t>
                      </a:r>
                      <a:endParaRPr lang="ru-RU" sz="1400" dirty="0"/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  <a:tr h="1218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Ведение бухгалтерского (бюджетного)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учета фактов хозяйственной жизни, активов, обязательств, источников финансирования деятельности, доходов, расходов, иных объектов</a:t>
                      </a:r>
                      <a:r>
                        <a:rPr lang="ru-RU" sz="1200" baseline="0" dirty="0" smtClean="0"/>
                        <a:t> учета</a:t>
                      </a:r>
                      <a:endParaRPr lang="ru-RU" sz="1200" dirty="0" smtClean="0"/>
                    </a:p>
                  </a:txBody>
                  <a:tcPr marL="121920" marR="121920"/>
                </a:tc>
              </a:tr>
              <a:tr h="612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Составление и представление бухгалтерской</a:t>
                      </a:r>
                      <a:r>
                        <a:rPr lang="ru-RU" sz="1200" baseline="0" dirty="0" smtClean="0"/>
                        <a:t> (бюджетной) </a:t>
                      </a:r>
                      <a:r>
                        <a:rPr lang="ru-RU" sz="1200" dirty="0" smtClean="0"/>
                        <a:t>отчетности</a:t>
                      </a:r>
                    </a:p>
                  </a:txBody>
                  <a:tcPr marL="121920" marR="121920"/>
                </a:tc>
              </a:tr>
              <a:tr h="476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Учет расчетов по заработной плате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121920" marR="121920"/>
                </a:tc>
              </a:tr>
              <a:tr h="5875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Учет расчетов с поставщиками по принятым обязательствам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853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Формирование и представление отчетности в государственные внебюджетные фонды, за исключением отчетности в ПФР по </a:t>
                      </a:r>
                      <a:r>
                        <a:rPr lang="ru-RU" sz="1200" smtClean="0"/>
                        <a:t>стажу работников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121920" marR="121920"/>
                </a:tc>
              </a:tr>
              <a:tr h="655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Формирование и представление налоговой отчетности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 marL="121920" marR="121920"/>
                </a:tc>
              </a:tr>
              <a:tr h="842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Ведение и</a:t>
                      </a:r>
                      <a:r>
                        <a:rPr lang="ru-RU" sz="1200" baseline="0" dirty="0" smtClean="0"/>
                        <a:t> сдача статистической отчетности (отчетов по форме П-4, П-2, 11-кратная, 1-Т(ГМС));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90501" y="944563"/>
            <a:ext cx="5958417" cy="57705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91251" y="801689"/>
            <a:ext cx="5958416" cy="591343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93485" y="0"/>
            <a:ext cx="9298516" cy="501651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Схема Документооборота </a:t>
            </a:r>
            <a:r>
              <a:rPr lang="ru-RU" altLang="ru-RU" sz="2000" b="1" dirty="0">
                <a:solidFill>
                  <a:srgbClr val="FFFF00"/>
                </a:solidFill>
              </a:rPr>
              <a:t>«Учет расчетов по оплате труда»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29000" y="642938"/>
            <a:ext cx="5471584" cy="360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ЕЦИС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90501" y="1801814"/>
            <a:ext cx="2065866" cy="3317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Штатное расписание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09747" y="1412776"/>
            <a:ext cx="3594232" cy="864096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Занесение информации для формирования Штатного расписания: список должностей, количество ставок, размеры должностных окладов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90501" y="2316164"/>
            <a:ext cx="2012950" cy="3206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Кадровые приказы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309747" y="2348880"/>
            <a:ext cx="3594232" cy="1368152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1.Формирование кадровых приказов о приеме, переводе, увольнении, предоставлении отпуска, поощрении, т.д.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2.Заполнение личной карточки сотрудника, внесение изменений в личные данные сотрудника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351586" y="3933056"/>
            <a:ext cx="3594231" cy="1224136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 Ведение табеля учета рабочего времени и закрытие его в конце месяца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 Подписание у руководителя печатной формы Табеля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 Подписание 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itchFamily="18" charset="0"/>
              </a:rPr>
              <a:t>ЭЦП</a:t>
            </a: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, отправка в 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itchFamily="18" charset="0"/>
              </a:rPr>
              <a:t>ЦБУ</a:t>
            </a:r>
            <a:endParaRPr lang="ru-RU" sz="1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90501" y="4076701"/>
            <a:ext cx="1968500" cy="72389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Табель учета использования рабочего времени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90501" y="5300664"/>
            <a:ext cx="2021417" cy="5032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Листки нетрудоспособности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351584" y="5301208"/>
            <a:ext cx="3594232" cy="648072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1. Расчет страхового стажа и подписание у руководителя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2. Направление для оплаты  в 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itchFamily="18" charset="0"/>
              </a:rPr>
              <a:t>ЦБУ</a:t>
            </a:r>
            <a:endParaRPr lang="ru-RU" sz="14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6953251" y="1619250"/>
            <a:ext cx="4135305" cy="4005994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28600" indent="-228600"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1.Просмотр личной карточки сотрудника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2. Просмотр кадровых приказов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Заполнение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информации для предоставления налоговых вычетов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Расчет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заработной платы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Начисление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налогов и взносов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Формирование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расчетно-платежных ведомостей на выплату заработной платы, формирование реестров на перечисление заработной платы сотрудникам на банковские карточки.</a:t>
            </a:r>
          </a:p>
          <a:p>
            <a:pPr algn="l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Формирование платежных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поручений на выплату заработной платы, перечисление налогов и взносов. </a:t>
            </a:r>
            <a:endParaRPr lang="ru-RU" sz="1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8.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Формирование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бухгалтерских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проводок по оплате труда, налогов, взносов и санкционирования расходов. 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9. Формирование </a:t>
            </a:r>
            <a:r>
              <a:rPr lang="ru-RU" sz="1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отчетности по заработной плате и направление в электронном виде  в фонды.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6769100" y="1214577"/>
            <a:ext cx="4572000" cy="2143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Бухгалтер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ЦБУ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2580000">
            <a:off x="1966384" y="2709864"/>
            <a:ext cx="330200" cy="369887"/>
          </a:xfrm>
          <a:prstGeom prst="ben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31371" y="2924944"/>
            <a:ext cx="1445541" cy="500082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  <a:cs typeface="Times New Roman" pitchFamily="18" charset="0"/>
              </a:rPr>
              <a:t>Заявление сотрудника</a:t>
            </a: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5894918" y="2997201"/>
            <a:ext cx="969433" cy="35242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6301" y="836613"/>
            <a:ext cx="2207684" cy="323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ЦБУ</a:t>
            </a:r>
            <a:r>
              <a:rPr lang="ru-RU" sz="1500" b="1" dirty="0" smtClean="0">
                <a:solidFill>
                  <a:schemeClr val="bg1"/>
                </a:solidFill>
              </a:rPr>
              <a:t>    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 rot="10800000">
            <a:off x="5945816" y="4214812"/>
            <a:ext cx="918533" cy="35242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867" y="765175"/>
            <a:ext cx="21124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 smtClean="0">
                <a:solidFill>
                  <a:schemeClr val="bg1"/>
                </a:solidFill>
              </a:rPr>
              <a:t>ИОГВ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 smtClean="0">
                <a:solidFill>
                  <a:schemeClr val="bg1"/>
                </a:solidFill>
              </a:rPr>
              <a:t>(учреждение</a:t>
            </a:r>
            <a:r>
              <a:rPr lang="ru-RU" sz="1400" b="1" i="1" kern="0" dirty="0">
                <a:solidFill>
                  <a:schemeClr val="bg1"/>
                </a:solidFill>
              </a:rPr>
              <a:t>) </a:t>
            </a:r>
            <a:r>
              <a:rPr lang="ru-RU" sz="1400" b="1" kern="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83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567" y="777875"/>
            <a:ext cx="6135158" cy="491807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60014" y="859234"/>
            <a:ext cx="5825637" cy="48367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08818" y="0"/>
            <a:ext cx="9383183" cy="430213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Схема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Документооборота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«Учет </a:t>
            </a:r>
            <a:r>
              <a:rPr lang="ru-RU" altLang="ru-RU" sz="2000" b="1" dirty="0">
                <a:solidFill>
                  <a:srgbClr val="FFFF00"/>
                </a:solidFill>
              </a:rPr>
              <a:t>расчетов с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поставщиками»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380960" y="1428736"/>
            <a:ext cx="2000291" cy="1440000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Государственный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контракт (договор)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3047979" y="1428736"/>
            <a:ext cx="2843683" cy="1785950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ysClr val="windowText" lastClr="000000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Внесение в ЕЦИС </a:t>
            </a:r>
            <a:r>
              <a:rPr lang="ru-RU" sz="1600" dirty="0">
                <a:solidFill>
                  <a:sysClr val="windowText" lastClr="000000"/>
                </a:solidFill>
              </a:rPr>
              <a:t>государственных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контрактов (договоров).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Направление скана государственного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контракта (договора) </a:t>
            </a:r>
            <a:r>
              <a:rPr lang="ru-RU" sz="1600" dirty="0">
                <a:solidFill>
                  <a:sysClr val="windowText" lastClr="000000"/>
                </a:solidFill>
              </a:rPr>
              <a:t>с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ЭЦП</a:t>
            </a:r>
            <a:r>
              <a:rPr lang="ru-RU" sz="1600" dirty="0">
                <a:solidFill>
                  <a:sysClr val="windowText" lastClr="000000"/>
                </a:solidFill>
              </a:rPr>
              <a:t>.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6921500" y="1410880"/>
            <a:ext cx="5031153" cy="1534420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 Принятие бюджетных обязательств.</a:t>
            </a:r>
          </a:p>
          <a:p>
            <a:pPr algn="l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6667500" y="1071564"/>
            <a:ext cx="5207000" cy="3000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Бухгалтер по работе с поставщиками</a:t>
            </a:r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5891662" y="2022476"/>
            <a:ext cx="936705" cy="29923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5" name="Штриховая стрелка вправо 54"/>
          <p:cNvSpPr/>
          <p:nvPr/>
        </p:nvSpPr>
        <p:spPr>
          <a:xfrm>
            <a:off x="2381252" y="2143125"/>
            <a:ext cx="642408" cy="273050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85709" y="3143248"/>
            <a:ext cx="2095542" cy="1440000"/>
          </a:xfrm>
          <a:prstGeom prst="rect">
            <a:avLst/>
          </a:prstGeom>
          <a:ln/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</a:rPr>
              <a:t>Счет-фактура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</a:rPr>
              <a:t> Товарная накладная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chemeClr val="bg1"/>
                </a:solidFill>
              </a:rPr>
              <a:t>Акт </a:t>
            </a:r>
            <a:r>
              <a:rPr lang="ru-RU" altLang="ru-RU" sz="1400" b="1" dirty="0">
                <a:solidFill>
                  <a:schemeClr val="bg1"/>
                </a:solidFill>
              </a:rPr>
              <a:t>выполненных работ</a:t>
            </a:r>
          </a:p>
          <a:p>
            <a:pPr>
              <a:defRPr/>
            </a:pP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047979" y="3286124"/>
            <a:ext cx="2843683" cy="1933576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Проверка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поступившего </a:t>
            </a:r>
            <a:r>
              <a:rPr lang="ru-RU" sz="1600" dirty="0">
                <a:solidFill>
                  <a:sysClr val="windowText" lastClr="000000"/>
                </a:solidFill>
              </a:rPr>
              <a:t>от поставщика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первичного документа.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Подписание у руководителя на оплату.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Внесение в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ЕЦИС, подкрепление </a:t>
            </a:r>
            <a:r>
              <a:rPr lang="ru-RU" sz="1600" dirty="0">
                <a:solidFill>
                  <a:sysClr val="windowText" lastClr="000000"/>
                </a:solidFill>
              </a:rPr>
              <a:t>скана с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ЭЦП</a:t>
            </a:r>
            <a:r>
              <a:rPr lang="ru-RU" sz="16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921500" y="3029505"/>
            <a:ext cx="5031153" cy="1722819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1. Формирование </a:t>
            </a:r>
            <a:r>
              <a:rPr lang="ru-RU" sz="1600" dirty="0">
                <a:solidFill>
                  <a:sysClr val="windowText" lastClr="000000"/>
                </a:solidFill>
              </a:rPr>
              <a:t>платежных поручений на оплату.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ysClr val="windowText" lastClr="000000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 Направление платежных поручений на санкционирование</a:t>
            </a:r>
            <a:r>
              <a:rPr lang="ru-RU" sz="16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ysClr val="windowText" lastClr="000000"/>
              </a:solidFill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3. Отражение на счетах бухгалтерского учета.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048001" y="1071564"/>
            <a:ext cx="2722033" cy="3000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Уполномоченное лицо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2381252" y="3786189"/>
            <a:ext cx="666750" cy="287337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>
            <a:off x="5891662" y="3810001"/>
            <a:ext cx="936705" cy="284163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619501" y="500063"/>
            <a:ext cx="5856817" cy="360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ЕЦИС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71513"/>
            <a:ext cx="12700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BBE0E3">
                    <a:lumMod val="25000"/>
                  </a:srgbClr>
                </a:solidFill>
              </a:rPr>
              <a:t>ЦБУ </a:t>
            </a:r>
            <a:r>
              <a:rPr lang="ru-RU" sz="1600" b="1" kern="0" dirty="0">
                <a:solidFill>
                  <a:srgbClr val="C0504D">
                    <a:lumMod val="75000"/>
                  </a:srgbClr>
                </a:solidFill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884" y="571501"/>
            <a:ext cx="2207683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chemeClr val="bg1"/>
                </a:solidFill>
              </a:rPr>
              <a:t>ИОГВ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>
                <a:solidFill>
                  <a:schemeClr val="bg1"/>
                </a:solidFill>
              </a:rPr>
              <a:t>(учреждение) </a:t>
            </a:r>
            <a:r>
              <a:rPr lang="ru-RU" sz="1400" b="1" kern="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9665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567" y="777875"/>
            <a:ext cx="5954184" cy="5622925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`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62133" y="836715"/>
            <a:ext cx="5996517" cy="558323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76424" y="0"/>
            <a:ext cx="10315575" cy="476251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Схема Документооборота </a:t>
            </a:r>
            <a:r>
              <a:rPr lang="ru-RU" altLang="ru-RU" sz="2000" b="1" dirty="0">
                <a:solidFill>
                  <a:srgbClr val="FFFF00"/>
                </a:solidFill>
              </a:rPr>
              <a:t>«Учет расчетов с подотчетными лицами»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239184" y="1268414"/>
            <a:ext cx="2360083" cy="26352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Сотрудник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39351" y="1628803"/>
            <a:ext cx="2490514" cy="2350009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</a:rPr>
              <a:t>Заявление на перечисление </a:t>
            </a:r>
            <a:endParaRPr lang="ru-RU" sz="1400" dirty="0" smtClean="0">
              <a:solidFill>
                <a:sysClr val="windowText" lastClr="00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ysClr val="windowText" lastClr="000000"/>
                </a:solidFill>
              </a:rPr>
              <a:t>     подотчетных </a:t>
            </a:r>
            <a:r>
              <a:rPr lang="ru-RU" sz="1400" dirty="0">
                <a:solidFill>
                  <a:sysClr val="windowText" lastClr="000000"/>
                </a:solidFill>
              </a:rPr>
              <a:t>сумм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024718" y="1268413"/>
            <a:ext cx="2357967" cy="2667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Кадровая служба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3119672" y="1628800"/>
            <a:ext cx="2783289" cy="2350010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ysClr val="windowText" lastClr="000000"/>
                </a:solidFill>
              </a:rPr>
              <a:t>  </a:t>
            </a:r>
            <a:r>
              <a:rPr lang="ru-RU" sz="1400" dirty="0">
                <a:solidFill>
                  <a:sysClr val="windowText" lastClr="000000"/>
                </a:solidFill>
              </a:rPr>
              <a:t>Формирование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приказа </a:t>
            </a:r>
            <a:r>
              <a:rPr lang="ru-RU" sz="1400" dirty="0">
                <a:solidFill>
                  <a:sysClr val="windowText" lastClr="000000"/>
                </a:solidFill>
              </a:rPr>
              <a:t>на командировку, подписание у руководителя.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 Прикрепление </a:t>
            </a:r>
            <a:r>
              <a:rPr lang="ru-RU" sz="1400" dirty="0">
                <a:solidFill>
                  <a:sysClr val="windowText" lastClr="000000"/>
                </a:solidFill>
              </a:rPr>
              <a:t>к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приказу </a:t>
            </a:r>
            <a:r>
              <a:rPr lang="ru-RU" sz="1400" dirty="0">
                <a:solidFill>
                  <a:sysClr val="windowText" lastClr="000000"/>
                </a:solidFill>
              </a:rPr>
              <a:t>на командировку скана заявления на перечисление подотчетных сумм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 Отправка </a:t>
            </a:r>
            <a:r>
              <a:rPr lang="ru-RU" sz="1400" dirty="0">
                <a:solidFill>
                  <a:sysClr val="windowText" lastClr="000000"/>
                </a:solidFill>
              </a:rPr>
              <a:t>документов с помощью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ЭЦП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6768075" y="2067146"/>
            <a:ext cx="5088565" cy="1433865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Формирование платежного поручения на перечисление  подотчетных сумм на пластиковую карту специалиста на основании заявления на перечисление подотчетных сумм и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приказа </a:t>
            </a:r>
            <a:r>
              <a:rPr lang="ru-RU" sz="1400" dirty="0">
                <a:solidFill>
                  <a:sysClr val="windowText" lastClr="000000"/>
                </a:solidFill>
              </a:rPr>
              <a:t>на командировку  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7344834" y="1268413"/>
            <a:ext cx="3941233" cy="6905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chemeClr val="bg1"/>
                </a:solidFill>
              </a:rPr>
              <a:t>Бухгалтер по работе с подотчетными лицами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90459" y="4357694"/>
            <a:ext cx="5760639" cy="1357306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Формирует авансовый отчет и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передает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в ЦБ сканы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документов, подтверждающие расходы в командировке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rgbClr val="000000"/>
              </a:solidFill>
              <a:latin typeface="Franklin Gothic Medium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Утверждает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у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руководителя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авансовый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отчет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передает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в ЦБ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скан утвержденного авансового отчета </a:t>
            </a:r>
            <a:r>
              <a:rPr lang="ru-RU" sz="1400" dirty="0">
                <a:solidFill>
                  <a:sysClr val="windowText" lastClr="000000"/>
                </a:solidFill>
              </a:rPr>
              <a:t>с помощью ЭЦП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6772364" y="4067176"/>
            <a:ext cx="5070388" cy="1647824"/>
          </a:xfrm>
          <a:prstGeom prst="rect">
            <a:avLst/>
          </a:prstGeom>
          <a:solidFill>
            <a:srgbClr val="F8E8E8"/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 smtClean="0">
              <a:solidFill>
                <a:srgbClr val="000000"/>
              </a:solidFill>
              <a:latin typeface="Franklin Gothic Medium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Проверяет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авансовый отчет, формирует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бухгалтерские проводки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Формирует 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платежное поручение на перечисление перерасхода подотчетных сумм на пластиковую карту/ производит удержание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остатка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из заработной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платы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5915115" y="2586038"/>
            <a:ext cx="857249" cy="33337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5" name="Штриховая стрелка вправо 54"/>
          <p:cNvSpPr/>
          <p:nvPr/>
        </p:nvSpPr>
        <p:spPr>
          <a:xfrm>
            <a:off x="2729865" y="2576514"/>
            <a:ext cx="404285" cy="35242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429000" y="642938"/>
            <a:ext cx="547158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i="1" dirty="0">
                <a:solidFill>
                  <a:srgbClr val="1E4649"/>
                </a:solidFill>
                <a:latin typeface="Arial" charset="0"/>
              </a:rPr>
              <a:t>ЕЦИС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4142" y="836715"/>
            <a:ext cx="1151467" cy="32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kern="0" dirty="0">
                <a:solidFill>
                  <a:schemeClr val="bg1"/>
                </a:solidFill>
              </a:rPr>
              <a:t>ЦБУ </a:t>
            </a:r>
            <a:r>
              <a:rPr lang="ru-RU" sz="1500" b="1" kern="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552" y="817564"/>
            <a:ext cx="29763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 smtClean="0">
                <a:solidFill>
                  <a:schemeClr val="bg1"/>
                </a:solidFill>
              </a:rPr>
              <a:t>ИОГВ (учреждение</a:t>
            </a:r>
            <a:r>
              <a:rPr lang="ru-RU" sz="1400" b="1" i="1" kern="0" dirty="0">
                <a:solidFill>
                  <a:schemeClr val="bg1"/>
                </a:solidFill>
              </a:rPr>
              <a:t>)  </a:t>
            </a:r>
            <a:r>
              <a:rPr lang="ru-RU" sz="1400" b="1" kern="0" dirty="0" smtClean="0">
                <a:solidFill>
                  <a:schemeClr val="bg1"/>
                </a:solidFill>
              </a:rPr>
              <a:t>   </a:t>
            </a:r>
            <a:endParaRPr lang="ru-RU" sz="1400" b="1" kern="0" dirty="0">
              <a:solidFill>
                <a:schemeClr val="bg1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5932137" y="4702972"/>
            <a:ext cx="857249" cy="333375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5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9184" y="865188"/>
            <a:ext cx="4775200" cy="57070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3183" y="655638"/>
            <a:ext cx="5088467" cy="59166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765" y="736800"/>
            <a:ext cx="294723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kern="0" dirty="0" smtClean="0">
                <a:solidFill>
                  <a:schemeClr val="bg1"/>
                </a:solidFill>
              </a:rPr>
              <a:t>ИОГВ</a:t>
            </a:r>
            <a:r>
              <a:rPr lang="en-US" sz="1400" b="1" i="1" kern="0" dirty="0" smtClean="0">
                <a:solidFill>
                  <a:schemeClr val="bg1"/>
                </a:solidFill>
              </a:rPr>
              <a:t> </a:t>
            </a:r>
            <a:r>
              <a:rPr lang="ru-RU" sz="1400" b="1" i="1" kern="0" dirty="0" smtClean="0">
                <a:solidFill>
                  <a:schemeClr val="bg1"/>
                </a:solidFill>
              </a:rPr>
              <a:t>(учреждение</a:t>
            </a:r>
            <a:r>
              <a:rPr lang="ru-RU" sz="1400" b="1" i="1" kern="0" dirty="0">
                <a:solidFill>
                  <a:schemeClr val="bg1"/>
                </a:solidFill>
              </a:rPr>
              <a:t>) </a:t>
            </a:r>
            <a:r>
              <a:rPr lang="ru-RU" sz="1400" b="1" kern="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46866" y="0"/>
            <a:ext cx="9745133" cy="476251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Схема Документооборота </a:t>
            </a:r>
            <a:r>
              <a:rPr lang="ru-RU" altLang="ru-RU" sz="2000" b="1" dirty="0">
                <a:solidFill>
                  <a:srgbClr val="FFFF00"/>
                </a:solidFill>
              </a:rPr>
              <a:t>«Санкционирование»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413122" y="1377030"/>
            <a:ext cx="4286248" cy="2384452"/>
          </a:xfrm>
          <a:prstGeom prst="rect">
            <a:avLst/>
          </a:prstGeom>
          <a:solidFill>
            <a:srgbClr val="FEECFE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Составление бюджетной </a:t>
            </a:r>
            <a:r>
              <a:rPr lang="ru-RU" sz="1400" dirty="0" smtClean="0">
                <a:solidFill>
                  <a:schemeClr val="bg1"/>
                </a:solidFill>
              </a:rPr>
              <a:t>сметы</a:t>
            </a:r>
            <a:endParaRPr lang="ru-RU" sz="1400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Внесение изменений в бюджетную </a:t>
            </a:r>
            <a:r>
              <a:rPr lang="ru-RU" sz="1400" dirty="0" smtClean="0">
                <a:solidFill>
                  <a:schemeClr val="bg1"/>
                </a:solidFill>
              </a:rPr>
              <a:t>смету</a:t>
            </a:r>
            <a:endParaRPr lang="ru-RU" sz="1400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Подготовка докладных на изменение ЛБО и ПОФ, на внесение изменений в бюджетную роспись</a:t>
            </a:r>
          </a:p>
          <a:p>
            <a:pPr algn="l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Подготовка заявок на финансирование (дотации, кредиты, проценты, штрафы)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445744" y="1437624"/>
            <a:ext cx="4298662" cy="1883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Просмотр состояния лицевого </a:t>
            </a:r>
            <a:r>
              <a:rPr lang="ru-RU" sz="1400" dirty="0" smtClean="0">
                <a:solidFill>
                  <a:schemeClr val="bg1"/>
                </a:solidFill>
              </a:rPr>
              <a:t>счета</a:t>
            </a:r>
            <a:endParaRPr lang="ru-RU" sz="1400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chemeClr val="bg1"/>
                </a:solidFill>
              </a:rPr>
              <a:t> Формирование платежных поручений (на основании заявок), поручений на зарплату, оплату обязательств: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Проверка на наличие ЛБО и ПОФ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Подписание руководителем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Подписание ЭП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Отправка в казначейство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09575" y="4184992"/>
            <a:ext cx="4162425" cy="205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 Подготовка уведомлений на изменения ЛБО и ПОФ по ГРБС и ПБС, внесение изменений в бюджетную роспись. Подписание уведомлений, передача в структурные подразделения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УФ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и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отдел казначейского исполнения</a:t>
            </a: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 Синхронизация в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Бюджет-СМАРТ 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БА и ЛБО, проверка на соответствие росписи</a:t>
            </a:r>
          </a:p>
          <a:p>
            <a:pPr>
              <a:defRPr/>
            </a:pP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 Подготовка проекта ПОФ по ГРБС и ПБС на очередной месяц.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473407" y="3495675"/>
            <a:ext cx="4298661" cy="8179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Предложения по распределению ПОФ на очередной месяц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Предложения по изменению ЛБО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473407" y="4678770"/>
            <a:ext cx="4298661" cy="15637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Формирование проводок на БА и ЛБО на закладке санкционирования</a:t>
            </a:r>
          </a:p>
          <a:p>
            <a:pPr>
              <a:defRPr/>
            </a:pP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Импорт (синхронизация) из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Бюджет-СМАРТ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платежных поручений,</a:t>
            </a:r>
            <a:r>
              <a:rPr lang="en-US" sz="1100" dirty="0">
                <a:solidFill>
                  <a:srgbClr val="0D0D0D"/>
                </a:solidFill>
                <a:latin typeface="Franklin Gothic Medium" pitchFamily="34" charset="0"/>
              </a:rPr>
              <a:t>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проведенных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отделом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казначейского исполнения</a:t>
            </a:r>
          </a:p>
          <a:p>
            <a:pPr>
              <a:defRPr/>
            </a:pP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Формирование </a:t>
            </a:r>
            <a:r>
              <a:rPr lang="ru-RU" sz="1100" dirty="0">
                <a:solidFill>
                  <a:srgbClr val="0D0D0D"/>
                </a:solidFill>
                <a:latin typeface="Franklin Gothic Medium" pitchFamily="34" charset="0"/>
              </a:rPr>
              <a:t>проводок по входящим и исходящим </a:t>
            </a:r>
            <a:r>
              <a:rPr lang="ru-RU" sz="1100" dirty="0" smtClean="0">
                <a:solidFill>
                  <a:srgbClr val="0D0D0D"/>
                </a:solidFill>
                <a:latin typeface="Franklin Gothic Medium" pitchFamily="34" charset="0"/>
              </a:rPr>
              <a:t>платежам</a:t>
            </a:r>
            <a:endParaRPr lang="ru-RU" sz="1100" dirty="0">
              <a:solidFill>
                <a:srgbClr val="0D0D0D"/>
              </a:solidFill>
              <a:latin typeface="Franklin Gothic Medium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0099212" y="1686446"/>
            <a:ext cx="1949450" cy="13825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chemeClr val="bg1"/>
                </a:solidFill>
              </a:rPr>
              <a:t> Платежные </a:t>
            </a:r>
            <a:r>
              <a:rPr lang="ru-RU" sz="1200" b="1" dirty="0" smtClean="0">
                <a:solidFill>
                  <a:schemeClr val="bg1"/>
                </a:solidFill>
              </a:rPr>
              <a:t>поручения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chemeClr val="bg1"/>
                </a:solidFill>
              </a:rPr>
              <a:t> Информация о принятии/отклонении </a:t>
            </a:r>
            <a:r>
              <a:rPr lang="ru-RU" sz="1200" b="1" dirty="0" smtClean="0">
                <a:solidFill>
                  <a:schemeClr val="bg1"/>
                </a:solidFill>
              </a:rPr>
              <a:t>п/п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chemeClr val="bg1"/>
                </a:solidFill>
              </a:rPr>
              <a:t> Выписки</a:t>
            </a:r>
          </a:p>
        </p:txBody>
      </p:sp>
      <p:sp>
        <p:nvSpPr>
          <p:cNvPr id="37" name="Загнутый угол 36"/>
          <p:cNvSpPr/>
          <p:nvPr/>
        </p:nvSpPr>
        <p:spPr>
          <a:xfrm>
            <a:off x="10099211" y="865189"/>
            <a:ext cx="1823806" cy="839128"/>
          </a:xfrm>
          <a:prstGeom prst="foldedCorner">
            <a:avLst>
              <a:gd name="adj" fmla="val 26502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 cap="sq" cmpd="dbl"/>
          <a:effectLst>
            <a:glow rad="101600">
              <a:schemeClr val="accent2">
                <a:lumMod val="5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00" b="1" i="1" dirty="0">
                <a:solidFill>
                  <a:schemeClr val="bg1"/>
                </a:solidFill>
              </a:rPr>
              <a:t>Отдел </a:t>
            </a:r>
            <a:r>
              <a:rPr lang="ru-RU" altLang="ru-RU" sz="1300" b="1" i="1" dirty="0" smtClean="0">
                <a:solidFill>
                  <a:schemeClr val="bg1"/>
                </a:solidFill>
              </a:rPr>
              <a:t>казначейского исполнения</a:t>
            </a:r>
            <a:r>
              <a:rPr lang="en-US" altLang="ru-RU" sz="1300" b="1" i="1" dirty="0" smtClean="0">
                <a:solidFill>
                  <a:schemeClr val="bg1"/>
                </a:solidFill>
              </a:rPr>
              <a:t> </a:t>
            </a:r>
            <a:r>
              <a:rPr lang="ru-RU" altLang="ru-RU" sz="1300" b="1" i="1" dirty="0" smtClean="0">
                <a:solidFill>
                  <a:schemeClr val="bg1"/>
                </a:solidFill>
              </a:rPr>
              <a:t>бюджета  УФ</a:t>
            </a:r>
            <a:endParaRPr lang="ru-RU" altLang="ru-RU" sz="1300" b="1" i="1" dirty="0">
              <a:solidFill>
                <a:schemeClr val="bg1"/>
              </a:solidFill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 rot="10800000">
            <a:off x="9442450" y="2306638"/>
            <a:ext cx="590549" cy="16986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 rot="10800000">
            <a:off x="4817315" y="5452292"/>
            <a:ext cx="628427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4695825" y="1989137"/>
            <a:ext cx="711950" cy="25437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>
            <a:off x="4819580" y="3495675"/>
            <a:ext cx="628427" cy="265806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0800000">
            <a:off x="9442451" y="2852738"/>
            <a:ext cx="590549" cy="169862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0" name="Штриховая стрелка вправо 49"/>
          <p:cNvSpPr/>
          <p:nvPr/>
        </p:nvSpPr>
        <p:spPr>
          <a:xfrm>
            <a:off x="9501715" y="1827733"/>
            <a:ext cx="531284" cy="171450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2" name="Штриховая стрелка вправо 51"/>
          <p:cNvSpPr/>
          <p:nvPr/>
        </p:nvSpPr>
        <p:spPr>
          <a:xfrm rot="10800000">
            <a:off x="4817316" y="4056376"/>
            <a:ext cx="628426" cy="257231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1228725" y="3866502"/>
            <a:ext cx="2178976" cy="519456"/>
          </a:xfrm>
          <a:prstGeom prst="flowChartMagneticDisk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Бюджет-</a:t>
            </a:r>
            <a:r>
              <a:rPr lang="en-US" sz="1400" dirty="0" smtClean="0">
                <a:solidFill>
                  <a:schemeClr val="bg1"/>
                </a:solidFill>
              </a:rPr>
              <a:t>WEB (</a:t>
            </a:r>
            <a:r>
              <a:rPr lang="ru-RU" sz="1400" dirty="0" smtClean="0">
                <a:solidFill>
                  <a:schemeClr val="bg1"/>
                </a:solidFill>
              </a:rPr>
              <a:t>СМАРТ)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6687145" y="1009032"/>
            <a:ext cx="2178976" cy="519456"/>
          </a:xfrm>
          <a:prstGeom prst="flowChartMagneticDisk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Бюджет-</a:t>
            </a:r>
            <a:r>
              <a:rPr lang="en-US" sz="1400" dirty="0" smtClean="0">
                <a:solidFill>
                  <a:schemeClr val="bg1"/>
                </a:solidFill>
              </a:rPr>
              <a:t>WEB (</a:t>
            </a:r>
            <a:r>
              <a:rPr lang="ru-RU" sz="1400" dirty="0" smtClean="0">
                <a:solidFill>
                  <a:schemeClr val="bg1"/>
                </a:solidFill>
              </a:rPr>
              <a:t>СМАРТ)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7467" y="703264"/>
            <a:ext cx="1153584" cy="323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kern="0" dirty="0">
                <a:solidFill>
                  <a:srgbClr val="BBE0E3">
                    <a:lumMod val="25000"/>
                  </a:srgbClr>
                </a:solidFill>
              </a:rPr>
              <a:t>ЦБУ </a:t>
            </a:r>
            <a:r>
              <a:rPr lang="ru-RU" sz="1500" b="1" kern="0" dirty="0">
                <a:solidFill>
                  <a:srgbClr val="C0504D">
                    <a:lumMod val="75000"/>
                  </a:srgbClr>
                </a:solidFill>
              </a:rPr>
              <a:t>    </a:t>
            </a: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6734771" y="4437931"/>
            <a:ext cx="2178976" cy="437620"/>
          </a:xfrm>
          <a:prstGeom prst="flowChartMagneticDisk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ЕЦИС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346778" y="1126795"/>
            <a:ext cx="1782936" cy="401693"/>
          </a:xfrm>
          <a:prstGeom prst="flowChartDocument">
            <a:avLst/>
          </a:prstGeom>
          <a:solidFill>
            <a:srgbClr val="F2B0B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Документы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1657</Words>
  <Application>Microsoft Office PowerPoint</Application>
  <PresentationFormat>Произвольный</PresentationFormat>
  <Paragraphs>339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Gotham Pro</vt:lpstr>
      <vt:lpstr>Times New Roman</vt:lpstr>
      <vt:lpstr>Franklin Gothic Medium</vt:lpstr>
      <vt:lpstr>Calibri</vt:lpstr>
      <vt:lpstr>Wingdings</vt:lpstr>
      <vt:lpstr>Lipeck</vt:lpstr>
      <vt:lpstr>1_Lipeck</vt:lpstr>
      <vt:lpstr>2_Lipeck</vt:lpstr>
      <vt:lpstr>Проект «Централизация бюджетного (бухгалтерского) учета в Липецкой области»</vt:lpstr>
      <vt:lpstr>План-график передачи ИОГВ и ГУ ведения бухгалтерского (бюджетного) учета и  составления отчетности в ОБУ «Центр бухгалтерского учета»</vt:lpstr>
      <vt:lpstr>План-график передачи ИОГВ и ГУ ведения бухгалтерского (бюджетного) учета и  составления отчетности в ОБУ «Центр бухгалтерского учета»</vt:lpstr>
      <vt:lpstr>План-график передачи ИОГВ и ГУ ведения бухгалтерского (бюджетного) учета и  составления отчетности в ОБУ «Центр бухгалтерского учета»</vt:lpstr>
      <vt:lpstr>Разграничение полномочий между исполнительным органом власти и центром бухгалтерского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u6006n7</cp:lastModifiedBy>
  <cp:revision>177</cp:revision>
  <cp:lastPrinted>2019-11-11T07:24:31Z</cp:lastPrinted>
  <dcterms:created xsi:type="dcterms:W3CDTF">2018-01-21T18:20:29Z</dcterms:created>
  <dcterms:modified xsi:type="dcterms:W3CDTF">2019-11-11T08:41:35Z</dcterms:modified>
</cp:coreProperties>
</file>